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16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27"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3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2"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3"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35"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8"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40"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47"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49"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51"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52"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56"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57"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58"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6" name="PlaceHolder 2"/>
          <p:cNvSpPr>
            <a:spLocks noGrp="1"/>
          </p:cNvSpPr>
          <p:nvPr>
            <p:ph type="subTitle"/>
          </p:nvPr>
        </p:nvSpPr>
        <p:spPr>
          <a:xfrm>
            <a:off x="457200" y="1600200"/>
            <a:ext cx="8229240" cy="45255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6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6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62"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64"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65"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66"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68"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69"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71"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2"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3"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4"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76"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7"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8"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79"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80"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81"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8"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1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15"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16"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17"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19"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l-GR" sz="1800" b="0" strike="noStrike" spc="-1">
              <a:solidFill>
                <a:srgbClr val="000000"/>
              </a:solidFill>
              <a:latin typeface="Calibri"/>
            </a:endParaRPr>
          </a:p>
        </p:txBody>
      </p:sp>
      <p:sp>
        <p:nvSpPr>
          <p:cNvPr id="2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el-GR" sz="3200" b="0" strike="noStrike" spc="-1">
              <a:solidFill>
                <a:srgbClr val="000000"/>
              </a:solid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el-GR"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noAutofit/>
          </a:bodyPr>
          <a:lstStyle/>
          <a:p>
            <a:pPr algn="ctr">
              <a:lnSpc>
                <a:spcPct val="100000"/>
              </a:lnSpc>
            </a:pPr>
            <a:r>
              <a:rPr lang="el-GR" sz="4400" b="0" strike="noStrike" spc="-1">
                <a:solidFill>
                  <a:srgbClr val="000000"/>
                </a:solidFill>
                <a:latin typeface="Calibri"/>
              </a:rPr>
              <a:t>Kλικ για επεξεργασία του τίτλου</a:t>
            </a:r>
          </a:p>
        </p:txBody>
      </p:sp>
      <p:sp>
        <p:nvSpPr>
          <p:cNvPr id="6" name="PlaceHolder 2"/>
          <p:cNvSpPr>
            <a:spLocks noGrp="1"/>
          </p:cNvSpPr>
          <p:nvPr>
            <p:ph type="dt"/>
          </p:nvPr>
        </p:nvSpPr>
        <p:spPr>
          <a:xfrm>
            <a:off x="457200" y="6356520"/>
            <a:ext cx="2133360" cy="364680"/>
          </a:xfrm>
          <a:prstGeom prst="rect">
            <a:avLst/>
          </a:prstGeom>
        </p:spPr>
        <p:txBody>
          <a:bodyPr anchor="ctr">
            <a:noAutofit/>
          </a:bodyPr>
          <a:lstStyle/>
          <a:p>
            <a:pPr>
              <a:lnSpc>
                <a:spcPct val="100000"/>
              </a:lnSpc>
            </a:pPr>
            <a:fld id="{2625C916-9B8C-46E3-AD14-948FAD05D147}" type="datetime">
              <a:rPr lang="el-GR" sz="1200" b="0" strike="noStrike" spc="-1">
                <a:solidFill>
                  <a:srgbClr val="8B8B8B"/>
                </a:solidFill>
                <a:latin typeface="Calibri"/>
              </a:rPr>
              <a:t>19/4/2021</a:t>
            </a:fld>
            <a:endParaRPr lang="en-US" sz="1200" b="0" strike="noStrike" spc="-1">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E60AE006-77AD-43C5-8D1B-5C2E04F838D8}" type="slidenum">
              <a:rPr lang="el-GR" sz="1200" b="0" strike="noStrike" spc="-1">
                <a:solidFill>
                  <a:srgbClr val="8B8B8B"/>
                </a:solidFill>
                <a:latin typeface="Calibri"/>
              </a:rPr>
              <a:t>‹#›</a:t>
            </a:fld>
            <a:endParaRPr lang="en-US" sz="1200" b="0" strike="noStrike" spc="-1">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l-GR"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l-GR"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l-GR"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l-GR"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l-GR"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l-GR"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l-GR"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4680"/>
            <a:ext cx="8229240" cy="1142640"/>
          </a:xfrm>
          <a:prstGeom prst="rect">
            <a:avLst/>
          </a:prstGeom>
        </p:spPr>
        <p:txBody>
          <a:bodyPr anchor="ctr">
            <a:noAutofit/>
          </a:bodyPr>
          <a:lstStyle/>
          <a:p>
            <a:pPr algn="ctr">
              <a:lnSpc>
                <a:spcPct val="100000"/>
              </a:lnSpc>
            </a:pPr>
            <a:r>
              <a:rPr lang="el-GR" sz="4400" b="0" strike="noStrike" spc="-1">
                <a:solidFill>
                  <a:srgbClr val="000000"/>
                </a:solidFill>
                <a:latin typeface="Calibri"/>
              </a:rPr>
              <a:t>Kλικ για επεξεργασία του τίτλου</a:t>
            </a:r>
          </a:p>
        </p:txBody>
      </p:sp>
      <p:sp>
        <p:nvSpPr>
          <p:cNvPr id="42" name="PlaceHolder 2"/>
          <p:cNvSpPr>
            <a:spLocks noGrp="1"/>
          </p:cNvSpPr>
          <p:nvPr>
            <p:ph type="body"/>
          </p:nvPr>
        </p:nvSpPr>
        <p:spPr>
          <a:xfrm>
            <a:off x="457200" y="1600200"/>
            <a:ext cx="8229240" cy="4525560"/>
          </a:xfrm>
          <a:prstGeom prst="rect">
            <a:avLst/>
          </a:prstGeom>
        </p:spPr>
        <p:txBody>
          <a:bodyPr>
            <a:noAutofit/>
          </a:bodyPr>
          <a:lstStyle/>
          <a:p>
            <a:pPr marL="343080" indent="-342720">
              <a:lnSpc>
                <a:spcPct val="100000"/>
              </a:lnSpc>
              <a:spcBef>
                <a:spcPts val="641"/>
              </a:spcBef>
              <a:buClr>
                <a:srgbClr val="000000"/>
              </a:buClr>
              <a:buFont typeface="Arial"/>
              <a:buChar char="•"/>
            </a:pPr>
            <a:r>
              <a:rPr lang="el-GR" sz="3200" b="0" strike="noStrike" spc="-1">
                <a:solidFill>
                  <a:srgbClr val="000000"/>
                </a:solidFill>
                <a:latin typeface="Calibri"/>
              </a:rPr>
              <a:t>Kλικ για επεξεργασία των στυλ του υποδείγματος</a:t>
            </a:r>
          </a:p>
          <a:p>
            <a:pPr marL="743040" lvl="1" indent="-285480">
              <a:lnSpc>
                <a:spcPct val="100000"/>
              </a:lnSpc>
              <a:spcBef>
                <a:spcPts val="561"/>
              </a:spcBef>
              <a:buClr>
                <a:srgbClr val="000000"/>
              </a:buClr>
              <a:buFont typeface="Arial"/>
              <a:buChar char="–"/>
            </a:pPr>
            <a:r>
              <a:rPr lang="el-GR" sz="2800" b="0" strike="noStrike" spc="-1">
                <a:solidFill>
                  <a:srgbClr val="000000"/>
                </a:solidFill>
                <a:latin typeface="Calibri"/>
              </a:rPr>
              <a:t>Δεύτερου επιπέδου</a:t>
            </a:r>
          </a:p>
          <a:p>
            <a:pPr marL="1143000" lvl="2" indent="-228240">
              <a:lnSpc>
                <a:spcPct val="100000"/>
              </a:lnSpc>
              <a:spcBef>
                <a:spcPts val="479"/>
              </a:spcBef>
              <a:buClr>
                <a:srgbClr val="000000"/>
              </a:buClr>
              <a:buFont typeface="Arial"/>
              <a:buChar char="•"/>
            </a:pPr>
            <a:r>
              <a:rPr lang="el-GR" sz="2400" b="0" strike="noStrike" spc="-1">
                <a:solidFill>
                  <a:srgbClr val="000000"/>
                </a:solidFill>
                <a:latin typeface="Calibri"/>
              </a:rPr>
              <a:t>Τρίτου επιπέδου</a:t>
            </a:r>
          </a:p>
          <a:p>
            <a:pPr marL="1600200" lvl="3" indent="-228240">
              <a:lnSpc>
                <a:spcPct val="100000"/>
              </a:lnSpc>
              <a:spcBef>
                <a:spcPts val="400"/>
              </a:spcBef>
              <a:buClr>
                <a:srgbClr val="000000"/>
              </a:buClr>
              <a:buFont typeface="Arial"/>
              <a:buChar char="–"/>
            </a:pPr>
            <a:r>
              <a:rPr lang="el-GR" sz="2000" b="0" strike="noStrike" spc="-1">
                <a:solidFill>
                  <a:srgbClr val="000000"/>
                </a:solidFill>
                <a:latin typeface="Calibri"/>
              </a:rPr>
              <a:t>Τέταρτου επιπέδου</a:t>
            </a:r>
          </a:p>
          <a:p>
            <a:pPr marL="2057400" lvl="4" indent="-228240">
              <a:lnSpc>
                <a:spcPct val="100000"/>
              </a:lnSpc>
              <a:spcBef>
                <a:spcPts val="400"/>
              </a:spcBef>
              <a:buClr>
                <a:srgbClr val="000000"/>
              </a:buClr>
              <a:buFont typeface="Arial"/>
              <a:buChar char="»"/>
            </a:pPr>
            <a:r>
              <a:rPr lang="el-GR" sz="2000" b="0" strike="noStrike" spc="-1">
                <a:solidFill>
                  <a:srgbClr val="000000"/>
                </a:solidFill>
                <a:latin typeface="Calibri"/>
              </a:rPr>
              <a:t>Πέμπτου επιπέδου</a:t>
            </a:r>
          </a:p>
        </p:txBody>
      </p:sp>
      <p:sp>
        <p:nvSpPr>
          <p:cNvPr id="43" name="PlaceHolder 3"/>
          <p:cNvSpPr>
            <a:spLocks noGrp="1"/>
          </p:cNvSpPr>
          <p:nvPr>
            <p:ph type="dt"/>
          </p:nvPr>
        </p:nvSpPr>
        <p:spPr>
          <a:xfrm>
            <a:off x="457200" y="6356520"/>
            <a:ext cx="2133360" cy="364680"/>
          </a:xfrm>
          <a:prstGeom prst="rect">
            <a:avLst/>
          </a:prstGeom>
        </p:spPr>
        <p:txBody>
          <a:bodyPr anchor="ctr">
            <a:noAutofit/>
          </a:bodyPr>
          <a:lstStyle/>
          <a:p>
            <a:pPr>
              <a:lnSpc>
                <a:spcPct val="100000"/>
              </a:lnSpc>
            </a:pPr>
            <a:fld id="{F317FFCF-1148-4D93-9880-05DEED520C82}" type="datetime">
              <a:rPr lang="el-GR" sz="1200" b="0" strike="noStrike" spc="-1">
                <a:solidFill>
                  <a:srgbClr val="8B8B8B"/>
                </a:solidFill>
                <a:latin typeface="Calibri"/>
              </a:rPr>
              <a:t>19/4/2021</a:t>
            </a:fld>
            <a:endParaRPr lang="en-US" sz="1200" b="0" strike="noStrike" spc="-1">
              <a:latin typeface="Times New Roman"/>
            </a:endParaRPr>
          </a:p>
        </p:txBody>
      </p:sp>
      <p:sp>
        <p:nvSpPr>
          <p:cNvPr id="44" name="PlaceHolder 4"/>
          <p:cNvSpPr>
            <a:spLocks noGrp="1"/>
          </p:cNvSpPr>
          <p:nvPr>
            <p:ph type="ftr"/>
          </p:nvPr>
        </p:nvSpPr>
        <p:spPr>
          <a:xfrm>
            <a:off x="3124080" y="6356520"/>
            <a:ext cx="2895120" cy="364680"/>
          </a:xfrm>
          <a:prstGeom prst="rect">
            <a:avLst/>
          </a:prstGeom>
        </p:spPr>
        <p:txBody>
          <a:bodyPr anchor="ctr">
            <a:noAutofit/>
          </a:bodyPr>
          <a:lstStyle/>
          <a:p>
            <a:endParaRPr lang="en-US" sz="2400" b="0" strike="noStrike" spc="-1">
              <a:latin typeface="Times New Roman"/>
            </a:endParaRPr>
          </a:p>
        </p:txBody>
      </p:sp>
      <p:sp>
        <p:nvSpPr>
          <p:cNvPr id="45" name="PlaceHolder 5"/>
          <p:cNvSpPr>
            <a:spLocks noGrp="1"/>
          </p:cNvSpPr>
          <p:nvPr>
            <p:ph type="sldNum"/>
          </p:nvPr>
        </p:nvSpPr>
        <p:spPr>
          <a:xfrm>
            <a:off x="6553080" y="6356520"/>
            <a:ext cx="2133360" cy="364680"/>
          </a:xfrm>
          <a:prstGeom prst="rect">
            <a:avLst/>
          </a:prstGeom>
        </p:spPr>
        <p:txBody>
          <a:bodyPr anchor="ctr">
            <a:noAutofit/>
          </a:bodyPr>
          <a:lstStyle/>
          <a:p>
            <a:pPr algn="r">
              <a:lnSpc>
                <a:spcPct val="100000"/>
              </a:lnSpc>
            </a:pPr>
            <a:fld id="{11FDBA83-134C-4162-856C-0EA20B9FF935}" type="slidenum">
              <a:rPr lang="el-GR" sz="1200" b="0" strike="noStrike" spc="-1">
                <a:solidFill>
                  <a:srgbClr val="8B8B8B"/>
                </a:solidFill>
                <a:latin typeface="Calibri"/>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gif"/><Relationship Id="rId9" Type="http://schemas.openxmlformats.org/officeDocument/2006/relationships/image" Target="../media/image32.png"/><Relationship Id="rId14" Type="http://schemas.openxmlformats.org/officeDocument/2006/relationships/image" Target="../media/image37.png"/></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8.jpeg"/><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52.jpeg"/><Relationship Id="rId7" Type="http://schemas.openxmlformats.org/officeDocument/2006/relationships/image" Target="../media/image55.png"/><Relationship Id="rId12" Type="http://schemas.openxmlformats.org/officeDocument/2006/relationships/image" Target="../media/image60.gif"/><Relationship Id="rId2" Type="http://schemas.openxmlformats.org/officeDocument/2006/relationships/image" Target="../media/image51.png"/><Relationship Id="rId1" Type="http://schemas.openxmlformats.org/officeDocument/2006/relationships/slideLayout" Target="../slideLayouts/slideLayout13.xml"/><Relationship Id="rId6" Type="http://schemas.openxmlformats.org/officeDocument/2006/relationships/image" Target="../media/image54.jpeg"/><Relationship Id="rId11" Type="http://schemas.openxmlformats.org/officeDocument/2006/relationships/image" Target="../media/image59.png"/><Relationship Id="rId5" Type="http://schemas.openxmlformats.org/officeDocument/2006/relationships/image" Target="../media/image53.jpeg"/><Relationship Id="rId10" Type="http://schemas.openxmlformats.org/officeDocument/2006/relationships/image" Target="../media/image58.png"/><Relationship Id="rId4" Type="http://schemas.openxmlformats.org/officeDocument/2006/relationships/image" Target="../media/image18.png"/><Relationship Id="rId9" Type="http://schemas.openxmlformats.org/officeDocument/2006/relationships/image" Target="../media/image57.png"/><Relationship Id="rId14" Type="http://schemas.openxmlformats.org/officeDocument/2006/relationships/image" Target="../media/image62.png"/></Relationships>
</file>

<file path=ppt/slides/_rels/slide2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image" Target="../media/image65.jpeg"/><Relationship Id="rId1" Type="http://schemas.openxmlformats.org/officeDocument/2006/relationships/slideLayout" Target="../slideLayouts/slideLayout13.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 Id="rId9" Type="http://schemas.openxmlformats.org/officeDocument/2006/relationships/image" Target="../media/image72.jpe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13.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685800" y="2130480"/>
            <a:ext cx="7772040" cy="1469520"/>
          </a:xfrm>
          <a:prstGeom prst="rect">
            <a:avLst/>
          </a:prstGeom>
          <a:noFill/>
          <a:ln w="0">
            <a:noFill/>
          </a:ln>
        </p:spPr>
        <p:txBody>
          <a:bodyPr anchor="ctr">
            <a:noAutofit/>
          </a:bodyPr>
          <a:lstStyle/>
          <a:p>
            <a:endParaRPr lang="el-GR" sz="1800" b="0" strike="noStrike" spc="-1">
              <a:solidFill>
                <a:srgbClr val="000000"/>
              </a:solidFill>
              <a:latin typeface="Calibri"/>
            </a:endParaRPr>
          </a:p>
        </p:txBody>
      </p:sp>
      <p:sp>
        <p:nvSpPr>
          <p:cNvPr id="83" name="TextShape 2"/>
          <p:cNvSpPr txBox="1"/>
          <p:nvPr/>
        </p:nvSpPr>
        <p:spPr>
          <a:xfrm>
            <a:off x="1371600" y="3886200"/>
            <a:ext cx="6400440" cy="1752120"/>
          </a:xfrm>
          <a:prstGeom prst="rect">
            <a:avLst/>
          </a:prstGeom>
          <a:noFill/>
          <a:ln w="0">
            <a:noFill/>
          </a:ln>
        </p:spPr>
        <p:txBody>
          <a:bodyPr>
            <a:noAutofit/>
          </a:bodyPr>
          <a:lstStyle/>
          <a:p>
            <a:pPr algn="ctr"/>
            <a:endParaRPr lang="en-US" sz="3200" b="0" strike="noStrike" spc="-1">
              <a:latin typeface="Arial"/>
            </a:endParaRPr>
          </a:p>
        </p:txBody>
      </p:sp>
      <p:pic>
        <p:nvPicPr>
          <p:cNvPr id="84" name="Picture 2" descr="Amazon.com : LFEEY Vinyl 10x8ft Backdrop Jesus Christ Cross Sunrise  Photography Background Sunset Sepulcher Lord Pray Christmas Easter  Crucifixion Religious Belief Studio Props : Camera &amp; Photo"/>
          <p:cNvPicPr/>
          <p:nvPr/>
        </p:nvPicPr>
        <p:blipFill>
          <a:blip r:embed="rId2"/>
          <a:stretch/>
        </p:blipFill>
        <p:spPr>
          <a:xfrm>
            <a:off x="0" y="0"/>
            <a:ext cx="9143640" cy="6857640"/>
          </a:xfrm>
          <a:prstGeom prst="rect">
            <a:avLst/>
          </a:prstGeom>
          <a:ln w="0">
            <a:noFill/>
          </a:ln>
        </p:spPr>
      </p:pic>
      <p:sp>
        <p:nvSpPr>
          <p:cNvPr id="85" name="CustomShape 3"/>
          <p:cNvSpPr/>
          <p:nvPr/>
        </p:nvSpPr>
        <p:spPr>
          <a:xfrm>
            <a:off x="3527280" y="764640"/>
            <a:ext cx="561636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l-GR" sz="3200" b="1" strike="noStrike" spc="-1">
                <a:solidFill>
                  <a:srgbClr val="FFFFFF"/>
                </a:solidFill>
                <a:latin typeface="Bookman Old Style"/>
              </a:rPr>
              <a:t>Τα πάθη του Χριστού</a:t>
            </a:r>
            <a:endParaRPr lang="en-US" sz="3200" b="0" strike="noStrike" spc="-1">
              <a:latin typeface="Arial"/>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14" name="TextShape 1"/>
          <p:cNvSpPr txBox="1"/>
          <p:nvPr/>
        </p:nvSpPr>
        <p:spPr>
          <a:xfrm>
            <a:off x="318420" y="228600"/>
            <a:ext cx="8506800" cy="849600"/>
          </a:xfrm>
          <a:prstGeom prst="rect">
            <a:avLst/>
          </a:prstGeom>
          <a:noFill/>
          <a:ln w="0">
            <a:noFill/>
          </a:ln>
        </p:spPr>
        <p:txBody>
          <a:bodyPr anchor="ctr">
            <a:normAutofit/>
          </a:bodyPr>
          <a:lstStyle/>
          <a:p>
            <a:pPr>
              <a:lnSpc>
                <a:spcPct val="100000"/>
              </a:lnSpc>
            </a:pPr>
            <a:r>
              <a:rPr lang="el-GR" sz="2000" b="1" strike="noStrike" spc="-1" dirty="0">
                <a:solidFill>
                  <a:srgbClr val="403152"/>
                </a:solidFill>
                <a:latin typeface="+mj-lt"/>
              </a:rPr>
              <a:t>Τον κάρφωσαν με καρφιά επάνω στο σταυρό και τον έβαλαν ανάμεσα σε δύο ληστές.</a:t>
            </a:r>
            <a:endParaRPr lang="el-GR" sz="2000" b="0" strike="noStrike" spc="-1" dirty="0">
              <a:solidFill>
                <a:srgbClr val="000000"/>
              </a:solidFill>
              <a:latin typeface="+mj-lt"/>
            </a:endParaRPr>
          </a:p>
        </p:txBody>
      </p:sp>
      <p:sp>
        <p:nvSpPr>
          <p:cNvPr id="115"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16" name="Picture 2" descr="Are We Saved in an Instant? How was the Thief on the Cross Saved? |  Spiritual Insights for Everyday Life"/>
          <p:cNvPicPr/>
          <p:nvPr/>
        </p:nvPicPr>
        <p:blipFill>
          <a:blip r:embed="rId2"/>
          <a:stretch/>
        </p:blipFill>
        <p:spPr>
          <a:xfrm>
            <a:off x="395640" y="1124640"/>
            <a:ext cx="8280720" cy="5472360"/>
          </a:xfrm>
          <a:prstGeom prst="rect">
            <a:avLst/>
          </a:prstGeom>
          <a:ln w="0">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17" name="TextShape 1"/>
          <p:cNvSpPr txBox="1"/>
          <p:nvPr/>
        </p:nvSpPr>
        <p:spPr>
          <a:xfrm>
            <a:off x="134983" y="152760"/>
            <a:ext cx="8874033" cy="2215971"/>
          </a:xfrm>
          <a:prstGeom prst="rect">
            <a:avLst/>
          </a:prstGeom>
          <a:noFill/>
          <a:ln w="0">
            <a:noFill/>
          </a:ln>
        </p:spPr>
        <p:txBody>
          <a:bodyPr anchor="ctr">
            <a:normAutofit fontScale="93500"/>
          </a:bodyPr>
          <a:lstStyle/>
          <a:p>
            <a:pPr>
              <a:lnSpc>
                <a:spcPct val="100000"/>
              </a:lnSpc>
            </a:pPr>
            <a:r>
              <a:rPr lang="el-GR" sz="2000" b="1" strike="noStrike" spc="-1" dirty="0">
                <a:solidFill>
                  <a:srgbClr val="403152"/>
                </a:solidFill>
                <a:latin typeface="+mj-lt"/>
              </a:rPr>
              <a:t>Κάποια στιγμή δίψασε και ένας στρατιώτης βούτηξε ένα σφουγγάρι στο ξύδι και έβρεξε τα χείλη Του. Ο ένας απ’ τους ληστές γύρισε προς τον Κύριο και είπε: «Αν είσαι ο Υιός του Θεού, όπως λες, σώσε τον εαυτό σου και σώσε και μας. Ο άλλος ο ληστής όμως είπε: « Δεν φοβάσαι τον Θεό; Εμείς είμαστε ληστές». Και μετά γύρισε στον Χριστό και του είπε: « Κύριε θυμήσου με , όταν έρθω στη Βασιλεία σου» Και ο Χριστός του είπε: « Αλήθεια σου λέω ότι από σήμερα θα είσαι στον Παράδεισο μαζί μου.»</a:t>
            </a:r>
            <a:endParaRPr lang="el-GR" sz="2000" b="0" strike="noStrike" spc="-1" dirty="0">
              <a:solidFill>
                <a:srgbClr val="000000"/>
              </a:solidFill>
              <a:latin typeface="+mj-lt"/>
            </a:endParaRPr>
          </a:p>
        </p:txBody>
      </p:sp>
      <p:sp>
        <p:nvSpPr>
          <p:cNvPr id="118"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19" name="Picture 3" descr="Hanging on the Cross Alongside Jesus - Missio Alliance"/>
          <p:cNvPicPr/>
          <p:nvPr/>
        </p:nvPicPr>
        <p:blipFill>
          <a:blip r:embed="rId2"/>
          <a:stretch/>
        </p:blipFill>
        <p:spPr>
          <a:xfrm>
            <a:off x="1015568" y="2423256"/>
            <a:ext cx="7112863" cy="4132028"/>
          </a:xfrm>
          <a:prstGeom prst="rect">
            <a:avLst/>
          </a:prstGeom>
          <a:ln w="0">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pic>
        <p:nvPicPr>
          <p:cNvPr id="120" name="Picture 4" descr="Fifth Sorrow of Mary"/>
          <p:cNvPicPr/>
          <p:nvPr/>
        </p:nvPicPr>
        <p:blipFill>
          <a:blip r:embed="rId2"/>
          <a:stretch/>
        </p:blipFill>
        <p:spPr>
          <a:xfrm>
            <a:off x="5171040" y="0"/>
            <a:ext cx="3972600" cy="6857640"/>
          </a:xfrm>
          <a:prstGeom prst="rect">
            <a:avLst/>
          </a:prstGeom>
          <a:ln w="0">
            <a:noFill/>
          </a:ln>
        </p:spPr>
      </p:pic>
      <p:sp>
        <p:nvSpPr>
          <p:cNvPr id="121" name="TextShape 1"/>
          <p:cNvSpPr txBox="1"/>
          <p:nvPr/>
        </p:nvSpPr>
        <p:spPr>
          <a:xfrm>
            <a:off x="156754" y="3069000"/>
            <a:ext cx="4876800" cy="2931206"/>
          </a:xfrm>
          <a:prstGeom prst="rect">
            <a:avLst/>
          </a:prstGeom>
          <a:noFill/>
          <a:ln w="0">
            <a:noFill/>
          </a:ln>
        </p:spPr>
        <p:txBody>
          <a:bodyPr anchor="ctr">
            <a:normAutofit fontScale="98500"/>
          </a:bodyPr>
          <a:lstStyle/>
          <a:p>
            <a:pPr algn="ctr">
              <a:lnSpc>
                <a:spcPct val="100000"/>
              </a:lnSpc>
            </a:pPr>
            <a:r>
              <a:rPr lang="el-GR" sz="2000" b="1" strike="noStrike" spc="-1" dirty="0">
                <a:solidFill>
                  <a:srgbClr val="403152"/>
                </a:solidFill>
                <a:latin typeface="+mj-lt"/>
              </a:rPr>
              <a:t>Κοντά στο σταυρό ήταν η μητέρα Του </a:t>
            </a:r>
            <a:br>
              <a:rPr sz="2000" dirty="0">
                <a:latin typeface="+mj-lt"/>
              </a:rPr>
            </a:br>
            <a:r>
              <a:rPr lang="el-GR" sz="2000" b="1" strike="noStrike" spc="-1" dirty="0">
                <a:solidFill>
                  <a:srgbClr val="403152"/>
                </a:solidFill>
                <a:latin typeface="+mj-lt"/>
              </a:rPr>
              <a:t>και ο αγαπημένος μαθητής Του, ο Ιωάννης. </a:t>
            </a:r>
            <a:br>
              <a:rPr sz="2000" dirty="0">
                <a:latin typeface="+mj-lt"/>
              </a:rPr>
            </a:br>
            <a:r>
              <a:rPr lang="el-GR" sz="2000" b="1" strike="noStrike" spc="-1" dirty="0">
                <a:solidFill>
                  <a:srgbClr val="403152"/>
                </a:solidFill>
                <a:latin typeface="+mj-lt"/>
              </a:rPr>
              <a:t>Ο Χριστός είπε στη μητέρα Του,</a:t>
            </a:r>
            <a:br>
              <a:rPr sz="2000" dirty="0">
                <a:latin typeface="+mj-lt"/>
              </a:rPr>
            </a:br>
            <a:r>
              <a:rPr lang="el-GR" sz="2000" b="1" strike="noStrike" spc="-1" dirty="0">
                <a:solidFill>
                  <a:srgbClr val="403152"/>
                </a:solidFill>
                <a:latin typeface="+mj-lt"/>
              </a:rPr>
              <a:t> δείχνοντας τον Ιωάννη:</a:t>
            </a:r>
            <a:br>
              <a:rPr sz="2000" dirty="0">
                <a:latin typeface="+mj-lt"/>
              </a:rPr>
            </a:br>
            <a:r>
              <a:rPr lang="el-GR" sz="2000" b="1" strike="noStrike" spc="-1" dirty="0">
                <a:solidFill>
                  <a:srgbClr val="403152"/>
                </a:solidFill>
                <a:latin typeface="+mj-lt"/>
              </a:rPr>
              <a:t> « Μητέρα, να ο γιος σου». </a:t>
            </a:r>
            <a:br>
              <a:rPr sz="2000" dirty="0">
                <a:latin typeface="+mj-lt"/>
              </a:rPr>
            </a:br>
            <a:r>
              <a:rPr lang="el-GR" sz="2000" b="1" strike="noStrike" spc="-1" dirty="0">
                <a:solidFill>
                  <a:srgbClr val="403152"/>
                </a:solidFill>
                <a:latin typeface="+mj-lt"/>
              </a:rPr>
              <a:t>Γυρίζοντας στον Ιωάννη είπε:</a:t>
            </a:r>
            <a:br>
              <a:rPr sz="2000" dirty="0">
                <a:latin typeface="+mj-lt"/>
              </a:rPr>
            </a:br>
            <a:r>
              <a:rPr lang="el-GR" sz="2000" b="1" strike="noStrike" spc="-1" dirty="0">
                <a:solidFill>
                  <a:srgbClr val="403152"/>
                </a:solidFill>
                <a:latin typeface="+mj-lt"/>
              </a:rPr>
              <a:t> « Ιωάννη, να η μητέρα σου» </a:t>
            </a:r>
            <a:br>
              <a:rPr sz="2000" dirty="0">
                <a:latin typeface="+mj-lt"/>
              </a:rPr>
            </a:br>
            <a:r>
              <a:rPr lang="el-GR" sz="2000" b="1" strike="noStrike" spc="-1" dirty="0">
                <a:solidFill>
                  <a:srgbClr val="403152"/>
                </a:solidFill>
                <a:latin typeface="+mj-lt"/>
              </a:rPr>
              <a:t>και έδειξε την Παναγία.</a:t>
            </a:r>
            <a:endParaRPr lang="el-GR" sz="2000" b="0" strike="noStrike" spc="-1" dirty="0">
              <a:solidFill>
                <a:srgbClr val="000000"/>
              </a:solidFill>
              <a:latin typeface="+mj-lt"/>
            </a:endParaRPr>
          </a:p>
        </p:txBody>
      </p:sp>
      <p:pic>
        <p:nvPicPr>
          <p:cNvPr id="122" name="Picture 6" descr="https://o.remove.bg/downloads/4159810e-b4cf-416e-8651-9f85bd9568ba/17cc83d6977d35ce7de76698599c27a9-removebg-preview.png"/>
          <p:cNvPicPr/>
          <p:nvPr/>
        </p:nvPicPr>
        <p:blipFill>
          <a:blip r:embed="rId3"/>
          <a:stretch/>
        </p:blipFill>
        <p:spPr>
          <a:xfrm>
            <a:off x="0" y="0"/>
            <a:ext cx="2119320" cy="2808000"/>
          </a:xfrm>
          <a:prstGeom prst="rect">
            <a:avLst/>
          </a:prstGeom>
          <a:ln w="0">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pic>
        <p:nvPicPr>
          <p:cNvPr id="123" name="Picture 2" descr="Распятие Иисуса Христа | Crucifixion of jesus, Jesus christ images, Jesus  crucified"/>
          <p:cNvPicPr/>
          <p:nvPr/>
        </p:nvPicPr>
        <p:blipFill>
          <a:blip r:embed="rId2"/>
          <a:stretch/>
        </p:blipFill>
        <p:spPr>
          <a:xfrm>
            <a:off x="4644000" y="0"/>
            <a:ext cx="4499640" cy="6857640"/>
          </a:xfrm>
          <a:prstGeom prst="rect">
            <a:avLst/>
          </a:prstGeom>
          <a:ln w="0">
            <a:noFill/>
          </a:ln>
        </p:spPr>
      </p:pic>
      <p:sp>
        <p:nvSpPr>
          <p:cNvPr id="124" name="TextShape 1"/>
          <p:cNvSpPr txBox="1"/>
          <p:nvPr/>
        </p:nvSpPr>
        <p:spPr>
          <a:xfrm>
            <a:off x="453207" y="2965593"/>
            <a:ext cx="4046794" cy="3173949"/>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Ο Χριστός έγειρε το κεφάλι</a:t>
            </a:r>
            <a:br>
              <a:rPr sz="2000" dirty="0">
                <a:latin typeface="+mj-lt"/>
              </a:rPr>
            </a:br>
            <a:r>
              <a:rPr lang="el-GR" sz="2000" b="1" strike="noStrike" spc="-1" dirty="0">
                <a:solidFill>
                  <a:srgbClr val="403152"/>
                </a:solidFill>
                <a:latin typeface="+mj-lt"/>
              </a:rPr>
              <a:t> και είπε τη τελευταία λέξη: </a:t>
            </a:r>
            <a:br>
              <a:rPr sz="2000" dirty="0">
                <a:latin typeface="+mj-lt"/>
              </a:rPr>
            </a:br>
            <a:r>
              <a:rPr lang="el-GR" sz="2000" b="1" strike="noStrike" spc="-1" dirty="0">
                <a:solidFill>
                  <a:srgbClr val="403152"/>
                </a:solidFill>
                <a:latin typeface="+mj-lt"/>
              </a:rPr>
              <a:t>«</a:t>
            </a:r>
            <a:r>
              <a:rPr lang="el-GR" sz="2000" b="1" strike="noStrike" spc="-1" dirty="0" err="1">
                <a:solidFill>
                  <a:srgbClr val="403152"/>
                </a:solidFill>
                <a:latin typeface="+mj-lt"/>
              </a:rPr>
              <a:t>Τετέλεσται</a:t>
            </a:r>
            <a:r>
              <a:rPr lang="el-GR" sz="2000" b="1" strike="noStrike" spc="-1" dirty="0">
                <a:solidFill>
                  <a:srgbClr val="403152"/>
                </a:solidFill>
                <a:latin typeface="+mj-lt"/>
              </a:rPr>
              <a:t>».</a:t>
            </a:r>
            <a:br>
              <a:rPr sz="2000" dirty="0">
                <a:latin typeface="+mj-lt"/>
              </a:rPr>
            </a:br>
            <a:r>
              <a:rPr lang="el-GR" sz="2000" b="1" strike="noStrike" spc="-1" dirty="0">
                <a:solidFill>
                  <a:srgbClr val="403152"/>
                </a:solidFill>
                <a:latin typeface="+mj-lt"/>
              </a:rPr>
              <a:t> Εκείνη την ώρα</a:t>
            </a:r>
            <a:r>
              <a:rPr lang="en-GB" sz="2000" b="1" strike="noStrike" spc="-1" dirty="0">
                <a:solidFill>
                  <a:srgbClr val="403152"/>
                </a:solidFill>
                <a:latin typeface="+mj-lt"/>
              </a:rPr>
              <a:t>,</a:t>
            </a:r>
            <a:r>
              <a:rPr lang="el-GR" sz="2000" b="1" strike="noStrike" spc="-1" dirty="0">
                <a:solidFill>
                  <a:srgbClr val="403152"/>
                </a:solidFill>
                <a:latin typeface="+mj-lt"/>
              </a:rPr>
              <a:t> σκοτάδι απλώθηκε</a:t>
            </a:r>
            <a:br>
              <a:rPr sz="2000" dirty="0">
                <a:latin typeface="+mj-lt"/>
              </a:rPr>
            </a:br>
            <a:r>
              <a:rPr lang="el-GR" sz="2000" b="1" strike="noStrike" spc="-1" dirty="0">
                <a:solidFill>
                  <a:srgbClr val="403152"/>
                </a:solidFill>
                <a:latin typeface="+mj-lt"/>
              </a:rPr>
              <a:t> παντού</a:t>
            </a:r>
            <a:r>
              <a:rPr lang="en-GB" sz="2000" b="1" strike="noStrike" spc="-1" dirty="0">
                <a:solidFill>
                  <a:srgbClr val="403152"/>
                </a:solidFill>
                <a:latin typeface="+mj-lt"/>
              </a:rPr>
              <a:t> </a:t>
            </a:r>
            <a:r>
              <a:rPr lang="el-GR" sz="2000" b="1" strike="noStrike" spc="-1" dirty="0">
                <a:solidFill>
                  <a:srgbClr val="403152"/>
                </a:solidFill>
                <a:latin typeface="+mj-lt"/>
              </a:rPr>
              <a:t>και η γη άρχισε να κουνιέται.</a:t>
            </a:r>
            <a:br>
              <a:rPr sz="2000" dirty="0">
                <a:latin typeface="+mj-lt"/>
              </a:rPr>
            </a:br>
            <a:r>
              <a:rPr lang="el-GR" sz="2000" b="1" strike="noStrike" spc="-1" dirty="0">
                <a:solidFill>
                  <a:srgbClr val="403152"/>
                </a:solidFill>
                <a:latin typeface="+mj-lt"/>
              </a:rPr>
              <a:t> Μερικοί από το πλήθος είπαν:</a:t>
            </a:r>
            <a:br>
              <a:rPr sz="2000" dirty="0">
                <a:latin typeface="+mj-lt"/>
              </a:rPr>
            </a:br>
            <a:r>
              <a:rPr lang="el-GR" sz="2000" b="1" strike="noStrike" spc="-1" dirty="0">
                <a:solidFill>
                  <a:srgbClr val="403152"/>
                </a:solidFill>
                <a:latin typeface="+mj-lt"/>
              </a:rPr>
              <a:t>« Πραγματικά ήταν Υιός του θεού»</a:t>
            </a:r>
            <a:endParaRPr lang="el-GR" sz="2000" b="0" strike="noStrike" spc="-1" dirty="0">
              <a:solidFill>
                <a:srgbClr val="000000"/>
              </a:solidFill>
              <a:latin typeface="+mj-lt"/>
            </a:endParaRPr>
          </a:p>
        </p:txBody>
      </p:sp>
      <p:pic>
        <p:nvPicPr>
          <p:cNvPr id="125" name="Picture 6" descr="https://o.remove.bg/downloads/b7f55210-9e15-4ed1-9117-8851bed07641/images-removebg-preview.png"/>
          <p:cNvPicPr/>
          <p:nvPr/>
        </p:nvPicPr>
        <p:blipFill>
          <a:blip r:embed="rId3"/>
          <a:stretch/>
        </p:blipFill>
        <p:spPr>
          <a:xfrm>
            <a:off x="1259640" y="188640"/>
            <a:ext cx="1866600" cy="2447640"/>
          </a:xfrm>
          <a:prstGeom prst="rect">
            <a:avLst/>
          </a:prstGeom>
          <a:ln w="0">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26" name="TextShape 1"/>
          <p:cNvSpPr txBox="1"/>
          <p:nvPr/>
        </p:nvSpPr>
        <p:spPr>
          <a:xfrm>
            <a:off x="155983" y="0"/>
            <a:ext cx="8892223" cy="1963423"/>
          </a:xfrm>
          <a:prstGeom prst="rect">
            <a:avLst/>
          </a:prstGeom>
          <a:noFill/>
          <a:ln w="0">
            <a:noFill/>
          </a:ln>
        </p:spPr>
        <p:txBody>
          <a:bodyPr anchor="ctr">
            <a:normAutofit fontScale="96000"/>
          </a:bodyPr>
          <a:lstStyle/>
          <a:p>
            <a:pPr>
              <a:lnSpc>
                <a:spcPct val="100000"/>
              </a:lnSpc>
            </a:pPr>
            <a:r>
              <a:rPr lang="el-GR" sz="2000" b="1" strike="noStrike" spc="-1" dirty="0">
                <a:solidFill>
                  <a:srgbClr val="403152"/>
                </a:solidFill>
                <a:latin typeface="+mj-lt"/>
              </a:rPr>
              <a:t>Την άλλη μέρα ο Ιωσήφ  παρακάλεσε τον Πιλάτο να πάρει το σώμα του Χριστού για να το θάψουν. Το τύλιξαν σε ένα λευκό σεντόνι και το έβαλαν σε ένα τάφο που ήταν σκαλισμένος σε ένα βράχο και έκλεινε με μία μεγάλη πέτρα. Οι αρχιερείς ,επειδή φοβόντουσαν μήπως οι μαθητές κλέψουν το σώμα του Χριστού και διαδώσουν ότι αναστήθηκε, ζήτησαν από τον Πιλάτο να βάλει στρατιώτες να φρουρούν τον τάφο.</a:t>
            </a:r>
            <a:endParaRPr lang="el-GR" sz="2000" b="0" strike="noStrike" spc="-1" dirty="0">
              <a:solidFill>
                <a:srgbClr val="000000"/>
              </a:solidFill>
              <a:latin typeface="+mj-lt"/>
            </a:endParaRPr>
          </a:p>
        </p:txBody>
      </p:sp>
      <p:pic>
        <p:nvPicPr>
          <p:cNvPr id="127" name="Picture 4" descr="FreeBibleimages :: Jesus rises from the dead :: Jesus is alive (Matthew  28:1-10, Mark 16:1-8, Luke 24:1-12, John 20:1-18)"/>
          <p:cNvPicPr/>
          <p:nvPr/>
        </p:nvPicPr>
        <p:blipFill>
          <a:blip r:embed="rId2"/>
          <a:stretch/>
        </p:blipFill>
        <p:spPr>
          <a:xfrm>
            <a:off x="339634" y="1963423"/>
            <a:ext cx="8648383" cy="4653908"/>
          </a:xfrm>
          <a:prstGeom prst="rect">
            <a:avLst/>
          </a:prstGeom>
          <a:ln w="0">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28" name="TextShape 1"/>
          <p:cNvSpPr txBox="1"/>
          <p:nvPr/>
        </p:nvSpPr>
        <p:spPr>
          <a:xfrm>
            <a:off x="95793" y="173347"/>
            <a:ext cx="8908869" cy="2099589"/>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Την άλλη μέρα τρεις γυναίκες, η Μαρία , η Μαρία η Μαγδαληνή και η Σαλώμη πήγαν στον τάφο για να αρωματίσουν το σώμα του Χριστού με μύρο. Ο βράχος ήταν στην άκρη και ο Χριστός δεν ήταν μέσα. Στη θέση του καθόταν ένας άγγελος που είπε στις γυναίκες: «Ζητάτε τον Ιησού τον Γαλιλαίο. Δεν είναι εδώ. Αναστήθηκε όπως είχε πει. Τρέξτε να το πείτε στους μαθητές του»</a:t>
            </a:r>
            <a:br>
              <a:rPr dirty="0"/>
            </a:br>
            <a:endParaRPr lang="el-GR" sz="1600" b="0" strike="noStrike" spc="-1" dirty="0">
              <a:solidFill>
                <a:srgbClr val="000000"/>
              </a:solidFill>
              <a:latin typeface="Calibri"/>
            </a:endParaRPr>
          </a:p>
        </p:txBody>
      </p:sp>
      <p:sp>
        <p:nvSpPr>
          <p:cNvPr id="129"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30" name="Picture 2" descr="St. Joanna's Two Powerful Gospel Appearances - Ascension Press Media"/>
          <p:cNvPicPr/>
          <p:nvPr/>
        </p:nvPicPr>
        <p:blipFill>
          <a:blip r:embed="rId2"/>
          <a:stretch/>
        </p:blipFill>
        <p:spPr>
          <a:xfrm>
            <a:off x="408960" y="2159093"/>
            <a:ext cx="8277480" cy="4525560"/>
          </a:xfrm>
          <a:prstGeom prst="rect">
            <a:avLst/>
          </a:prstGeom>
          <a:ln w="0">
            <a:noFill/>
          </a:ln>
        </p:spPr>
      </p:pic>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 name="Picture 2" descr="ΟΡΘΟΔΟΞΗ ΠΟΡΕΙΑ ΚΑΙ ΖΩΗ: ΚΑΛΟΚΑΙΡΙ ΜΕ ΤΟ ΧΡΙΣΤΟ ΜΑΣ!"/>
          <p:cNvPicPr/>
          <p:nvPr/>
        </p:nvPicPr>
        <p:blipFill>
          <a:blip r:embed="rId2"/>
          <a:stretch/>
        </p:blipFill>
        <p:spPr>
          <a:xfrm>
            <a:off x="0" y="0"/>
            <a:ext cx="9164880" cy="6857640"/>
          </a:xfrm>
          <a:prstGeom prst="rect">
            <a:avLst/>
          </a:prstGeom>
          <a:ln w="0">
            <a:noFill/>
          </a:ln>
        </p:spPr>
      </p:pic>
      <p:sp>
        <p:nvSpPr>
          <p:cNvPr id="132" name="TextShape 1"/>
          <p:cNvSpPr txBox="1"/>
          <p:nvPr/>
        </p:nvSpPr>
        <p:spPr>
          <a:xfrm>
            <a:off x="457200" y="274680"/>
            <a:ext cx="8229240" cy="1142640"/>
          </a:xfrm>
          <a:prstGeom prst="rect">
            <a:avLst/>
          </a:prstGeom>
          <a:noFill/>
          <a:ln w="0">
            <a:noFill/>
          </a:ln>
        </p:spPr>
        <p:txBody>
          <a:bodyPr anchor="ctr">
            <a:normAutofit/>
          </a:bodyPr>
          <a:lstStyle/>
          <a:p>
            <a:endParaRPr lang="el-GR" sz="1800" b="0" strike="noStrike" spc="-1">
              <a:solidFill>
                <a:srgbClr val="000000"/>
              </a:solidFill>
              <a:latin typeface="Calibri"/>
            </a:endParaRPr>
          </a:p>
        </p:txBody>
      </p:sp>
      <p:sp>
        <p:nvSpPr>
          <p:cNvPr id="133"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pic>
        <p:nvPicPr>
          <p:cNvPr id="134" name="Picture 2"/>
          <p:cNvPicPr/>
          <p:nvPr/>
        </p:nvPicPr>
        <p:blipFill>
          <a:blip r:embed="rId2"/>
          <a:stretch/>
        </p:blipFill>
        <p:spPr>
          <a:xfrm>
            <a:off x="0" y="0"/>
            <a:ext cx="5867640" cy="6857640"/>
          </a:xfrm>
          <a:prstGeom prst="rect">
            <a:avLst/>
          </a:prstGeom>
          <a:ln w="9525">
            <a:noFill/>
          </a:ln>
        </p:spPr>
      </p:pic>
      <p:sp>
        <p:nvSpPr>
          <p:cNvPr id="135" name="TextShape 1"/>
          <p:cNvSpPr txBox="1"/>
          <p:nvPr/>
        </p:nvSpPr>
        <p:spPr>
          <a:xfrm>
            <a:off x="5292000" y="2637000"/>
            <a:ext cx="4402440" cy="1142640"/>
          </a:xfrm>
          <a:prstGeom prst="rect">
            <a:avLst/>
          </a:prstGeom>
          <a:noFill/>
          <a:ln w="0">
            <a:noFill/>
          </a:ln>
        </p:spPr>
        <p:txBody>
          <a:bodyPr anchor="ctr">
            <a:normAutofit/>
          </a:bodyPr>
          <a:lstStyle/>
          <a:p>
            <a:pPr algn="ctr">
              <a:lnSpc>
                <a:spcPct val="100000"/>
              </a:lnSpc>
            </a:pPr>
            <a:r>
              <a:rPr lang="el-GR" sz="1600" b="1" strike="noStrike" spc="-1">
                <a:solidFill>
                  <a:srgbClr val="632523"/>
                </a:solidFill>
                <a:latin typeface="Bookman Old Style"/>
              </a:rPr>
              <a:t>Η πόλη που έγινε</a:t>
            </a:r>
            <a:br/>
            <a:r>
              <a:rPr lang="el-GR" sz="1600" b="1" strike="noStrike" spc="-1">
                <a:solidFill>
                  <a:srgbClr val="632523"/>
                </a:solidFill>
                <a:latin typeface="Bookman Old Style"/>
              </a:rPr>
              <a:t> η σύλληψη </a:t>
            </a:r>
            <a:br/>
            <a:r>
              <a:rPr lang="el-GR" sz="1600" b="1" strike="noStrike" spc="-1">
                <a:solidFill>
                  <a:srgbClr val="632523"/>
                </a:solidFill>
                <a:latin typeface="Bookman Old Style"/>
              </a:rPr>
              <a:t>και η σταύρωση </a:t>
            </a:r>
            <a:br/>
            <a:r>
              <a:rPr lang="el-GR" sz="1600" b="1" strike="noStrike" spc="-1">
                <a:solidFill>
                  <a:srgbClr val="632523"/>
                </a:solidFill>
                <a:latin typeface="Bookman Old Style"/>
              </a:rPr>
              <a:t>του Χριστού.</a:t>
            </a:r>
            <a:endParaRPr lang="el-GR" sz="1600" b="0" strike="noStrike" spc="-1">
              <a:solidFill>
                <a:srgbClr val="000000"/>
              </a:solidFill>
              <a:latin typeface="Calibri"/>
            </a:endParaRPr>
          </a:p>
        </p:txBody>
      </p:sp>
      <p:sp>
        <p:nvSpPr>
          <p:cNvPr id="136" name="TextShape 2"/>
          <p:cNvSpPr txBox="1"/>
          <p:nvPr/>
        </p:nvSpPr>
        <p:spPr>
          <a:xfrm>
            <a:off x="7812360" y="5877360"/>
            <a:ext cx="874080" cy="248400"/>
          </a:xfrm>
          <a:prstGeom prst="rect">
            <a:avLst/>
          </a:prstGeom>
          <a:noFill/>
          <a:ln w="0">
            <a:noFill/>
          </a:ln>
        </p:spPr>
        <p:txBody>
          <a:bodyPr>
            <a:normAutofit fontScale="32500" lnSpcReduction="20000"/>
          </a:bodyPr>
          <a:lstStyle/>
          <a:p>
            <a:endParaRPr lang="el-GR" sz="3200" b="0" strike="noStrike" spc="-1">
              <a:solidFill>
                <a:srgbClr val="000000"/>
              </a:solidFill>
              <a:latin typeface="Calibri"/>
            </a:endParaRPr>
          </a:p>
        </p:txBody>
      </p:sp>
      <p:sp>
        <p:nvSpPr>
          <p:cNvPr id="137" name="CustomShape 3"/>
          <p:cNvSpPr/>
          <p:nvPr/>
        </p:nvSpPr>
        <p:spPr>
          <a:xfrm>
            <a:off x="6084000" y="4005000"/>
            <a:ext cx="280800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600" b="1" strike="noStrike" spc="-1">
                <a:solidFill>
                  <a:srgbClr val="632523"/>
                </a:solidFill>
                <a:latin typeface="Calibri"/>
              </a:rPr>
              <a:t>ΙΕΡΟΣΟΛΥΜΑ</a:t>
            </a:r>
            <a:endParaRPr lang="en-US" sz="3600" b="0" strike="noStrike" spc="-1">
              <a:latin typeface="Arial"/>
            </a:endParaRPr>
          </a:p>
        </p:txBody>
      </p:sp>
      <p:sp>
        <p:nvSpPr>
          <p:cNvPr id="138" name="CustomShape 4"/>
          <p:cNvSpPr/>
          <p:nvPr/>
        </p:nvSpPr>
        <p:spPr>
          <a:xfrm>
            <a:off x="395640" y="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Ι</a:t>
            </a:r>
            <a:endParaRPr lang="en-US" sz="4400" b="0" strike="noStrike" spc="-1">
              <a:latin typeface="Arial"/>
            </a:endParaRPr>
          </a:p>
        </p:txBody>
      </p:sp>
      <p:sp>
        <p:nvSpPr>
          <p:cNvPr id="139" name="CustomShape 5"/>
          <p:cNvSpPr/>
          <p:nvPr/>
        </p:nvSpPr>
        <p:spPr>
          <a:xfrm>
            <a:off x="539640" y="314100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Α</a:t>
            </a:r>
            <a:endParaRPr lang="en-US" sz="4400" b="0" strike="noStrike" spc="-1">
              <a:latin typeface="Arial"/>
            </a:endParaRPr>
          </a:p>
        </p:txBody>
      </p:sp>
      <p:sp>
        <p:nvSpPr>
          <p:cNvPr id="140" name="CustomShape 6"/>
          <p:cNvSpPr/>
          <p:nvPr/>
        </p:nvSpPr>
        <p:spPr>
          <a:xfrm>
            <a:off x="4716000" y="321300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Σ</a:t>
            </a:r>
            <a:endParaRPr lang="en-US" sz="4400" b="0" strike="noStrike" spc="-1">
              <a:latin typeface="Arial"/>
            </a:endParaRPr>
          </a:p>
        </p:txBody>
      </p:sp>
      <p:sp>
        <p:nvSpPr>
          <p:cNvPr id="141" name="CustomShape 7"/>
          <p:cNvSpPr/>
          <p:nvPr/>
        </p:nvSpPr>
        <p:spPr>
          <a:xfrm>
            <a:off x="107640" y="1268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Ρ</a:t>
            </a:r>
            <a:endParaRPr lang="en-US" sz="4400" b="0" strike="noStrike" spc="-1">
              <a:latin typeface="Arial"/>
            </a:endParaRPr>
          </a:p>
        </p:txBody>
      </p:sp>
      <p:sp>
        <p:nvSpPr>
          <p:cNvPr id="142" name="CustomShape 8"/>
          <p:cNvSpPr/>
          <p:nvPr/>
        </p:nvSpPr>
        <p:spPr>
          <a:xfrm>
            <a:off x="4140000" y="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Υ</a:t>
            </a:r>
            <a:endParaRPr lang="en-US" sz="4400" b="0" strike="noStrike" spc="-1">
              <a:latin typeface="Arial"/>
            </a:endParaRPr>
          </a:p>
        </p:txBody>
      </p:sp>
      <p:sp>
        <p:nvSpPr>
          <p:cNvPr id="143" name="CustomShape 9"/>
          <p:cNvSpPr/>
          <p:nvPr/>
        </p:nvSpPr>
        <p:spPr>
          <a:xfrm>
            <a:off x="5220000" y="321300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Λ</a:t>
            </a:r>
            <a:endParaRPr lang="en-US" sz="4400" b="0" strike="noStrike" spc="-1">
              <a:latin typeface="Arial"/>
            </a:endParaRPr>
          </a:p>
        </p:txBody>
      </p:sp>
      <p:sp>
        <p:nvSpPr>
          <p:cNvPr id="144" name="CustomShape 10"/>
          <p:cNvSpPr/>
          <p:nvPr/>
        </p:nvSpPr>
        <p:spPr>
          <a:xfrm>
            <a:off x="0" y="314100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Ο</a:t>
            </a:r>
            <a:endParaRPr lang="en-US" sz="4400" b="0" strike="noStrike" spc="-1">
              <a:latin typeface="Arial"/>
            </a:endParaRPr>
          </a:p>
        </p:txBody>
      </p:sp>
      <p:sp>
        <p:nvSpPr>
          <p:cNvPr id="145" name="CustomShape 11"/>
          <p:cNvSpPr/>
          <p:nvPr/>
        </p:nvSpPr>
        <p:spPr>
          <a:xfrm>
            <a:off x="2627640" y="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Ο</a:t>
            </a:r>
            <a:endParaRPr lang="en-US" sz="4400" b="0" strike="noStrike" spc="-1">
              <a:latin typeface="Arial"/>
            </a:endParaRPr>
          </a:p>
        </p:txBody>
      </p:sp>
      <p:sp>
        <p:nvSpPr>
          <p:cNvPr id="146" name="CustomShape 12"/>
          <p:cNvSpPr/>
          <p:nvPr/>
        </p:nvSpPr>
        <p:spPr>
          <a:xfrm>
            <a:off x="5076000" y="116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Ε</a:t>
            </a:r>
            <a:endParaRPr lang="en-US" sz="4400" b="0" strike="noStrike" spc="-1">
              <a:latin typeface="Arial"/>
            </a:endParaRPr>
          </a:p>
        </p:txBody>
      </p:sp>
      <p:sp>
        <p:nvSpPr>
          <p:cNvPr id="147" name="CustomShape 13"/>
          <p:cNvSpPr/>
          <p:nvPr/>
        </p:nvSpPr>
        <p:spPr>
          <a:xfrm>
            <a:off x="5220000" y="692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Μ</a:t>
            </a:r>
            <a:endParaRPr lang="en-US" sz="4400" b="0" strike="noStrike" spc="-1">
              <a:latin typeface="Arial"/>
            </a:endParaRPr>
          </a:p>
        </p:txBody>
      </p:sp>
      <p:sp>
        <p:nvSpPr>
          <p:cNvPr id="148" name="CustomShape 14"/>
          <p:cNvSpPr/>
          <p:nvPr/>
        </p:nvSpPr>
        <p:spPr>
          <a:xfrm>
            <a:off x="1187640" y="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Β</a:t>
            </a:r>
            <a:endParaRPr lang="en-US" sz="4400" b="0" strike="noStrike" spc="-1">
              <a:latin typeface="Arial"/>
            </a:endParaRPr>
          </a:p>
        </p:txBody>
      </p:sp>
      <p:sp>
        <p:nvSpPr>
          <p:cNvPr id="149" name="CustomShape 15"/>
          <p:cNvSpPr/>
          <p:nvPr/>
        </p:nvSpPr>
        <p:spPr>
          <a:xfrm>
            <a:off x="5292000" y="1268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Χ</a:t>
            </a:r>
            <a:endParaRPr lang="en-US" sz="4400" b="0" strike="noStrike" spc="-1">
              <a:latin typeface="Arial"/>
            </a:endParaRPr>
          </a:p>
        </p:txBody>
      </p:sp>
      <p:sp>
        <p:nvSpPr>
          <p:cNvPr id="150" name="CustomShape 16"/>
          <p:cNvSpPr/>
          <p:nvPr/>
        </p:nvSpPr>
        <p:spPr>
          <a:xfrm>
            <a:off x="4860000" y="692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Γ</a:t>
            </a:r>
            <a:endParaRPr lang="en-US" sz="4400" b="0" strike="noStrike" spc="-1">
              <a:latin typeface="Arial"/>
            </a:endParaRPr>
          </a:p>
        </p:txBody>
      </p:sp>
      <p:sp>
        <p:nvSpPr>
          <p:cNvPr id="151" name="CustomShape 17"/>
          <p:cNvSpPr/>
          <p:nvPr/>
        </p:nvSpPr>
        <p:spPr>
          <a:xfrm>
            <a:off x="0" y="620640"/>
            <a:ext cx="503640" cy="760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4400" b="1" strike="noStrike" spc="-1">
                <a:solidFill>
                  <a:srgbClr val="000000"/>
                </a:solidFill>
                <a:latin typeface="Calibri"/>
              </a:rPr>
              <a:t>Ν</a:t>
            </a:r>
            <a:endParaRPr lang="en-US" sz="4400" b="0" strike="noStrike" spc="-1">
              <a:latin typeface="Arial"/>
            </a:endParaRPr>
          </a:p>
        </p:txBody>
      </p:sp>
      <p:sp>
        <p:nvSpPr>
          <p:cNvPr id="152" name="CustomShape 18"/>
          <p:cNvSpPr/>
          <p:nvPr/>
        </p:nvSpPr>
        <p:spPr>
          <a:xfrm>
            <a:off x="1043640" y="836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υ</a:t>
            </a:r>
            <a:endParaRPr lang="en-US" sz="3200" b="0" strike="noStrike" spc="-1">
              <a:latin typeface="Arial"/>
            </a:endParaRPr>
          </a:p>
        </p:txBody>
      </p:sp>
      <p:sp>
        <p:nvSpPr>
          <p:cNvPr id="153" name="CustomShape 19"/>
          <p:cNvSpPr/>
          <p:nvPr/>
        </p:nvSpPr>
        <p:spPr>
          <a:xfrm>
            <a:off x="683640" y="1124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ε</a:t>
            </a:r>
            <a:endParaRPr lang="en-US" sz="3200" b="0" strike="noStrike" spc="-1">
              <a:latin typeface="Arial"/>
            </a:endParaRPr>
          </a:p>
        </p:txBody>
      </p:sp>
      <p:sp>
        <p:nvSpPr>
          <p:cNvPr id="154" name="CustomShape 20"/>
          <p:cNvSpPr/>
          <p:nvPr/>
        </p:nvSpPr>
        <p:spPr>
          <a:xfrm>
            <a:off x="2051640" y="260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α</a:t>
            </a:r>
            <a:endParaRPr lang="en-US" sz="3200" b="0" strike="noStrike" spc="-1">
              <a:latin typeface="Arial"/>
            </a:endParaRPr>
          </a:p>
        </p:txBody>
      </p:sp>
      <p:sp>
        <p:nvSpPr>
          <p:cNvPr id="155" name="CustomShape 21"/>
          <p:cNvSpPr/>
          <p:nvPr/>
        </p:nvSpPr>
        <p:spPr>
          <a:xfrm>
            <a:off x="251640" y="213300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ζ</a:t>
            </a:r>
            <a:endParaRPr lang="en-US" sz="3200" b="0" strike="noStrike" spc="-1">
              <a:latin typeface="Arial"/>
            </a:endParaRPr>
          </a:p>
        </p:txBody>
      </p:sp>
      <p:sp>
        <p:nvSpPr>
          <p:cNvPr id="156" name="CustomShape 22"/>
          <p:cNvSpPr/>
          <p:nvPr/>
        </p:nvSpPr>
        <p:spPr>
          <a:xfrm>
            <a:off x="395640" y="1628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ι</a:t>
            </a:r>
            <a:endParaRPr lang="en-US" sz="3200" b="0" strike="noStrike" spc="-1">
              <a:latin typeface="Arial"/>
            </a:endParaRPr>
          </a:p>
        </p:txBody>
      </p:sp>
      <p:sp>
        <p:nvSpPr>
          <p:cNvPr id="157" name="CustomShape 23"/>
          <p:cNvSpPr/>
          <p:nvPr/>
        </p:nvSpPr>
        <p:spPr>
          <a:xfrm>
            <a:off x="1547640" y="476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ρ</a:t>
            </a:r>
            <a:endParaRPr lang="en-US" sz="3200" b="0" strike="noStrike" spc="-1">
              <a:latin typeface="Arial"/>
            </a:endParaRPr>
          </a:p>
        </p:txBody>
      </p:sp>
      <p:sp>
        <p:nvSpPr>
          <p:cNvPr id="158" name="CustomShape 24"/>
          <p:cNvSpPr/>
          <p:nvPr/>
        </p:nvSpPr>
        <p:spPr>
          <a:xfrm>
            <a:off x="4716000" y="1268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σ</a:t>
            </a:r>
            <a:endParaRPr lang="en-US" sz="3200" b="0" strike="noStrike" spc="-1">
              <a:latin typeface="Arial"/>
            </a:endParaRPr>
          </a:p>
        </p:txBody>
      </p:sp>
      <p:sp>
        <p:nvSpPr>
          <p:cNvPr id="159" name="CustomShape 25"/>
          <p:cNvSpPr/>
          <p:nvPr/>
        </p:nvSpPr>
        <p:spPr>
          <a:xfrm>
            <a:off x="4356000" y="836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ν</a:t>
            </a:r>
            <a:endParaRPr lang="en-US" sz="3200" b="0" strike="noStrike" spc="-1">
              <a:latin typeface="Arial"/>
            </a:endParaRPr>
          </a:p>
        </p:txBody>
      </p:sp>
      <p:sp>
        <p:nvSpPr>
          <p:cNvPr id="160" name="CustomShape 26"/>
          <p:cNvSpPr/>
          <p:nvPr/>
        </p:nvSpPr>
        <p:spPr>
          <a:xfrm>
            <a:off x="3924000" y="476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ο</a:t>
            </a:r>
            <a:endParaRPr lang="en-US" sz="3200" b="0" strike="noStrike" spc="-1">
              <a:latin typeface="Arial"/>
            </a:endParaRPr>
          </a:p>
        </p:txBody>
      </p:sp>
      <p:sp>
        <p:nvSpPr>
          <p:cNvPr id="161" name="CustomShape 27"/>
          <p:cNvSpPr/>
          <p:nvPr/>
        </p:nvSpPr>
        <p:spPr>
          <a:xfrm>
            <a:off x="3348000" y="260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κ</a:t>
            </a:r>
            <a:endParaRPr lang="en-US" sz="3200" b="0" strike="noStrike" spc="-1">
              <a:latin typeface="Arial"/>
            </a:endParaRPr>
          </a:p>
        </p:txBody>
      </p:sp>
      <p:sp>
        <p:nvSpPr>
          <p:cNvPr id="162" name="CustomShape 28"/>
          <p:cNvSpPr/>
          <p:nvPr/>
        </p:nvSpPr>
        <p:spPr>
          <a:xfrm>
            <a:off x="5148000" y="227700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λ</a:t>
            </a:r>
            <a:endParaRPr lang="en-US" sz="3200" b="0" strike="noStrike" spc="-1">
              <a:latin typeface="Arial"/>
            </a:endParaRPr>
          </a:p>
        </p:txBody>
      </p:sp>
      <p:sp>
        <p:nvSpPr>
          <p:cNvPr id="163" name="CustomShape 29"/>
          <p:cNvSpPr/>
          <p:nvPr/>
        </p:nvSpPr>
        <p:spPr>
          <a:xfrm>
            <a:off x="5004000" y="177264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ο</a:t>
            </a:r>
            <a:endParaRPr lang="en-US" sz="3200" b="0" strike="noStrike" spc="-1">
              <a:latin typeface="Arial"/>
            </a:endParaRPr>
          </a:p>
        </p:txBody>
      </p:sp>
      <p:sp>
        <p:nvSpPr>
          <p:cNvPr id="164" name="CustomShape 30"/>
          <p:cNvSpPr/>
          <p:nvPr/>
        </p:nvSpPr>
        <p:spPr>
          <a:xfrm>
            <a:off x="179640" y="263700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μ</a:t>
            </a:r>
            <a:endParaRPr lang="en-US" sz="3200" b="0" strike="noStrike" spc="-1">
              <a:latin typeface="Arial"/>
            </a:endParaRPr>
          </a:p>
        </p:txBody>
      </p:sp>
      <p:sp>
        <p:nvSpPr>
          <p:cNvPr id="165" name="CustomShape 31"/>
          <p:cNvSpPr/>
          <p:nvPr/>
        </p:nvSpPr>
        <p:spPr>
          <a:xfrm>
            <a:off x="5220000" y="2781000"/>
            <a:ext cx="3596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200" b="1" strike="noStrike" spc="-1">
                <a:solidFill>
                  <a:srgbClr val="000000"/>
                </a:solidFill>
                <a:latin typeface="Calibri"/>
              </a:rPr>
              <a:t>δ</a:t>
            </a:r>
            <a:endParaRPr lang="en-US" sz="3200" b="0" strike="noStrike" spc="-1">
              <a:latin typeface="Arial"/>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sp>
        <p:nvSpPr>
          <p:cNvPr id="166" name="TextShape 1"/>
          <p:cNvSpPr txBox="1"/>
          <p:nvPr/>
        </p:nvSpPr>
        <p:spPr>
          <a:xfrm>
            <a:off x="457200" y="274680"/>
            <a:ext cx="8229240" cy="705600"/>
          </a:xfrm>
          <a:prstGeom prst="rect">
            <a:avLst/>
          </a:prstGeom>
          <a:noFill/>
          <a:ln w="0">
            <a:noFill/>
          </a:ln>
        </p:spPr>
        <p:txBody>
          <a:bodyPr anchor="ctr">
            <a:normAutofit/>
          </a:bodyPr>
          <a:lstStyle/>
          <a:p>
            <a:pPr algn="ctr">
              <a:lnSpc>
                <a:spcPct val="100000"/>
              </a:lnSpc>
            </a:pPr>
            <a:r>
              <a:rPr lang="el-GR" sz="1800" b="1" strike="noStrike" spc="-1">
                <a:solidFill>
                  <a:srgbClr val="632523"/>
                </a:solidFill>
                <a:latin typeface="Bookman Old Style"/>
              </a:rPr>
              <a:t>Έστρωσαν το δρόμο με αυτά για να υποδεχθούν τον Βασιλιά.</a:t>
            </a:r>
            <a:endParaRPr lang="el-GR" sz="1800" b="0" strike="noStrike" spc="-1">
              <a:solidFill>
                <a:srgbClr val="000000"/>
              </a:solidFill>
              <a:latin typeface="Calibri"/>
            </a:endParaRPr>
          </a:p>
        </p:txBody>
      </p:sp>
      <p:pic>
        <p:nvPicPr>
          <p:cNvPr id="167" name="Picture 3"/>
          <p:cNvPicPr/>
          <p:nvPr/>
        </p:nvPicPr>
        <p:blipFill>
          <a:blip r:embed="rId2"/>
          <a:stretch/>
        </p:blipFill>
        <p:spPr>
          <a:xfrm>
            <a:off x="3276000" y="1845000"/>
            <a:ext cx="2559240" cy="3811320"/>
          </a:xfrm>
          <a:prstGeom prst="rect">
            <a:avLst/>
          </a:prstGeom>
          <a:ln w="85725">
            <a:solidFill>
              <a:schemeClr val="accent2">
                <a:lumMod val="50000"/>
              </a:schemeClr>
            </a:solidFill>
            <a:miter/>
          </a:ln>
        </p:spPr>
      </p:pic>
      <p:sp>
        <p:nvSpPr>
          <p:cNvPr id="168" name="CustomShape 2"/>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169" name="Picture 7" descr="This png image - Green Palm Branches PNG Clipart, is available for free download"/>
          <p:cNvPicPr/>
          <p:nvPr/>
        </p:nvPicPr>
        <p:blipFill>
          <a:blip r:embed="rId3"/>
          <a:stretch/>
        </p:blipFill>
        <p:spPr>
          <a:xfrm rot="19912200">
            <a:off x="142920" y="1081440"/>
            <a:ext cx="1922400" cy="1089360"/>
          </a:xfrm>
          <a:prstGeom prst="rect">
            <a:avLst/>
          </a:prstGeom>
          <a:ln w="0">
            <a:noFill/>
          </a:ln>
        </p:spPr>
      </p:pic>
      <p:sp>
        <p:nvSpPr>
          <p:cNvPr id="170" name="CustomShape 3"/>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171" name="Picture 11" descr="Palm Branch Clip Art"/>
          <p:cNvPicPr/>
          <p:nvPr/>
        </p:nvPicPr>
        <p:blipFill>
          <a:blip r:embed="rId4"/>
          <a:stretch/>
        </p:blipFill>
        <p:spPr>
          <a:xfrm rot="18049200">
            <a:off x="7208280" y="4203720"/>
            <a:ext cx="2013840" cy="959760"/>
          </a:xfrm>
          <a:prstGeom prst="rect">
            <a:avLst/>
          </a:prstGeom>
          <a:ln w="0">
            <a:noFill/>
          </a:ln>
        </p:spPr>
      </p:pic>
      <p:pic>
        <p:nvPicPr>
          <p:cNvPr id="172" name="Picture 13" descr="Palm Branch 06 Free Texture Download by 3dxo.com"/>
          <p:cNvPicPr/>
          <p:nvPr/>
        </p:nvPicPr>
        <p:blipFill>
          <a:blip r:embed="rId5"/>
          <a:stretch/>
        </p:blipFill>
        <p:spPr>
          <a:xfrm>
            <a:off x="7831800" y="908640"/>
            <a:ext cx="1311840" cy="1295640"/>
          </a:xfrm>
          <a:prstGeom prst="rect">
            <a:avLst/>
          </a:prstGeom>
          <a:ln w="0">
            <a:noFill/>
          </a:ln>
        </p:spPr>
      </p:pic>
      <p:pic>
        <p:nvPicPr>
          <p:cNvPr id="173" name="Picture 19" descr="Palm Tree Leaf PNG Clip Art | Palm frond art, Palm tree leaves, Palm tree  tattoo"/>
          <p:cNvPicPr/>
          <p:nvPr/>
        </p:nvPicPr>
        <p:blipFill>
          <a:blip r:embed="rId6"/>
          <a:stretch/>
        </p:blipFill>
        <p:spPr>
          <a:xfrm rot="4846800">
            <a:off x="1780200" y="5289840"/>
            <a:ext cx="1568520" cy="1367640"/>
          </a:xfrm>
          <a:prstGeom prst="rect">
            <a:avLst/>
          </a:prstGeom>
          <a:ln w="0">
            <a:noFill/>
          </a:ln>
        </p:spPr>
      </p:pic>
      <p:pic>
        <p:nvPicPr>
          <p:cNvPr id="174" name="Picture 21" descr="olive tree graphic - Google-søk | Olive leaf, Tree illustration, Black olive  tree"/>
          <p:cNvPicPr/>
          <p:nvPr/>
        </p:nvPicPr>
        <p:blipFill>
          <a:blip r:embed="rId7"/>
          <a:stretch/>
        </p:blipFill>
        <p:spPr>
          <a:xfrm>
            <a:off x="6156000" y="1268640"/>
            <a:ext cx="1395720" cy="1367640"/>
          </a:xfrm>
          <a:prstGeom prst="rect">
            <a:avLst/>
          </a:prstGeom>
          <a:ln w="0">
            <a:noFill/>
          </a:ln>
        </p:spPr>
      </p:pic>
      <p:pic>
        <p:nvPicPr>
          <p:cNvPr id="175" name="Picture 23" descr="https://o.remove.bg/downloads/061e7459-3b60-4f12-8a3b-35117a7f625f/682f5cc9bcb1f16aec35d051cf266d88-removebg-preview.png"/>
          <p:cNvPicPr/>
          <p:nvPr/>
        </p:nvPicPr>
        <p:blipFill>
          <a:blip r:embed="rId8"/>
          <a:stretch/>
        </p:blipFill>
        <p:spPr>
          <a:xfrm rot="4232400">
            <a:off x="275760" y="3098160"/>
            <a:ext cx="1333080" cy="1946160"/>
          </a:xfrm>
          <a:prstGeom prst="rect">
            <a:avLst/>
          </a:prstGeom>
          <a:ln w="0">
            <a:noFill/>
          </a:ln>
        </p:spPr>
      </p:pic>
      <p:pic>
        <p:nvPicPr>
          <p:cNvPr id="176" name="Picture 25" descr="olive branch' Transparent Sticker by Olivia Lieu | Olive branch, Plant  illustration, Flower painting"/>
          <p:cNvPicPr/>
          <p:nvPr/>
        </p:nvPicPr>
        <p:blipFill>
          <a:blip r:embed="rId9"/>
          <a:stretch/>
        </p:blipFill>
        <p:spPr>
          <a:xfrm>
            <a:off x="6156000" y="2709000"/>
            <a:ext cx="1085400" cy="1800000"/>
          </a:xfrm>
          <a:prstGeom prst="rect">
            <a:avLst/>
          </a:prstGeom>
          <a:ln w="0">
            <a:noFill/>
          </a:ln>
        </p:spPr>
      </p:pic>
      <p:pic>
        <p:nvPicPr>
          <p:cNvPr id="177" name="Picture 27" descr="Free Cartoon Tree With Branches, Download Free Clip Art, Free Clip Art on  Clipart Library"/>
          <p:cNvPicPr/>
          <p:nvPr/>
        </p:nvPicPr>
        <p:blipFill>
          <a:blip r:embed="rId10"/>
          <a:stretch/>
        </p:blipFill>
        <p:spPr>
          <a:xfrm rot="19475400">
            <a:off x="1612080" y="1572120"/>
            <a:ext cx="1800000" cy="797760"/>
          </a:xfrm>
          <a:prstGeom prst="rect">
            <a:avLst/>
          </a:prstGeom>
          <a:ln w="0">
            <a:noFill/>
          </a:ln>
        </p:spPr>
      </p:pic>
      <p:pic>
        <p:nvPicPr>
          <p:cNvPr id="178" name="Picture 29" descr="branches - Mayesh Cutflower"/>
          <p:cNvPicPr/>
          <p:nvPr/>
        </p:nvPicPr>
        <p:blipFill>
          <a:blip r:embed="rId11"/>
          <a:stretch/>
        </p:blipFill>
        <p:spPr>
          <a:xfrm rot="7020000">
            <a:off x="39600" y="5132160"/>
            <a:ext cx="2031120" cy="767880"/>
          </a:xfrm>
          <a:prstGeom prst="rect">
            <a:avLst/>
          </a:prstGeom>
          <a:ln w="0">
            <a:noFill/>
          </a:ln>
        </p:spPr>
      </p:pic>
      <p:pic>
        <p:nvPicPr>
          <p:cNvPr id="179" name="Picture 31" descr="Branches de sapin - Epicéa ou Nordmann"/>
          <p:cNvPicPr/>
          <p:nvPr/>
        </p:nvPicPr>
        <p:blipFill>
          <a:blip r:embed="rId12"/>
          <a:stretch/>
        </p:blipFill>
        <p:spPr>
          <a:xfrm rot="2884800">
            <a:off x="5961240" y="5127480"/>
            <a:ext cx="1304640" cy="1800000"/>
          </a:xfrm>
          <a:prstGeom prst="rect">
            <a:avLst/>
          </a:prstGeom>
          <a:ln w="0">
            <a:noFill/>
          </a:ln>
        </p:spPr>
      </p:pic>
      <p:pic>
        <p:nvPicPr>
          <p:cNvPr id="180" name="Picture 33" descr="Gallery - Recent updates | Pine branch, Branch drawing, Tree images"/>
          <p:cNvPicPr/>
          <p:nvPr/>
        </p:nvPicPr>
        <p:blipFill>
          <a:blip r:embed="rId13"/>
          <a:stretch/>
        </p:blipFill>
        <p:spPr>
          <a:xfrm flipH="1">
            <a:off x="1836360" y="3069000"/>
            <a:ext cx="1277280" cy="1151640"/>
          </a:xfrm>
          <a:prstGeom prst="rect">
            <a:avLst/>
          </a:prstGeom>
          <a:ln w="0">
            <a:noFill/>
          </a:ln>
        </p:spPr>
      </p:pic>
      <p:pic>
        <p:nvPicPr>
          <p:cNvPr id="181" name="Picture 35" descr="12 Church ideas | palm sunday, holy week, palm sunday crafts"/>
          <p:cNvPicPr/>
          <p:nvPr/>
        </p:nvPicPr>
        <p:blipFill>
          <a:blip r:embed="rId14"/>
          <a:stretch/>
        </p:blipFill>
        <p:spPr>
          <a:xfrm>
            <a:off x="251640" y="2421000"/>
            <a:ext cx="1656000" cy="1024920"/>
          </a:xfrm>
          <a:prstGeom prst="rect">
            <a:avLst/>
          </a:prstGeom>
          <a:ln w="0">
            <a:noFill/>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sp>
        <p:nvSpPr>
          <p:cNvPr id="182" name="TextShape 1"/>
          <p:cNvSpPr txBox="1"/>
          <p:nvPr/>
        </p:nvSpPr>
        <p:spPr>
          <a:xfrm>
            <a:off x="457200" y="274680"/>
            <a:ext cx="8229240" cy="489600"/>
          </a:xfrm>
          <a:prstGeom prst="rect">
            <a:avLst/>
          </a:prstGeom>
          <a:noFill/>
          <a:ln w="0">
            <a:noFill/>
          </a:ln>
        </p:spPr>
        <p:txBody>
          <a:bodyPr anchor="ctr">
            <a:normAutofit/>
          </a:bodyPr>
          <a:lstStyle/>
          <a:p>
            <a:pPr algn="ctr">
              <a:lnSpc>
                <a:spcPct val="100000"/>
              </a:lnSpc>
            </a:pPr>
            <a:r>
              <a:rPr lang="el-GR" sz="1800" b="1" strike="noStrike" spc="-1">
                <a:solidFill>
                  <a:srgbClr val="632523"/>
                </a:solidFill>
                <a:latin typeface="Bookman Old Style"/>
              </a:rPr>
              <a:t>Τι σας θυμίζει τον Μυστικό Δείπνο;</a:t>
            </a:r>
            <a:endParaRPr lang="el-GR" sz="1800" b="0" strike="noStrike" spc="-1">
              <a:solidFill>
                <a:srgbClr val="000000"/>
              </a:solidFill>
              <a:latin typeface="Calibri"/>
            </a:endParaRPr>
          </a:p>
        </p:txBody>
      </p:sp>
      <p:sp>
        <p:nvSpPr>
          <p:cNvPr id="183"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84" name="Picture 2" descr="The Last Supper of Christ and the Eucharist in Christian Iconography -  Puzzles-Games.eu - puzzles games"/>
          <p:cNvPicPr/>
          <p:nvPr/>
        </p:nvPicPr>
        <p:blipFill>
          <a:blip r:embed="rId2"/>
          <a:stretch/>
        </p:blipFill>
        <p:spPr>
          <a:xfrm>
            <a:off x="2988000" y="2349000"/>
            <a:ext cx="3359880" cy="2520000"/>
          </a:xfrm>
          <a:prstGeom prst="rect">
            <a:avLst/>
          </a:prstGeom>
          <a:ln w="107950">
            <a:solidFill>
              <a:schemeClr val="accent2">
                <a:lumMod val="50000"/>
              </a:schemeClr>
            </a:solidFill>
            <a:round/>
          </a:ln>
        </p:spPr>
      </p:pic>
      <p:sp>
        <p:nvSpPr>
          <p:cNvPr id="185" name="CustomShape 3"/>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186" name="Picture 10" descr="Chicken Leg Food Ketogenic Diet For Weight Loss - Table Thanksgiving Food Clipart (5556x4565), Png Download"/>
          <p:cNvPicPr/>
          <p:nvPr/>
        </p:nvPicPr>
        <p:blipFill>
          <a:blip r:embed="rId3"/>
          <a:stretch/>
        </p:blipFill>
        <p:spPr>
          <a:xfrm>
            <a:off x="251640" y="908640"/>
            <a:ext cx="1489680" cy="1223640"/>
          </a:xfrm>
          <a:prstGeom prst="rect">
            <a:avLst/>
          </a:prstGeom>
          <a:ln w="0">
            <a:noFill/>
          </a:ln>
        </p:spPr>
      </p:pic>
      <p:pic>
        <p:nvPicPr>
          <p:cNvPr id="187" name="Picture 14" descr="https://o.remove.bg/downloads/62cfeba7-32a9-4f23-9cc1-120611ba41b7/aa68ac447c7f503f83bdd9f663f577f3-removebg-preview.png"/>
          <p:cNvPicPr/>
          <p:nvPr/>
        </p:nvPicPr>
        <p:blipFill>
          <a:blip r:embed="rId4"/>
          <a:stretch/>
        </p:blipFill>
        <p:spPr>
          <a:xfrm>
            <a:off x="6660360" y="2349000"/>
            <a:ext cx="1490400" cy="1151640"/>
          </a:xfrm>
          <a:prstGeom prst="rect">
            <a:avLst/>
          </a:prstGeom>
          <a:ln w="0">
            <a:noFill/>
          </a:ln>
        </p:spPr>
      </p:pic>
      <p:pic>
        <p:nvPicPr>
          <p:cNvPr id="188" name="Picture 16" descr="Tomato clipart. Free download transparent .PNG | Creazilla"/>
          <p:cNvPicPr/>
          <p:nvPr/>
        </p:nvPicPr>
        <p:blipFill>
          <a:blip r:embed="rId5"/>
          <a:stretch/>
        </p:blipFill>
        <p:spPr>
          <a:xfrm>
            <a:off x="7884360" y="5301360"/>
            <a:ext cx="1054080" cy="1151640"/>
          </a:xfrm>
          <a:prstGeom prst="rect">
            <a:avLst/>
          </a:prstGeom>
          <a:ln w="0">
            <a:noFill/>
          </a:ln>
        </p:spPr>
      </p:pic>
      <p:pic>
        <p:nvPicPr>
          <p:cNvPr id="189" name="Picture 18" descr="Apologetics Press - Stones to Bread"/>
          <p:cNvPicPr/>
          <p:nvPr/>
        </p:nvPicPr>
        <p:blipFill>
          <a:blip r:embed="rId6"/>
          <a:stretch/>
        </p:blipFill>
        <p:spPr>
          <a:xfrm>
            <a:off x="3132000" y="5445360"/>
            <a:ext cx="1872000" cy="781920"/>
          </a:xfrm>
          <a:prstGeom prst="rect">
            <a:avLst/>
          </a:prstGeom>
          <a:ln w="0">
            <a:noFill/>
          </a:ln>
        </p:spPr>
      </p:pic>
      <p:pic>
        <p:nvPicPr>
          <p:cNvPr id="190" name="Picture 20" descr="Door Peninsula Winery"/>
          <p:cNvPicPr/>
          <p:nvPr/>
        </p:nvPicPr>
        <p:blipFill>
          <a:blip r:embed="rId7"/>
          <a:stretch/>
        </p:blipFill>
        <p:spPr>
          <a:xfrm>
            <a:off x="1259640" y="2637000"/>
            <a:ext cx="1439640" cy="1439640"/>
          </a:xfrm>
          <a:prstGeom prst="rect">
            <a:avLst/>
          </a:prstGeom>
          <a:ln w="0">
            <a:noFill/>
          </a:ln>
        </p:spPr>
      </p:pic>
      <p:pic>
        <p:nvPicPr>
          <p:cNvPr id="191" name="Picture 24" descr="White Wine clipart. Free download transparent .PNG | Creazilla"/>
          <p:cNvPicPr/>
          <p:nvPr/>
        </p:nvPicPr>
        <p:blipFill>
          <a:blip r:embed="rId8"/>
          <a:stretch/>
        </p:blipFill>
        <p:spPr>
          <a:xfrm flipH="1">
            <a:off x="6876720" y="188640"/>
            <a:ext cx="1784160" cy="1800000"/>
          </a:xfrm>
          <a:prstGeom prst="rect">
            <a:avLst/>
          </a:prstGeom>
          <a:ln w="0">
            <a:noFill/>
          </a:ln>
        </p:spPr>
      </p:pic>
      <p:pic>
        <p:nvPicPr>
          <p:cNvPr id="192" name="Picture 28" descr="https://o.remove.bg/downloads/898c34fe-0619-4ce4-bd4d-a2d96b03a0a7/broken-white-french-bread-roll-isolated-160124784-removebg-preview.png"/>
          <p:cNvPicPr/>
          <p:nvPr/>
        </p:nvPicPr>
        <p:blipFill>
          <a:blip r:embed="rId9"/>
          <a:stretch/>
        </p:blipFill>
        <p:spPr>
          <a:xfrm>
            <a:off x="7380360" y="3789000"/>
            <a:ext cx="1012680" cy="940680"/>
          </a:xfrm>
          <a:prstGeom prst="rect">
            <a:avLst/>
          </a:prstGeom>
          <a:ln w="0">
            <a:noFill/>
          </a:ln>
        </p:spPr>
      </p:pic>
      <p:pic>
        <p:nvPicPr>
          <p:cNvPr id="193" name="Picture 30" descr="Red Drop"/>
          <p:cNvPicPr/>
          <p:nvPr/>
        </p:nvPicPr>
        <p:blipFill>
          <a:blip r:embed="rId10"/>
          <a:stretch/>
        </p:blipFill>
        <p:spPr>
          <a:xfrm>
            <a:off x="7884360" y="4365000"/>
            <a:ext cx="302400" cy="359640"/>
          </a:xfrm>
          <a:prstGeom prst="rect">
            <a:avLst/>
          </a:prstGeom>
          <a:ln w="0">
            <a:noFill/>
          </a:ln>
        </p:spPr>
      </p:pic>
      <p:pic>
        <p:nvPicPr>
          <p:cNvPr id="194" name="Picture 30" descr="Red Drop"/>
          <p:cNvPicPr/>
          <p:nvPr/>
        </p:nvPicPr>
        <p:blipFill>
          <a:blip r:embed="rId11"/>
          <a:stretch/>
        </p:blipFill>
        <p:spPr>
          <a:xfrm rot="11042400">
            <a:off x="7956360" y="4221360"/>
            <a:ext cx="431640" cy="513360"/>
          </a:xfrm>
          <a:prstGeom prst="rect">
            <a:avLst/>
          </a:prstGeom>
          <a:ln w="0">
            <a:noFill/>
          </a:ln>
        </p:spPr>
      </p:pic>
      <p:pic>
        <p:nvPicPr>
          <p:cNvPr id="195" name="Picture 32" descr="Rooster Clip Art at Clker.com - vector clip art online, royalty free &amp;  public domain"/>
          <p:cNvPicPr/>
          <p:nvPr/>
        </p:nvPicPr>
        <p:blipFill>
          <a:blip r:embed="rId12"/>
          <a:stretch/>
        </p:blipFill>
        <p:spPr>
          <a:xfrm>
            <a:off x="5724000" y="5157360"/>
            <a:ext cx="1396800" cy="1556280"/>
          </a:xfrm>
          <a:prstGeom prst="rect">
            <a:avLst/>
          </a:prstGeom>
          <a:ln w="0">
            <a:noFill/>
          </a:ln>
        </p:spPr>
      </p:pic>
      <p:pic>
        <p:nvPicPr>
          <p:cNvPr id="196" name="Picture 34" descr="Roast Lamb Dinner Illustration - Twinkl"/>
          <p:cNvPicPr/>
          <p:nvPr/>
        </p:nvPicPr>
        <p:blipFill>
          <a:blip r:embed="rId13"/>
          <a:stretch/>
        </p:blipFill>
        <p:spPr>
          <a:xfrm>
            <a:off x="251640" y="4869000"/>
            <a:ext cx="2267280" cy="1133640"/>
          </a:xfrm>
          <a:prstGeom prst="rect">
            <a:avLst/>
          </a:prstGeom>
          <a:ln w="0">
            <a:noFill/>
          </a:ln>
        </p:spPr>
      </p:pic>
      <p:pic>
        <p:nvPicPr>
          <p:cNvPr id="197" name="Picture 36" descr="Clip Art of Holy Communion Bread And Wine free image"/>
          <p:cNvPicPr/>
          <p:nvPr/>
        </p:nvPicPr>
        <p:blipFill>
          <a:blip r:embed="rId14"/>
          <a:stretch/>
        </p:blipFill>
        <p:spPr>
          <a:xfrm>
            <a:off x="3132000" y="692640"/>
            <a:ext cx="1197000" cy="1511640"/>
          </a:xfrm>
          <a:prstGeom prst="rect">
            <a:avLst/>
          </a:prstGeom>
          <a:ln w="0">
            <a:noFill/>
          </a:ln>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pic>
        <p:nvPicPr>
          <p:cNvPr id="87" name="Picture 2" descr="https://2.bp.blogspot.com/-dY046DyyHYw/VvQ-p7ZBItI/AAAAAAAACtw/2_0VjAC4Yok57hSfNEFtcJeyaJ4454ZiQ/s1600/2.JPG"/>
          <p:cNvPicPr/>
          <p:nvPr/>
        </p:nvPicPr>
        <p:blipFill>
          <a:blip r:embed="rId2"/>
          <a:stretch/>
        </p:blipFill>
        <p:spPr>
          <a:xfrm>
            <a:off x="0" y="0"/>
            <a:ext cx="4499640" cy="6857640"/>
          </a:xfrm>
          <a:prstGeom prst="rect">
            <a:avLst/>
          </a:prstGeom>
          <a:ln w="0">
            <a:noFill/>
          </a:ln>
        </p:spPr>
      </p:pic>
      <p:sp>
        <p:nvSpPr>
          <p:cNvPr id="88" name="TextShape 1"/>
          <p:cNvSpPr txBox="1"/>
          <p:nvPr/>
        </p:nvSpPr>
        <p:spPr>
          <a:xfrm>
            <a:off x="4319640" y="2997000"/>
            <a:ext cx="4824000" cy="1728000"/>
          </a:xfrm>
          <a:prstGeom prst="rect">
            <a:avLst/>
          </a:prstGeom>
          <a:noFill/>
          <a:ln w="0">
            <a:noFill/>
          </a:ln>
        </p:spPr>
        <p:txBody>
          <a:bodyPr anchor="ctr">
            <a:noAutofit/>
          </a:bodyPr>
          <a:lstStyle/>
          <a:p>
            <a:pPr algn="ctr">
              <a:lnSpc>
                <a:spcPct val="100000"/>
              </a:lnSpc>
            </a:pPr>
            <a:r>
              <a:rPr lang="el-GR" sz="2000" b="1" strike="noStrike" spc="-1" dirty="0">
                <a:solidFill>
                  <a:srgbClr val="403152"/>
                </a:solidFill>
              </a:rPr>
              <a:t>Τη μέρα που ο Χριστός αποφάσισε</a:t>
            </a:r>
            <a:br>
              <a:rPr sz="2000" dirty="0"/>
            </a:br>
            <a:r>
              <a:rPr lang="el-GR" sz="2000" b="1" strike="noStrike" spc="-1" dirty="0">
                <a:solidFill>
                  <a:srgbClr val="403152"/>
                </a:solidFill>
              </a:rPr>
              <a:t> να πάει στα Ιεροσόλυμα ζήτησε από τους μαθητές του να βρουν ένα γαϊδουράκι.</a:t>
            </a:r>
            <a:br>
              <a:rPr sz="2000" dirty="0"/>
            </a:br>
            <a:r>
              <a:rPr lang="el-GR" sz="2000" b="1" strike="noStrike" spc="-1" dirty="0">
                <a:solidFill>
                  <a:srgbClr val="403152"/>
                </a:solidFill>
              </a:rPr>
              <a:t> Έτσι απλά και ταπεινά μπήκε στη πόλη.</a:t>
            </a:r>
            <a:br>
              <a:rPr sz="2000" dirty="0"/>
            </a:br>
            <a:r>
              <a:rPr lang="el-GR" sz="2000" b="1" strike="noStrike" spc="-1" dirty="0">
                <a:solidFill>
                  <a:srgbClr val="403152"/>
                </a:solidFill>
              </a:rPr>
              <a:t>Ο κόσμος τον υποδέχτηκε με μεγάλη χαρά, </a:t>
            </a:r>
            <a:br>
              <a:rPr sz="2000" dirty="0"/>
            </a:br>
            <a:r>
              <a:rPr lang="el-GR" sz="2000" b="1" strike="noStrike" spc="-1" dirty="0">
                <a:solidFill>
                  <a:srgbClr val="403152"/>
                </a:solidFill>
              </a:rPr>
              <a:t>στρώνοντας κάτω κλαδιά </a:t>
            </a:r>
            <a:br>
              <a:rPr sz="2000" dirty="0"/>
            </a:br>
            <a:r>
              <a:rPr lang="el-GR" sz="2000" b="1" strike="noStrike" spc="-1" dirty="0">
                <a:solidFill>
                  <a:srgbClr val="403152"/>
                </a:solidFill>
              </a:rPr>
              <a:t>από φοίνικα και ελιά.</a:t>
            </a:r>
            <a:endParaRPr lang="el-GR" sz="2000" b="0" strike="noStrike" spc="-1" dirty="0">
              <a:solidFill>
                <a:srgbClr val="000000"/>
              </a:solidFill>
            </a:endParaRPr>
          </a:p>
        </p:txBody>
      </p:sp>
      <p:pic>
        <p:nvPicPr>
          <p:cNvPr id="89" name="Picture 6" descr="Φοίνικας Emoji 🌴"/>
          <p:cNvPicPr/>
          <p:nvPr/>
        </p:nvPicPr>
        <p:blipFill>
          <a:blip r:embed="rId3"/>
          <a:stretch/>
        </p:blipFill>
        <p:spPr>
          <a:xfrm>
            <a:off x="5758835" y="0"/>
            <a:ext cx="2304000" cy="2304000"/>
          </a:xfrm>
          <a:prstGeom prst="rect">
            <a:avLst/>
          </a:prstGeom>
          <a:ln w="0">
            <a:noFill/>
          </a:ln>
        </p:spPr>
      </p:pic>
      <p:pic>
        <p:nvPicPr>
          <p:cNvPr id="90" name="Picture 8" descr="Filio Moutafi Healing Touch"/>
          <p:cNvPicPr/>
          <p:nvPr/>
        </p:nvPicPr>
        <p:blipFill>
          <a:blip r:embed="rId4"/>
          <a:stretch/>
        </p:blipFill>
        <p:spPr>
          <a:xfrm rot="904200">
            <a:off x="4627550" y="5602699"/>
            <a:ext cx="2857320" cy="1361880"/>
          </a:xfrm>
          <a:prstGeom prst="rect">
            <a:avLst/>
          </a:prstGeom>
          <a:ln w="0">
            <a:noFill/>
          </a:ln>
        </p:spPr>
      </p:pic>
      <p:pic>
        <p:nvPicPr>
          <p:cNvPr id="91" name="Picture 8" descr="Filio Moutafi Healing Touch"/>
          <p:cNvPicPr/>
          <p:nvPr/>
        </p:nvPicPr>
        <p:blipFill>
          <a:blip r:embed="rId4"/>
          <a:stretch/>
        </p:blipFill>
        <p:spPr>
          <a:xfrm rot="8398200">
            <a:off x="6824349" y="5407166"/>
            <a:ext cx="2566800" cy="1223280"/>
          </a:xfrm>
          <a:prstGeom prst="rect">
            <a:avLst/>
          </a:prstGeom>
          <a:ln w="0">
            <a:noFill/>
          </a:ln>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pic>
        <p:nvPicPr>
          <p:cNvPr id="198" name="Picture 12" descr="Crown Of Thorns And Nails Clip Art - Crown Of Thorns Png , Transparent  Cartoon - Jing.fm"/>
          <p:cNvPicPr/>
          <p:nvPr/>
        </p:nvPicPr>
        <p:blipFill>
          <a:blip r:embed="rId2"/>
          <a:stretch/>
        </p:blipFill>
        <p:spPr>
          <a:xfrm>
            <a:off x="0" y="260640"/>
            <a:ext cx="6570360" cy="6480360"/>
          </a:xfrm>
          <a:prstGeom prst="rect">
            <a:avLst/>
          </a:prstGeom>
          <a:ln w="0">
            <a:noFill/>
          </a:ln>
        </p:spPr>
      </p:pic>
      <p:pic>
        <p:nvPicPr>
          <p:cNvPr id="199" name="Picture 18" descr="Download Depiction Of The Virgin Mary And Jesus - Mary - Full Size PNG  Image - PNGkit"/>
          <p:cNvPicPr/>
          <p:nvPr/>
        </p:nvPicPr>
        <p:blipFill>
          <a:blip r:embed="rId3"/>
          <a:stretch/>
        </p:blipFill>
        <p:spPr>
          <a:xfrm>
            <a:off x="4212000" y="1917000"/>
            <a:ext cx="980640" cy="1511640"/>
          </a:xfrm>
          <a:prstGeom prst="rect">
            <a:avLst/>
          </a:prstGeom>
          <a:ln w="0">
            <a:noFill/>
          </a:ln>
        </p:spPr>
      </p:pic>
      <p:pic>
        <p:nvPicPr>
          <p:cNvPr id="200" name="Picture 6" descr="https://o.remove.bg/downloads/4159810e-b4cf-416e-8651-9f85bd9568ba/17cc83d6977d35ce7de76698599c27a9-removebg-preview.png"/>
          <p:cNvPicPr/>
          <p:nvPr/>
        </p:nvPicPr>
        <p:blipFill>
          <a:blip r:embed="rId4"/>
          <a:stretch/>
        </p:blipFill>
        <p:spPr>
          <a:xfrm>
            <a:off x="1259640" y="4077000"/>
            <a:ext cx="870480" cy="1153440"/>
          </a:xfrm>
          <a:prstGeom prst="rect">
            <a:avLst/>
          </a:prstGeom>
          <a:ln w="0">
            <a:noFill/>
          </a:ln>
        </p:spPr>
      </p:pic>
      <p:sp>
        <p:nvSpPr>
          <p:cNvPr id="201" name="TextShape 1"/>
          <p:cNvSpPr txBox="1"/>
          <p:nvPr/>
        </p:nvSpPr>
        <p:spPr>
          <a:xfrm>
            <a:off x="457200" y="274680"/>
            <a:ext cx="8229240" cy="1142640"/>
          </a:xfrm>
          <a:prstGeom prst="rect">
            <a:avLst/>
          </a:prstGeom>
          <a:noFill/>
          <a:ln w="0">
            <a:noFill/>
          </a:ln>
        </p:spPr>
        <p:txBody>
          <a:bodyPr anchor="ctr">
            <a:noAutofit/>
          </a:bodyPr>
          <a:lstStyle/>
          <a:p>
            <a:endParaRPr lang="el-GR" sz="1800" b="0" strike="noStrike" spc="-1">
              <a:solidFill>
                <a:srgbClr val="000000"/>
              </a:solidFill>
              <a:latin typeface="Calibri"/>
            </a:endParaRPr>
          </a:p>
        </p:txBody>
      </p:sp>
      <p:sp>
        <p:nvSpPr>
          <p:cNvPr id="202" name="CustomShape 2"/>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203" name="CustomShape 3"/>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204" name="Picture 14" descr="Jesus - Wikipedia"/>
          <p:cNvPicPr/>
          <p:nvPr/>
        </p:nvPicPr>
        <p:blipFill>
          <a:blip r:embed="rId5"/>
          <a:stretch/>
        </p:blipFill>
        <p:spPr>
          <a:xfrm>
            <a:off x="1403640" y="2205000"/>
            <a:ext cx="1025280" cy="1583640"/>
          </a:xfrm>
          <a:prstGeom prst="rect">
            <a:avLst/>
          </a:prstGeom>
          <a:ln w="0">
            <a:noFill/>
          </a:ln>
        </p:spPr>
      </p:pic>
      <p:pic>
        <p:nvPicPr>
          <p:cNvPr id="205" name="Picture 16" descr="As a Black Child in Los Angeles, I Couldn't Understand Why Jesus Had Blue  Eyes - The New York Times"/>
          <p:cNvPicPr/>
          <p:nvPr/>
        </p:nvPicPr>
        <p:blipFill>
          <a:blip r:embed="rId6"/>
          <a:stretch/>
        </p:blipFill>
        <p:spPr>
          <a:xfrm>
            <a:off x="2555640" y="1268640"/>
            <a:ext cx="1511640" cy="1007640"/>
          </a:xfrm>
          <a:prstGeom prst="rect">
            <a:avLst/>
          </a:prstGeom>
          <a:ln w="0">
            <a:noFill/>
          </a:ln>
        </p:spPr>
      </p:pic>
      <p:pic>
        <p:nvPicPr>
          <p:cNvPr id="206" name="Picture 20" descr="Cross Nails Jesus Png &amp; Free Cross Nails Jesus.png Transparent Images #9276  - PNGio"/>
          <p:cNvPicPr/>
          <p:nvPr/>
        </p:nvPicPr>
        <p:blipFill>
          <a:blip r:embed="rId7"/>
          <a:stretch/>
        </p:blipFill>
        <p:spPr>
          <a:xfrm>
            <a:off x="7524360" y="332640"/>
            <a:ext cx="1295640" cy="1295640"/>
          </a:xfrm>
          <a:prstGeom prst="rect">
            <a:avLst/>
          </a:prstGeom>
          <a:ln w="0">
            <a:noFill/>
          </a:ln>
        </p:spPr>
      </p:pic>
      <p:pic>
        <p:nvPicPr>
          <p:cNvPr id="207" name="Picture 22" descr="Purim for Kids in 2021 | Crown png, Crown clip art, Crown pictures"/>
          <p:cNvPicPr/>
          <p:nvPr/>
        </p:nvPicPr>
        <p:blipFill>
          <a:blip r:embed="rId8"/>
          <a:stretch/>
        </p:blipFill>
        <p:spPr>
          <a:xfrm>
            <a:off x="5724000" y="116640"/>
            <a:ext cx="1786680" cy="1295640"/>
          </a:xfrm>
          <a:prstGeom prst="rect">
            <a:avLst/>
          </a:prstGeom>
          <a:ln w="0">
            <a:noFill/>
          </a:ln>
        </p:spPr>
      </p:pic>
      <p:pic>
        <p:nvPicPr>
          <p:cNvPr id="208" name="Picture 24" descr="Classic wreath | Interflora Belgium"/>
          <p:cNvPicPr/>
          <p:nvPr/>
        </p:nvPicPr>
        <p:blipFill>
          <a:blip r:embed="rId9"/>
          <a:stretch/>
        </p:blipFill>
        <p:spPr>
          <a:xfrm>
            <a:off x="6660360" y="2997000"/>
            <a:ext cx="1511640" cy="1511640"/>
          </a:xfrm>
          <a:prstGeom prst="rect">
            <a:avLst/>
          </a:prstGeom>
          <a:ln w="0">
            <a:noFill/>
          </a:ln>
        </p:spPr>
      </p:pic>
      <p:pic>
        <p:nvPicPr>
          <p:cNvPr id="209" name="Picture 26" descr="Whip (Scorched Earth) - Official ARK: Survival Evolved Wiki"/>
          <p:cNvPicPr/>
          <p:nvPr/>
        </p:nvPicPr>
        <p:blipFill>
          <a:blip r:embed="rId10"/>
          <a:stretch/>
        </p:blipFill>
        <p:spPr>
          <a:xfrm>
            <a:off x="6444360" y="1268640"/>
            <a:ext cx="1656000" cy="1656000"/>
          </a:xfrm>
          <a:prstGeom prst="rect">
            <a:avLst/>
          </a:prstGeom>
          <a:ln w="0">
            <a:noFill/>
          </a:ln>
        </p:spPr>
      </p:pic>
      <p:pic>
        <p:nvPicPr>
          <p:cNvPr id="210" name="Picture 28" descr="Vinegar Vector SVG Icon (21) - PNG Repo Free PNG Icons"/>
          <p:cNvPicPr/>
          <p:nvPr/>
        </p:nvPicPr>
        <p:blipFill>
          <a:blip r:embed="rId11"/>
          <a:stretch/>
        </p:blipFill>
        <p:spPr>
          <a:xfrm>
            <a:off x="7812360" y="1628640"/>
            <a:ext cx="1439640" cy="1439640"/>
          </a:xfrm>
          <a:prstGeom prst="rect">
            <a:avLst/>
          </a:prstGeom>
          <a:ln w="0">
            <a:noFill/>
          </a:ln>
        </p:spPr>
      </p:pic>
      <p:pic>
        <p:nvPicPr>
          <p:cNvPr id="211" name="Picture 30" descr="Bonacaud Kurisumala"/>
          <p:cNvPicPr/>
          <p:nvPr/>
        </p:nvPicPr>
        <p:blipFill>
          <a:blip r:embed="rId12"/>
          <a:stretch/>
        </p:blipFill>
        <p:spPr>
          <a:xfrm>
            <a:off x="2555640" y="2349000"/>
            <a:ext cx="1367640" cy="2011680"/>
          </a:xfrm>
          <a:prstGeom prst="rect">
            <a:avLst/>
          </a:prstGeom>
          <a:ln w="0">
            <a:noFill/>
          </a:ln>
        </p:spPr>
      </p:pic>
      <p:sp>
        <p:nvSpPr>
          <p:cNvPr id="212" name="Custom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213" name="CustomShape 5"/>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214" name="Picture 36" descr="https://png2.cleanpng.com/sh/fc19cff371292e82b98b5a9408ff5667/L0KzQYm3VsI4N5ZsjZH0aYP2gLBuTfRwdpxqkZ9rZYTrfLbvhf0ua51uiJ9qcoSwRbO6UBJlPGo5faRuNkaxRIG8V8E3P2I2TaU5MUG6RIWCU8IxOl91htk=/kisspng-donkey-bethlehem-clip-art-5b33bd494e2e66.4057167115301174493202.png"/>
          <p:cNvPicPr/>
          <p:nvPr/>
        </p:nvPicPr>
        <p:blipFill>
          <a:blip r:embed="rId13"/>
          <a:stretch/>
        </p:blipFill>
        <p:spPr>
          <a:xfrm>
            <a:off x="2411640" y="4149000"/>
            <a:ext cx="1944000" cy="1327320"/>
          </a:xfrm>
          <a:prstGeom prst="rect">
            <a:avLst/>
          </a:prstGeom>
          <a:ln w="0">
            <a:noFill/>
          </a:ln>
        </p:spPr>
      </p:pic>
      <p:pic>
        <p:nvPicPr>
          <p:cNvPr id="215" name="Picture 38" descr="Resurrection by joeatta78 on DeviantArt"/>
          <p:cNvPicPr/>
          <p:nvPr/>
        </p:nvPicPr>
        <p:blipFill>
          <a:blip r:embed="rId14"/>
          <a:stretch/>
        </p:blipFill>
        <p:spPr>
          <a:xfrm>
            <a:off x="3962880" y="3429000"/>
            <a:ext cx="1616760" cy="1907640"/>
          </a:xfrm>
          <a:prstGeom prst="rect">
            <a:avLst/>
          </a:prstGeom>
          <a:ln w="0">
            <a:noFill/>
          </a:ln>
        </p:spPr>
      </p:pic>
      <p:sp>
        <p:nvSpPr>
          <p:cNvPr id="216" name="CustomShape 6"/>
          <p:cNvSpPr/>
          <p:nvPr/>
        </p:nvSpPr>
        <p:spPr>
          <a:xfrm>
            <a:off x="6228360" y="5373360"/>
            <a:ext cx="2592000" cy="146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l-GR" sz="1800" b="1" strike="noStrike" spc="-1">
                <a:solidFill>
                  <a:srgbClr val="632523"/>
                </a:solidFill>
                <a:latin typeface="Bookman Old Style"/>
              </a:rPr>
              <a:t>Κυκλώνω εικόνες και αντικείμενα που που θυμίζουν τα Πάθη του Χριστού.</a:t>
            </a:r>
            <a:endParaRPr lang="en-US" sz="1800" b="0" strike="noStrike" spc="-1">
              <a:latin typeface="Arial"/>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sp>
        <p:nvSpPr>
          <p:cNvPr id="217" name="TextShape 1"/>
          <p:cNvSpPr txBox="1"/>
          <p:nvPr/>
        </p:nvSpPr>
        <p:spPr>
          <a:xfrm>
            <a:off x="395640" y="116640"/>
            <a:ext cx="8229240" cy="1142640"/>
          </a:xfrm>
          <a:prstGeom prst="rect">
            <a:avLst/>
          </a:prstGeom>
          <a:noFill/>
          <a:ln w="0">
            <a:noFill/>
          </a:ln>
        </p:spPr>
        <p:txBody>
          <a:bodyPr anchor="ctr">
            <a:normAutofit/>
          </a:bodyPr>
          <a:lstStyle/>
          <a:p>
            <a:pPr algn="ctr">
              <a:lnSpc>
                <a:spcPct val="100000"/>
              </a:lnSpc>
            </a:pPr>
            <a:r>
              <a:rPr lang="el-GR" sz="1800" b="1" strike="noStrike" spc="-1">
                <a:solidFill>
                  <a:srgbClr val="632523"/>
                </a:solidFill>
                <a:latin typeface="Bookman Old Style"/>
              </a:rPr>
              <a:t>Στον κήπο των Ελαιών υπάρχουν 10 διαφορές.</a:t>
            </a:r>
            <a:endParaRPr lang="el-GR" sz="1800" b="0" strike="noStrike" spc="-1">
              <a:solidFill>
                <a:srgbClr val="000000"/>
              </a:solidFill>
              <a:latin typeface="Calibri"/>
            </a:endParaRPr>
          </a:p>
        </p:txBody>
      </p:sp>
      <p:sp>
        <p:nvSpPr>
          <p:cNvPr id="218"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219" name="Picture 2"/>
          <p:cNvPicPr/>
          <p:nvPr/>
        </p:nvPicPr>
        <p:blipFill>
          <a:blip r:embed="rId2"/>
          <a:stretch/>
        </p:blipFill>
        <p:spPr>
          <a:xfrm>
            <a:off x="1259640" y="1196640"/>
            <a:ext cx="6536520" cy="5469120"/>
          </a:xfrm>
          <a:prstGeom prst="rect">
            <a:avLst/>
          </a:prstGeom>
          <a:ln w="9525">
            <a:noFill/>
          </a:ln>
        </p:spPr>
      </p:pic>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6B9B8"/>
        </a:solidFill>
        <a:effectLst/>
      </p:bgPr>
    </p:bg>
    <p:spTree>
      <p:nvGrpSpPr>
        <p:cNvPr id="1" name=""/>
        <p:cNvGrpSpPr/>
        <p:nvPr/>
      </p:nvGrpSpPr>
      <p:grpSpPr>
        <a:xfrm>
          <a:off x="0" y="0"/>
          <a:ext cx="0" cy="0"/>
          <a:chOff x="0" y="0"/>
          <a:chExt cx="0" cy="0"/>
        </a:xfrm>
      </p:grpSpPr>
      <p:pic>
        <p:nvPicPr>
          <p:cNvPr id="220" name="Picture 5" descr="Vintage Border Frame clipart - Design, Paper, Flower, transparent clip art"/>
          <p:cNvPicPr/>
          <p:nvPr/>
        </p:nvPicPr>
        <p:blipFill>
          <a:blip r:embed="rId2"/>
          <a:stretch/>
        </p:blipFill>
        <p:spPr>
          <a:xfrm>
            <a:off x="0" y="0"/>
            <a:ext cx="9143640" cy="6857640"/>
          </a:xfrm>
          <a:prstGeom prst="rect">
            <a:avLst/>
          </a:prstGeom>
          <a:ln w="0">
            <a:noFill/>
          </a:ln>
        </p:spPr>
      </p:pic>
      <p:sp>
        <p:nvSpPr>
          <p:cNvPr id="221" name="CustomShape 1"/>
          <p:cNvSpPr/>
          <p:nvPr/>
        </p:nvSpPr>
        <p:spPr>
          <a:xfrm>
            <a:off x="1259640" y="1003320"/>
            <a:ext cx="6840360" cy="5053680"/>
          </a:xfrm>
          <a:prstGeom prst="rect">
            <a:avLst/>
          </a:prstGeom>
          <a:noFill/>
          <a:ln w="9525">
            <a:noFill/>
          </a:ln>
        </p:spPr>
        <p:style>
          <a:lnRef idx="0">
            <a:scrgbClr r="0" g="0" b="0"/>
          </a:lnRef>
          <a:fillRef idx="0">
            <a:scrgbClr r="0" g="0" b="0"/>
          </a:fillRef>
          <a:effectRef idx="0">
            <a:scrgbClr r="0" g="0" b="0"/>
          </a:effectRef>
          <a:fontRef idx="minor"/>
        </p:style>
        <p:txBody>
          <a:bodyPr anchor="ctr">
            <a:spAutoFit/>
          </a:bodyPr>
          <a:lstStyle/>
          <a:p>
            <a:pPr>
              <a:lnSpc>
                <a:spcPct val="100000"/>
              </a:lnSpc>
              <a:tabLst>
                <a:tab pos="0" algn="l"/>
              </a:tabLst>
            </a:pPr>
            <a:r>
              <a:rPr lang="el-GR" sz="1400" b="1" strike="noStrike" spc="-1">
                <a:solidFill>
                  <a:srgbClr val="632523"/>
                </a:solidFill>
                <a:latin typeface="Bookman Old Style"/>
                <a:ea typeface="Calibri"/>
              </a:rPr>
              <a:t>Πραγματικά, ήταν μια μέρα, που ούτε στιγμή δεν σταμάτησε ο Δάσκαλος. </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Και κει που στάθηκε να πάρει μία ανάσα, ήρθανε πατεράδες και μανάδες με τα παιδιά, και με τα χέρια Του τα Άγια να τα ευλογήσει, παρακάλαγαν. Μα οι μαθητές αγρίεψαν. Δεν το ‘βλεπαν πως κουρασμένος ήτανε ο Δάσκαλος; </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Κι έπειτα, αν του ‘μενε λίγο κουράγιο ακόμα, θα΄ταν για να διδάξει το λαό ή για να γιάνει τους αρρώστους.</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 Όχι την ώρα του να χάνει με παιδιά και με μωρά!</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Και τ’ άκουσε αυτά ο Ιησούς και μάλωσε τους μαθητές:</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«Αφήστε τα παιδιά να έρθουν κοντά μου! Και μην τα εμποδίζετε».</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Έτσι είπε.</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Τα αγκάλιασε μετά, τα χάιδεψε ένα ένα και τα ευλόγησε ξεχωριστά. Και είπε πάλι: </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«Για τα παιδιά είναι φτιαγμένη η Βασιλεία του Θεού. Και όποιος δεν μοιάσει σε αθωότητα μ’ αυτά, όποιος παιδί δεν ξαναγίνει, δεν θα μπει στην Βασιλεία αυτή. Αυτός που στο δικό μου όνομα θα βάλει σπίτι του ένα παιδί, να σαν κι αυτό εδώ, εμένα θα δεχτεί στο σπιτικό του.</a:t>
            </a:r>
            <a:endParaRPr lang="en-US" sz="1400" b="0" strike="noStrike" spc="-1">
              <a:latin typeface="Arial"/>
            </a:endParaRPr>
          </a:p>
          <a:p>
            <a:pPr>
              <a:lnSpc>
                <a:spcPct val="100000"/>
              </a:lnSpc>
              <a:tabLst>
                <a:tab pos="0" algn="l"/>
              </a:tabLst>
            </a:pPr>
            <a:r>
              <a:rPr lang="el-GR" sz="1400" b="1" strike="noStrike" spc="-1">
                <a:solidFill>
                  <a:srgbClr val="632523"/>
                </a:solidFill>
                <a:latin typeface="Bookman Old Style"/>
                <a:ea typeface="Calibri"/>
              </a:rPr>
              <a:t>Και με στοργή και αγάπη ώρα πολλή το κάθε βρέφος και το κάθε μικρό παιδάκι ευλογούσε. </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l-GR" sz="1800" b="1" strike="noStrike" spc="-1">
                <a:solidFill>
                  <a:srgbClr val="632523"/>
                </a:solidFill>
                <a:latin typeface="Bookman Old Style"/>
                <a:ea typeface="Calibri"/>
              </a:rPr>
              <a:t>                                                 Γαλάτεια Σουρέλη</a:t>
            </a:r>
            <a:endParaRPr lang="en-US" sz="1800" b="0" strike="noStrike" spc="-1">
              <a:latin typeface="Arial"/>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BFBFBF"/>
        </a:solidFill>
        <a:effectLst/>
      </p:bgPr>
    </p:bg>
    <p:spTree>
      <p:nvGrpSpPr>
        <p:cNvPr id="1" name=""/>
        <p:cNvGrpSpPr/>
        <p:nvPr/>
      </p:nvGrpSpPr>
      <p:grpSpPr>
        <a:xfrm>
          <a:off x="0" y="0"/>
          <a:ext cx="0" cy="0"/>
          <a:chOff x="0" y="0"/>
          <a:chExt cx="0" cy="0"/>
        </a:xfrm>
      </p:grpSpPr>
      <p:sp>
        <p:nvSpPr>
          <p:cNvPr id="222" name="TextShape 1"/>
          <p:cNvSpPr txBox="1"/>
          <p:nvPr/>
        </p:nvSpPr>
        <p:spPr>
          <a:xfrm>
            <a:off x="457200" y="274680"/>
            <a:ext cx="8229240" cy="1142640"/>
          </a:xfrm>
          <a:prstGeom prst="rect">
            <a:avLst/>
          </a:prstGeom>
          <a:noFill/>
          <a:ln w="0">
            <a:noFill/>
          </a:ln>
        </p:spPr>
        <p:txBody>
          <a:bodyPr anchor="ctr">
            <a:noAutofit/>
          </a:bodyPr>
          <a:lstStyle/>
          <a:p>
            <a:endParaRPr lang="el-GR" sz="1800" b="0" strike="noStrike" spc="-1">
              <a:solidFill>
                <a:srgbClr val="000000"/>
              </a:solidFill>
              <a:latin typeface="Calibri"/>
            </a:endParaRPr>
          </a:p>
        </p:txBody>
      </p:sp>
      <p:sp>
        <p:nvSpPr>
          <p:cNvPr id="223"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224" name="Picture 16" descr="170 Jesus Loves the Little Children ideas | jesus loves, jesus pictures,  pictures of christ"/>
          <p:cNvPicPr/>
          <p:nvPr/>
        </p:nvPicPr>
        <p:blipFill>
          <a:blip r:embed="rId2"/>
          <a:stretch/>
        </p:blipFill>
        <p:spPr>
          <a:xfrm>
            <a:off x="2267640" y="260640"/>
            <a:ext cx="2016000" cy="2645640"/>
          </a:xfrm>
          <a:prstGeom prst="rect">
            <a:avLst/>
          </a:prstGeom>
          <a:ln w="0">
            <a:noFill/>
          </a:ln>
        </p:spPr>
      </p:pic>
      <p:pic>
        <p:nvPicPr>
          <p:cNvPr id="225" name="Picture 20" descr="Pin by Cynthia Hollars on QUOTES &amp; INSPIRATION | Pictures of christ, Jesus  art, Jesus pictures"/>
          <p:cNvPicPr/>
          <p:nvPr/>
        </p:nvPicPr>
        <p:blipFill>
          <a:blip r:embed="rId3"/>
          <a:stretch/>
        </p:blipFill>
        <p:spPr>
          <a:xfrm>
            <a:off x="7020360" y="3645000"/>
            <a:ext cx="1872000" cy="2520000"/>
          </a:xfrm>
          <a:prstGeom prst="rect">
            <a:avLst/>
          </a:prstGeom>
          <a:ln w="0">
            <a:noFill/>
          </a:ln>
        </p:spPr>
      </p:pic>
      <p:pic>
        <p:nvPicPr>
          <p:cNvPr id="226" name="Picture 22" descr="Amazon.com: Real Hand Painted Jesus Christ and The Little Boy Canvas Oil  Painting for Home Wall Art Decoration, Not a Print/Giclee/Poster, Framed,  Ready to Hang: Posters &amp; Prints"/>
          <p:cNvPicPr/>
          <p:nvPr/>
        </p:nvPicPr>
        <p:blipFill>
          <a:blip r:embed="rId4"/>
          <a:stretch/>
        </p:blipFill>
        <p:spPr>
          <a:xfrm>
            <a:off x="4212000" y="3573000"/>
            <a:ext cx="2621880" cy="2520000"/>
          </a:xfrm>
          <a:prstGeom prst="rect">
            <a:avLst/>
          </a:prstGeom>
          <a:ln w="0">
            <a:noFill/>
          </a:ln>
        </p:spPr>
      </p:pic>
      <p:pic>
        <p:nvPicPr>
          <p:cNvPr id="227" name="Picture 24" descr="Christ with Children Painting (Page 3) - Line.17QQ.com"/>
          <p:cNvPicPr/>
          <p:nvPr/>
        </p:nvPicPr>
        <p:blipFill>
          <a:blip r:embed="rId5"/>
          <a:stretch/>
        </p:blipFill>
        <p:spPr>
          <a:xfrm>
            <a:off x="4428000" y="260640"/>
            <a:ext cx="2299680" cy="2664000"/>
          </a:xfrm>
          <a:prstGeom prst="rect">
            <a:avLst/>
          </a:prstGeom>
          <a:ln w="0">
            <a:noFill/>
          </a:ln>
        </p:spPr>
      </p:pic>
      <p:pic>
        <p:nvPicPr>
          <p:cNvPr id="228" name="Picture 30" descr="740 Jesus loves the little children ideas in 2021 | jesus, jesus loves,  jesus pictures"/>
          <p:cNvPicPr/>
          <p:nvPr/>
        </p:nvPicPr>
        <p:blipFill>
          <a:blip r:embed="rId6"/>
          <a:stretch/>
        </p:blipFill>
        <p:spPr>
          <a:xfrm>
            <a:off x="6948360" y="260640"/>
            <a:ext cx="2022120" cy="2731320"/>
          </a:xfrm>
          <a:prstGeom prst="rect">
            <a:avLst/>
          </a:prstGeom>
          <a:ln w="0">
            <a:noFill/>
          </a:ln>
        </p:spPr>
      </p:pic>
      <p:pic>
        <p:nvPicPr>
          <p:cNvPr id="229" name="Picture 34" descr="https://i.pinimg.com/564x/88/95/9a/88959a6848f83b4be3ae005b7020b9a7.jpg"/>
          <p:cNvPicPr/>
          <p:nvPr/>
        </p:nvPicPr>
        <p:blipFill>
          <a:blip r:embed="rId7"/>
          <a:stretch/>
        </p:blipFill>
        <p:spPr>
          <a:xfrm>
            <a:off x="2123640" y="3501000"/>
            <a:ext cx="1944000" cy="2620800"/>
          </a:xfrm>
          <a:prstGeom prst="rect">
            <a:avLst/>
          </a:prstGeom>
          <a:ln w="0">
            <a:noFill/>
          </a:ln>
        </p:spPr>
      </p:pic>
      <p:pic>
        <p:nvPicPr>
          <p:cNvPr id="230" name="Picture 36" descr="https://i.pinimg.com/564x/a3/90/ca/a390ca72bfca55176e3f13ed3a150477.jpg"/>
          <p:cNvPicPr/>
          <p:nvPr/>
        </p:nvPicPr>
        <p:blipFill>
          <a:blip r:embed="rId8"/>
          <a:stretch/>
        </p:blipFill>
        <p:spPr>
          <a:xfrm>
            <a:off x="251640" y="260640"/>
            <a:ext cx="1944000" cy="2613960"/>
          </a:xfrm>
          <a:prstGeom prst="rect">
            <a:avLst/>
          </a:prstGeom>
          <a:ln w="0">
            <a:noFill/>
          </a:ln>
        </p:spPr>
      </p:pic>
      <p:pic>
        <p:nvPicPr>
          <p:cNvPr id="231" name="Picture 38" descr="https://i.pinimg.com/564x/58/43/42/5843424dd28e9dec7485ddc7b0c83963.jpg"/>
          <p:cNvPicPr/>
          <p:nvPr/>
        </p:nvPicPr>
        <p:blipFill>
          <a:blip r:embed="rId9"/>
          <a:stretch/>
        </p:blipFill>
        <p:spPr>
          <a:xfrm>
            <a:off x="251640" y="3429000"/>
            <a:ext cx="1800000" cy="2668320"/>
          </a:xfrm>
          <a:prstGeom prst="rect">
            <a:avLst/>
          </a:prstGeom>
          <a:ln w="0">
            <a:noFill/>
          </a:ln>
        </p:spPr>
      </p:pic>
      <p:sp>
        <p:nvSpPr>
          <p:cNvPr id="232" name="CustomShape 3"/>
          <p:cNvSpPr/>
          <p:nvPr/>
        </p:nvSpPr>
        <p:spPr>
          <a:xfrm>
            <a:off x="1475640" y="6309360"/>
            <a:ext cx="655236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l-GR" sz="1800" b="1" strike="noStrike" spc="-1">
                <a:solidFill>
                  <a:srgbClr val="632523"/>
                </a:solidFill>
                <a:latin typeface="Bookman Old Style"/>
              </a:rPr>
              <a:t>Παρατηρώ και απαντώ</a:t>
            </a:r>
            <a:r>
              <a:rPr lang="el-GR" sz="1600" b="0" strike="noStrike" spc="-1">
                <a:solidFill>
                  <a:srgbClr val="632523"/>
                </a:solidFill>
                <a:latin typeface="Bookman Old Style"/>
              </a:rPr>
              <a:t>.(περιγραφικές ερωτήσεις)</a:t>
            </a:r>
            <a:endParaRPr lang="en-US" sz="1600" b="0" strike="noStrike" spc="-1">
              <a:latin typeface="Arial"/>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6B9B8"/>
        </a:solidFill>
        <a:effectLst/>
      </p:bgPr>
    </p:bg>
    <p:spTree>
      <p:nvGrpSpPr>
        <p:cNvPr id="1" name=""/>
        <p:cNvGrpSpPr/>
        <p:nvPr/>
      </p:nvGrpSpPr>
      <p:grpSpPr>
        <a:xfrm>
          <a:off x="0" y="0"/>
          <a:ext cx="0" cy="0"/>
          <a:chOff x="0" y="0"/>
          <a:chExt cx="0" cy="0"/>
        </a:xfrm>
      </p:grpSpPr>
      <p:sp>
        <p:nvSpPr>
          <p:cNvPr id="233" name="TextShape 1"/>
          <p:cNvSpPr txBox="1"/>
          <p:nvPr/>
        </p:nvSpPr>
        <p:spPr>
          <a:xfrm>
            <a:off x="457200" y="274680"/>
            <a:ext cx="8229240" cy="921600"/>
          </a:xfrm>
          <a:prstGeom prst="rect">
            <a:avLst/>
          </a:prstGeom>
          <a:noFill/>
          <a:ln w="0">
            <a:noFill/>
          </a:ln>
        </p:spPr>
        <p:txBody>
          <a:bodyPr anchor="ctr">
            <a:normAutofit/>
          </a:bodyPr>
          <a:lstStyle/>
          <a:p>
            <a:pPr algn="ctr">
              <a:lnSpc>
                <a:spcPct val="100000"/>
              </a:lnSpc>
            </a:pPr>
            <a:r>
              <a:rPr lang="el-GR" sz="1800" b="1" strike="noStrike" spc="-1">
                <a:solidFill>
                  <a:srgbClr val="632523"/>
                </a:solidFill>
                <a:latin typeface="Bookman Old Style"/>
              </a:rPr>
              <a:t>Με τη βοήθεια της φαντασίας φτιάχνω τον δικό μου σταυρό.</a:t>
            </a:r>
            <a:endParaRPr lang="el-GR" sz="1800" b="0" strike="noStrike" spc="-1">
              <a:solidFill>
                <a:srgbClr val="000000"/>
              </a:solidFill>
              <a:latin typeface="Calibri"/>
            </a:endParaRPr>
          </a:p>
        </p:txBody>
      </p:sp>
      <p:sp>
        <p:nvSpPr>
          <p:cNvPr id="234"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235" name="Picture 2" descr="https://o.remove.bg/downloads/99fc413f-dff5-4922-94b6-3de7eadafd4a/d605e716121e4f82350794f8bd5f7205-removebg-preview.png"/>
          <p:cNvPicPr/>
          <p:nvPr/>
        </p:nvPicPr>
        <p:blipFill>
          <a:blip r:embed="rId2"/>
          <a:stretch/>
        </p:blipFill>
        <p:spPr>
          <a:xfrm rot="290400">
            <a:off x="-9360" y="601200"/>
            <a:ext cx="3133800" cy="4176000"/>
          </a:xfrm>
          <a:prstGeom prst="rect">
            <a:avLst/>
          </a:prstGeom>
          <a:ln w="0">
            <a:noFill/>
          </a:ln>
        </p:spPr>
      </p:pic>
      <p:pic>
        <p:nvPicPr>
          <p:cNvPr id="236" name="Picture 4" descr="https://o.remove.bg/downloads/d3ff1d81-7c32-4593-8a21-7296c79df6b3/97551b9ce2b5bc3131e9236a6195cf3d-removebg-preview.png"/>
          <p:cNvPicPr/>
          <p:nvPr/>
        </p:nvPicPr>
        <p:blipFill>
          <a:blip r:embed="rId3"/>
          <a:stretch/>
        </p:blipFill>
        <p:spPr>
          <a:xfrm>
            <a:off x="1475640" y="3861000"/>
            <a:ext cx="1632600" cy="2907360"/>
          </a:xfrm>
          <a:prstGeom prst="rect">
            <a:avLst/>
          </a:prstGeom>
          <a:ln w="0">
            <a:noFill/>
          </a:ln>
        </p:spPr>
      </p:pic>
      <p:pic>
        <p:nvPicPr>
          <p:cNvPr id="237" name="Picture 6" descr="https://o.remove.bg/downloads/d30b3dd5-3d8b-4099-a31c-cdf0646c86d8/a991f01c4842a17b6b66872c0e2bd099-removebg-preview.png"/>
          <p:cNvPicPr/>
          <p:nvPr/>
        </p:nvPicPr>
        <p:blipFill>
          <a:blip r:embed="rId4"/>
          <a:stretch/>
        </p:blipFill>
        <p:spPr>
          <a:xfrm>
            <a:off x="5940000" y="620640"/>
            <a:ext cx="2952000" cy="2952000"/>
          </a:xfrm>
          <a:prstGeom prst="rect">
            <a:avLst/>
          </a:prstGeom>
          <a:ln w="0">
            <a:noFill/>
          </a:ln>
        </p:spPr>
      </p:pic>
      <p:pic>
        <p:nvPicPr>
          <p:cNvPr id="238" name="Picture 8" descr="https://o.remove.bg/downloads/d63310db-bb0f-41f1-96b5-deccb42fd826/68e068f9170f9de8aa964533ac960a5e--religious-easter-cards-for-kids-to-make-religious-easter-crafts-for-toddlers-removebg-preview.png"/>
          <p:cNvPicPr/>
          <p:nvPr/>
        </p:nvPicPr>
        <p:blipFill>
          <a:blip r:embed="rId5"/>
          <a:stretch/>
        </p:blipFill>
        <p:spPr>
          <a:xfrm>
            <a:off x="6228360" y="4077000"/>
            <a:ext cx="2463480" cy="2463480"/>
          </a:xfrm>
          <a:prstGeom prst="rect">
            <a:avLst/>
          </a:prstGeom>
          <a:ln w="0">
            <a:noFill/>
          </a:ln>
        </p:spPr>
      </p:pic>
      <p:pic>
        <p:nvPicPr>
          <p:cNvPr id="239" name="Picture 9"/>
          <p:cNvPicPr/>
          <p:nvPr/>
        </p:nvPicPr>
        <p:blipFill>
          <a:blip r:embed="rId6"/>
          <a:stretch/>
        </p:blipFill>
        <p:spPr>
          <a:xfrm>
            <a:off x="2915640" y="2493000"/>
            <a:ext cx="3047760" cy="2009520"/>
          </a:xfrm>
          <a:prstGeom prst="rect">
            <a:avLst/>
          </a:prstGeom>
          <a:ln w="9525">
            <a:noFill/>
          </a:ln>
        </p:spPr>
      </p:pic>
      <p:pic>
        <p:nvPicPr>
          <p:cNvPr id="240" name="Picture 6" descr="https://o.remove.bg/downloads/4347d2e1-5729-4fd3-a7f2-2b3ffb8963e1/depositphotos_1514208-stock-photo-thorns-wreath-christ-removebg-preview.png"/>
          <p:cNvPicPr/>
          <p:nvPr/>
        </p:nvPicPr>
        <p:blipFill>
          <a:blip r:embed="rId7"/>
          <a:stretch/>
        </p:blipFill>
        <p:spPr>
          <a:xfrm>
            <a:off x="2771640" y="4620600"/>
            <a:ext cx="3456000" cy="2237040"/>
          </a:xfrm>
          <a:prstGeom prst="rect">
            <a:avLst/>
          </a:prstGeom>
          <a:ln w="0">
            <a:noFill/>
          </a:ln>
        </p:spPr>
      </p:pic>
      <p:sp>
        <p:nvSpPr>
          <p:cNvPr id="241" name="CustomShape 3"/>
          <p:cNvSpPr/>
          <p:nvPr/>
        </p:nvSpPr>
        <p:spPr>
          <a:xfrm>
            <a:off x="3708000" y="5301360"/>
            <a:ext cx="180000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l-GR" sz="3600" b="1" strike="noStrike" spc="-1">
                <a:solidFill>
                  <a:srgbClr val="632523"/>
                </a:solidFill>
                <a:latin typeface="Bookman Old Style"/>
              </a:rPr>
              <a:t>Τέλος</a:t>
            </a:r>
            <a:endParaRPr lang="en-US" sz="3600" b="0" strike="noStrike" spc="-1">
              <a:latin typeface="Aria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pic>
        <p:nvPicPr>
          <p:cNvPr id="92" name="Picture 2" descr="https://3.bp.blogspot.com/-qZwIIh3nbWU/VvRDNs5HrpI/AAAAAAAACu8/-YdWvW36ynsySfPCjWeild4RGB7YNpFDg/s1600/5.JPG"/>
          <p:cNvPicPr/>
          <p:nvPr/>
        </p:nvPicPr>
        <p:blipFill>
          <a:blip r:embed="rId2"/>
          <a:stretch/>
        </p:blipFill>
        <p:spPr>
          <a:xfrm>
            <a:off x="0" y="0"/>
            <a:ext cx="4499640" cy="6830640"/>
          </a:xfrm>
          <a:prstGeom prst="rect">
            <a:avLst/>
          </a:prstGeom>
          <a:ln w="0">
            <a:noFill/>
          </a:ln>
        </p:spPr>
      </p:pic>
      <p:sp>
        <p:nvSpPr>
          <p:cNvPr id="93" name="TextShape 1"/>
          <p:cNvSpPr txBox="1"/>
          <p:nvPr/>
        </p:nvSpPr>
        <p:spPr>
          <a:xfrm>
            <a:off x="4499640" y="27360"/>
            <a:ext cx="4644360" cy="6803280"/>
          </a:xfrm>
          <a:prstGeom prst="rect">
            <a:avLst/>
          </a:prstGeom>
          <a:noFill/>
          <a:ln w="0">
            <a:noFill/>
          </a:ln>
        </p:spPr>
        <p:txBody>
          <a:bodyPr anchor="ctr">
            <a:noAutofit/>
          </a:bodyPr>
          <a:lstStyle/>
          <a:p>
            <a:pPr algn="ctr">
              <a:lnSpc>
                <a:spcPct val="100000"/>
              </a:lnSpc>
            </a:pPr>
            <a:r>
              <a:rPr lang="el-GR" sz="2000" b="1" strike="noStrike" spc="-1" dirty="0">
                <a:solidFill>
                  <a:srgbClr val="403152"/>
                </a:solidFill>
                <a:latin typeface="+mj-lt"/>
              </a:rPr>
              <a:t>Στα Ιεροσόλυμα γιόρταζαν το Πάσχα.</a:t>
            </a:r>
            <a:br>
              <a:rPr sz="2000" dirty="0">
                <a:latin typeface="+mj-lt"/>
              </a:rPr>
            </a:br>
            <a:r>
              <a:rPr lang="el-GR" sz="2000" b="1" strike="noStrike" spc="-1" dirty="0">
                <a:solidFill>
                  <a:srgbClr val="403152"/>
                </a:solidFill>
                <a:latin typeface="+mj-lt"/>
              </a:rPr>
              <a:t> Το τραπέζι στρωνόταν με ψητό αρνί,</a:t>
            </a:r>
            <a:br>
              <a:rPr sz="2000" dirty="0">
                <a:latin typeface="+mj-lt"/>
              </a:rPr>
            </a:br>
            <a:r>
              <a:rPr lang="el-GR" sz="2000" b="1" strike="noStrike" spc="-1" dirty="0">
                <a:solidFill>
                  <a:srgbClr val="403152"/>
                </a:solidFill>
                <a:latin typeface="+mj-lt"/>
              </a:rPr>
              <a:t> πικρά χόρτα, ψωμί και κρασί. </a:t>
            </a:r>
            <a:br>
              <a:rPr sz="2000" dirty="0">
                <a:latin typeface="+mj-lt"/>
              </a:rPr>
            </a:br>
            <a:r>
              <a:rPr lang="el-GR" sz="2000" b="1" strike="noStrike" spc="-1" dirty="0">
                <a:solidFill>
                  <a:srgbClr val="403152"/>
                </a:solidFill>
                <a:latin typeface="+mj-lt"/>
              </a:rPr>
              <a:t>Ο Χριστός είπε στους μαθητές του</a:t>
            </a:r>
            <a:br>
              <a:rPr sz="2000" dirty="0">
                <a:latin typeface="+mj-lt"/>
              </a:rPr>
            </a:br>
            <a:r>
              <a:rPr lang="el-GR" sz="2000" b="1" strike="noStrike" spc="-1" dirty="0">
                <a:solidFill>
                  <a:srgbClr val="403152"/>
                </a:solidFill>
                <a:latin typeface="+mj-lt"/>
              </a:rPr>
              <a:t> να ετοιμάσουν το τραπέζι για το βράδυ.</a:t>
            </a:r>
            <a:br>
              <a:rPr sz="2000" dirty="0">
                <a:latin typeface="+mj-lt"/>
              </a:rPr>
            </a:br>
            <a:r>
              <a:rPr lang="el-GR" sz="2000" b="1" strike="noStrike" spc="-1" dirty="0">
                <a:solidFill>
                  <a:srgbClr val="403152"/>
                </a:solidFill>
                <a:latin typeface="+mj-lt"/>
              </a:rPr>
              <a:t> Εκείνη την εποχή, </a:t>
            </a:r>
            <a:br>
              <a:rPr sz="2000" dirty="0">
                <a:latin typeface="+mj-lt"/>
              </a:rPr>
            </a:br>
            <a:r>
              <a:rPr lang="el-GR" sz="2000" b="1" strike="noStrike" spc="-1" dirty="0">
                <a:solidFill>
                  <a:srgbClr val="403152"/>
                </a:solidFill>
                <a:latin typeface="+mj-lt"/>
              </a:rPr>
              <a:t>συνήθιζαν πριν καθίσουν στο τραπέζι,</a:t>
            </a:r>
            <a:br>
              <a:rPr sz="2000" dirty="0">
                <a:latin typeface="+mj-lt"/>
              </a:rPr>
            </a:br>
            <a:r>
              <a:rPr lang="el-GR" sz="2000" b="1" strike="noStrike" spc="-1" dirty="0">
                <a:solidFill>
                  <a:srgbClr val="403152"/>
                </a:solidFill>
                <a:latin typeface="+mj-lt"/>
              </a:rPr>
              <a:t> οι υπηρέτες να τους πλένουν τα πόδια.</a:t>
            </a:r>
            <a:br>
              <a:rPr sz="2000" dirty="0">
                <a:latin typeface="+mj-lt"/>
              </a:rPr>
            </a:br>
            <a:r>
              <a:rPr lang="el-GR" sz="2000" b="1" strike="noStrike" spc="-1" dirty="0">
                <a:solidFill>
                  <a:srgbClr val="403152"/>
                </a:solidFill>
                <a:latin typeface="+mj-lt"/>
              </a:rPr>
              <a:t> Ο Χριστός όμως έσκυψε και</a:t>
            </a:r>
            <a:br>
              <a:rPr sz="2000" dirty="0">
                <a:latin typeface="+mj-lt"/>
              </a:rPr>
            </a:br>
            <a:r>
              <a:rPr lang="el-GR" sz="2000" b="1" strike="noStrike" spc="-1" dirty="0">
                <a:solidFill>
                  <a:srgbClr val="403152"/>
                </a:solidFill>
                <a:latin typeface="+mj-lt"/>
              </a:rPr>
              <a:t> έπλυνε τα πόδια των μαθητών του.</a:t>
            </a:r>
            <a:br>
              <a:rPr sz="2000" dirty="0">
                <a:latin typeface="+mj-lt"/>
              </a:rPr>
            </a:br>
            <a:r>
              <a:rPr lang="el-GR" sz="2000" b="1" strike="noStrike" spc="-1" dirty="0">
                <a:solidFill>
                  <a:srgbClr val="403152"/>
                </a:solidFill>
                <a:latin typeface="+mj-lt"/>
              </a:rPr>
              <a:t> Έτσι ήθελε να τους δείξει</a:t>
            </a:r>
            <a:br>
              <a:rPr sz="2000" dirty="0">
                <a:latin typeface="+mj-lt"/>
              </a:rPr>
            </a:br>
            <a:r>
              <a:rPr lang="el-GR" sz="2000" b="1" strike="noStrike" spc="-1" dirty="0">
                <a:solidFill>
                  <a:srgbClr val="403152"/>
                </a:solidFill>
                <a:latin typeface="+mj-lt"/>
              </a:rPr>
              <a:t> ότι και εκείνοι με τη σειρά τους</a:t>
            </a:r>
            <a:br>
              <a:rPr sz="2000" dirty="0">
                <a:latin typeface="+mj-lt"/>
              </a:rPr>
            </a:br>
            <a:r>
              <a:rPr lang="el-GR" sz="2000" b="1" strike="noStrike" spc="-1" dirty="0">
                <a:solidFill>
                  <a:srgbClr val="403152"/>
                </a:solidFill>
                <a:latin typeface="+mj-lt"/>
              </a:rPr>
              <a:t> θα πρέπει να φροντίζουν τους ανθρώπους</a:t>
            </a:r>
            <a:br>
              <a:rPr sz="2000" dirty="0">
                <a:latin typeface="+mj-lt"/>
              </a:rPr>
            </a:br>
            <a:r>
              <a:rPr lang="el-GR" sz="2000" b="1" strike="noStrike" spc="-1" dirty="0">
                <a:solidFill>
                  <a:srgbClr val="403152"/>
                </a:solidFill>
                <a:latin typeface="+mj-lt"/>
              </a:rPr>
              <a:t> όταν  δεν θα είναι κοντά τους.</a:t>
            </a:r>
            <a:endParaRPr lang="el-GR" sz="2000" b="0" strike="noStrike" spc="-1" dirty="0">
              <a:solidFill>
                <a:srgbClr val="000000"/>
              </a:solidFill>
              <a:latin typeface="+mj-lt"/>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94" name="TextShape 1"/>
          <p:cNvSpPr txBox="1"/>
          <p:nvPr/>
        </p:nvSpPr>
        <p:spPr>
          <a:xfrm>
            <a:off x="0" y="60720"/>
            <a:ext cx="9144000" cy="1550126"/>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Στο Μυστικό Δείπνο ο Χριστός ευλόγησε το ψωμί και το μοίρασε στους μαθητές Του λέγοντας: «Λάβετε , φάγετε, τούτο είναι το σώμα μου.» Μετά ευλόγησε το κρασί και είπε: «Πιείτε απ’ αυτό… τούτο είναι το αίμα μου». Έτσι δόθηκε στους ανθρώπους η Θεία Κοινωνία.</a:t>
            </a:r>
            <a:br>
              <a:rPr sz="2000" dirty="0">
                <a:latin typeface="+mj-lt"/>
              </a:rPr>
            </a:br>
            <a:endParaRPr lang="el-GR" sz="2000" b="0" strike="noStrike" spc="-1" dirty="0">
              <a:solidFill>
                <a:srgbClr val="000000"/>
              </a:solidFill>
              <a:latin typeface="+mj-lt"/>
            </a:endParaRPr>
          </a:p>
        </p:txBody>
      </p:sp>
      <p:sp>
        <p:nvSpPr>
          <p:cNvPr id="95" name="CustomShape 2"/>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96" name="CustomShape 3"/>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97" name="Picture 14" descr="Leonardo da Vinci picture of the last supper II Painting | Best Paintings  For Sale"/>
          <p:cNvPicPr/>
          <p:nvPr/>
        </p:nvPicPr>
        <p:blipFill>
          <a:blip r:embed="rId2"/>
          <a:stretch/>
        </p:blipFill>
        <p:spPr>
          <a:xfrm>
            <a:off x="217714" y="1332412"/>
            <a:ext cx="8708571" cy="3135086"/>
          </a:xfrm>
          <a:prstGeom prst="rect">
            <a:avLst/>
          </a:prstGeom>
          <a:ln w="0">
            <a:noFill/>
          </a:ln>
        </p:spPr>
      </p:pic>
      <p:sp>
        <p:nvSpPr>
          <p:cNvPr id="6" name="TextShape 1">
            <a:extLst>
              <a:ext uri="{FF2B5EF4-FFF2-40B4-BE49-F238E27FC236}">
                <a16:creationId xmlns:a16="http://schemas.microsoft.com/office/drawing/2014/main" id="{A9148544-1566-4B66-93FE-F63F0880F102}"/>
              </a:ext>
            </a:extLst>
          </p:cNvPr>
          <p:cNvSpPr txBox="1"/>
          <p:nvPr/>
        </p:nvSpPr>
        <p:spPr>
          <a:xfrm>
            <a:off x="0" y="4392467"/>
            <a:ext cx="9144000" cy="2605774"/>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a:t>
            </a:r>
            <a:br>
              <a:rPr sz="2000" dirty="0">
                <a:latin typeface="+mj-lt"/>
              </a:rPr>
            </a:br>
            <a:r>
              <a:rPr lang="el-GR" sz="2000" b="1" strike="noStrike" spc="-1" dirty="0">
                <a:solidFill>
                  <a:srgbClr val="403152"/>
                </a:solidFill>
                <a:latin typeface="+mj-lt"/>
              </a:rPr>
              <a:t>Συνέχισε να τους λέει, ότι δεν θα είναι πολύ καιρό κοντά τους, γιατί κάποιος  που βρισκόταν στο τραπέζι, θα τον πρόδιδε. Στην απορία όλων, ο Χριστός τους είπε ότι θα είναι εκείνος που θα πάρει τη μπουκιά του ψωμιού  βουτηγμένη στο κρασί. Ο Ιούδας πήρε τη μπουκιά του ψωμιού και έφυγε από το τραπέζι. Ο Πέτρος του είπε:  «Κύριε εγώ πιστεύω σε Σένα και πάντα θα είμαι δίπλα σου.» Και ο Χριστός του απάντησε: « Πέτρο πριν ο πετεινός λαλήσει τρεις φορές θα μ’ αρνηθείς»</a:t>
            </a:r>
            <a:br>
              <a:rPr sz="2000" dirty="0">
                <a:latin typeface="+mj-lt"/>
              </a:rPr>
            </a:br>
            <a:endParaRPr lang="el-GR" sz="2000" b="0" strike="noStrike" spc="-1" dirty="0">
              <a:solidFill>
                <a:srgbClr val="000000"/>
              </a:solidFill>
              <a:latin typeface="+mj-lt"/>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98" name="TextShape 1"/>
          <p:cNvSpPr txBox="1"/>
          <p:nvPr/>
        </p:nvSpPr>
        <p:spPr>
          <a:xfrm>
            <a:off x="456600" y="95177"/>
            <a:ext cx="8496720" cy="1803292"/>
          </a:xfrm>
          <a:prstGeom prst="rect">
            <a:avLst/>
          </a:prstGeom>
          <a:noFill/>
          <a:ln w="0">
            <a:noFill/>
          </a:ln>
        </p:spPr>
        <p:txBody>
          <a:bodyPr anchor="ctr">
            <a:normAutofit fontScale="98000"/>
          </a:bodyPr>
          <a:lstStyle/>
          <a:p>
            <a:pPr>
              <a:lnSpc>
                <a:spcPct val="100000"/>
              </a:lnSpc>
            </a:pPr>
            <a:r>
              <a:rPr lang="el-GR" sz="2000" b="1" strike="noStrike" spc="-1" dirty="0">
                <a:solidFill>
                  <a:srgbClr val="403152"/>
                </a:solidFill>
                <a:latin typeface="+mj-lt"/>
              </a:rPr>
              <a:t>Ο Κύριος ζήτησε να πάει στον κήπο των Ελαιών να προσευχηθεί. Εκεί παρακάλεσε  τον Πατέρα Του να Του δώσει δύναμη για να αντέξει όλα αυτά που θα ακολουθούσαν. Οι στρατιώτες ήρθαν μαζί με τον Ιούδα. Ο Ιούδας τον πλησίασε και τον πρόδωσε με ένα φιλί και για τριάντα αργύρια.</a:t>
            </a:r>
            <a:endParaRPr lang="el-GR" sz="2000" b="0" strike="noStrike" spc="-1" dirty="0">
              <a:solidFill>
                <a:srgbClr val="000000"/>
              </a:solidFill>
              <a:latin typeface="+mj-lt"/>
            </a:endParaRPr>
          </a:p>
        </p:txBody>
      </p:sp>
      <p:sp>
        <p:nvSpPr>
          <p:cNvPr id="99" name="TextShape 2"/>
          <p:cNvSpPr txBox="1"/>
          <p:nvPr/>
        </p:nvSpPr>
        <p:spPr>
          <a:xfrm>
            <a:off x="601199" y="1993051"/>
            <a:ext cx="7649257" cy="429939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00" name="Picture 5"/>
          <p:cNvPicPr/>
          <p:nvPr/>
        </p:nvPicPr>
        <p:blipFill>
          <a:blip r:embed="rId2"/>
          <a:stretch/>
        </p:blipFill>
        <p:spPr>
          <a:xfrm>
            <a:off x="4572000" y="1898469"/>
            <a:ext cx="3914811" cy="4698172"/>
          </a:xfrm>
          <a:prstGeom prst="rect">
            <a:avLst/>
          </a:prstGeom>
          <a:ln w="9525">
            <a:noFill/>
          </a:ln>
        </p:spPr>
      </p:pic>
      <p:pic>
        <p:nvPicPr>
          <p:cNvPr id="101" name="Picture 6"/>
          <p:cNvPicPr/>
          <p:nvPr/>
        </p:nvPicPr>
        <p:blipFill>
          <a:blip r:embed="rId3"/>
          <a:stretch/>
        </p:blipFill>
        <p:spPr>
          <a:xfrm>
            <a:off x="755640" y="1898503"/>
            <a:ext cx="3580184" cy="4698857"/>
          </a:xfrm>
          <a:prstGeom prst="rect">
            <a:avLst/>
          </a:prstGeom>
          <a:ln w="9525">
            <a:noFill/>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02" name="TextShape 1"/>
          <p:cNvSpPr txBox="1"/>
          <p:nvPr/>
        </p:nvSpPr>
        <p:spPr>
          <a:xfrm>
            <a:off x="182880" y="274679"/>
            <a:ext cx="8865326" cy="2398851"/>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Ο Ιωάννης και ο Πέτρος ακολούθησαν τον Χριστό. Πλήθος κόσμου είχε μαζευτεί για τη δίκη του Κυρίου. Κάποιος ρώτησε τον Πέτρο: «Εσύ δεν ήσουν μαζί με Αυτόν που συλλάβανε;» Ο Πέτρος απάντησε: «Όχι. Δεν τον γνωρίζω». Άλλοι δύο άνθρωποι τον ρώτησαν και άλλα δύο «όχι» είπε ο Πέτρος. Τότε ο πετεινός λάλησε. Ο Πέτρος μετανιωμένος έτρεξε έξω από την πόλη και έκλαψε πικρά. Ο Ιούδας , όταν κατάλαβε, ότι είχε κάνει λάθος που πρόδωσε  τον Χριστό,  κρεμάστηκε από ένα δέντρο.</a:t>
            </a:r>
            <a:endParaRPr lang="el-GR" sz="2000" b="0" strike="noStrike" spc="-1" dirty="0">
              <a:solidFill>
                <a:srgbClr val="000000"/>
              </a:solidFill>
              <a:latin typeface="+mj-lt"/>
            </a:endParaRPr>
          </a:p>
        </p:txBody>
      </p:sp>
      <p:pic>
        <p:nvPicPr>
          <p:cNvPr id="103" name="Picture 5"/>
          <p:cNvPicPr/>
          <p:nvPr/>
        </p:nvPicPr>
        <p:blipFill>
          <a:blip r:embed="rId2"/>
          <a:stretch/>
        </p:blipFill>
        <p:spPr>
          <a:xfrm>
            <a:off x="539640" y="2650524"/>
            <a:ext cx="4195864" cy="3582516"/>
          </a:xfrm>
          <a:prstGeom prst="rect">
            <a:avLst/>
          </a:prstGeom>
          <a:ln w="9525">
            <a:noFill/>
          </a:ln>
        </p:spPr>
      </p:pic>
      <p:pic>
        <p:nvPicPr>
          <p:cNvPr id="104" name="Picture 6"/>
          <p:cNvPicPr/>
          <p:nvPr/>
        </p:nvPicPr>
        <p:blipFill>
          <a:blip r:embed="rId3"/>
          <a:stretch/>
        </p:blipFill>
        <p:spPr>
          <a:xfrm>
            <a:off x="5004000" y="2673530"/>
            <a:ext cx="3617486" cy="3707109"/>
          </a:xfrm>
          <a:prstGeom prst="rect">
            <a:avLst/>
          </a:prstGeom>
          <a:ln w="9525">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05" name="TextShape 1"/>
          <p:cNvSpPr txBox="1"/>
          <p:nvPr/>
        </p:nvSpPr>
        <p:spPr>
          <a:xfrm>
            <a:off x="457200" y="120926"/>
            <a:ext cx="8229240" cy="1615080"/>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Τον Χριστό τον χτύπησαν με μαστίγιο ώσπου το σώμα Του γέμισε παντού πληγές. Οι  στρατιώτες για να τον κοροϊδέψουν, επειδή ο Χριστός έλεγε ότι είναι ο βασιλιάς των ουρανών, του φόρεσαν έναν κόκκινο μανδύα. Δε σταμάτησαν όμως εκεί. Για στέμμα έπλεξαν με αγκάθια ένα στεφάνι και Του το φόρεσαν στο κεφάλι.</a:t>
            </a:r>
            <a:endParaRPr lang="el-GR" sz="2000" b="0" strike="noStrike" spc="-1" dirty="0">
              <a:solidFill>
                <a:srgbClr val="000000"/>
              </a:solidFill>
              <a:latin typeface="+mj-lt"/>
            </a:endParaRPr>
          </a:p>
        </p:txBody>
      </p:sp>
      <p:sp>
        <p:nvSpPr>
          <p:cNvPr id="106"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07" name="Picture 6" descr="https://i.pinimg.com/564x/7e/60/3d/7e603dfd962be3d6bdccd92a0f292ba9.jpg"/>
          <p:cNvPicPr/>
          <p:nvPr/>
        </p:nvPicPr>
        <p:blipFill>
          <a:blip r:embed="rId2"/>
          <a:stretch/>
        </p:blipFill>
        <p:spPr>
          <a:xfrm>
            <a:off x="1508293" y="1846217"/>
            <a:ext cx="6127414" cy="4795062"/>
          </a:xfrm>
          <a:prstGeom prst="rect">
            <a:avLst/>
          </a:prstGeom>
          <a:ln w="0">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sp>
        <p:nvSpPr>
          <p:cNvPr id="108" name="TextShape 1"/>
          <p:cNvSpPr txBox="1"/>
          <p:nvPr/>
        </p:nvSpPr>
        <p:spPr>
          <a:xfrm>
            <a:off x="91260" y="126633"/>
            <a:ext cx="8961120" cy="2155011"/>
          </a:xfrm>
          <a:prstGeom prst="rect">
            <a:avLst/>
          </a:prstGeom>
          <a:noFill/>
          <a:ln w="0">
            <a:noFill/>
          </a:ln>
        </p:spPr>
        <p:txBody>
          <a:bodyPr anchor="ctr">
            <a:noAutofit/>
          </a:bodyPr>
          <a:lstStyle/>
          <a:p>
            <a:pPr>
              <a:lnSpc>
                <a:spcPct val="100000"/>
              </a:lnSpc>
            </a:pPr>
            <a:r>
              <a:rPr lang="el-GR" sz="2000" b="1" strike="noStrike" spc="-1" dirty="0">
                <a:solidFill>
                  <a:srgbClr val="403152"/>
                </a:solidFill>
                <a:latin typeface="+mj-lt"/>
              </a:rPr>
              <a:t>Οδηγήθηκε μπροστά στον Πόντιο Πιλάτο που ήταν Ρωμαίος επίτροπος. Εκείνος κατάλαβε ότι ο Χριστός ήταν αθώος και άφησε τον λαό να αποφασίσει. Το Πάσχα υπήρχε ένα έθιμο. Να αφήνουν έναν ληστή ελεύθερο. Ο Πιλάτος μπροστά στον κόσμο έφερε τον Χριστό και τον Βαραββά. Ζήτησε από τους ανθρώπους, που ήταν μαζεμένοι εκεί, να αποφασίσουν. Το πλήθος αποφάσισε να αφεθεί ελεύθερος ο ληστής και ο Ιησούς καταδικάστηκε σε θάνατο.</a:t>
            </a:r>
            <a:endParaRPr lang="el-GR" sz="2000" b="0" strike="noStrike" spc="-1" dirty="0">
              <a:solidFill>
                <a:srgbClr val="000000"/>
              </a:solidFill>
              <a:latin typeface="+mj-lt"/>
            </a:endParaRPr>
          </a:p>
        </p:txBody>
      </p:sp>
      <p:sp>
        <p:nvSpPr>
          <p:cNvPr id="109" name="TextShape 2"/>
          <p:cNvSpPr txBox="1"/>
          <p:nvPr/>
        </p:nvSpPr>
        <p:spPr>
          <a:xfrm>
            <a:off x="457200" y="1600200"/>
            <a:ext cx="8229240" cy="4525560"/>
          </a:xfrm>
          <a:prstGeom prst="rect">
            <a:avLst/>
          </a:prstGeom>
          <a:noFill/>
          <a:ln w="0">
            <a:noFill/>
          </a:ln>
        </p:spPr>
        <p:txBody>
          <a:bodyPr>
            <a:noAutofit/>
          </a:bodyPr>
          <a:lstStyle/>
          <a:p>
            <a:endParaRPr lang="el-GR" sz="3200" b="0" strike="noStrike" spc="-1">
              <a:solidFill>
                <a:srgbClr val="000000"/>
              </a:solidFill>
              <a:latin typeface="Calibri"/>
            </a:endParaRPr>
          </a:p>
        </p:txBody>
      </p:sp>
      <p:pic>
        <p:nvPicPr>
          <p:cNvPr id="110" name="Picture 6" descr="https://i.pinimg.com/564x/7b/f0/01/7bf001d658fd64469611e05f4972a2a4.jpg"/>
          <p:cNvPicPr/>
          <p:nvPr/>
        </p:nvPicPr>
        <p:blipFill>
          <a:blip r:embed="rId2"/>
          <a:stretch/>
        </p:blipFill>
        <p:spPr>
          <a:xfrm>
            <a:off x="522514" y="2359302"/>
            <a:ext cx="8163926" cy="4256331"/>
          </a:xfrm>
          <a:prstGeom prst="rect">
            <a:avLst/>
          </a:prstGeom>
          <a:ln w="0">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CC1DA"/>
        </a:solidFill>
        <a:effectLst/>
      </p:bgPr>
    </p:bg>
    <p:spTree>
      <p:nvGrpSpPr>
        <p:cNvPr id="1" name=""/>
        <p:cNvGrpSpPr/>
        <p:nvPr/>
      </p:nvGrpSpPr>
      <p:grpSpPr>
        <a:xfrm>
          <a:off x="0" y="0"/>
          <a:ext cx="0" cy="0"/>
          <a:chOff x="0" y="0"/>
          <a:chExt cx="0" cy="0"/>
        </a:xfrm>
      </p:grpSpPr>
      <p:pic>
        <p:nvPicPr>
          <p:cNvPr id="111" name="Picture 2"/>
          <p:cNvPicPr/>
          <p:nvPr/>
        </p:nvPicPr>
        <p:blipFill>
          <a:blip r:embed="rId2"/>
          <a:stretch/>
        </p:blipFill>
        <p:spPr>
          <a:xfrm>
            <a:off x="0" y="0"/>
            <a:ext cx="4859640" cy="6857640"/>
          </a:xfrm>
          <a:prstGeom prst="rect">
            <a:avLst/>
          </a:prstGeom>
          <a:ln w="9525">
            <a:noFill/>
          </a:ln>
        </p:spPr>
      </p:pic>
      <p:sp>
        <p:nvSpPr>
          <p:cNvPr id="112" name="TextShape 1"/>
          <p:cNvSpPr txBox="1"/>
          <p:nvPr/>
        </p:nvSpPr>
        <p:spPr>
          <a:xfrm>
            <a:off x="5007428" y="3518263"/>
            <a:ext cx="3971109" cy="2290354"/>
          </a:xfrm>
          <a:prstGeom prst="rect">
            <a:avLst/>
          </a:prstGeom>
          <a:noFill/>
          <a:ln w="0">
            <a:noFill/>
          </a:ln>
        </p:spPr>
        <p:txBody>
          <a:bodyPr anchor="ctr">
            <a:normAutofit/>
          </a:bodyPr>
          <a:lstStyle/>
          <a:p>
            <a:pPr algn="ctr">
              <a:lnSpc>
                <a:spcPct val="100000"/>
              </a:lnSpc>
            </a:pPr>
            <a:r>
              <a:rPr lang="el-GR" sz="2000" b="1" strike="noStrike" spc="-1" dirty="0">
                <a:solidFill>
                  <a:srgbClr val="403152"/>
                </a:solidFill>
                <a:latin typeface="+mj-lt"/>
              </a:rPr>
              <a:t>Αδύναμος και βασανισμένος,</a:t>
            </a:r>
            <a:br>
              <a:rPr sz="2000" dirty="0">
                <a:latin typeface="+mj-lt"/>
              </a:rPr>
            </a:br>
            <a:r>
              <a:rPr lang="el-GR" sz="2000" b="1" strike="noStrike" spc="-1" dirty="0">
                <a:solidFill>
                  <a:srgbClr val="403152"/>
                </a:solidFill>
                <a:latin typeface="+mj-lt"/>
              </a:rPr>
              <a:t> έπρεπε να κουβαλήσει</a:t>
            </a:r>
            <a:br>
              <a:rPr sz="2000" dirty="0">
                <a:latin typeface="+mj-lt"/>
              </a:rPr>
            </a:br>
            <a:r>
              <a:rPr lang="el-GR" sz="2000" b="1" strike="noStrike" spc="-1" dirty="0">
                <a:solidFill>
                  <a:srgbClr val="403152"/>
                </a:solidFill>
                <a:latin typeface="+mj-lt"/>
              </a:rPr>
              <a:t> έναν βαρύ ξύλινο σταυρό</a:t>
            </a:r>
            <a:br>
              <a:rPr sz="2000" dirty="0">
                <a:latin typeface="+mj-lt"/>
              </a:rPr>
            </a:br>
            <a:r>
              <a:rPr lang="el-GR" sz="2000" b="1" strike="noStrike" spc="-1" dirty="0">
                <a:solidFill>
                  <a:srgbClr val="403152"/>
                </a:solidFill>
                <a:latin typeface="+mj-lt"/>
              </a:rPr>
              <a:t> και να τον ανεβάσει σε έναν λόφο,</a:t>
            </a:r>
            <a:br>
              <a:rPr sz="2000" dirty="0">
                <a:latin typeface="+mj-lt"/>
              </a:rPr>
            </a:br>
            <a:r>
              <a:rPr lang="el-GR" sz="2000" b="1" strike="noStrike" spc="-1" dirty="0">
                <a:solidFill>
                  <a:srgbClr val="403152"/>
                </a:solidFill>
                <a:latin typeface="+mj-lt"/>
              </a:rPr>
              <a:t> που λεγόταν Γολγοθάς.</a:t>
            </a:r>
            <a:endParaRPr lang="el-GR" sz="2000" b="0" strike="noStrike" spc="-1" dirty="0">
              <a:solidFill>
                <a:srgbClr val="000000"/>
              </a:solidFill>
              <a:latin typeface="+mj-lt"/>
            </a:endParaRPr>
          </a:p>
        </p:txBody>
      </p:sp>
      <p:pic>
        <p:nvPicPr>
          <p:cNvPr id="113" name="Picture 4" descr="Επιστολή: ΕΚΕΙ ΣΤΑΥΡΩΣΑΝ ΑΥΤΟΝ"/>
          <p:cNvPicPr/>
          <p:nvPr/>
        </p:nvPicPr>
        <p:blipFill>
          <a:blip r:embed="rId3"/>
          <a:stretch/>
        </p:blipFill>
        <p:spPr>
          <a:xfrm>
            <a:off x="5292000" y="980640"/>
            <a:ext cx="3090960" cy="2071800"/>
          </a:xfrm>
          <a:prstGeom prst="rect">
            <a:avLst/>
          </a:prstGeom>
          <a:ln w="0">
            <a:noFill/>
          </a:ln>
        </p:spPr>
      </p:pic>
    </p:spTree>
  </p:cSld>
  <p:clrMapOvr>
    <a:masterClrMapping/>
  </p:clrMapOvr>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539</TotalTime>
  <Words>1350</Words>
  <Application>Microsoft Office PowerPoint</Application>
  <PresentationFormat>On-screen Show (4:3)</PresentationFormat>
  <Paragraphs>65</Paragraphs>
  <Slides>24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Arial</vt:lpstr>
      <vt:lpstr>Bookman Old Style</vt:lpstr>
      <vt:lpstr>Calibri</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subject/>
  <dc:creator>LINA</dc:creator>
  <dc:description/>
  <cp:lastModifiedBy>Jim</cp:lastModifiedBy>
  <cp:revision>60</cp:revision>
  <dcterms:created xsi:type="dcterms:W3CDTF">2021-04-01T04:19:36Z</dcterms:created>
  <dcterms:modified xsi:type="dcterms:W3CDTF">2021-04-19T18:43:32Z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Προβολή στην οθόνη (4:3)</vt:lpwstr>
  </property>
  <property fmtid="{D5CDD505-2E9C-101B-9397-08002B2CF9AE}" pid="3" name="Slides">
    <vt:r8>24</vt:r8>
  </property>
</Properties>
</file>