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7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1" roundtripDataSignature="AMtx7miu1HtEgO0gqDbyYxeDg0pry/yG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1846FE-E290-44BF-AFB2-0580E619DA1F}">
  <a:tblStyle styleId="{521846FE-E290-44BF-AFB2-0580E619DA1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51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0" name="Google Shape;68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71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ό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5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5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5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5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5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.jp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24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.jp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24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3.jp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23.png"/><Relationship Id="rId9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23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8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8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.jpg"/><Relationship Id="rId7" Type="http://schemas.openxmlformats.org/officeDocument/2006/relationships/image" Target="../media/image26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21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.jpg"/><Relationship Id="rId7" Type="http://schemas.openxmlformats.org/officeDocument/2006/relationships/image" Target="../media/image34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21.png"/><Relationship Id="rId5" Type="http://schemas.openxmlformats.org/officeDocument/2006/relationships/image" Target="../media/image32.png"/><Relationship Id="rId10" Type="http://schemas.openxmlformats.org/officeDocument/2006/relationships/image" Target="../media/image29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7338" y="1667184"/>
            <a:ext cx="7157324" cy="2956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29"/>
          <p:cNvSpPr/>
          <p:nvPr/>
        </p:nvSpPr>
        <p:spPr>
          <a:xfrm>
            <a:off x="2723103" y="100483"/>
            <a:ext cx="6451042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29"/>
          <p:cNvSpPr/>
          <p:nvPr/>
        </p:nvSpPr>
        <p:spPr>
          <a:xfrm>
            <a:off x="4308117" y="100483"/>
            <a:ext cx="357578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Βρες τις 7 διαφορές</a:t>
            </a:r>
            <a:endParaRPr sz="3200" b="1" i="0" u="none" strike="noStrik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9" name="Google Shape;509;p29"/>
          <p:cNvPicPr preferRelativeResize="0"/>
          <p:nvPr/>
        </p:nvPicPr>
        <p:blipFill rotWithShape="1">
          <a:blip r:embed="rId4">
            <a:alphaModFix/>
          </a:blip>
          <a:srcRect t="610"/>
          <a:stretch/>
        </p:blipFill>
        <p:spPr>
          <a:xfrm>
            <a:off x="90113" y="1316333"/>
            <a:ext cx="5868560" cy="4983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29"/>
          <p:cNvPicPr preferRelativeResize="0"/>
          <p:nvPr/>
        </p:nvPicPr>
        <p:blipFill rotWithShape="1">
          <a:blip r:embed="rId5">
            <a:alphaModFix/>
          </a:blip>
          <a:srcRect l="546" r="546" b="610"/>
          <a:stretch/>
        </p:blipFill>
        <p:spPr>
          <a:xfrm>
            <a:off x="6249913" y="1316333"/>
            <a:ext cx="5868560" cy="4983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80" y="0"/>
            <a:ext cx="12022471" cy="195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49290" y="6663386"/>
            <a:ext cx="11905860" cy="199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-3280298" y="3269788"/>
            <a:ext cx="6858000" cy="31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8610600" y="3276598"/>
            <a:ext cx="6858000" cy="304802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30"/>
          <p:cNvSpPr/>
          <p:nvPr/>
        </p:nvSpPr>
        <p:spPr>
          <a:xfrm>
            <a:off x="2447155" y="307544"/>
            <a:ext cx="73007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30"/>
          <p:cNvSpPr/>
          <p:nvPr/>
        </p:nvSpPr>
        <p:spPr>
          <a:xfrm>
            <a:off x="3416722" y="270124"/>
            <a:ext cx="525438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000"/>
              <a:buFont typeface="Calibri"/>
              <a:buNone/>
            </a:pPr>
            <a:r>
              <a:rPr lang="el-GR" sz="20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Βοήθησε το Χριστούλη να φτάσει στο Λάζαρο, </a:t>
            </a:r>
            <a:endParaRPr>
              <a:solidFill>
                <a:srgbClr val="1E8369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000"/>
              <a:buFont typeface="Calibri"/>
              <a:buNone/>
            </a:pPr>
            <a:r>
              <a:rPr lang="el-GR" sz="20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ακολουθώντας τη διαδρομή από το 1 έως το 10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521" name="Google Shape;521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52240" y="978010"/>
            <a:ext cx="5383349" cy="557244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522" name="Google Shape;522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3325483" y="1366731"/>
            <a:ext cx="1821230" cy="1212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5400000">
            <a:off x="7071562" y="4792149"/>
            <a:ext cx="1576875" cy="1771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1"/>
          <p:cNvSpPr/>
          <p:nvPr/>
        </p:nvSpPr>
        <p:spPr>
          <a:xfrm>
            <a:off x="2401556" y="100483"/>
            <a:ext cx="725921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31"/>
          <p:cNvSpPr/>
          <p:nvPr/>
        </p:nvSpPr>
        <p:spPr>
          <a:xfrm>
            <a:off x="2531188" y="176829"/>
            <a:ext cx="712957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400"/>
              <a:buFont typeface="Calibri"/>
              <a:buNone/>
            </a:pPr>
            <a:r>
              <a:rPr lang="el-GR" sz="24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Βάλε τα κομμάτια στη σωστή θέση και φτιάξε το ψάρι</a:t>
            </a:r>
            <a:endParaRPr>
              <a:solidFill>
                <a:srgbClr val="1E8369"/>
              </a:solidFill>
            </a:endParaRPr>
          </a:p>
        </p:txBody>
      </p:sp>
      <p:graphicFrame>
        <p:nvGraphicFramePr>
          <p:cNvPr id="530" name="Google Shape;530;p31"/>
          <p:cNvGraphicFramePr/>
          <p:nvPr/>
        </p:nvGraphicFramePr>
        <p:xfrm>
          <a:off x="1075172" y="4126574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{521846FE-E290-44BF-AFB2-0580E619DA1F}</a:tableStyleId>
              </a:tblPr>
              <a:tblGrid>
                <a:gridCol w="168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89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30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1" name="Google Shape;531;p31"/>
          <p:cNvSpPr/>
          <p:nvPr/>
        </p:nvSpPr>
        <p:spPr>
          <a:xfrm>
            <a:off x="1609368" y="5113521"/>
            <a:ext cx="535723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532" name="Google Shape;532;p31"/>
          <p:cNvSpPr/>
          <p:nvPr/>
        </p:nvSpPr>
        <p:spPr>
          <a:xfrm>
            <a:off x="3218778" y="511352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31"/>
          <p:cNvSpPr/>
          <p:nvPr/>
        </p:nvSpPr>
        <p:spPr>
          <a:xfrm>
            <a:off x="4997336" y="511352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54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31"/>
          <p:cNvSpPr/>
          <p:nvPr/>
        </p:nvSpPr>
        <p:spPr>
          <a:xfrm>
            <a:off x="6606747" y="511352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sp>
        <p:nvSpPr>
          <p:cNvPr id="535" name="Google Shape;535;p31"/>
          <p:cNvSpPr/>
          <p:nvPr/>
        </p:nvSpPr>
        <p:spPr>
          <a:xfrm>
            <a:off x="8363534" y="511352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54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31"/>
          <p:cNvSpPr/>
          <p:nvPr/>
        </p:nvSpPr>
        <p:spPr>
          <a:xfrm>
            <a:off x="9972945" y="511352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/>
          </a:p>
        </p:txBody>
      </p:sp>
      <p:pic>
        <p:nvPicPr>
          <p:cNvPr id="537" name="Google Shape;537;p31"/>
          <p:cNvPicPr preferRelativeResize="0"/>
          <p:nvPr/>
        </p:nvPicPr>
        <p:blipFill rotWithShape="1">
          <a:blip r:embed="rId4">
            <a:alphaModFix/>
          </a:blip>
          <a:srcRect l="31626" r="32661"/>
          <a:stretch/>
        </p:blipFill>
        <p:spPr>
          <a:xfrm>
            <a:off x="10214660" y="826753"/>
            <a:ext cx="1731931" cy="263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31"/>
          <p:cNvPicPr preferRelativeResize="0"/>
          <p:nvPr/>
        </p:nvPicPr>
        <p:blipFill rotWithShape="1">
          <a:blip r:embed="rId5">
            <a:alphaModFix/>
          </a:blip>
          <a:srcRect r="68254"/>
          <a:stretch/>
        </p:blipFill>
        <p:spPr>
          <a:xfrm>
            <a:off x="2231999" y="824162"/>
            <a:ext cx="1676809" cy="263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31"/>
          <p:cNvPicPr preferRelativeResize="0"/>
          <p:nvPr/>
        </p:nvPicPr>
        <p:blipFill rotWithShape="1">
          <a:blip r:embed="rId5">
            <a:alphaModFix/>
          </a:blip>
          <a:srcRect l="31746" r="32760"/>
          <a:stretch/>
        </p:blipFill>
        <p:spPr>
          <a:xfrm>
            <a:off x="180000" y="824162"/>
            <a:ext cx="1723400" cy="263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31"/>
          <p:cNvPicPr preferRelativeResize="0"/>
          <p:nvPr/>
        </p:nvPicPr>
        <p:blipFill rotWithShape="1">
          <a:blip r:embed="rId5">
            <a:alphaModFix/>
          </a:blip>
          <a:srcRect l="67065"/>
          <a:stretch/>
        </p:blipFill>
        <p:spPr>
          <a:xfrm>
            <a:off x="6201395" y="869844"/>
            <a:ext cx="1723400" cy="263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31"/>
          <p:cNvPicPr preferRelativeResize="0"/>
          <p:nvPr/>
        </p:nvPicPr>
        <p:blipFill rotWithShape="1">
          <a:blip r:embed="rId4">
            <a:alphaModFix/>
          </a:blip>
          <a:srcRect l="67027"/>
          <a:stretch/>
        </p:blipFill>
        <p:spPr>
          <a:xfrm>
            <a:off x="8239043" y="848298"/>
            <a:ext cx="1661368" cy="263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31"/>
          <p:cNvPicPr preferRelativeResize="0"/>
          <p:nvPr/>
        </p:nvPicPr>
        <p:blipFill rotWithShape="1">
          <a:blip r:embed="rId4">
            <a:alphaModFix/>
          </a:blip>
          <a:srcRect r="68122"/>
          <a:stretch/>
        </p:blipFill>
        <p:spPr>
          <a:xfrm>
            <a:off x="4180379" y="824162"/>
            <a:ext cx="1732313" cy="2630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2"/>
          <p:cNvSpPr/>
          <p:nvPr/>
        </p:nvSpPr>
        <p:spPr>
          <a:xfrm>
            <a:off x="2546798" y="100483"/>
            <a:ext cx="709835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32"/>
          <p:cNvSpPr/>
          <p:nvPr/>
        </p:nvSpPr>
        <p:spPr>
          <a:xfrm>
            <a:off x="2543225" y="100483"/>
            <a:ext cx="7105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Τι θα φάει το πεινασμένο κροκοδειλάκι;</a:t>
            </a:r>
            <a:endParaRPr sz="3200" b="1" i="0" u="none" strike="noStrike" cap="non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9" name="Google Shape;549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88993" y="4795399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1305" y="1569788"/>
            <a:ext cx="1710230" cy="637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1115" y="2207780"/>
            <a:ext cx="1873085" cy="698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0757" y="2300004"/>
            <a:ext cx="1637416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01922" y="1583369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46340" y="4048569"/>
            <a:ext cx="1401006" cy="649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6583" y="4737314"/>
            <a:ext cx="1434100" cy="665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60719" y="5442858"/>
            <a:ext cx="1571241" cy="728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05668" y="5990533"/>
            <a:ext cx="1350717" cy="62642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32"/>
          <p:cNvSpPr/>
          <p:nvPr/>
        </p:nvSpPr>
        <p:spPr>
          <a:xfrm>
            <a:off x="4456367" y="1663014"/>
            <a:ext cx="1195754" cy="10895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9" name="Google Shape;559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10191" y="1561866"/>
            <a:ext cx="1710230" cy="637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29643" y="2292082"/>
            <a:ext cx="1637416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06856" y="1946790"/>
            <a:ext cx="1637417" cy="610830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32"/>
          <p:cNvSpPr/>
          <p:nvPr/>
        </p:nvSpPr>
        <p:spPr>
          <a:xfrm>
            <a:off x="130629" y="864158"/>
            <a:ext cx="9960256" cy="5893359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3" name="Google Shape;563;p32"/>
          <p:cNvCxnSpPr>
            <a:stCxn id="562" idx="1"/>
            <a:endCxn id="562" idx="3"/>
          </p:cNvCxnSpPr>
          <p:nvPr/>
        </p:nvCxnSpPr>
        <p:spPr>
          <a:xfrm>
            <a:off x="130629" y="3810837"/>
            <a:ext cx="9960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pic>
        <p:nvPicPr>
          <p:cNvPr id="564" name="Google Shape;56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676" y="4200682"/>
            <a:ext cx="1350717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5357" y="5178496"/>
            <a:ext cx="1350717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47744" y="4459798"/>
            <a:ext cx="1350717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69913" y="5677322"/>
            <a:ext cx="1441062" cy="668319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32"/>
          <p:cNvSpPr/>
          <p:nvPr/>
        </p:nvSpPr>
        <p:spPr>
          <a:xfrm>
            <a:off x="4456367" y="4869132"/>
            <a:ext cx="1195754" cy="10895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9" name="Google Shape;569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61581" y="3128240"/>
            <a:ext cx="1135062" cy="10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691731" y="4617315"/>
            <a:ext cx="1152525" cy="1122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3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694906" y="1750290"/>
            <a:ext cx="1116012" cy="98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Google Shape;576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91648" y="4135623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1402" y="1114011"/>
            <a:ext cx="1710230" cy="637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0757" y="2802509"/>
            <a:ext cx="1598879" cy="596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0521" y="1957182"/>
            <a:ext cx="1637416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78064" y="1191901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27593" y="5958663"/>
            <a:ext cx="1350717" cy="626420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33"/>
          <p:cNvSpPr/>
          <p:nvPr/>
        </p:nvSpPr>
        <p:spPr>
          <a:xfrm>
            <a:off x="4456367" y="1663014"/>
            <a:ext cx="1195754" cy="10895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33"/>
          <p:cNvSpPr/>
          <p:nvPr/>
        </p:nvSpPr>
        <p:spPr>
          <a:xfrm>
            <a:off x="130629" y="864158"/>
            <a:ext cx="9960256" cy="5893359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84" name="Google Shape;584;p33"/>
          <p:cNvCxnSpPr>
            <a:stCxn id="583" idx="1"/>
            <a:endCxn id="583" idx="3"/>
          </p:cNvCxnSpPr>
          <p:nvPr/>
        </p:nvCxnSpPr>
        <p:spPr>
          <a:xfrm>
            <a:off x="130629" y="3810837"/>
            <a:ext cx="9960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585" name="Google Shape;585;p33"/>
          <p:cNvSpPr/>
          <p:nvPr/>
        </p:nvSpPr>
        <p:spPr>
          <a:xfrm>
            <a:off x="4456367" y="4869132"/>
            <a:ext cx="1195754" cy="108953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6" name="Google Shape;586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11934" y="2874771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78063" y="2058762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897505">
            <a:off x="6488109" y="1015958"/>
            <a:ext cx="1710230" cy="637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99785" y="3078339"/>
            <a:ext cx="1598879" cy="596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80066">
            <a:off x="6245643" y="2271366"/>
            <a:ext cx="1637416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68441">
            <a:off x="8330181" y="1085104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14696" y="3004031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977622">
            <a:off x="8526776" y="2043100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776441">
            <a:off x="7260314" y="1988139"/>
            <a:ext cx="1637417" cy="610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33231" y="4195363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6745" y="4963502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96046" y="5949943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0641" y="4060393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6586" y="5883433"/>
            <a:ext cx="1350717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2224" y="4120133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5738" y="4888272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039" y="5874713"/>
            <a:ext cx="1350718" cy="62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73156" y="3094223"/>
            <a:ext cx="1135062" cy="10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3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603306" y="4583298"/>
            <a:ext cx="1152525" cy="1122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3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606481" y="1716273"/>
            <a:ext cx="1116012" cy="981075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33"/>
          <p:cNvSpPr/>
          <p:nvPr/>
        </p:nvSpPr>
        <p:spPr>
          <a:xfrm>
            <a:off x="2546798" y="100483"/>
            <a:ext cx="709835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33"/>
          <p:cNvSpPr/>
          <p:nvPr/>
        </p:nvSpPr>
        <p:spPr>
          <a:xfrm>
            <a:off x="2543225" y="100483"/>
            <a:ext cx="71056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Τι θα φάει το πεινασμένο κροκοδειλάκι;</a:t>
            </a:r>
            <a:endParaRPr sz="3200" b="1" i="0" u="none" strike="noStrike" cap="non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34"/>
          <p:cNvSpPr/>
          <p:nvPr/>
        </p:nvSpPr>
        <p:spPr>
          <a:xfrm>
            <a:off x="1827298" y="100483"/>
            <a:ext cx="8537337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34"/>
          <p:cNvSpPr/>
          <p:nvPr/>
        </p:nvSpPr>
        <p:spPr>
          <a:xfrm>
            <a:off x="1827298" y="212619"/>
            <a:ext cx="853733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400"/>
              <a:buFont typeface="Calibri"/>
              <a:buNone/>
            </a:pPr>
            <a:r>
              <a:rPr lang="el-GR" sz="24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Πόσα ψάρια περισσεύουν αν θέλουμε να είναι ίσα με τα ψωμιά;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614" name="Google Shape;614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5762" y="1828639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08033" y="4476337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94373" y="4476337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42550" y="5650756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7758" y="4626523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955294" y="1828640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6037" y="1732258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73702" y="5650756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92235" y="5650757"/>
            <a:ext cx="2271886" cy="847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35"/>
          <p:cNvSpPr/>
          <p:nvPr/>
        </p:nvSpPr>
        <p:spPr>
          <a:xfrm>
            <a:off x="1827298" y="100483"/>
            <a:ext cx="8537337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35"/>
          <p:cNvSpPr/>
          <p:nvPr/>
        </p:nvSpPr>
        <p:spPr>
          <a:xfrm>
            <a:off x="1827298" y="212619"/>
            <a:ext cx="853733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400"/>
              <a:buFont typeface="Calibri"/>
              <a:buNone/>
            </a:pPr>
            <a:r>
              <a:rPr lang="el-GR" sz="24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Πόσα ψάρια περισσεύουν αν θέλουμε να είναι ίσα με τα ψωμιά;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629" name="Google Shape;629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5235" y="1849466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Google Shape;630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1440" y="4639788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94373" y="4476337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8556" y="5650756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8792" y="4803242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4" name="Google Shape;634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98970" y="1631451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67558" y="2094691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33051" y="1708700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7" name="Google Shape;637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33477" y="2231477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" name="Google Shape;638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34475" y="5650757"/>
            <a:ext cx="2271886" cy="847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92235" y="5650757"/>
            <a:ext cx="2271886" cy="847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36"/>
          <p:cNvSpPr/>
          <p:nvPr/>
        </p:nvSpPr>
        <p:spPr>
          <a:xfrm>
            <a:off x="1827298" y="100483"/>
            <a:ext cx="8537337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Google Shape;645;p36"/>
          <p:cNvSpPr/>
          <p:nvPr/>
        </p:nvSpPr>
        <p:spPr>
          <a:xfrm>
            <a:off x="1827298" y="212619"/>
            <a:ext cx="853733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400"/>
              <a:buFont typeface="Calibri"/>
              <a:buNone/>
            </a:pPr>
            <a:r>
              <a:rPr lang="el-GR" sz="24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Πόσα ψάρια περισσεύουν αν θέλουμε να είναι ίσα με τα ψωμιά;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646" name="Google Shape;646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4410" y="1834628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04499" y="4675968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66174" y="4675969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9" name="Google Shape;649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30541" y="5623949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0" name="Google Shape;650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7469" y="4547559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67558" y="2128388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2" name="Google Shape;652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92292" y="1644657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35910" y="1779732"/>
            <a:ext cx="1673882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25508" y="5673632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5" name="Google Shape;655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95428" y="5869088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6" name="Google Shape;656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83566" y="4897339"/>
            <a:ext cx="2080965" cy="776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7" name="Google Shape;657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39117" y="2384020"/>
            <a:ext cx="1673882" cy="776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37"/>
          <p:cNvSpPr/>
          <p:nvPr/>
        </p:nvSpPr>
        <p:spPr>
          <a:xfrm>
            <a:off x="1146673" y="100483"/>
            <a:ext cx="9898606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p37"/>
          <p:cNvSpPr/>
          <p:nvPr/>
        </p:nvSpPr>
        <p:spPr>
          <a:xfrm>
            <a:off x="1146720" y="100483"/>
            <a:ext cx="989860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Βάλε τις κανάτες στη σειρά ξεκινώντας από τη μικρότερη</a:t>
            </a:r>
            <a:endParaRPr sz="3200" b="1" i="0" u="none" strike="noStrike" cap="non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4" name="Google Shape;664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4223" y="949699"/>
            <a:ext cx="656889" cy="126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8324" y="949699"/>
            <a:ext cx="795148" cy="1535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0614" y="949699"/>
            <a:ext cx="914400" cy="1765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53417" y="920927"/>
            <a:ext cx="1063451" cy="2053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0073" y="920927"/>
            <a:ext cx="1250629" cy="2415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46700" y="762468"/>
            <a:ext cx="1414746" cy="273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51914" y="888150"/>
            <a:ext cx="1548726" cy="2990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4349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3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84786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3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755223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3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5660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3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096097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6" name="Google Shape;676;p3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766534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3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436971" y="5694535"/>
            <a:ext cx="1243692" cy="1518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38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p38"/>
          <p:cNvSpPr/>
          <p:nvPr/>
        </p:nvSpPr>
        <p:spPr>
          <a:xfrm>
            <a:off x="2769816" y="100483"/>
            <a:ext cx="6652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Ποια κανάτα έχει περισσότερο κρασί;</a:t>
            </a:r>
            <a:endParaRPr sz="3200" b="1" i="0" u="none" strike="noStrike" cap="non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4" name="Google Shape;684;p38"/>
          <p:cNvPicPr preferRelativeResize="0"/>
          <p:nvPr/>
        </p:nvPicPr>
        <p:blipFill rotWithShape="1">
          <a:blip r:embed="rId4">
            <a:alphaModFix/>
          </a:blip>
          <a:srcRect l="6830" r="7400"/>
          <a:stretch/>
        </p:blipFill>
        <p:spPr>
          <a:xfrm>
            <a:off x="2365931" y="3768602"/>
            <a:ext cx="7460138" cy="2016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85" name="Google Shape;685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87552" y="1682976"/>
            <a:ext cx="110505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69816" y="2432389"/>
            <a:ext cx="1105054" cy="2133898"/>
          </a:xfrm>
          <a:prstGeom prst="rect">
            <a:avLst/>
          </a:prstGeom>
          <a:noFill/>
          <a:ln>
            <a:noFill/>
          </a:ln>
        </p:spPr>
      </p:pic>
      <p:sp>
        <p:nvSpPr>
          <p:cNvPr id="687" name="Google Shape;687;p38"/>
          <p:cNvSpPr/>
          <p:nvPr/>
        </p:nvSpPr>
        <p:spPr>
          <a:xfrm>
            <a:off x="3054481" y="3148205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688" name="Google Shape;688;p38"/>
          <p:cNvSpPr/>
          <p:nvPr/>
        </p:nvSpPr>
        <p:spPr>
          <a:xfrm>
            <a:off x="8472217" y="235749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9" name="Google Shape;689;p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6237024" flipH="1">
            <a:off x="1509022" y="1015853"/>
            <a:ext cx="913129" cy="133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1"/>
          <p:cNvSpPr/>
          <p:nvPr/>
        </p:nvSpPr>
        <p:spPr>
          <a:xfrm>
            <a:off x="1047416" y="100483"/>
            <a:ext cx="1008822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21"/>
          <p:cNvSpPr/>
          <p:nvPr/>
        </p:nvSpPr>
        <p:spPr>
          <a:xfrm>
            <a:off x="1231126" y="100483"/>
            <a:ext cx="97298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800"/>
              <a:buFont typeface="Calibri"/>
              <a:buNone/>
            </a:pP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Τα γράμματα το έσκασαν. Μπορείς να βρεις αυτά που λείπουν;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353" name="Google Shape;353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142249" y="811756"/>
            <a:ext cx="1065848" cy="2473848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21"/>
          <p:cNvSpPr/>
          <p:nvPr/>
        </p:nvSpPr>
        <p:spPr>
          <a:xfrm>
            <a:off x="4856627" y="1204204"/>
            <a:ext cx="2206823" cy="83099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Calibri"/>
              <a:buNone/>
            </a:pPr>
            <a:r>
              <a:rPr lang="el-GR"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Πέτρος</a:t>
            </a:r>
            <a:endParaRPr/>
          </a:p>
        </p:txBody>
      </p:sp>
      <p:pic>
        <p:nvPicPr>
          <p:cNvPr id="355" name="Google Shape;355;p21"/>
          <p:cNvPicPr preferRelativeResize="0"/>
          <p:nvPr/>
        </p:nvPicPr>
        <p:blipFill rotWithShape="1">
          <a:blip r:embed="rId5">
            <a:alphaModFix/>
          </a:blip>
          <a:srcRect l="8693" t="21549" r="8197" b="31902"/>
          <a:stretch/>
        </p:blipFill>
        <p:spPr>
          <a:xfrm>
            <a:off x="4071449" y="5812843"/>
            <a:ext cx="4040156" cy="935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965314">
            <a:off x="8643138" y="1626827"/>
            <a:ext cx="2743438" cy="1207113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1"/>
          <p:cNvSpPr/>
          <p:nvPr/>
        </p:nvSpPr>
        <p:spPr>
          <a:xfrm>
            <a:off x="9756000" y="1726214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 b="0" i="0" u="none" strike="noStrike" cap="none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κ</a:t>
            </a:r>
            <a:endParaRPr/>
          </a:p>
        </p:txBody>
      </p:sp>
      <p:pic>
        <p:nvPicPr>
          <p:cNvPr id="358" name="Google Shape;358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688120">
            <a:off x="6317918" y="2766565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21432">
            <a:off x="2852504" y="3427215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1064178">
            <a:off x="243854" y="2586880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805012">
            <a:off x="8872682" y="4175470"/>
            <a:ext cx="2743438" cy="1207113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21"/>
          <p:cNvSpPr/>
          <p:nvPr/>
        </p:nvSpPr>
        <p:spPr>
          <a:xfrm>
            <a:off x="9972289" y="4289406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α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21"/>
          <p:cNvSpPr/>
          <p:nvPr/>
        </p:nvSpPr>
        <p:spPr>
          <a:xfrm>
            <a:off x="1359039" y="2677949"/>
            <a:ext cx="575602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π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1"/>
          <p:cNvSpPr/>
          <p:nvPr/>
        </p:nvSpPr>
        <p:spPr>
          <a:xfrm>
            <a:off x="7343565" y="2828835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 b="0" i="0" u="none" strike="noStrike" cap="none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τ</a:t>
            </a:r>
            <a:endParaRPr/>
          </a:p>
        </p:txBody>
      </p:sp>
      <p:sp>
        <p:nvSpPr>
          <p:cNvPr id="365" name="Google Shape;365;p21"/>
          <p:cNvSpPr/>
          <p:nvPr/>
        </p:nvSpPr>
        <p:spPr>
          <a:xfrm>
            <a:off x="3944023" y="3518859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ο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39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Google Shape;695;p39"/>
          <p:cNvSpPr/>
          <p:nvPr/>
        </p:nvSpPr>
        <p:spPr>
          <a:xfrm>
            <a:off x="2769816" y="100483"/>
            <a:ext cx="6652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Ποια κανάτα έχει περισσότερο κρασί;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696" name="Google Shape;696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69802" y="2000433"/>
            <a:ext cx="110505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39"/>
          <p:cNvPicPr preferRelativeResize="0"/>
          <p:nvPr/>
        </p:nvPicPr>
        <p:blipFill rotWithShape="1">
          <a:blip r:embed="rId5">
            <a:alphaModFix/>
          </a:blip>
          <a:srcRect l="6830" r="7400"/>
          <a:stretch/>
        </p:blipFill>
        <p:spPr>
          <a:xfrm flipH="1">
            <a:off x="2307949" y="4086059"/>
            <a:ext cx="711423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48691" y="2766144"/>
            <a:ext cx="1105054" cy="2133898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39"/>
          <p:cNvSpPr/>
          <p:nvPr/>
        </p:nvSpPr>
        <p:spPr>
          <a:xfrm>
            <a:off x="2954467" y="2605717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700" name="Google Shape;700;p39"/>
          <p:cNvSpPr/>
          <p:nvPr/>
        </p:nvSpPr>
        <p:spPr>
          <a:xfrm>
            <a:off x="8233356" y="3488445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1" name="Google Shape;701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552066">
            <a:off x="9459454" y="1386322"/>
            <a:ext cx="968610" cy="133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40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p40"/>
          <p:cNvSpPr/>
          <p:nvPr/>
        </p:nvSpPr>
        <p:spPr>
          <a:xfrm>
            <a:off x="2769816" y="100483"/>
            <a:ext cx="6652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Ποια κανάτα έχει περισσότερο κρασί;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708" name="Google Shape;708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69816" y="2664000"/>
            <a:ext cx="110505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40"/>
          <p:cNvPicPr preferRelativeResize="0"/>
          <p:nvPr/>
        </p:nvPicPr>
        <p:blipFill rotWithShape="1">
          <a:blip r:embed="rId5">
            <a:alphaModFix/>
          </a:blip>
          <a:srcRect l="6768" r="7376"/>
          <a:stretch/>
        </p:blipFill>
        <p:spPr>
          <a:xfrm>
            <a:off x="2361362" y="4711914"/>
            <a:ext cx="7214717" cy="1653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56924" y="2626288"/>
            <a:ext cx="1105054" cy="2133898"/>
          </a:xfrm>
          <a:prstGeom prst="rect">
            <a:avLst/>
          </a:prstGeom>
          <a:noFill/>
          <a:ln>
            <a:noFill/>
          </a:ln>
        </p:spPr>
      </p:pic>
      <p:sp>
        <p:nvSpPr>
          <p:cNvPr id="711" name="Google Shape;711;p40"/>
          <p:cNvSpPr/>
          <p:nvPr/>
        </p:nvSpPr>
        <p:spPr>
          <a:xfrm>
            <a:off x="3045539" y="3429000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712" name="Google Shape;712;p40"/>
          <p:cNvSpPr/>
          <p:nvPr/>
        </p:nvSpPr>
        <p:spPr>
          <a:xfrm>
            <a:off x="8341589" y="3303870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3" name="Google Shape;713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552066">
            <a:off x="9507158" y="1227891"/>
            <a:ext cx="968610" cy="1334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6727059" flipH="1">
            <a:off x="1652415" y="1142941"/>
            <a:ext cx="913129" cy="133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41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0" name="Google Shape;720;p41"/>
          <p:cNvSpPr/>
          <p:nvPr/>
        </p:nvSpPr>
        <p:spPr>
          <a:xfrm>
            <a:off x="2769816" y="100483"/>
            <a:ext cx="6652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Ποια κανάτα έχει περισσότερο κρασί;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721" name="Google Shape;721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69816" y="2712561"/>
            <a:ext cx="110505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2" name="Google Shape;722;p41"/>
          <p:cNvPicPr preferRelativeResize="0"/>
          <p:nvPr/>
        </p:nvPicPr>
        <p:blipFill rotWithShape="1">
          <a:blip r:embed="rId5">
            <a:alphaModFix/>
          </a:blip>
          <a:srcRect l="6830" r="7400"/>
          <a:stretch/>
        </p:blipFill>
        <p:spPr>
          <a:xfrm>
            <a:off x="2559158" y="4145439"/>
            <a:ext cx="6541478" cy="1767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3" name="Google Shape;723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0375" y="2592000"/>
            <a:ext cx="835356" cy="1613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4" name="Google Shape;724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65280" y="2592000"/>
            <a:ext cx="835356" cy="1613102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41"/>
          <p:cNvSpPr/>
          <p:nvPr/>
        </p:nvSpPr>
        <p:spPr>
          <a:xfrm>
            <a:off x="3045539" y="3429000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726" name="Google Shape;726;p41"/>
          <p:cNvSpPr/>
          <p:nvPr/>
        </p:nvSpPr>
        <p:spPr>
          <a:xfrm>
            <a:off x="7460191" y="3058886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41"/>
          <p:cNvSpPr/>
          <p:nvPr/>
        </p:nvSpPr>
        <p:spPr>
          <a:xfrm>
            <a:off x="8415096" y="3050791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8" name="Google Shape;728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6237024" flipH="1">
            <a:off x="1353793" y="1161336"/>
            <a:ext cx="913129" cy="133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42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4" name="Google Shape;734;p42"/>
          <p:cNvSpPr/>
          <p:nvPr/>
        </p:nvSpPr>
        <p:spPr>
          <a:xfrm>
            <a:off x="2769816" y="100483"/>
            <a:ext cx="6652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Ποια κανάτα έχει περισσότερο κρασί;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735" name="Google Shape;735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69802" y="2000433"/>
            <a:ext cx="110505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p42"/>
          <p:cNvPicPr preferRelativeResize="0"/>
          <p:nvPr/>
        </p:nvPicPr>
        <p:blipFill rotWithShape="1">
          <a:blip r:embed="rId5">
            <a:alphaModFix/>
          </a:blip>
          <a:srcRect l="6830" r="7400"/>
          <a:stretch/>
        </p:blipFill>
        <p:spPr>
          <a:xfrm flipH="1">
            <a:off x="2307949" y="4086059"/>
            <a:ext cx="7114234" cy="2133898"/>
          </a:xfrm>
          <a:prstGeom prst="rect">
            <a:avLst/>
          </a:prstGeom>
          <a:noFill/>
          <a:ln>
            <a:noFill/>
          </a:ln>
        </p:spPr>
      </p:pic>
      <p:sp>
        <p:nvSpPr>
          <p:cNvPr id="737" name="Google Shape;737;p42"/>
          <p:cNvSpPr/>
          <p:nvPr/>
        </p:nvSpPr>
        <p:spPr>
          <a:xfrm>
            <a:off x="2954467" y="2605717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Calibri"/>
              <a:buNone/>
            </a:pPr>
            <a:r>
              <a:rPr lang="el-GR" sz="5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pic>
        <p:nvPicPr>
          <p:cNvPr id="738" name="Google Shape;738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41487" y="3305433"/>
            <a:ext cx="835356" cy="1613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Google Shape;739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96392" y="3305433"/>
            <a:ext cx="835356" cy="1613102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p42"/>
          <p:cNvSpPr/>
          <p:nvPr/>
        </p:nvSpPr>
        <p:spPr>
          <a:xfrm>
            <a:off x="7691303" y="3772319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1" name="Google Shape;741;p42"/>
          <p:cNvSpPr/>
          <p:nvPr/>
        </p:nvSpPr>
        <p:spPr>
          <a:xfrm>
            <a:off x="8646208" y="3764224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2" name="Google Shape;742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552066">
            <a:off x="9459454" y="1386322"/>
            <a:ext cx="968610" cy="133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43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8" name="Google Shape;748;p43"/>
          <p:cNvSpPr/>
          <p:nvPr/>
        </p:nvSpPr>
        <p:spPr>
          <a:xfrm>
            <a:off x="2769816" y="100483"/>
            <a:ext cx="6652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Ποια κανάτα έχει περισσότερο κρασί;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749" name="Google Shape;749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7737" y="2664000"/>
            <a:ext cx="1105054" cy="2133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43"/>
          <p:cNvPicPr preferRelativeResize="0"/>
          <p:nvPr/>
        </p:nvPicPr>
        <p:blipFill rotWithShape="1">
          <a:blip r:embed="rId5">
            <a:alphaModFix/>
          </a:blip>
          <a:srcRect l="6768" r="7376"/>
          <a:stretch/>
        </p:blipFill>
        <p:spPr>
          <a:xfrm>
            <a:off x="1738366" y="4711914"/>
            <a:ext cx="8219550" cy="1653346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43"/>
          <p:cNvSpPr/>
          <p:nvPr/>
        </p:nvSpPr>
        <p:spPr>
          <a:xfrm>
            <a:off x="2613460" y="3391288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Calibri"/>
              <a:buNone/>
            </a:pPr>
            <a:r>
              <a:rPr lang="el-GR" sz="5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pic>
        <p:nvPicPr>
          <p:cNvPr id="752" name="Google Shape;752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37106" y="3236776"/>
            <a:ext cx="784329" cy="151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0225" y="3236776"/>
            <a:ext cx="784329" cy="1514568"/>
          </a:xfrm>
          <a:prstGeom prst="rect">
            <a:avLst/>
          </a:prstGeom>
          <a:noFill/>
          <a:ln>
            <a:noFill/>
          </a:ln>
        </p:spPr>
      </p:pic>
      <p:sp>
        <p:nvSpPr>
          <p:cNvPr id="754" name="Google Shape;754;p43"/>
          <p:cNvSpPr/>
          <p:nvPr/>
        </p:nvSpPr>
        <p:spPr>
          <a:xfrm>
            <a:off x="7635896" y="3605128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5" name="Google Shape;755;p43"/>
          <p:cNvSpPr/>
          <p:nvPr/>
        </p:nvSpPr>
        <p:spPr>
          <a:xfrm>
            <a:off x="8519015" y="3597033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5400" b="1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6" name="Google Shape;756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78947" y="3236776"/>
            <a:ext cx="784329" cy="1514568"/>
          </a:xfrm>
          <a:prstGeom prst="rect">
            <a:avLst/>
          </a:prstGeom>
          <a:noFill/>
          <a:ln>
            <a:noFill/>
          </a:ln>
        </p:spPr>
      </p:pic>
      <p:sp>
        <p:nvSpPr>
          <p:cNvPr id="757" name="Google Shape;757;p43"/>
          <p:cNvSpPr/>
          <p:nvPr/>
        </p:nvSpPr>
        <p:spPr>
          <a:xfrm>
            <a:off x="9377737" y="3597033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b="1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pic>
        <p:nvPicPr>
          <p:cNvPr id="758" name="Google Shape;758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552066">
            <a:off x="9359726" y="1229183"/>
            <a:ext cx="968610" cy="1334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9" name="Google Shape;759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6727059" flipH="1">
            <a:off x="1366963" y="1124083"/>
            <a:ext cx="913129" cy="1334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87000"/>
          </a:blip>
          <a:stretch>
            <a:fillRect/>
          </a:stretch>
        </a:blipFill>
        <a:effectLst/>
      </p:bgPr>
    </p:bg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4" name="Google Shape;764;p44" descr="Εικόνα που περιέχει κείμενο&#10;&#10;Περιγραφή που δημιουργήθηκε αυτόματα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79607" y="3569065"/>
            <a:ext cx="2882900" cy="192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Google Shape;765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0286" y="1795130"/>
            <a:ext cx="8181541" cy="1633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2"/>
          <p:cNvSpPr/>
          <p:nvPr/>
        </p:nvSpPr>
        <p:spPr>
          <a:xfrm>
            <a:off x="1047416" y="100483"/>
            <a:ext cx="1008822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22"/>
          <p:cNvSpPr/>
          <p:nvPr/>
        </p:nvSpPr>
        <p:spPr>
          <a:xfrm>
            <a:off x="1231126" y="100483"/>
            <a:ext cx="97298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800"/>
              <a:buFont typeface="Calibri"/>
              <a:buNone/>
            </a:pP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Τα γράμματα το έσκασαν. Μπορείς να βρεις αυτά που λείπουν;</a:t>
            </a:r>
            <a:endParaRPr>
              <a:solidFill>
                <a:srgbClr val="1E8369"/>
              </a:solidFill>
            </a:endParaRPr>
          </a:p>
        </p:txBody>
      </p:sp>
      <p:sp>
        <p:nvSpPr>
          <p:cNvPr id="372" name="Google Shape;372;p22"/>
          <p:cNvSpPr/>
          <p:nvPr/>
        </p:nvSpPr>
        <p:spPr>
          <a:xfrm>
            <a:off x="4882660" y="1204204"/>
            <a:ext cx="2154757" cy="83099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Calibri"/>
              <a:buNone/>
            </a:pPr>
            <a:r>
              <a:rPr lang="el-GR"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Ιούδας</a:t>
            </a:r>
            <a:endParaRPr sz="4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3" name="Google Shape;37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965314">
            <a:off x="8643138" y="1626827"/>
            <a:ext cx="2743438" cy="1207113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2"/>
          <p:cNvSpPr/>
          <p:nvPr/>
        </p:nvSpPr>
        <p:spPr>
          <a:xfrm>
            <a:off x="9756000" y="1726214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5" name="Google Shape;375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688120">
            <a:off x="6317918" y="2766565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95355" y="3795654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064178">
            <a:off x="239924" y="2586881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805012">
            <a:off x="8872682" y="4175470"/>
            <a:ext cx="2743438" cy="1207113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22"/>
          <p:cNvSpPr/>
          <p:nvPr/>
        </p:nvSpPr>
        <p:spPr>
          <a:xfrm>
            <a:off x="7343565" y="2828835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ν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22"/>
          <p:cNvSpPr/>
          <p:nvPr/>
        </p:nvSpPr>
        <p:spPr>
          <a:xfrm>
            <a:off x="3853977" y="3950076"/>
            <a:ext cx="560401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6600"/>
              <a:buFont typeface="Calibri"/>
              <a:buNone/>
            </a:pPr>
            <a:r>
              <a:rPr lang="el-GR" sz="66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ζ</a:t>
            </a:r>
            <a:endParaRPr sz="66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1" name="Google Shape;381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83318" y="784349"/>
            <a:ext cx="909194" cy="2398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22"/>
          <p:cNvPicPr preferRelativeResize="0"/>
          <p:nvPr/>
        </p:nvPicPr>
        <p:blipFill rotWithShape="1">
          <a:blip r:embed="rId6">
            <a:alphaModFix/>
          </a:blip>
          <a:srcRect l="-1068" t="21141" r="8997" b="32087"/>
          <a:stretch/>
        </p:blipFill>
        <p:spPr>
          <a:xfrm>
            <a:off x="4071449" y="5810709"/>
            <a:ext cx="4040156" cy="935983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22"/>
          <p:cNvSpPr/>
          <p:nvPr/>
        </p:nvSpPr>
        <p:spPr>
          <a:xfrm>
            <a:off x="10008000" y="4356000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Ι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22"/>
          <p:cNvSpPr/>
          <p:nvPr/>
        </p:nvSpPr>
        <p:spPr>
          <a:xfrm>
            <a:off x="1355109" y="2677950"/>
            <a:ext cx="575602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α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3"/>
          <p:cNvSpPr/>
          <p:nvPr/>
        </p:nvSpPr>
        <p:spPr>
          <a:xfrm>
            <a:off x="1047416" y="100483"/>
            <a:ext cx="1008822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3"/>
          <p:cNvSpPr/>
          <p:nvPr/>
        </p:nvSpPr>
        <p:spPr>
          <a:xfrm>
            <a:off x="1231126" y="100483"/>
            <a:ext cx="972984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800"/>
              <a:buFont typeface="Calibri"/>
              <a:buNone/>
            </a:pP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Τα γράμματα το έσκασαν. Μπορείς να βρεις αυτά που λείπουν;</a:t>
            </a:r>
            <a:endParaRPr>
              <a:solidFill>
                <a:srgbClr val="1E8369"/>
              </a:solidFill>
            </a:endParaRPr>
          </a:p>
        </p:txBody>
      </p:sp>
      <p:sp>
        <p:nvSpPr>
          <p:cNvPr id="391" name="Google Shape;391;p23"/>
          <p:cNvSpPr/>
          <p:nvPr/>
        </p:nvSpPr>
        <p:spPr>
          <a:xfrm>
            <a:off x="4962870" y="1366696"/>
            <a:ext cx="2524858" cy="83099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Calibri"/>
              <a:buNone/>
            </a:pPr>
            <a:r>
              <a:rPr lang="el-GR"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Ιωάννης</a:t>
            </a:r>
            <a:endParaRPr/>
          </a:p>
        </p:txBody>
      </p:sp>
      <p:pic>
        <p:nvPicPr>
          <p:cNvPr id="392" name="Google Shape;392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965314">
            <a:off x="8643138" y="1626827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688120">
            <a:off x="6317918" y="2766565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95355" y="3795654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064178">
            <a:off x="239924" y="2586881"/>
            <a:ext cx="2743438" cy="120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805012">
            <a:off x="8872682" y="4175470"/>
            <a:ext cx="2743438" cy="1207113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3"/>
          <p:cNvSpPr/>
          <p:nvPr/>
        </p:nvSpPr>
        <p:spPr>
          <a:xfrm>
            <a:off x="7343565" y="2828835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ο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3"/>
          <p:cNvSpPr/>
          <p:nvPr/>
        </p:nvSpPr>
        <p:spPr>
          <a:xfrm>
            <a:off x="9972000" y="4335904"/>
            <a:ext cx="572914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6600"/>
              <a:buFont typeface="Calibri"/>
              <a:buNone/>
            </a:pPr>
            <a:r>
              <a:rPr lang="el-GR" sz="66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ψ</a:t>
            </a:r>
            <a:endParaRPr sz="66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23"/>
          <p:cNvSpPr/>
          <p:nvPr/>
        </p:nvSpPr>
        <p:spPr>
          <a:xfrm>
            <a:off x="1355109" y="2677950"/>
            <a:ext cx="575602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 b="0" i="0" u="none" strike="noStrike" cap="none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α</a:t>
            </a:r>
            <a:endParaRPr/>
          </a:p>
        </p:txBody>
      </p:sp>
      <p:pic>
        <p:nvPicPr>
          <p:cNvPr id="400" name="Google Shape;400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3536343" y="750451"/>
            <a:ext cx="1057870" cy="2311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23"/>
          <p:cNvPicPr preferRelativeResize="0"/>
          <p:nvPr/>
        </p:nvPicPr>
        <p:blipFill rotWithShape="1">
          <a:blip r:embed="rId6">
            <a:alphaModFix/>
          </a:blip>
          <a:srcRect l="8231" t="24558" r="-805" b="29007"/>
          <a:stretch/>
        </p:blipFill>
        <p:spPr>
          <a:xfrm>
            <a:off x="3853977" y="5832330"/>
            <a:ext cx="4389984" cy="939522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23"/>
          <p:cNvSpPr/>
          <p:nvPr/>
        </p:nvSpPr>
        <p:spPr>
          <a:xfrm>
            <a:off x="9756000" y="1726214"/>
            <a:ext cx="56040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7200"/>
              <a:buFont typeface="Calibri"/>
              <a:buNone/>
            </a:pPr>
            <a:r>
              <a:rPr lang="el-GR" sz="72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ν</a:t>
            </a:r>
            <a:endParaRPr sz="72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23"/>
          <p:cNvSpPr/>
          <p:nvPr/>
        </p:nvSpPr>
        <p:spPr>
          <a:xfrm>
            <a:off x="3851826" y="3873656"/>
            <a:ext cx="560401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537E"/>
              </a:buClr>
              <a:buSzPts val="6600"/>
              <a:buFont typeface="Calibri"/>
              <a:buNone/>
            </a:pPr>
            <a:r>
              <a:rPr lang="el-GR" sz="6600">
                <a:solidFill>
                  <a:srgbClr val="15537E"/>
                </a:solidFill>
                <a:latin typeface="Calibri"/>
                <a:ea typeface="Calibri"/>
                <a:cs typeface="Calibri"/>
                <a:sym typeface="Calibri"/>
              </a:rPr>
              <a:t>ς</a:t>
            </a:r>
            <a:endParaRPr sz="6600" b="0" i="0" u="none" strike="noStrike" cap="none">
              <a:solidFill>
                <a:srgbClr val="1553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4"/>
          <p:cNvSpPr/>
          <p:nvPr/>
        </p:nvSpPr>
        <p:spPr>
          <a:xfrm>
            <a:off x="1047416" y="100483"/>
            <a:ext cx="1008822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24"/>
          <p:cNvSpPr/>
          <p:nvPr/>
        </p:nvSpPr>
        <p:spPr>
          <a:xfrm>
            <a:off x="991356" y="100483"/>
            <a:ext cx="10209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800"/>
              <a:buFont typeface="Calibri"/>
              <a:buNone/>
            </a:pPr>
            <a:r>
              <a:rPr lang="el-GR" sz="2800" b="1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Οι μαθητές του Χριστού ήταν 12. Μπορείς να βρεις πόσοι λείπουν;</a:t>
            </a:r>
            <a:endParaRPr sz="2800" b="1" i="0" u="none" strike="noStrike" cap="none">
              <a:solidFill>
                <a:srgbClr val="1E836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0" name="Google Shape;41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759" y="2329189"/>
            <a:ext cx="870150" cy="243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70559" y="2252163"/>
            <a:ext cx="856554" cy="239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87849" y="2369978"/>
            <a:ext cx="856554" cy="239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67525" y="2489161"/>
            <a:ext cx="863353" cy="2345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2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99598" y="2427980"/>
            <a:ext cx="815766" cy="240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2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67631" y="2390158"/>
            <a:ext cx="836161" cy="241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2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6403" y="3550814"/>
            <a:ext cx="938520" cy="2505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125400" y="3612864"/>
            <a:ext cx="884225" cy="244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24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173527" y="3527543"/>
            <a:ext cx="837687" cy="25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24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159241" y="3593472"/>
            <a:ext cx="860956" cy="248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2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167607" y="3527543"/>
            <a:ext cx="876469" cy="2536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2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1174547" y="3488763"/>
            <a:ext cx="899738" cy="2567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24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5134514" y="1024753"/>
            <a:ext cx="876700" cy="1045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5"/>
          <p:cNvSpPr/>
          <p:nvPr/>
        </p:nvSpPr>
        <p:spPr>
          <a:xfrm>
            <a:off x="1047416" y="100483"/>
            <a:ext cx="1008822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p25"/>
          <p:cNvSpPr/>
          <p:nvPr/>
        </p:nvSpPr>
        <p:spPr>
          <a:xfrm>
            <a:off x="991356" y="100483"/>
            <a:ext cx="10209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800"/>
              <a:buFont typeface="Calibri"/>
              <a:buNone/>
            </a:pP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Οι μαθητές του Χριστού ήταν 12. </a:t>
            </a:r>
            <a:r>
              <a:rPr lang="el-GR" sz="2800" b="1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Μ</a:t>
            </a: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πορείς να βρεις πόσοι λείπουν;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429" name="Google Shape;42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346" y="2439943"/>
            <a:ext cx="870150" cy="243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31652" y="2381414"/>
            <a:ext cx="856554" cy="239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48942" y="2499229"/>
            <a:ext cx="856554" cy="239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28618" y="2618412"/>
            <a:ext cx="863353" cy="2345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60691" y="2557231"/>
            <a:ext cx="815766" cy="240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2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28724" y="2519409"/>
            <a:ext cx="836161" cy="241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2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17496" y="3680065"/>
            <a:ext cx="938520" cy="2505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25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086493" y="3742115"/>
            <a:ext cx="884225" cy="244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2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134620" y="3656794"/>
            <a:ext cx="837687" cy="25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2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120334" y="3722723"/>
            <a:ext cx="860956" cy="248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2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128700" y="3656794"/>
            <a:ext cx="876469" cy="2536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2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1135640" y="3618014"/>
            <a:ext cx="899738" cy="2567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25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5167340" y="1146574"/>
            <a:ext cx="804967" cy="1220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6"/>
          <p:cNvSpPr/>
          <p:nvPr/>
        </p:nvSpPr>
        <p:spPr>
          <a:xfrm>
            <a:off x="1047416" y="100483"/>
            <a:ext cx="10088223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26"/>
          <p:cNvSpPr/>
          <p:nvPr/>
        </p:nvSpPr>
        <p:spPr>
          <a:xfrm>
            <a:off x="991356" y="100483"/>
            <a:ext cx="102093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2800"/>
              <a:buFont typeface="Calibri"/>
              <a:buNone/>
            </a:pP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Οι μαθητές του Χριστού ήταν 12. </a:t>
            </a:r>
            <a:r>
              <a:rPr lang="el-GR" sz="2800" b="1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Μ</a:t>
            </a:r>
            <a:r>
              <a:rPr lang="el-GR" sz="28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πορείς να βρεις πόσοι λείπουν;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448" name="Google Shape;448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996" y="2548875"/>
            <a:ext cx="870150" cy="243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61796" y="2471849"/>
            <a:ext cx="856554" cy="239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79086" y="2589664"/>
            <a:ext cx="856554" cy="2392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58762" y="2708847"/>
            <a:ext cx="863353" cy="2345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90835" y="2647666"/>
            <a:ext cx="815766" cy="240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2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158868" y="2609844"/>
            <a:ext cx="836161" cy="2413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47416" y="3739954"/>
            <a:ext cx="938520" cy="2505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2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116637" y="3832550"/>
            <a:ext cx="884225" cy="244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2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164764" y="3747229"/>
            <a:ext cx="837687" cy="25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2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150478" y="3813158"/>
            <a:ext cx="860956" cy="248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2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9158844" y="3747229"/>
            <a:ext cx="876469" cy="2536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26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1165784" y="3708449"/>
            <a:ext cx="899738" cy="2567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26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5258313" y="1116539"/>
            <a:ext cx="837687" cy="1134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7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27"/>
          <p:cNvSpPr/>
          <p:nvPr/>
        </p:nvSpPr>
        <p:spPr>
          <a:xfrm>
            <a:off x="2729429" y="100483"/>
            <a:ext cx="673319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Δες το στοιχείο και μάντεψε το θαύμα</a:t>
            </a:r>
            <a:endParaRPr>
              <a:solidFill>
                <a:srgbClr val="1E8369"/>
              </a:solidFill>
            </a:endParaRPr>
          </a:p>
        </p:txBody>
      </p:sp>
      <p:pic>
        <p:nvPicPr>
          <p:cNvPr id="467" name="Google Shape;467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5187" y="4741980"/>
            <a:ext cx="1021625" cy="1972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57539" y="5122822"/>
            <a:ext cx="2786382" cy="123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27" descr="Εικόνα που περιέχει φύση, ηλιοβασίλεμα, σύννεφα&#10;&#10;Περιγραφή που δημιουργήθηκε αυτόματα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0471" y="5305530"/>
            <a:ext cx="3046348" cy="96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1567" y="1306189"/>
            <a:ext cx="3780096" cy="2935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2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77712" y="1123559"/>
            <a:ext cx="2989860" cy="32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27"/>
          <p:cNvPicPr preferRelativeResize="0"/>
          <p:nvPr/>
        </p:nvPicPr>
        <p:blipFill rotWithShape="1">
          <a:blip r:embed="rId9">
            <a:alphaModFix/>
          </a:blip>
          <a:srcRect l="16798"/>
          <a:stretch/>
        </p:blipFill>
        <p:spPr>
          <a:xfrm>
            <a:off x="8154768" y="1272302"/>
            <a:ext cx="3780095" cy="2935804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27"/>
          <p:cNvSpPr/>
          <p:nvPr/>
        </p:nvSpPr>
        <p:spPr>
          <a:xfrm>
            <a:off x="4999416" y="3771752"/>
            <a:ext cx="219316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Ο γάμος στην Κανά</a:t>
            </a:r>
            <a:endParaRPr/>
          </a:p>
        </p:txBody>
      </p:sp>
      <p:sp>
        <p:nvSpPr>
          <p:cNvPr id="474" name="Google Shape;474;p27"/>
          <p:cNvSpPr/>
          <p:nvPr/>
        </p:nvSpPr>
        <p:spPr>
          <a:xfrm>
            <a:off x="858448" y="3730231"/>
            <a:ext cx="2687403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Η θεραπεία του τυφλού</a:t>
            </a:r>
            <a:endParaRPr sz="20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27"/>
          <p:cNvSpPr/>
          <p:nvPr/>
        </p:nvSpPr>
        <p:spPr>
          <a:xfrm>
            <a:off x="8187973" y="3703082"/>
            <a:ext cx="375724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Ο χορτασμός των 5000 ανθρ</a:t>
            </a:r>
            <a:r>
              <a:rPr lang="el-G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ώπων</a:t>
            </a:r>
            <a:endParaRPr sz="2000" b="0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27"/>
          <p:cNvSpPr/>
          <p:nvPr/>
        </p:nvSpPr>
        <p:spPr>
          <a:xfrm>
            <a:off x="4205952" y="1116692"/>
            <a:ext cx="3780095" cy="3458489"/>
          </a:xfrm>
          <a:prstGeom prst="roundRect">
            <a:avLst>
              <a:gd name="adj" fmla="val 16667"/>
            </a:avLst>
          </a:prstGeom>
          <a:blipFill rotWithShape="1">
            <a:blip r:embed="rId3">
              <a:alphaModFix amt="99000"/>
            </a:blip>
            <a:tile tx="0" ty="0" sx="100000" sy="100000" flip="none" algn="tl"/>
          </a:blip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7"/>
          <p:cNvSpPr/>
          <p:nvPr/>
        </p:nvSpPr>
        <p:spPr>
          <a:xfrm>
            <a:off x="278518" y="1116692"/>
            <a:ext cx="3780095" cy="3458489"/>
          </a:xfrm>
          <a:prstGeom prst="roundRect">
            <a:avLst>
              <a:gd name="adj" fmla="val 16667"/>
            </a:avLst>
          </a:prstGeom>
          <a:blipFill rotWithShape="1">
            <a:blip r:embed="rId3">
              <a:alphaModFix amt="99000"/>
            </a:blip>
            <a:tile tx="0" ty="0" sx="100000" sy="100000" flip="none" algn="tl"/>
          </a:blip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27"/>
          <p:cNvSpPr/>
          <p:nvPr/>
        </p:nvSpPr>
        <p:spPr>
          <a:xfrm>
            <a:off x="8181718" y="1116691"/>
            <a:ext cx="3780095" cy="3458489"/>
          </a:xfrm>
          <a:prstGeom prst="roundRect">
            <a:avLst>
              <a:gd name="adj" fmla="val 16667"/>
            </a:avLst>
          </a:prstGeom>
          <a:blipFill rotWithShape="1">
            <a:blip r:embed="rId3">
              <a:alphaModFix amt="99000"/>
            </a:blip>
            <a:tile tx="0" ty="0" sx="100000" sy="100000" flip="none" algn="tl"/>
          </a:blip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9" name="Google Shape;479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782991" y="2458645"/>
            <a:ext cx="419158" cy="74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27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861257" y="2450644"/>
            <a:ext cx="590632" cy="75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27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728411" y="2519294"/>
            <a:ext cx="676369" cy="752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68412" y="4719186"/>
            <a:ext cx="2978054" cy="1901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3438171">
            <a:off x="5286518" y="4075316"/>
            <a:ext cx="1572231" cy="3103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0613" y="4633702"/>
            <a:ext cx="2786552" cy="2084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54641" y="1149783"/>
            <a:ext cx="3635989" cy="3059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277492" y="1078934"/>
            <a:ext cx="3635990" cy="3219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28"/>
          <p:cNvPicPr preferRelativeResize="0"/>
          <p:nvPr/>
        </p:nvPicPr>
        <p:blipFill rotWithShape="1">
          <a:blip r:embed="rId9">
            <a:alphaModFix/>
          </a:blip>
          <a:srcRect l="27664"/>
          <a:stretch/>
        </p:blipFill>
        <p:spPr>
          <a:xfrm>
            <a:off x="354763" y="1078933"/>
            <a:ext cx="3386280" cy="3219061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28"/>
          <p:cNvSpPr/>
          <p:nvPr/>
        </p:nvSpPr>
        <p:spPr>
          <a:xfrm>
            <a:off x="2723102" y="100483"/>
            <a:ext cx="6699081" cy="633047"/>
          </a:xfrm>
          <a:prstGeom prst="roundRect">
            <a:avLst>
              <a:gd name="adj" fmla="val 16667"/>
            </a:avLst>
          </a:prstGeom>
          <a:solidFill>
            <a:srgbClr val="CFE6B3"/>
          </a:solidFill>
          <a:ln w="12700" cap="flat" cmpd="sng">
            <a:solidFill>
              <a:srgbClr val="85CFE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Google Shape;493;p28"/>
          <p:cNvSpPr/>
          <p:nvPr/>
        </p:nvSpPr>
        <p:spPr>
          <a:xfrm>
            <a:off x="2729429" y="100483"/>
            <a:ext cx="673319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DDEEB"/>
              </a:buClr>
              <a:buSzPts val="3200"/>
              <a:buFont typeface="Calibri"/>
              <a:buNone/>
            </a:pPr>
            <a:r>
              <a:rPr lang="el-GR" sz="3200" b="1" i="0" u="none" strike="noStrike" cap="none">
                <a:solidFill>
                  <a:srgbClr val="1E8369"/>
                </a:solidFill>
                <a:latin typeface="Calibri"/>
                <a:ea typeface="Calibri"/>
                <a:cs typeface="Calibri"/>
                <a:sym typeface="Calibri"/>
              </a:rPr>
              <a:t>Δες το στοιχείο και μάντεψε το θαύμα</a:t>
            </a:r>
            <a:endParaRPr>
              <a:solidFill>
                <a:srgbClr val="1E8369"/>
              </a:solidFill>
            </a:endParaRPr>
          </a:p>
        </p:txBody>
      </p:sp>
      <p:sp>
        <p:nvSpPr>
          <p:cNvPr id="494" name="Google Shape;494;p28"/>
          <p:cNvSpPr/>
          <p:nvPr/>
        </p:nvSpPr>
        <p:spPr>
          <a:xfrm>
            <a:off x="4532410" y="3687495"/>
            <a:ext cx="308045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Η θεραπεία του παράλυτου</a:t>
            </a:r>
            <a:endParaRPr/>
          </a:p>
        </p:txBody>
      </p:sp>
      <p:sp>
        <p:nvSpPr>
          <p:cNvPr id="495" name="Google Shape;495;p28"/>
          <p:cNvSpPr/>
          <p:nvPr/>
        </p:nvSpPr>
        <p:spPr>
          <a:xfrm>
            <a:off x="365138" y="3769005"/>
            <a:ext cx="336553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Ο Χριστός περπατάει στο νερό</a:t>
            </a:r>
            <a:endParaRPr/>
          </a:p>
        </p:txBody>
      </p:sp>
      <p:sp>
        <p:nvSpPr>
          <p:cNvPr id="496" name="Google Shape;496;p28"/>
          <p:cNvSpPr/>
          <p:nvPr/>
        </p:nvSpPr>
        <p:spPr>
          <a:xfrm>
            <a:off x="8667928" y="3810038"/>
            <a:ext cx="287565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Η ανάσταση του Λαζάρου</a:t>
            </a:r>
            <a:endParaRPr/>
          </a:p>
        </p:txBody>
      </p:sp>
      <p:sp>
        <p:nvSpPr>
          <p:cNvPr id="497" name="Google Shape;497;p28"/>
          <p:cNvSpPr/>
          <p:nvPr/>
        </p:nvSpPr>
        <p:spPr>
          <a:xfrm>
            <a:off x="4189753" y="936126"/>
            <a:ext cx="3780095" cy="3458489"/>
          </a:xfrm>
          <a:prstGeom prst="roundRect">
            <a:avLst>
              <a:gd name="adj" fmla="val 16667"/>
            </a:avLst>
          </a:prstGeom>
          <a:blipFill rotWithShape="1">
            <a:blip r:embed="rId3">
              <a:alphaModFix amt="99000"/>
            </a:blip>
            <a:tile tx="0" ty="0" sx="100000" sy="100000" flip="none" algn="tl"/>
          </a:blip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p28"/>
          <p:cNvSpPr/>
          <p:nvPr/>
        </p:nvSpPr>
        <p:spPr>
          <a:xfrm>
            <a:off x="213630" y="936126"/>
            <a:ext cx="3780095" cy="3458489"/>
          </a:xfrm>
          <a:prstGeom prst="roundRect">
            <a:avLst>
              <a:gd name="adj" fmla="val 16667"/>
            </a:avLst>
          </a:prstGeom>
          <a:blipFill rotWithShape="1">
            <a:blip r:embed="rId3">
              <a:alphaModFix amt="99000"/>
            </a:blip>
            <a:tile tx="0" ty="0" sx="100000" sy="100000" flip="none" algn="tl"/>
          </a:blip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Google Shape;499;p28"/>
          <p:cNvSpPr/>
          <p:nvPr/>
        </p:nvSpPr>
        <p:spPr>
          <a:xfrm>
            <a:off x="8189896" y="936126"/>
            <a:ext cx="3780095" cy="3458489"/>
          </a:xfrm>
          <a:prstGeom prst="roundRect">
            <a:avLst>
              <a:gd name="adj" fmla="val 16667"/>
            </a:avLst>
          </a:prstGeom>
          <a:blipFill rotWithShape="1">
            <a:blip r:embed="rId3">
              <a:alphaModFix amt="99000"/>
            </a:blip>
            <a:tile tx="0" ty="0" sx="100000" sy="100000" flip="none" algn="tl"/>
          </a:blip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0" name="Google Shape;500;p2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782991" y="2458645"/>
            <a:ext cx="419158" cy="74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2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861257" y="2450644"/>
            <a:ext cx="590632" cy="75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28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728411" y="2519294"/>
            <a:ext cx="676369" cy="752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Θέμα του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281</Words>
  <Application>Microsoft Office PowerPoint</Application>
  <PresentationFormat>Ευρεία οθόνη</PresentationFormat>
  <Paragraphs>70</Paragraphs>
  <Slides>25</Slides>
  <Notes>25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25</vt:i4>
      </vt:variant>
    </vt:vector>
  </HeadingPairs>
  <TitlesOfParts>
    <vt:vector size="28" baseType="lpstr">
      <vt:lpstr>Arial</vt:lpstr>
      <vt:lpstr>Calibri</vt:lpstr>
      <vt:lpstr>1_Office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Marielle P. Kokosidou</dc:creator>
  <cp:lastModifiedBy>Tamy</cp:lastModifiedBy>
  <cp:revision>5</cp:revision>
  <dcterms:created xsi:type="dcterms:W3CDTF">2020-12-17T21:09:23Z</dcterms:created>
  <dcterms:modified xsi:type="dcterms:W3CDTF">2021-04-15T19:05:15Z</dcterms:modified>
</cp:coreProperties>
</file>