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476" r:id="rId2"/>
    <p:sldId id="326" r:id="rId3"/>
    <p:sldId id="327" r:id="rId4"/>
    <p:sldId id="463" r:id="rId5"/>
    <p:sldId id="471" r:id="rId6"/>
    <p:sldId id="483" r:id="rId7"/>
    <p:sldId id="481" r:id="rId8"/>
    <p:sldId id="406" r:id="rId9"/>
    <p:sldId id="482" r:id="rId10"/>
    <p:sldId id="466" r:id="rId11"/>
    <p:sldId id="484" r:id="rId12"/>
    <p:sldId id="485" r:id="rId13"/>
    <p:sldId id="455" r:id="rId14"/>
    <p:sldId id="478" r:id="rId15"/>
    <p:sldId id="480" r:id="rId16"/>
    <p:sldId id="479" r:id="rId17"/>
    <p:sldId id="475" r:id="rId18"/>
    <p:sldId id="458" r:id="rId19"/>
    <p:sldId id="477" r:id="rId20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662" autoAdjust="0"/>
    <p:restoredTop sz="94660"/>
  </p:normalViewPr>
  <p:slideViewPr>
    <p:cSldViewPr>
      <p:cViewPr>
        <p:scale>
          <a:sx n="80" d="100"/>
          <a:sy n="80" d="100"/>
        </p:scale>
        <p:origin x="-852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936"/>
          </a:xfrm>
          <a:prstGeom prst="rect">
            <a:avLst/>
          </a:prstGeom>
        </p:spPr>
        <p:txBody>
          <a:bodyPr vert="horz" lIns="91001" tIns="45501" rIns="91001" bIns="45501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936"/>
          </a:xfrm>
          <a:prstGeom prst="rect">
            <a:avLst/>
          </a:prstGeom>
        </p:spPr>
        <p:txBody>
          <a:bodyPr vert="horz" lIns="91001" tIns="45501" rIns="91001" bIns="45501" rtlCol="0"/>
          <a:lstStyle>
            <a:lvl1pPr algn="r">
              <a:defRPr sz="1200"/>
            </a:lvl1pPr>
          </a:lstStyle>
          <a:p>
            <a:fld id="{00618D0D-0BA2-473F-A084-B83C405C1164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705"/>
            <a:ext cx="2945659" cy="495936"/>
          </a:xfrm>
          <a:prstGeom prst="rect">
            <a:avLst/>
          </a:prstGeom>
        </p:spPr>
        <p:txBody>
          <a:bodyPr vert="horz" lIns="91001" tIns="45501" rIns="91001" bIns="45501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705"/>
            <a:ext cx="2945659" cy="495936"/>
          </a:xfrm>
          <a:prstGeom prst="rect">
            <a:avLst/>
          </a:prstGeom>
        </p:spPr>
        <p:txBody>
          <a:bodyPr vert="horz" lIns="91001" tIns="45501" rIns="91001" bIns="45501" rtlCol="0" anchor="b"/>
          <a:lstStyle>
            <a:lvl1pPr algn="r">
              <a:defRPr sz="1200"/>
            </a:lvl1pPr>
          </a:lstStyle>
          <a:p>
            <a:fld id="{50E9C613-F6C0-43E4-A95E-2AEC2F040C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9002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001" tIns="45501" rIns="91001" bIns="45501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001" tIns="45501" rIns="91001" bIns="45501" rtlCol="0"/>
          <a:lstStyle>
            <a:lvl1pPr algn="r">
              <a:defRPr sz="1200"/>
            </a:lvl1pPr>
          </a:lstStyle>
          <a:p>
            <a:fld id="{41A9A3BA-7C3E-4242-A178-DC07FB40E586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01" tIns="45501" rIns="91001" bIns="45501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001" tIns="45501" rIns="91001" bIns="45501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001" tIns="45501" rIns="91001" bIns="45501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001" tIns="45501" rIns="91001" bIns="45501" rtlCol="0" anchor="b"/>
          <a:lstStyle>
            <a:lvl1pPr algn="r">
              <a:defRPr sz="1200"/>
            </a:lvl1pPr>
          </a:lstStyle>
          <a:p>
            <a:fld id="{6A106623-20AC-4903-82B7-9C15442356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5814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5D1740-D5EF-49B9-826C-0EB25A037189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44224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5D1740-D5EF-49B9-826C-0EB25A037189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51197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5D1740-D5EF-49B9-826C-0EB25A037189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51197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7A93B-E040-4E77-99DE-D2148DD7261E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71378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133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8404" indent="-28784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51392" indent="-23027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11947" indent="-23027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72504" indent="-23027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33061" indent="-2302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93617" indent="-2302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54174" indent="-2302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14731" indent="-2302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FA7A4D8-C00B-425B-9EE5-E5F6B704535B}" type="slidenum">
              <a:rPr lang="ru-RU" altLang="ru-RU">
                <a:latin typeface="Calibri" pitchFamily="34" charset="0"/>
              </a:rPr>
              <a:pPr/>
              <a:t>10</a:t>
            </a:fld>
            <a:endParaRPr lang="ru-RU" altLang="ru-RU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1987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290F2-8C0A-47BE-A60F-63497D41FBF2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7010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133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8404" indent="-28784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51392" indent="-23027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11947" indent="-23027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72504" indent="-23027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33061" indent="-2302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93617" indent="-2302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54174" indent="-2302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14731" indent="-2302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FA7A4D8-C00B-425B-9EE5-E5F6B704535B}" type="slidenum">
              <a:rPr lang="ru-RU" altLang="ru-RU">
                <a:latin typeface="Calibri" pitchFamily="34" charset="0"/>
              </a:rPr>
              <a:pPr/>
              <a:t>12</a:t>
            </a:fld>
            <a:endParaRPr lang="ru-RU" altLang="ru-RU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59847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5D1740-D5EF-49B9-826C-0EB25A037189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44224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13" Type="http://schemas.openxmlformats.org/officeDocument/2006/relationships/image" Target="../media/image50.png"/><Relationship Id="rId3" Type="http://schemas.openxmlformats.org/officeDocument/2006/relationships/image" Target="../media/image40.jpeg"/><Relationship Id="rId7" Type="http://schemas.openxmlformats.org/officeDocument/2006/relationships/image" Target="../media/image44.png"/><Relationship Id="rId12" Type="http://schemas.openxmlformats.org/officeDocument/2006/relationships/image" Target="../media/image49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5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3.png"/><Relationship Id="rId11" Type="http://schemas.openxmlformats.org/officeDocument/2006/relationships/image" Target="../media/image48.png"/><Relationship Id="rId5" Type="http://schemas.openxmlformats.org/officeDocument/2006/relationships/image" Target="../media/image42.png"/><Relationship Id="rId15" Type="http://schemas.openxmlformats.org/officeDocument/2006/relationships/image" Target="../media/image52.png"/><Relationship Id="rId10" Type="http://schemas.openxmlformats.org/officeDocument/2006/relationships/image" Target="../media/image47.png"/><Relationship Id="rId4" Type="http://schemas.openxmlformats.org/officeDocument/2006/relationships/image" Target="../media/image41.jpeg"/><Relationship Id="rId9" Type="http://schemas.openxmlformats.org/officeDocument/2006/relationships/image" Target="../media/image46.png"/><Relationship Id="rId14" Type="http://schemas.openxmlformats.org/officeDocument/2006/relationships/image" Target="../media/image5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4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jpeg"/><Relationship Id="rId5" Type="http://schemas.openxmlformats.org/officeDocument/2006/relationships/image" Target="../media/image56.png"/><Relationship Id="rId10" Type="http://schemas.openxmlformats.org/officeDocument/2006/relationships/image" Target="../media/image59.jpeg"/><Relationship Id="rId4" Type="http://schemas.openxmlformats.org/officeDocument/2006/relationships/image" Target="../media/image55.png"/><Relationship Id="rId9" Type="http://schemas.openxmlformats.org/officeDocument/2006/relationships/image" Target="../media/image5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41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13" Type="http://schemas.openxmlformats.org/officeDocument/2006/relationships/image" Target="../media/image72.jpeg"/><Relationship Id="rId18" Type="http://schemas.openxmlformats.org/officeDocument/2006/relationships/image" Target="../media/image77.png"/><Relationship Id="rId26" Type="http://schemas.openxmlformats.org/officeDocument/2006/relationships/image" Target="../media/image85.jpeg"/><Relationship Id="rId3" Type="http://schemas.openxmlformats.org/officeDocument/2006/relationships/image" Target="../media/image62.jpeg"/><Relationship Id="rId21" Type="http://schemas.openxmlformats.org/officeDocument/2006/relationships/image" Target="../media/image80.jpeg"/><Relationship Id="rId34" Type="http://schemas.openxmlformats.org/officeDocument/2006/relationships/image" Target="../media/image93.png"/><Relationship Id="rId7" Type="http://schemas.openxmlformats.org/officeDocument/2006/relationships/image" Target="../media/image66.png"/><Relationship Id="rId12" Type="http://schemas.openxmlformats.org/officeDocument/2006/relationships/image" Target="../media/image71.jpeg"/><Relationship Id="rId17" Type="http://schemas.openxmlformats.org/officeDocument/2006/relationships/image" Target="../media/image76.png"/><Relationship Id="rId25" Type="http://schemas.openxmlformats.org/officeDocument/2006/relationships/image" Target="../media/image84.png"/><Relationship Id="rId33" Type="http://schemas.openxmlformats.org/officeDocument/2006/relationships/image" Target="../media/image92.png"/><Relationship Id="rId2" Type="http://schemas.openxmlformats.org/officeDocument/2006/relationships/image" Target="../media/image8.jpeg"/><Relationship Id="rId16" Type="http://schemas.openxmlformats.org/officeDocument/2006/relationships/image" Target="../media/image75.jpeg"/><Relationship Id="rId20" Type="http://schemas.openxmlformats.org/officeDocument/2006/relationships/image" Target="../media/image79.png"/><Relationship Id="rId29" Type="http://schemas.openxmlformats.org/officeDocument/2006/relationships/image" Target="../media/image8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5.jpeg"/><Relationship Id="rId11" Type="http://schemas.openxmlformats.org/officeDocument/2006/relationships/image" Target="../media/image70.png"/><Relationship Id="rId24" Type="http://schemas.openxmlformats.org/officeDocument/2006/relationships/image" Target="../media/image83.jpeg"/><Relationship Id="rId32" Type="http://schemas.openxmlformats.org/officeDocument/2006/relationships/image" Target="../media/image91.png"/><Relationship Id="rId5" Type="http://schemas.openxmlformats.org/officeDocument/2006/relationships/image" Target="../media/image64.jpeg"/><Relationship Id="rId15" Type="http://schemas.openxmlformats.org/officeDocument/2006/relationships/image" Target="../media/image74.png"/><Relationship Id="rId23" Type="http://schemas.openxmlformats.org/officeDocument/2006/relationships/image" Target="../media/image82.png"/><Relationship Id="rId28" Type="http://schemas.openxmlformats.org/officeDocument/2006/relationships/image" Target="../media/image87.jpeg"/><Relationship Id="rId36" Type="http://schemas.openxmlformats.org/officeDocument/2006/relationships/image" Target="../media/image95.png"/><Relationship Id="rId10" Type="http://schemas.openxmlformats.org/officeDocument/2006/relationships/image" Target="../media/image69.jpeg"/><Relationship Id="rId19" Type="http://schemas.openxmlformats.org/officeDocument/2006/relationships/image" Target="../media/image78.jpeg"/><Relationship Id="rId31" Type="http://schemas.openxmlformats.org/officeDocument/2006/relationships/image" Target="../media/image90.jpeg"/><Relationship Id="rId4" Type="http://schemas.openxmlformats.org/officeDocument/2006/relationships/image" Target="../media/image63.jpeg"/><Relationship Id="rId9" Type="http://schemas.openxmlformats.org/officeDocument/2006/relationships/image" Target="../media/image68.jpeg"/><Relationship Id="rId14" Type="http://schemas.openxmlformats.org/officeDocument/2006/relationships/image" Target="../media/image73.png"/><Relationship Id="rId22" Type="http://schemas.openxmlformats.org/officeDocument/2006/relationships/image" Target="../media/image81.png"/><Relationship Id="rId27" Type="http://schemas.openxmlformats.org/officeDocument/2006/relationships/image" Target="../media/image86.jpeg"/><Relationship Id="rId30" Type="http://schemas.openxmlformats.org/officeDocument/2006/relationships/image" Target="../media/image89.png"/><Relationship Id="rId35" Type="http://schemas.openxmlformats.org/officeDocument/2006/relationships/image" Target="../media/image9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8.jpeg"/><Relationship Id="rId5" Type="http://schemas.openxmlformats.org/officeDocument/2006/relationships/image" Target="../media/image97.png"/><Relationship Id="rId4" Type="http://schemas.openxmlformats.org/officeDocument/2006/relationships/image" Target="../media/image9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02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1.jpg"/><Relationship Id="rId5" Type="http://schemas.openxmlformats.org/officeDocument/2006/relationships/image" Target="../media/image100.jpg"/><Relationship Id="rId4" Type="http://schemas.openxmlformats.org/officeDocument/2006/relationships/image" Target="../media/image99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jpeg"/><Relationship Id="rId3" Type="http://schemas.openxmlformats.org/officeDocument/2006/relationships/image" Target="../media/image8.jpeg"/><Relationship Id="rId7" Type="http://schemas.openxmlformats.org/officeDocument/2006/relationships/image" Target="../media/image106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5.png"/><Relationship Id="rId5" Type="http://schemas.openxmlformats.org/officeDocument/2006/relationships/image" Target="../media/image104.jpeg"/><Relationship Id="rId4" Type="http://schemas.openxmlformats.org/officeDocument/2006/relationships/image" Target="../media/image103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2.jpeg"/><Relationship Id="rId13" Type="http://schemas.openxmlformats.org/officeDocument/2006/relationships/image" Target="../media/image117.png"/><Relationship Id="rId3" Type="http://schemas.openxmlformats.org/officeDocument/2006/relationships/image" Target="../media/image40.jpeg"/><Relationship Id="rId7" Type="http://schemas.openxmlformats.org/officeDocument/2006/relationships/image" Target="../media/image111.jpeg"/><Relationship Id="rId12" Type="http://schemas.openxmlformats.org/officeDocument/2006/relationships/image" Target="../media/image1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0.jpeg"/><Relationship Id="rId11" Type="http://schemas.openxmlformats.org/officeDocument/2006/relationships/image" Target="../media/image115.jpeg"/><Relationship Id="rId5" Type="http://schemas.openxmlformats.org/officeDocument/2006/relationships/image" Target="../media/image109.jpeg"/><Relationship Id="rId10" Type="http://schemas.openxmlformats.org/officeDocument/2006/relationships/image" Target="../media/image114.jpeg"/><Relationship Id="rId4" Type="http://schemas.openxmlformats.org/officeDocument/2006/relationships/image" Target="../media/image108.jpeg"/><Relationship Id="rId9" Type="http://schemas.openxmlformats.org/officeDocument/2006/relationships/image" Target="../media/image113.jpeg"/><Relationship Id="rId14" Type="http://schemas.openxmlformats.org/officeDocument/2006/relationships/image" Target="../media/image118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dustrialpark.by/" TargetMode="Externa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emf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emf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13" Type="http://schemas.openxmlformats.org/officeDocument/2006/relationships/image" Target="../media/image21.png"/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12" Type="http://schemas.openxmlformats.org/officeDocument/2006/relationships/image" Target="../media/image2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11" Type="http://schemas.openxmlformats.org/officeDocument/2006/relationships/image" Target="../media/image19.pn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Relationship Id="rId14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jpg"/><Relationship Id="rId5" Type="http://schemas.openxmlformats.org/officeDocument/2006/relationships/image" Target="../media/image33.jpeg"/><Relationship Id="rId4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D:\Oksana\WORK\05_GREAT STONE\листовка\презентация Power Point\01_презентация Power Poin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-5463"/>
            <a:ext cx="9252520" cy="6863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6"/>
          <p:cNvSpPr>
            <a:spLocks noGrp="1"/>
          </p:cNvSpPr>
          <p:nvPr>
            <p:ph type="title"/>
          </p:nvPr>
        </p:nvSpPr>
        <p:spPr>
          <a:xfrm>
            <a:off x="1907704" y="534683"/>
            <a:ext cx="6902133" cy="1714512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Индустриальный парк «Великий камень» – новые возможности ведения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бизнеса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2" descr="C:\Documents and Settings\Alexander\Мои документы\Public Group\LOGO_X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548680"/>
            <a:ext cx="1368152" cy="1986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066" y="2776559"/>
            <a:ext cx="6991347" cy="3932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349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3" descr="D:\Oksana\WORK\05_GREAT STONE\листовка\презентация Power Point\02_презентация Power Poin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3" y="0"/>
            <a:ext cx="9107487" cy="529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 descr="D:\Oksana\WORK\05_GREAT STONE\листовка\презентация Power Point\01_презентация Power Poin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63663"/>
            <a:ext cx="9144000" cy="522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Title 1"/>
          <p:cNvSpPr>
            <a:spLocks noGrp="1"/>
          </p:cNvSpPr>
          <p:nvPr>
            <p:ph type="title"/>
          </p:nvPr>
        </p:nvSpPr>
        <p:spPr>
          <a:xfrm>
            <a:off x="0" y="404813"/>
            <a:ext cx="3419475" cy="554037"/>
          </a:xfrm>
        </p:spPr>
        <p:txBody>
          <a:bodyPr/>
          <a:lstStyle/>
          <a:p>
            <a:r>
              <a:rPr lang="en-US" altLang="ru-RU" sz="2800" smtClean="0">
                <a:solidFill>
                  <a:srgbClr val="404040"/>
                </a:solidFill>
                <a:latin typeface="Arial Black" pitchFamily="34" charset="0"/>
              </a:rPr>
              <a:t>About park</a:t>
            </a:r>
            <a:endParaRPr lang="ru-RU" altLang="ru-RU" sz="2800" smtClean="0">
              <a:solidFill>
                <a:srgbClr val="404040"/>
              </a:solidFill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57781"/>
            <a:ext cx="6500826" cy="1025525"/>
          </a:xfrm>
          <a:prstGeom prst="rect">
            <a:avLst/>
          </a:prstGeom>
          <a:solidFill>
            <a:srgbClr val="1AA1D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206" tIns="25603" rIns="51206" bIns="25603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22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Строительство бондовой зоны</a:t>
            </a:r>
            <a:r>
              <a:rPr lang="en-US" altLang="ru-RU" sz="22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altLang="ru-RU" sz="22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ru-RU" sz="22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altLang="ru-RU" sz="22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специальной таможенной зоны</a:t>
            </a:r>
            <a:r>
              <a:rPr lang="en-US" altLang="ru-RU" sz="22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ru-RU" altLang="ru-RU" sz="2200" b="1" dirty="0" smtClean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2" descr="C:\Users\User\Desktop\презентация\Без имени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1214422"/>
            <a:ext cx="4357718" cy="282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004048" y="1214422"/>
            <a:ext cx="3997107" cy="5062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1700" dirty="0" smtClean="0">
                <a:latin typeface="HeliosCondBlack" panose="020B0604020202020204"/>
              </a:rPr>
              <a:t>площадь</a:t>
            </a:r>
            <a:r>
              <a:rPr lang="en-US" sz="1700" dirty="0" smtClean="0">
                <a:latin typeface="HeliosCondBlack" panose="020B0604020202020204"/>
              </a:rPr>
              <a:t> 1</a:t>
            </a:r>
            <a:r>
              <a:rPr lang="ru-RU" sz="1700" dirty="0" smtClean="0">
                <a:latin typeface="HeliosCondBlack" panose="020B0604020202020204"/>
              </a:rPr>
              <a:t>0,5 га</a:t>
            </a:r>
            <a:endParaRPr lang="en-US" sz="1700" dirty="0" smtClean="0">
              <a:latin typeface="HeliosCondBlack" panose="020B0604020202020204"/>
            </a:endParaRPr>
          </a:p>
          <a:p>
            <a:pPr>
              <a:buFont typeface="Wingdings" pitchFamily="2" charset="2"/>
              <a:buChar char="§"/>
            </a:pPr>
            <a:endParaRPr lang="en-US" sz="1700" dirty="0" smtClean="0">
              <a:latin typeface="HeliosCondBlack" panose="020B0604020202020204"/>
            </a:endParaRPr>
          </a:p>
          <a:p>
            <a:pPr>
              <a:buFont typeface="Wingdings" pitchFamily="2" charset="2"/>
              <a:buChar char="§"/>
            </a:pPr>
            <a:r>
              <a:rPr lang="ru-RU" sz="1700" dirty="0" smtClean="0">
                <a:latin typeface="HeliosCondBlack" panose="020B0604020202020204"/>
              </a:rPr>
              <a:t>6 трехэтажных производственных зданий</a:t>
            </a:r>
            <a:r>
              <a:rPr lang="en-US" sz="1700" dirty="0" smtClean="0">
                <a:latin typeface="HeliosCondBlack" panose="020B0604020202020204"/>
              </a:rPr>
              <a:t> - </a:t>
            </a:r>
            <a:r>
              <a:rPr lang="ru-RU" sz="1700" dirty="0" smtClean="0">
                <a:latin typeface="HeliosCondBlack" panose="020B0604020202020204"/>
              </a:rPr>
              <a:t>55</a:t>
            </a:r>
            <a:r>
              <a:rPr lang="en-US" sz="1700" dirty="0" smtClean="0">
                <a:latin typeface="HeliosCondBlack" panose="020B0604020202020204"/>
              </a:rPr>
              <a:t> 18</a:t>
            </a:r>
            <a:r>
              <a:rPr lang="ru-RU" sz="1700" dirty="0" smtClean="0">
                <a:latin typeface="HeliosCondBlack" panose="020B0604020202020204"/>
              </a:rPr>
              <a:t>0 </a:t>
            </a:r>
            <a:r>
              <a:rPr lang="ru-RU" sz="1700" dirty="0">
                <a:latin typeface="HeliosCondBlack" panose="020B0604020202020204"/>
              </a:rPr>
              <a:t>м</a:t>
            </a:r>
            <a:r>
              <a:rPr lang="ru-RU" sz="1700" baseline="30000" dirty="0" smtClean="0">
                <a:latin typeface="HeliosCondBlack" panose="020B0604020202020204"/>
              </a:rPr>
              <a:t>2</a:t>
            </a:r>
            <a:endParaRPr lang="en-US" sz="1700" baseline="30000" dirty="0" smtClean="0">
              <a:latin typeface="HeliosCondBlack" panose="020B0604020202020204"/>
            </a:endParaRPr>
          </a:p>
          <a:p>
            <a:pPr>
              <a:buFont typeface="Wingdings" pitchFamily="2" charset="2"/>
              <a:buChar char="§"/>
            </a:pPr>
            <a:r>
              <a:rPr lang="ru-RU" sz="1700" dirty="0">
                <a:latin typeface="HeliosCondBlack" panose="020B0604020202020204"/>
              </a:rPr>
              <a:t>а</a:t>
            </a:r>
            <a:r>
              <a:rPr lang="ru-RU" sz="1700" dirty="0" smtClean="0">
                <a:latin typeface="HeliosCondBlack" panose="020B0604020202020204"/>
              </a:rPr>
              <a:t>дминистративное здание</a:t>
            </a:r>
            <a:r>
              <a:rPr lang="en-US" sz="1700" dirty="0" smtClean="0">
                <a:latin typeface="HeliosCondBlack" panose="020B0604020202020204"/>
              </a:rPr>
              <a:t> - </a:t>
            </a:r>
            <a:r>
              <a:rPr lang="ru-RU" sz="1700" dirty="0" smtClean="0">
                <a:latin typeface="HeliosCondBlack" panose="020B0604020202020204"/>
              </a:rPr>
              <a:t>1500 </a:t>
            </a:r>
            <a:r>
              <a:rPr lang="ru-RU" sz="1700" dirty="0">
                <a:latin typeface="HeliosCondBlack" panose="020B0604020202020204"/>
              </a:rPr>
              <a:t>м</a:t>
            </a:r>
            <a:r>
              <a:rPr lang="ru-RU" sz="1700" baseline="30000" dirty="0" smtClean="0">
                <a:latin typeface="HeliosCondBlack" panose="020B0604020202020204"/>
              </a:rPr>
              <a:t>2</a:t>
            </a:r>
            <a:endParaRPr lang="en-US" sz="1700" dirty="0" smtClean="0">
              <a:latin typeface="HeliosCondBlack" panose="020B0604020202020204"/>
            </a:endParaRPr>
          </a:p>
          <a:p>
            <a:endParaRPr lang="en-US" sz="1700" dirty="0" smtClean="0">
              <a:latin typeface="HeliosCondBlack" panose="020B0604020202020204"/>
            </a:endParaRPr>
          </a:p>
          <a:p>
            <a:pPr>
              <a:buFont typeface="Wingdings" pitchFamily="2" charset="2"/>
              <a:buChar char="§"/>
            </a:pPr>
            <a:r>
              <a:rPr lang="ru-RU" sz="1700" dirty="0">
                <a:latin typeface="HeliosCondBlack" panose="020B0604020202020204"/>
              </a:rPr>
              <a:t>в</a:t>
            </a:r>
            <a:r>
              <a:rPr lang="ru-RU" sz="1700" dirty="0" smtClean="0">
                <a:latin typeface="HeliosCondBlack" panose="020B0604020202020204"/>
              </a:rPr>
              <a:t>озможность объединения резидентов в </a:t>
            </a:r>
            <a:r>
              <a:rPr lang="ru-RU" sz="1700" b="1" u="sng" dirty="0" smtClean="0">
                <a:latin typeface="HeliosCondBlack" panose="020B0604020202020204"/>
              </a:rPr>
              <a:t>кластер</a:t>
            </a:r>
            <a:r>
              <a:rPr lang="ru-RU" sz="1700" dirty="0" smtClean="0">
                <a:latin typeface="HeliosCondBlack" panose="020B0604020202020204"/>
              </a:rPr>
              <a:t> внутри бондовой зоны</a:t>
            </a:r>
            <a:endParaRPr lang="en-US" sz="1700" dirty="0" smtClean="0">
              <a:latin typeface="HeliosCondBlack" panose="020B0604020202020204"/>
            </a:endParaRPr>
          </a:p>
          <a:p>
            <a:pPr>
              <a:buFont typeface="Wingdings" pitchFamily="2" charset="2"/>
              <a:buChar char="§"/>
            </a:pPr>
            <a:endParaRPr lang="en-US" sz="1700" dirty="0" smtClean="0">
              <a:latin typeface="HeliosCondBlack" panose="020B0604020202020204"/>
            </a:endParaRPr>
          </a:p>
          <a:p>
            <a:pPr>
              <a:buFont typeface="Wingdings" pitchFamily="2" charset="2"/>
              <a:buChar char="§"/>
            </a:pPr>
            <a:r>
              <a:rPr lang="en-US" sz="1700" dirty="0" smtClean="0">
                <a:latin typeface="HeliosCondBlack" panose="020B0604020202020204"/>
              </a:rPr>
              <a:t> </a:t>
            </a:r>
            <a:r>
              <a:rPr lang="ru-RU" sz="1700" dirty="0">
                <a:latin typeface="HeliosCondBlack"/>
              </a:rPr>
              <a:t>передача товаров от резидента резиденту в рамках одной производственной цепи не </a:t>
            </a:r>
            <a:r>
              <a:rPr lang="ru-RU" sz="1700" dirty="0" smtClean="0">
                <a:latin typeface="HeliosCondBlack"/>
              </a:rPr>
              <a:t>требует </a:t>
            </a:r>
            <a:r>
              <a:rPr lang="ru-RU" sz="1700" dirty="0">
                <a:latin typeface="HeliosCondBlack"/>
              </a:rPr>
              <a:t>соблюдения таможенных </a:t>
            </a:r>
            <a:r>
              <a:rPr lang="ru-RU" sz="1700" dirty="0" smtClean="0">
                <a:latin typeface="HeliosCondBlack"/>
              </a:rPr>
              <a:t>формальностей</a:t>
            </a:r>
          </a:p>
          <a:p>
            <a:pPr>
              <a:buFont typeface="Wingdings" pitchFamily="2" charset="2"/>
              <a:buChar char="§"/>
            </a:pPr>
            <a:endParaRPr lang="en-US" sz="1700" dirty="0" smtClean="0">
              <a:latin typeface="HeliosCondBlack" panose="020B0604020202020204"/>
            </a:endParaRPr>
          </a:p>
          <a:p>
            <a:pPr>
              <a:buFont typeface="Wingdings" pitchFamily="2" charset="2"/>
              <a:buChar char="§"/>
            </a:pPr>
            <a:r>
              <a:rPr lang="en-US" sz="1700" dirty="0" smtClean="0">
                <a:latin typeface="HeliosCondBlack" panose="020B0604020202020204"/>
              </a:rPr>
              <a:t> </a:t>
            </a:r>
            <a:r>
              <a:rPr lang="ru-RU" sz="1700" dirty="0">
                <a:latin typeface="HeliosCondBlack"/>
              </a:rPr>
              <a:t>товары в пунктах общественного питания в пределах бондовой зоны </a:t>
            </a:r>
            <a:r>
              <a:rPr lang="ru-RU" sz="1700" dirty="0" smtClean="0">
                <a:latin typeface="HeliosCondBlack"/>
              </a:rPr>
              <a:t>не </a:t>
            </a:r>
            <a:r>
              <a:rPr lang="ru-RU" sz="1700" dirty="0">
                <a:latin typeface="HeliosCondBlack"/>
              </a:rPr>
              <a:t>облагаются налогами</a:t>
            </a:r>
          </a:p>
        </p:txBody>
      </p:sp>
      <p:sp>
        <p:nvSpPr>
          <p:cNvPr id="10" name="Прямоугольник 6"/>
          <p:cNvSpPr>
            <a:spLocks noChangeArrowheads="1"/>
          </p:cNvSpPr>
          <p:nvPr/>
        </p:nvSpPr>
        <p:spPr bwMode="auto">
          <a:xfrm>
            <a:off x="8572528" y="0"/>
            <a:ext cx="35719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684213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684213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684213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684213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684213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68421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68421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68421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68421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b="1" dirty="0" smtClean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b="1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414" y="4500570"/>
            <a:ext cx="857256" cy="85725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58" y="4071942"/>
            <a:ext cx="785664" cy="516574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4678" y="5357826"/>
            <a:ext cx="1280087" cy="98937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116" y="4286256"/>
            <a:ext cx="1153350" cy="1075499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34" y="4500570"/>
            <a:ext cx="846806" cy="846806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918" y="5429264"/>
            <a:ext cx="1666323" cy="938695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1670" y="4572008"/>
            <a:ext cx="1194598" cy="837760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48" y="5357826"/>
            <a:ext cx="1143008" cy="982987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556270" y="5413998"/>
            <a:ext cx="2000240" cy="173384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976" y="4143380"/>
            <a:ext cx="1500198" cy="153746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658572" y="5056808"/>
            <a:ext cx="2000240" cy="173384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736" y="4143380"/>
            <a:ext cx="1500198" cy="153746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116" y="4143380"/>
            <a:ext cx="1500198" cy="153746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58" y="6429396"/>
            <a:ext cx="1500198" cy="153746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918" y="6429396"/>
            <a:ext cx="1500198" cy="153746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4678" y="6429396"/>
            <a:ext cx="1500198" cy="153746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658572" y="5556874"/>
            <a:ext cx="2000240" cy="173384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686" y="4071942"/>
            <a:ext cx="518215" cy="506314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6248" y="6143644"/>
            <a:ext cx="518215" cy="506314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44" y="6143644"/>
            <a:ext cx="518215" cy="506314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8572528" y="2"/>
            <a:ext cx="6231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10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449024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196752"/>
            <a:ext cx="80075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</a:t>
            </a:r>
            <a:endParaRPr lang="ru-RU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8460433" y="0"/>
            <a:ext cx="59164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 smtClean="0"/>
              <a:t>13</a:t>
            </a:r>
          </a:p>
          <a:p>
            <a:endParaRPr lang="ru-RU" sz="26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0151" y="116632"/>
            <a:ext cx="6566327" cy="1323415"/>
          </a:xfrm>
          <a:prstGeom prst="rect">
            <a:avLst/>
          </a:prstGeom>
          <a:solidFill>
            <a:srgbClr val="00B0F0"/>
          </a:solidFill>
        </p:spPr>
        <p:txBody>
          <a:bodyPr wrap="square" lIns="91418" tIns="45708" rIns="91418" bIns="45708">
            <a:spAutoFit/>
          </a:bodyPr>
          <a:lstStyle/>
          <a:p>
            <a:pPr algn="ctr">
              <a:lnSpc>
                <a:spcPts val="2400"/>
              </a:lnSpc>
            </a:pPr>
            <a:r>
              <a:rPr lang="ru-RU" b="1" dirty="0">
                <a:solidFill>
                  <a:schemeClr val="bg1"/>
                </a:solidFill>
              </a:rPr>
              <a:t>Инфраструктура для совершения </a:t>
            </a:r>
            <a:r>
              <a:rPr lang="ru-RU" b="1" dirty="0" smtClean="0">
                <a:solidFill>
                  <a:schemeClr val="bg1"/>
                </a:solidFill>
              </a:rPr>
              <a:t>экспортно-импортных таможенных операций </a:t>
            </a:r>
            <a:r>
              <a:rPr lang="ru-RU" b="1" dirty="0">
                <a:solidFill>
                  <a:schemeClr val="bg1"/>
                </a:solidFill>
              </a:rPr>
              <a:t>в </a:t>
            </a:r>
            <a:r>
              <a:rPr lang="ru-RU" b="1" dirty="0" smtClean="0">
                <a:solidFill>
                  <a:schemeClr val="bg1"/>
                </a:solidFill>
              </a:rPr>
              <a:t>Парке </a:t>
            </a:r>
          </a:p>
          <a:p>
            <a:pPr algn="ctr">
              <a:lnSpc>
                <a:spcPts val="2400"/>
              </a:lnSpc>
            </a:pPr>
            <a:r>
              <a:rPr lang="ru-RU" b="1" dirty="0" smtClean="0">
                <a:solidFill>
                  <a:schemeClr val="bg1"/>
                </a:solidFill>
              </a:rPr>
              <a:t>(ПТО, СВХ,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>таможенный склад, контейнерная площадка)</a:t>
            </a:r>
            <a:endParaRPr lang="ru-RU" b="1" dirty="0">
              <a:solidFill>
                <a:schemeClr val="bg1"/>
              </a:solidFill>
            </a:endParaRPr>
          </a:p>
          <a:p>
            <a:pPr algn="just">
              <a:lnSpc>
                <a:spcPts val="2400"/>
              </a:lnSpc>
            </a:pPr>
            <a:endParaRPr lang="ru-RU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1026" name="Picture 2" descr="D:\net\Открытие ПТО\vlcsnap-2018-10-25-17h17m12s718-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774" y="1566084"/>
            <a:ext cx="6337220" cy="2871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D:\net\Открытие ПТО\vlcsnap-2018-10-25-17h16m06s143-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6478" y="2996952"/>
            <a:ext cx="2456368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net\Открытие ПТО\vlcsnap-2018-10-26-09h55m11s753-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6478" y="1566084"/>
            <a:ext cx="2465597" cy="1382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D:\Oksana\WORK\05_GREAT STONE\листовка\презентация Power Point\02_презентация Power Point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3" y="0"/>
            <a:ext cx="9107487" cy="529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 descr="D:\Oksana\WORK\05_GREAT STONE\листовка\презентация Power Point\01_презентация Power Point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28796"/>
            <a:ext cx="9144000" cy="522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1250" y="214290"/>
            <a:ext cx="6500826" cy="1015638"/>
          </a:xfrm>
          <a:prstGeom prst="rect">
            <a:avLst/>
          </a:prstGeom>
          <a:solidFill>
            <a:srgbClr val="00B0F0"/>
          </a:solidFill>
        </p:spPr>
        <p:txBody>
          <a:bodyPr wrap="square" lIns="91418" tIns="45708" rIns="91418" bIns="45708">
            <a:spAutoFit/>
          </a:bodyPr>
          <a:lstStyle/>
          <a:p>
            <a:pPr algn="ctr">
              <a:lnSpc>
                <a:spcPts val="2400"/>
              </a:lnSpc>
            </a:pPr>
            <a:r>
              <a:rPr lang="ru-RU" sz="2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Инфраструктура для совершения экспортно-импортных операций в индустриальном парке «Великий камень»</a:t>
            </a:r>
          </a:p>
        </p:txBody>
      </p:sp>
      <p:pic>
        <p:nvPicPr>
          <p:cNvPr id="15" name="Picture 2" descr="D:\net\Открытие ПТО\vlcsnap-2018-10-25-17h17m12s718-2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4" y="1428736"/>
            <a:ext cx="5748102" cy="2571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D:\net\Открытие ПТО\vlcsnap-2018-10-26-09h55m11s753-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5" y="4071942"/>
            <a:ext cx="5715040" cy="2586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6" descr="C:\Users\User\Desktop\Открытие ПТО\c73d4621890bd49d9db103e5ba1d940c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510" b="22053"/>
          <a:stretch/>
        </p:blipFill>
        <p:spPr bwMode="auto">
          <a:xfrm>
            <a:off x="6000759" y="2285992"/>
            <a:ext cx="2950923" cy="2000264"/>
          </a:xfrm>
          <a:prstGeom prst="rect">
            <a:avLst/>
          </a:prstGeom>
          <a:noFill/>
          <a:ln w="12700"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5" descr="C:\Users\User\Desktop\Открытие ПТО\000594_6a2686b3bca59de14b9aeddec73f77ee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60" y="4357694"/>
            <a:ext cx="2950923" cy="1928826"/>
          </a:xfrm>
          <a:prstGeom prst="rect">
            <a:avLst/>
          </a:prstGeom>
          <a:noFill/>
          <a:ln w="12700"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5958052" y="1403371"/>
            <a:ext cx="3113524" cy="769441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/>
              <a:t>Пункт таможенного оформления</a:t>
            </a:r>
            <a:endParaRPr lang="ru-RU" sz="22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42844" y="4000504"/>
            <a:ext cx="5786478" cy="1015663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Склад временного хранения 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и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таможенный склад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Контейнерная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площадка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624355" y="105291"/>
            <a:ext cx="47000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b="1" dirty="0" smtClean="0"/>
              <a:t>11</a:t>
            </a:r>
            <a:endParaRPr lang="ru-RU" sz="2200" b="1" dirty="0"/>
          </a:p>
        </p:txBody>
      </p:sp>
    </p:spTree>
    <p:extLst>
      <p:ext uri="{BB962C8B-B14F-4D97-AF65-F5344CB8AC3E}">
        <p14:creationId xmlns:p14="http://schemas.microsoft.com/office/powerpoint/2010/main" val="1641215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3" descr="D:\Oksana\WORK\05_GREAT STONE\листовка\презентация Power Point\02_презентация Power Poin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3" y="0"/>
            <a:ext cx="9107487" cy="529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 descr="D:\Oksana\WORK\05_GREAT STONE\листовка\презентация Power Point\01_презентация Power Poin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481" y="1363663"/>
            <a:ext cx="8759675" cy="522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0" y="160337"/>
            <a:ext cx="6572264" cy="1196537"/>
          </a:xfrm>
          <a:prstGeom prst="rect">
            <a:avLst/>
          </a:prstGeom>
          <a:solidFill>
            <a:srgbClr val="1AA1D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206" tIns="25603" rIns="51206" bIns="25603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sz="2200" b="1" spc="-15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Центр сотрудничества в области трансформации научно-технических достижений и жилой дом</a:t>
            </a:r>
          </a:p>
        </p:txBody>
      </p:sp>
      <p:sp>
        <p:nvSpPr>
          <p:cNvPr id="8199" name="Прямоугольник 6"/>
          <p:cNvSpPr>
            <a:spLocks noChangeArrowheads="1"/>
          </p:cNvSpPr>
          <p:nvPr/>
        </p:nvSpPr>
        <p:spPr bwMode="auto">
          <a:xfrm>
            <a:off x="8558034" y="167242"/>
            <a:ext cx="44114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4213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684213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684213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684213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684213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68421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68421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68421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68421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 smtClean="0">
                <a:solidFill>
                  <a:srgbClr val="000000"/>
                </a:solidFill>
                <a:latin typeface="Arial" charset="0"/>
              </a:rPr>
              <a:t>12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" name="AutoShape 4" descr="ÐÐ°ÑÑÐ¸Ð½ÐºÐ¸ Ð¿Ð¾ Ð·Ð°Ð¿ÑÐ¾ÑÑ ÑÐ»Ð°Ð³ Ð±ÐµÐ»Ð°ÑÑÑÐ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6" descr="ÐÐ°ÑÑÐ¸Ð½ÐºÐ¸ Ð¿Ð¾ Ð·Ð°Ð¿ÑÐ¾ÑÑ ÑÐ»Ð°Ð³ Ð±ÐµÐ»Ð°ÑÑÑÐ¸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65"/>
          <a:stretch/>
        </p:blipFill>
        <p:spPr bwMode="auto">
          <a:xfrm>
            <a:off x="0" y="1357298"/>
            <a:ext cx="4500562" cy="2571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56796" y="4095734"/>
            <a:ext cx="4104162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23728" fontAlgn="auto">
              <a:spcBef>
                <a:spcPts val="0"/>
              </a:spcBef>
              <a:spcAft>
                <a:spcPts val="0"/>
              </a:spcAft>
            </a:pPr>
            <a:r>
              <a:rPr lang="ru-RU" sz="1500" b="1" u="sng" dirty="0" smtClean="0">
                <a:latin typeface="HeliosCondBlack" panose="020B0604020202020204"/>
              </a:rPr>
              <a:t>Проект 5</a:t>
            </a:r>
            <a:r>
              <a:rPr lang="en-US" sz="1500" b="1" u="sng" dirty="0" smtClean="0">
                <a:latin typeface="HeliosCondBlack" panose="020B0604020202020204"/>
              </a:rPr>
              <a:t>-</a:t>
            </a:r>
            <a:r>
              <a:rPr lang="ru-RU" sz="1500" b="1" u="sng" dirty="0" smtClean="0">
                <a:latin typeface="HeliosCondBlack" panose="020B0604020202020204"/>
              </a:rPr>
              <a:t>этажного</a:t>
            </a:r>
            <a:r>
              <a:rPr lang="en-US" sz="1500" b="1" u="sng" dirty="0" smtClean="0">
                <a:latin typeface="HeliosCondBlack" panose="020B0604020202020204"/>
              </a:rPr>
              <a:t> </a:t>
            </a:r>
            <a:r>
              <a:rPr lang="ru-RU" sz="1500" b="1" u="sng" dirty="0" smtClean="0">
                <a:latin typeface="HeliosCondBlack" panose="020B0604020202020204"/>
              </a:rPr>
              <a:t>научно-технического центра</a:t>
            </a:r>
            <a:r>
              <a:rPr lang="en-US" sz="1500" b="1" u="sng" dirty="0" smtClean="0">
                <a:latin typeface="HeliosCondBlack" panose="020B0604020202020204"/>
              </a:rPr>
              <a:t> (</a:t>
            </a:r>
            <a:r>
              <a:rPr lang="ru-RU" sz="1500" b="1" u="sng" dirty="0" smtClean="0">
                <a:latin typeface="HeliosCondBlack" panose="020B0604020202020204"/>
              </a:rPr>
              <a:t>19000 </a:t>
            </a:r>
            <a:r>
              <a:rPr lang="ru-RU" sz="1500" b="1" u="sng" dirty="0">
                <a:latin typeface="HeliosCondBlack" panose="020B0604020202020204"/>
              </a:rPr>
              <a:t>м</a:t>
            </a:r>
            <a:r>
              <a:rPr lang="ru-RU" sz="1500" b="1" u="sng" baseline="30000" dirty="0" smtClean="0">
                <a:latin typeface="HeliosCondBlack" panose="020B0604020202020204"/>
              </a:rPr>
              <a:t>2</a:t>
            </a:r>
            <a:r>
              <a:rPr lang="de-DE" sz="1500" b="1" u="sng" baseline="30000" dirty="0" smtClean="0">
                <a:latin typeface="HeliosCondBlack" panose="020B0604020202020204"/>
              </a:rPr>
              <a:t> </a:t>
            </a:r>
            <a:r>
              <a:rPr lang="de-DE" sz="1500" b="1" u="sng" dirty="0" smtClean="0">
                <a:latin typeface="HeliosCondBlack" panose="020B0604020202020204"/>
              </a:rPr>
              <a:t>)</a:t>
            </a:r>
            <a:r>
              <a:rPr lang="en-US" sz="1500" u="sng" dirty="0" smtClean="0">
                <a:latin typeface="HeliosCondBlack" panose="020B0604020202020204"/>
              </a:rPr>
              <a:t>:</a:t>
            </a:r>
          </a:p>
          <a:p>
            <a:pPr defTabSz="1023728" fontAlgn="auto">
              <a:spcBef>
                <a:spcPts val="0"/>
              </a:spcBef>
              <a:spcAft>
                <a:spcPts val="0"/>
              </a:spcAft>
            </a:pPr>
            <a:r>
              <a:rPr lang="ru-RU" sz="1500" dirty="0" smtClean="0">
                <a:latin typeface="HeliosCondBlack" panose="020B0604020202020204"/>
              </a:rPr>
              <a:t>включает</a:t>
            </a:r>
            <a:r>
              <a:rPr lang="ru-RU" sz="1500" dirty="0" smtClean="0">
                <a:latin typeface="HeliosCondBlack" panose="020B0604020202020204"/>
              </a:rPr>
              <a:t>:</a:t>
            </a:r>
            <a:endParaRPr lang="en-US" sz="1500" dirty="0" smtClean="0">
              <a:latin typeface="HeliosCondBlack" panose="020B0604020202020204"/>
            </a:endParaRPr>
          </a:p>
          <a:p>
            <a:pPr marL="342900" indent="-342900" defTabSz="1023728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1500" dirty="0">
                <a:latin typeface="HeliosCondBlack" panose="020B0604020202020204"/>
              </a:rPr>
              <a:t>п</a:t>
            </a:r>
            <a:r>
              <a:rPr lang="ru-RU" sz="1500" dirty="0" smtClean="0">
                <a:latin typeface="HeliosCondBlack" panose="020B0604020202020204"/>
              </a:rPr>
              <a:t>роизводственные помещения</a:t>
            </a:r>
            <a:endParaRPr lang="en-US" sz="1500" dirty="0" smtClean="0">
              <a:latin typeface="HeliosCondBlack" panose="020B0604020202020204"/>
            </a:endParaRPr>
          </a:p>
          <a:p>
            <a:pPr marL="342900" indent="-342900" defTabSz="1023728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1500" dirty="0">
                <a:latin typeface="HeliosCondBlack" panose="020B0604020202020204"/>
              </a:rPr>
              <a:t>м</a:t>
            </a:r>
            <a:r>
              <a:rPr lang="ru-RU" sz="1500" dirty="0" smtClean="0">
                <a:latin typeface="HeliosCondBlack" panose="020B0604020202020204"/>
              </a:rPr>
              <a:t>еста испытаний</a:t>
            </a:r>
            <a:endParaRPr lang="en-US" sz="1500" dirty="0" smtClean="0">
              <a:latin typeface="HeliosCondBlack" panose="020B0604020202020204"/>
            </a:endParaRPr>
          </a:p>
          <a:p>
            <a:pPr marL="342900" indent="-342900" defTabSz="1023728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1500" dirty="0">
                <a:latin typeface="HeliosCondBlack" panose="020B0604020202020204"/>
              </a:rPr>
              <a:t>н</a:t>
            </a:r>
            <a:r>
              <a:rPr lang="ru-RU" sz="1500" dirty="0" smtClean="0">
                <a:latin typeface="HeliosCondBlack" panose="020B0604020202020204"/>
              </a:rPr>
              <a:t>аучно-технический центр</a:t>
            </a:r>
            <a:endParaRPr lang="en-US" sz="1500" dirty="0" smtClean="0">
              <a:latin typeface="HeliosCondBlack" panose="020B0604020202020204"/>
            </a:endParaRPr>
          </a:p>
          <a:p>
            <a:pPr marL="342900" indent="-342900" defTabSz="1023728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1500" dirty="0" smtClean="0">
                <a:latin typeface="HeliosCondBlack" panose="020B0604020202020204"/>
              </a:rPr>
              <a:t>административные офисы  </a:t>
            </a:r>
            <a:endParaRPr lang="ru-RU" sz="1500" dirty="0">
              <a:latin typeface="HeliosCondBlack" panose="020B0604020202020204"/>
            </a:endParaRPr>
          </a:p>
        </p:txBody>
      </p:sp>
      <p:pic>
        <p:nvPicPr>
          <p:cNvPr id="18" name="Рисунок 17" descr="5ac5524d403b96e26458ec1b267c9aeb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47006" y="4071942"/>
            <a:ext cx="4754150" cy="2678907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4587782" y="1356874"/>
            <a:ext cx="4553744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23728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u="sng" dirty="0" smtClean="0">
                <a:latin typeface="HeliosCondBlack" panose="020B0604020202020204"/>
              </a:rPr>
              <a:t>Проект</a:t>
            </a:r>
            <a:r>
              <a:rPr lang="de-DE" sz="1600" b="1" u="sng" dirty="0" smtClean="0">
                <a:latin typeface="HeliosCondBlack" panose="020B0604020202020204"/>
              </a:rPr>
              <a:t> </a:t>
            </a:r>
            <a:r>
              <a:rPr lang="ru-RU" sz="1600" b="1" u="sng" dirty="0" smtClean="0">
                <a:latin typeface="HeliosCondBlack" panose="020B0604020202020204"/>
              </a:rPr>
              <a:t>5</a:t>
            </a:r>
            <a:r>
              <a:rPr lang="en-US" sz="1600" b="1" u="sng" dirty="0" smtClean="0">
                <a:latin typeface="HeliosCondBlack" panose="020B0604020202020204"/>
              </a:rPr>
              <a:t>/</a:t>
            </a:r>
            <a:r>
              <a:rPr lang="ru-RU" sz="1600" b="1" u="sng" dirty="0" smtClean="0">
                <a:latin typeface="HeliosCondBlack" panose="020B0604020202020204"/>
              </a:rPr>
              <a:t>6</a:t>
            </a:r>
            <a:r>
              <a:rPr lang="en-US" sz="1600" b="1" u="sng" dirty="0" smtClean="0">
                <a:latin typeface="HeliosCondBlack" panose="020B0604020202020204"/>
              </a:rPr>
              <a:t>-</a:t>
            </a:r>
            <a:r>
              <a:rPr lang="ru-RU" sz="1600" b="1" u="sng" dirty="0" smtClean="0">
                <a:latin typeface="HeliosCondBlack" panose="020B0604020202020204"/>
              </a:rPr>
              <a:t>этажного</a:t>
            </a:r>
            <a:r>
              <a:rPr lang="en-US" sz="1600" b="1" u="sng" dirty="0" smtClean="0">
                <a:latin typeface="HeliosCondBlack" panose="020B0604020202020204"/>
              </a:rPr>
              <a:t> </a:t>
            </a:r>
            <a:r>
              <a:rPr lang="ru-RU" sz="1600" b="1" u="sng" dirty="0" smtClean="0">
                <a:latin typeface="HeliosCondBlack" panose="020B0604020202020204"/>
              </a:rPr>
              <a:t>жилого дома</a:t>
            </a:r>
            <a:r>
              <a:rPr lang="en-US" sz="1600" b="1" u="sng" dirty="0" smtClean="0">
                <a:latin typeface="HeliosCondBlack" panose="020B0604020202020204"/>
              </a:rPr>
              <a:t> </a:t>
            </a:r>
            <a:r>
              <a:rPr lang="ru-RU" sz="1600" b="1" u="sng" dirty="0" smtClean="0">
                <a:latin typeface="HeliosCondBlack" panose="020B0604020202020204"/>
              </a:rPr>
              <a:t>(</a:t>
            </a:r>
            <a:r>
              <a:rPr lang="en-US" sz="1600" b="1" u="sng" dirty="0" smtClean="0">
                <a:latin typeface="HeliosCondBlack" panose="020B0604020202020204"/>
              </a:rPr>
              <a:t>13449 </a:t>
            </a:r>
            <a:r>
              <a:rPr lang="ru-RU" sz="1600" b="1" u="sng" dirty="0" smtClean="0">
                <a:latin typeface="HeliosCondBlack" panose="020B0604020202020204"/>
              </a:rPr>
              <a:t>м</a:t>
            </a:r>
            <a:r>
              <a:rPr lang="ru-RU" sz="1600" b="1" u="sng" baseline="30000" dirty="0" smtClean="0">
                <a:latin typeface="HeliosCondBlack" panose="020B0604020202020204"/>
              </a:rPr>
              <a:t>2</a:t>
            </a:r>
            <a:r>
              <a:rPr lang="ru-RU" sz="1600" b="1" u="sng" dirty="0" smtClean="0">
                <a:latin typeface="HeliosCondBlack" panose="020B0604020202020204"/>
              </a:rPr>
              <a:t>)</a:t>
            </a:r>
            <a:endParaRPr lang="ru-RU" sz="1600" b="1" u="sng" dirty="0" smtClean="0">
              <a:latin typeface="HeliosCondBlack" panose="020B0604020202020204"/>
            </a:endParaRPr>
          </a:p>
          <a:p>
            <a:pPr marL="342900" indent="-342900" defTabSz="1023728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1600" dirty="0" smtClean="0">
                <a:latin typeface="HeliosCondBlack" panose="020B0604020202020204"/>
              </a:rPr>
              <a:t>21 ноября 2018 г. – церемония открытия строительства </a:t>
            </a:r>
            <a:endParaRPr lang="en-US" sz="1600" dirty="0" smtClean="0">
              <a:latin typeface="HeliosCondBlack" panose="020B0604020202020204"/>
            </a:endParaRPr>
          </a:p>
          <a:p>
            <a:pPr marL="342900" indent="-342900" defTabSz="1023728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1600" dirty="0" smtClean="0">
                <a:latin typeface="HeliosCondBlack" panose="020B0604020202020204"/>
              </a:rPr>
              <a:t>156 квартир повышенной комфортности</a:t>
            </a:r>
            <a:endParaRPr lang="de-DE" sz="1600" dirty="0" smtClean="0">
              <a:latin typeface="HeliosCondBlack" panose="020B0604020202020204"/>
            </a:endParaRPr>
          </a:p>
          <a:p>
            <a:pPr marL="342900" indent="-342900" defTabSz="1023728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1600" dirty="0" smtClean="0">
                <a:latin typeface="HeliosCondBlack" panose="020B0604020202020204"/>
              </a:rPr>
              <a:t>встроенные объекты социально-бытового обслуживания </a:t>
            </a:r>
          </a:p>
          <a:p>
            <a:pPr marL="342900" indent="-342900" defTabSz="1023728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1600" dirty="0" smtClean="0">
                <a:latin typeface="HeliosCondBlack" panose="020B0604020202020204"/>
              </a:rPr>
              <a:t>горячее водоснабжение обеспечивается системой геотермальных тепловых насосов </a:t>
            </a:r>
            <a:endParaRPr lang="de-DE" sz="1600" dirty="0" smtClean="0">
              <a:latin typeface="HeliosCondBlack" panose="020B0604020202020204"/>
            </a:endParaRPr>
          </a:p>
          <a:p>
            <a:pPr defTabSz="1023728" fontAlgn="auto">
              <a:spcBef>
                <a:spcPts val="0"/>
              </a:spcBef>
              <a:spcAft>
                <a:spcPts val="0"/>
              </a:spcAft>
            </a:pPr>
            <a:endParaRPr lang="de-DE" sz="2000" dirty="0" smtClean="0">
              <a:latin typeface="HeliosCondBlack" panose="020B0604020202020204"/>
            </a:endParaRPr>
          </a:p>
          <a:p>
            <a:pPr defTabSz="1023728" fontAlgn="auto">
              <a:spcBef>
                <a:spcPts val="0"/>
              </a:spcBef>
              <a:spcAft>
                <a:spcPts val="0"/>
              </a:spcAft>
            </a:pPr>
            <a:r>
              <a:rPr lang="en-US" sz="2200" dirty="0" smtClean="0">
                <a:latin typeface="HeliosCondBlack" panose="020B0604020202020204"/>
              </a:rPr>
              <a:t>  </a:t>
            </a:r>
            <a:endParaRPr lang="ru-RU" sz="2200" dirty="0">
              <a:latin typeface="HeliosCondBlack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101358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3" descr="D:\Oksana\WORK\05_GREAT STONE\листовка\презентация Power Point\01_презентация Power Poin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28796"/>
            <a:ext cx="9144000" cy="522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94252" y="188640"/>
            <a:ext cx="4769599" cy="648072"/>
          </a:xfrm>
          <a:prstGeom prst="rect">
            <a:avLst/>
          </a:prstGeom>
          <a:solidFill>
            <a:srgbClr val="1AA1D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206" tIns="25603" rIns="51206" bIns="25603" rtlCol="0" anchor="ctr"/>
          <a:lstStyle/>
          <a:p>
            <a:r>
              <a:rPr lang="ru-RU" altLang="zh-CN" sz="2000" b="1" dirty="0"/>
              <a:t>РЕЗИДЕНТЫ ИНДУСТРИАЛЬНОГО ПАРКА</a:t>
            </a:r>
          </a:p>
        </p:txBody>
      </p:sp>
      <p:pic>
        <p:nvPicPr>
          <p:cNvPr id="10" name="Рисунок 9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67071" y="940388"/>
            <a:ext cx="1001205" cy="66367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 descr="http://industrialpark.by/storage/app/media/Slider/20150619170547588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9541" y="1952149"/>
            <a:ext cx="1326506" cy="73053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Рисунок 11" descr="http://industrialpark.by/storage/app/media/Residents/Pectin%20Logo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29342" y="2416311"/>
            <a:ext cx="1185560" cy="36246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 descr="http://industrialpark.by/storage/app/media/xinzhu1.jp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88529" y="898681"/>
            <a:ext cx="1122298" cy="73011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Рисунок 13" descr="http://industrialpark.by/storage/app/media/China-Merchants-Group-logo.png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898681"/>
            <a:ext cx="1988529" cy="96159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Рисунок 14" descr="http://industrialpark.by/storage/app/media/Slider/YTO.pn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7197" y="3143248"/>
            <a:ext cx="785204" cy="678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http://industrialpark.by/storage/app/media/Pictures/cropped-images/cropped-images/b73626df7856f5d7f5544610c394d43f-0-0-0-0-1495546262.jp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3643" y="1689539"/>
            <a:ext cx="719946" cy="6480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 descr="http://industrialpark.by/storage/app/media/Pictures/cropped-images/cropped-images/kronospan-logo-0-0-0-0-1495548318.jpg"/>
          <p:cNvPicPr/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26739" y="3880938"/>
            <a:ext cx="1580478" cy="56860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9" name="Рисунок 18" descr="http://industrialpark.by/storage/app/media/cropped-images/WeChat%20Image_20170519135408-0-0-0-0-1495703511.png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1313" y="4060657"/>
            <a:ext cx="1110467" cy="346681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Рисунок 19" descr="http://industrialpark.by/storage/app/media/cropped-images/WeChat%20Image_20170518112220-0-0-0-0-1495704091.jpg"/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6720" y="2619964"/>
            <a:ext cx="1221439" cy="62803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Рисунок 20" descr="http://industrialpark.by/storage/app/media/22666c6337bd1ac7c11c54a4eafc832d.jpg"/>
          <p:cNvPicPr/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28992" y="2285992"/>
            <a:ext cx="1077887" cy="6231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2" name="Рисунок 21" descr="http://industrialpark.by/storage/app/media/Pictures/cropped-images/cropped-images/WeChat%20Image_20170518112203-0-0-0-0-1495550294.png"/>
          <p:cNvPicPr/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214686"/>
            <a:ext cx="819834" cy="605721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Рисунок 22" descr="http://industrialpark.by/storage/app/media/crypton.png"/>
          <p:cNvPicPr/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26436" y="4502496"/>
            <a:ext cx="700303" cy="5649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4" name="Рисунок 23" descr="http://industrialpark.by/storage/app/media/1.jpg"/>
          <p:cNvPicPr/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3470" y="2794569"/>
            <a:ext cx="1316944" cy="876742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Рисунок 24" descr="http://industrialpark.by/storage/app/media/22222.png"/>
          <p:cNvPicPr/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733" y="5239164"/>
            <a:ext cx="1274832" cy="433981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Рисунок 25" descr="http://industrialpark.by/storage/app/media/NewCraft-Technologies-en.png"/>
          <p:cNvPicPr/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91962" y="3857413"/>
            <a:ext cx="1435389" cy="5499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7" name="Рисунок 26" descr="http://industrialpark.by/storage/app/media/1235822.jpg"/>
          <p:cNvPicPr/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7474" y="4758007"/>
            <a:ext cx="1463092" cy="64295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8" name="Рисунок 27"/>
          <p:cNvPicPr/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86399" y="1699993"/>
            <a:ext cx="1001205" cy="58431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6751" y="2388639"/>
            <a:ext cx="652591" cy="49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6818" y="4965398"/>
            <a:ext cx="1655308" cy="3343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09623" y="4346520"/>
            <a:ext cx="728103" cy="54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Прямоугольник 29"/>
          <p:cNvSpPr/>
          <p:nvPr/>
        </p:nvSpPr>
        <p:spPr>
          <a:xfrm>
            <a:off x="4840425" y="48728"/>
            <a:ext cx="4388669" cy="71250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ru-RU" sz="950" b="1" dirty="0"/>
              <a:t>ООО «Бел Хуавэй </a:t>
            </a:r>
            <a:r>
              <a:rPr lang="ru-RU" sz="950" b="1" dirty="0" err="1"/>
              <a:t>Технолоджис</a:t>
            </a:r>
            <a:r>
              <a:rPr lang="ru-RU" sz="950" b="1" dirty="0"/>
              <a:t>» (КНР)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950" b="1" dirty="0"/>
              <a:t>ООО «Завод телекоммуникационного оборудования» (КНР)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950" b="1" dirty="0"/>
              <a:t>ООО «ЗУМЛИОН БЕЛ-РУС» (КНР)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sz="950" b="1" dirty="0"/>
              <a:t>ООО «</a:t>
            </a:r>
            <a:r>
              <a:rPr lang="en-US" sz="950" b="1" dirty="0" err="1"/>
              <a:t>НаноПектин</a:t>
            </a:r>
            <a:r>
              <a:rPr lang="en-US" sz="950" b="1" dirty="0"/>
              <a:t>»</a:t>
            </a:r>
            <a:r>
              <a:rPr lang="ru-RU" sz="950" b="1" dirty="0"/>
              <a:t> (Беларусь)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950" b="1" dirty="0"/>
              <a:t>ООО «Чэнду </a:t>
            </a:r>
            <a:r>
              <a:rPr lang="ru-RU" sz="950" b="1" dirty="0" err="1"/>
              <a:t>Синьджу</a:t>
            </a:r>
            <a:r>
              <a:rPr lang="ru-RU" sz="950" b="1" dirty="0"/>
              <a:t> Шелковый Путь Развитие» (КНР)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950" b="1" dirty="0"/>
              <a:t>ЗАО «Чайна Мерчантс </a:t>
            </a:r>
            <a:r>
              <a:rPr lang="ru-RU" sz="950" b="1" dirty="0" err="1"/>
              <a:t>СиЭйч-БиЭлАр</a:t>
            </a:r>
            <a:r>
              <a:rPr lang="ru-RU" sz="950" b="1" dirty="0"/>
              <a:t> Коммерческая и Логистическая Компания» (КНР)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950" b="1" dirty="0"/>
              <a:t>УП «</a:t>
            </a:r>
            <a:r>
              <a:rPr lang="ru-RU" sz="950" b="1" dirty="0" err="1"/>
              <a:t>УайТиОу</a:t>
            </a:r>
            <a:r>
              <a:rPr lang="ru-RU" sz="950" b="1" dirty="0"/>
              <a:t> Технолоджи </a:t>
            </a:r>
            <a:r>
              <a:rPr lang="ru-RU" sz="950" b="1" dirty="0" err="1"/>
              <a:t>БиЭлЭр</a:t>
            </a:r>
            <a:r>
              <a:rPr lang="ru-RU" sz="950" b="1" dirty="0"/>
              <a:t>» (КНР)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sz="950" b="1" dirty="0"/>
              <a:t>ООО «САС Индастриал»</a:t>
            </a:r>
            <a:r>
              <a:rPr lang="ru-RU" sz="950" b="1" dirty="0"/>
              <a:t> (КНР)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sz="950" b="1" dirty="0"/>
              <a:t>ООО «</a:t>
            </a:r>
            <a:r>
              <a:rPr lang="en-US" sz="950" b="1" dirty="0" err="1"/>
              <a:t>Грейтдекор</a:t>
            </a:r>
            <a:r>
              <a:rPr lang="en-US" sz="950" b="1" dirty="0"/>
              <a:t>»</a:t>
            </a:r>
            <a:r>
              <a:rPr lang="ru-RU" sz="950" b="1" dirty="0"/>
              <a:t> (Австрия)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950" b="1" dirty="0"/>
              <a:t>ООО «АЕ</a:t>
            </a:r>
            <a:r>
              <a:rPr lang="en-US" sz="950" b="1" dirty="0"/>
              <a:t> </a:t>
            </a:r>
            <a:r>
              <a:rPr lang="ru-RU" sz="950" b="1" dirty="0"/>
              <a:t>Интернэшнл</a:t>
            </a:r>
            <a:r>
              <a:rPr lang="en-US" sz="950" b="1" dirty="0"/>
              <a:t> </a:t>
            </a:r>
            <a:r>
              <a:rPr lang="ru-RU" sz="950" b="1" dirty="0" err="1"/>
              <a:t>Инвестмент</a:t>
            </a:r>
            <a:r>
              <a:rPr lang="ru-RU" sz="950" b="1" dirty="0"/>
              <a:t>» (КНР)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950" b="1" dirty="0"/>
              <a:t>ООО «Компания по производству осветительных приборов с жидким металлом «</a:t>
            </a:r>
            <a:r>
              <a:rPr lang="ru-RU" sz="950" b="1" dirty="0" err="1"/>
              <a:t>Фэн</a:t>
            </a:r>
            <a:r>
              <a:rPr lang="ru-RU" sz="950" b="1" dirty="0"/>
              <a:t> </a:t>
            </a:r>
            <a:r>
              <a:rPr lang="ru-RU" sz="950" b="1" dirty="0" err="1"/>
              <a:t>Чэн</a:t>
            </a:r>
            <a:r>
              <a:rPr lang="ru-RU" sz="950" b="1" dirty="0"/>
              <a:t>» (КНР)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sz="950" b="1" dirty="0"/>
              <a:t>ООО «БЕЛ ЛОТОСЛЭНД»</a:t>
            </a:r>
            <a:r>
              <a:rPr lang="ru-RU" sz="950" b="1" dirty="0"/>
              <a:t> (КНР)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950" b="1" dirty="0"/>
              <a:t>ООО «</a:t>
            </a:r>
            <a:r>
              <a:rPr lang="ru-RU" sz="950" b="1" dirty="0" err="1"/>
              <a:t>Флюенс</a:t>
            </a:r>
            <a:r>
              <a:rPr lang="ru-RU" sz="950" b="1" dirty="0"/>
              <a:t> Интернэшнл Технолоджи» (КНР)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sz="950" b="1" dirty="0"/>
              <a:t>ООО «</a:t>
            </a:r>
            <a:r>
              <a:rPr lang="en-US" sz="950" b="1" dirty="0" err="1"/>
              <a:t>Хэшрейт</a:t>
            </a:r>
            <a:r>
              <a:rPr lang="en-US" sz="950" b="1" dirty="0"/>
              <a:t>»</a:t>
            </a:r>
            <a:r>
              <a:rPr lang="ru-RU" sz="950" b="1" dirty="0"/>
              <a:t> (Беларусь)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sz="950" b="1" dirty="0"/>
              <a:t>ООО «</a:t>
            </a:r>
            <a:r>
              <a:rPr lang="en-US" sz="950" b="1" dirty="0" err="1"/>
              <a:t>Рухтех</a:t>
            </a:r>
            <a:r>
              <a:rPr lang="en-US" sz="950" b="1" dirty="0"/>
              <a:t>»</a:t>
            </a:r>
            <a:r>
              <a:rPr lang="ru-RU" sz="950" b="1" dirty="0"/>
              <a:t> (США)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950" b="1" dirty="0"/>
              <a:t>ООО «СЕТС китайская электротехника» (КНР)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950" b="1" dirty="0"/>
              <a:t>ООО «Нью Крафт </a:t>
            </a:r>
            <a:r>
              <a:rPr lang="ru-RU" sz="950" b="1" dirty="0" err="1"/>
              <a:t>Технолоджис</a:t>
            </a:r>
            <a:r>
              <a:rPr lang="ru-RU" sz="950" b="1" dirty="0"/>
              <a:t>» (Литва)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sz="950" b="1" dirty="0"/>
              <a:t>ООО «</a:t>
            </a:r>
            <a:r>
              <a:rPr lang="en-US" sz="950" b="1" dirty="0" err="1"/>
              <a:t>Ассомедика</a:t>
            </a:r>
            <a:r>
              <a:rPr lang="en-US" sz="950" b="1" dirty="0"/>
              <a:t>»</a:t>
            </a:r>
            <a:r>
              <a:rPr lang="ru-RU" sz="950" b="1" dirty="0"/>
              <a:t> (Беларусь)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950" b="1" dirty="0">
                <a:solidFill>
                  <a:srgbClr val="FF0000"/>
                </a:solidFill>
              </a:rPr>
              <a:t>ООО «Оптические сапфиры» (</a:t>
            </a:r>
            <a:r>
              <a:rPr lang="ru-RU" sz="950" b="1" dirty="0" smtClean="0">
                <a:solidFill>
                  <a:srgbClr val="FF0000"/>
                </a:solidFill>
              </a:rPr>
              <a:t>Россия, Беларусь</a:t>
            </a:r>
            <a:r>
              <a:rPr lang="ru-RU" sz="950" b="1" dirty="0" smtClean="0"/>
              <a:t>)</a:t>
            </a:r>
            <a:endParaRPr lang="en-US" sz="950" b="1" dirty="0" smtClean="0"/>
          </a:p>
          <a:p>
            <a:pPr marL="342900" indent="-342900">
              <a:buFont typeface="+mj-lt"/>
              <a:buAutoNum type="arabicPeriod"/>
            </a:pPr>
            <a:r>
              <a:rPr lang="ru-RU" sz="950" b="1" dirty="0" smtClean="0"/>
              <a:t>ООО «МАЗ-</a:t>
            </a:r>
            <a:r>
              <a:rPr lang="ru-RU" sz="950" b="1" dirty="0" err="1" smtClean="0"/>
              <a:t>Вейчай</a:t>
            </a:r>
            <a:r>
              <a:rPr lang="ru-RU" sz="950" b="1" dirty="0" smtClean="0"/>
              <a:t>» (КНР-Беларусь)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950" b="1" dirty="0" smtClean="0"/>
              <a:t>ООО </a:t>
            </a:r>
            <a:r>
              <a:rPr lang="ru-RU" sz="950" b="1" dirty="0"/>
              <a:t>«</a:t>
            </a:r>
            <a:r>
              <a:rPr lang="ru-RU" sz="950" b="1" dirty="0" err="1"/>
              <a:t>Лэс</a:t>
            </a:r>
            <a:r>
              <a:rPr lang="ru-RU" sz="950" b="1" dirty="0"/>
              <a:t>-Интернэшнл(МСК) информационные технологии</a:t>
            </a:r>
            <a:r>
              <a:rPr lang="ru-RU" sz="950" b="1" dirty="0" smtClean="0"/>
              <a:t>» (КНР)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950" b="1" dirty="0"/>
              <a:t>ООО </a:t>
            </a:r>
            <a:r>
              <a:rPr lang="ru-RU" sz="950" b="1" dirty="0" smtClean="0"/>
              <a:t>«Леванта Групп» (Беларусь)</a:t>
            </a:r>
            <a:endParaRPr lang="en-US" sz="950" b="1" dirty="0" smtClean="0"/>
          </a:p>
          <a:p>
            <a:pPr marL="342900" indent="-342900">
              <a:buFont typeface="+mj-lt"/>
              <a:buAutoNum type="arabicPeriod"/>
            </a:pPr>
            <a:r>
              <a:rPr lang="ru-RU" sz="950" b="1" dirty="0" smtClean="0"/>
              <a:t>ООО «Технологии автомобильных пленочных покрытий»</a:t>
            </a:r>
            <a:r>
              <a:rPr lang="ru-RU" sz="950" b="1" dirty="0"/>
              <a:t> </a:t>
            </a:r>
            <a:r>
              <a:rPr lang="ru-RU" sz="950" b="1" dirty="0" smtClean="0"/>
              <a:t>(КНР)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950" b="1" dirty="0" smtClean="0">
                <a:solidFill>
                  <a:srgbClr val="FF0000"/>
                </a:solidFill>
              </a:rPr>
              <a:t>НПООО «Композитные конструкции»  (ФРГ, Беларусь, КНР, Россия)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950" b="1" dirty="0" smtClean="0"/>
              <a:t>ООО «РЕСИФ Технологии Бел» (Беларусь)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950" b="1" dirty="0"/>
              <a:t>ООО «Международная технологическая компания «Интеллектуальное оборудование»</a:t>
            </a:r>
            <a:r>
              <a:rPr lang="en-US" sz="950" b="1" dirty="0"/>
              <a:t> </a:t>
            </a:r>
            <a:r>
              <a:rPr lang="ru-RU" sz="950" b="1" dirty="0" smtClean="0"/>
              <a:t>(КНР)</a:t>
            </a:r>
            <a:endParaRPr lang="en-US" sz="950" b="1" dirty="0"/>
          </a:p>
          <a:p>
            <a:pPr marL="342900" indent="-342900">
              <a:buFont typeface="+mj-lt"/>
              <a:buAutoNum type="arabicPeriod"/>
            </a:pPr>
            <a:r>
              <a:rPr lang="ru-RU" sz="950" b="1" dirty="0"/>
              <a:t>УЧПП «КУВО» (Беларусь</a:t>
            </a:r>
            <a:r>
              <a:rPr lang="ru-RU" sz="950" b="1" dirty="0" smtClean="0"/>
              <a:t>)</a:t>
            </a:r>
            <a:endParaRPr lang="en-US" sz="950" b="1" dirty="0" smtClean="0"/>
          </a:p>
          <a:p>
            <a:pPr marL="342900" indent="-342900">
              <a:buFont typeface="+mj-lt"/>
              <a:buAutoNum type="arabicPeriod"/>
            </a:pPr>
            <a:r>
              <a:rPr lang="ru-RU" sz="950" b="1" dirty="0" smtClean="0"/>
              <a:t>ООО «АССИС» </a:t>
            </a:r>
            <a:r>
              <a:rPr lang="ru-RU" sz="950" b="1" dirty="0"/>
              <a:t>(Беларусь)</a:t>
            </a:r>
            <a:endParaRPr lang="en-US" sz="950" b="1" dirty="0"/>
          </a:p>
          <a:p>
            <a:pPr marL="342900" indent="-342900">
              <a:buFont typeface="+mj-lt"/>
              <a:buAutoNum type="arabicPeriod"/>
            </a:pPr>
            <a:r>
              <a:rPr lang="ru-RU" sz="950" b="1" dirty="0" smtClean="0"/>
              <a:t>ООО </a:t>
            </a:r>
            <a:r>
              <a:rPr lang="ru-RU" sz="950" b="1" dirty="0"/>
              <a:t>«Стандарт НУВО</a:t>
            </a:r>
            <a:r>
              <a:rPr lang="ru-RU" sz="950" b="1" dirty="0" smtClean="0"/>
              <a:t>» </a:t>
            </a:r>
            <a:r>
              <a:rPr lang="ru-RU" sz="950" b="1" dirty="0"/>
              <a:t>(Беларусь)</a:t>
            </a:r>
            <a:endParaRPr lang="en-US" sz="950" b="1" dirty="0"/>
          </a:p>
          <a:p>
            <a:pPr marL="342900" indent="-342900">
              <a:buFont typeface="+mj-lt"/>
              <a:buAutoNum type="arabicPeriod"/>
            </a:pPr>
            <a:r>
              <a:rPr lang="ru-RU" sz="950" b="1" dirty="0" smtClean="0"/>
              <a:t>ООО «</a:t>
            </a:r>
            <a:r>
              <a:rPr lang="ru-RU" sz="950" b="1" dirty="0" err="1" smtClean="0"/>
              <a:t>Дуомедика</a:t>
            </a:r>
            <a:r>
              <a:rPr lang="ru-RU" sz="950" b="1" dirty="0" smtClean="0"/>
              <a:t>» </a:t>
            </a:r>
            <a:r>
              <a:rPr lang="ru-RU" sz="950" b="1" dirty="0"/>
              <a:t>(Беларусь</a:t>
            </a:r>
            <a:r>
              <a:rPr lang="ru-RU" sz="950" b="1" dirty="0" smtClean="0"/>
              <a:t>)</a:t>
            </a:r>
            <a:endParaRPr lang="en-US" sz="950" b="1" dirty="0" smtClean="0"/>
          </a:p>
          <a:p>
            <a:pPr marL="342900" indent="-342900">
              <a:buFont typeface="+mj-lt"/>
              <a:buAutoNum type="arabicPeriod"/>
            </a:pPr>
            <a:r>
              <a:rPr lang="ru-RU" sz="950" b="1" dirty="0"/>
              <a:t>ЗАО «Авиационные технологии и комплексы</a:t>
            </a:r>
            <a:r>
              <a:rPr lang="ru-RU" sz="950" b="1" dirty="0" smtClean="0"/>
              <a:t>»</a:t>
            </a:r>
            <a:r>
              <a:rPr lang="en-US" sz="950" b="1" dirty="0" smtClean="0"/>
              <a:t> </a:t>
            </a:r>
            <a:r>
              <a:rPr lang="ru-RU" sz="950" b="1" dirty="0"/>
              <a:t>(КНР-Беларусь)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950" b="1" dirty="0" smtClean="0"/>
              <a:t>ЗАО </a:t>
            </a:r>
            <a:r>
              <a:rPr lang="ru-RU" sz="950" b="1" dirty="0"/>
              <a:t>«РекомБел</a:t>
            </a:r>
            <a:r>
              <a:rPr lang="ru-RU" sz="950" b="1" dirty="0" smtClean="0"/>
              <a:t>»</a:t>
            </a:r>
            <a:r>
              <a:rPr lang="en-US" sz="950" b="1" dirty="0" smtClean="0"/>
              <a:t> (</a:t>
            </a:r>
            <a:r>
              <a:rPr lang="ru-RU" sz="950" b="1" dirty="0" smtClean="0"/>
              <a:t>Израиль, Кипр, Канада, Швейцария)</a:t>
            </a:r>
            <a:endParaRPr lang="en-US" sz="950" b="1" dirty="0" smtClean="0"/>
          </a:p>
          <a:p>
            <a:pPr marL="342900" indent="-342900">
              <a:buFont typeface="+mj-lt"/>
              <a:buAutoNum type="arabicPeriod"/>
            </a:pPr>
            <a:r>
              <a:rPr lang="be-BY" sz="950" b="1" dirty="0"/>
              <a:t>ООО “СИТАМ </a:t>
            </a:r>
            <a:r>
              <a:rPr lang="ru-RU" sz="950" b="1" dirty="0" err="1"/>
              <a:t>Интэллидженс</a:t>
            </a:r>
            <a:r>
              <a:rPr lang="ru-RU" sz="950" b="1" dirty="0"/>
              <a:t> </a:t>
            </a:r>
            <a:r>
              <a:rPr lang="ru-RU" sz="950" b="1" dirty="0" err="1"/>
              <a:t>Эквипмент</a:t>
            </a:r>
            <a:r>
              <a:rPr lang="ru-RU" sz="950" b="1" dirty="0" smtClean="0"/>
              <a:t>» (КНР-Беларусь)</a:t>
            </a:r>
            <a:endParaRPr lang="en-US" sz="950" b="1" dirty="0" smtClean="0"/>
          </a:p>
          <a:p>
            <a:pPr marL="342900" indent="-342900">
              <a:buFont typeface="+mj-lt"/>
              <a:buAutoNum type="arabicPeriod"/>
            </a:pPr>
            <a:r>
              <a:rPr lang="ru-RU" sz="950" b="1" dirty="0" smtClean="0"/>
              <a:t>ОАО «Институт </a:t>
            </a:r>
            <a:r>
              <a:rPr lang="ru-RU" sz="950" b="1" dirty="0" err="1" smtClean="0"/>
              <a:t>Белгоспроект</a:t>
            </a:r>
            <a:r>
              <a:rPr lang="ru-RU" sz="950" b="1" dirty="0" smtClean="0"/>
              <a:t>» (КНР-Беларусь)</a:t>
            </a:r>
            <a:endParaRPr lang="en-US" sz="950" b="1" dirty="0"/>
          </a:p>
          <a:p>
            <a:pPr marL="342900" indent="-342900">
              <a:buFont typeface="+mj-lt"/>
              <a:buAutoNum type="arabicPeriod"/>
            </a:pPr>
            <a:r>
              <a:rPr lang="ru-RU" sz="950" b="1" dirty="0" smtClean="0"/>
              <a:t>ООО «</a:t>
            </a:r>
            <a:r>
              <a:rPr lang="ru-RU" sz="950" b="1" dirty="0" err="1" smtClean="0"/>
              <a:t>Цифроград</a:t>
            </a:r>
            <a:r>
              <a:rPr lang="ru-RU" sz="950" b="1" dirty="0" smtClean="0"/>
              <a:t> </a:t>
            </a:r>
            <a:r>
              <a:rPr lang="ru-RU" sz="950" b="1" dirty="0" err="1" smtClean="0"/>
              <a:t>Цзяньи</a:t>
            </a:r>
            <a:r>
              <a:rPr lang="ru-RU" sz="950" b="1" dirty="0" smtClean="0"/>
              <a:t>» (КНР)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950" b="1" dirty="0" smtClean="0"/>
              <a:t>ООО «ГТА (МСК) </a:t>
            </a:r>
            <a:r>
              <a:rPr lang="ru-RU" sz="950" b="1" dirty="0"/>
              <a:t>т</a:t>
            </a:r>
            <a:r>
              <a:rPr lang="ru-RU" sz="950" b="1" dirty="0" smtClean="0"/>
              <a:t>ехнологии данных» (КНР)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950" b="1" dirty="0" smtClean="0">
                <a:solidFill>
                  <a:srgbClr val="FF0000"/>
                </a:solidFill>
              </a:rPr>
              <a:t>ООО «Научно-производственный центр </a:t>
            </a:r>
            <a:r>
              <a:rPr lang="ru-RU" sz="950" b="1" dirty="0" err="1" smtClean="0">
                <a:solidFill>
                  <a:srgbClr val="FF0000"/>
                </a:solidFill>
              </a:rPr>
              <a:t>БелАгроГен</a:t>
            </a:r>
            <a:r>
              <a:rPr lang="ru-RU" sz="950" b="1" dirty="0" smtClean="0">
                <a:solidFill>
                  <a:srgbClr val="FF0000"/>
                </a:solidFill>
              </a:rPr>
              <a:t>» (РФ)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950" b="1" dirty="0" smtClean="0"/>
              <a:t>ООО «СФ </a:t>
            </a:r>
            <a:r>
              <a:rPr lang="ru-RU" sz="950" b="1" dirty="0" err="1" smtClean="0"/>
              <a:t>Медикал</a:t>
            </a:r>
            <a:r>
              <a:rPr lang="ru-RU" sz="950" b="1" dirty="0" smtClean="0"/>
              <a:t> Продактс» (Германия)</a:t>
            </a:r>
            <a:endParaRPr lang="en-US" sz="950" b="1" dirty="0" smtClean="0"/>
          </a:p>
          <a:p>
            <a:pPr marL="342900" indent="-342900">
              <a:buFont typeface="+mj-lt"/>
              <a:buAutoNum type="arabicPeriod"/>
            </a:pPr>
            <a:r>
              <a:rPr lang="ru-RU" sz="950" b="1" dirty="0"/>
              <a:t>ООО «</a:t>
            </a:r>
            <a:r>
              <a:rPr lang="ru-RU" sz="950" b="1" dirty="0" err="1"/>
              <a:t>Сыкай</a:t>
            </a:r>
            <a:r>
              <a:rPr lang="ru-RU" sz="950" b="1" dirty="0"/>
              <a:t> Технолоджи (МСК</a:t>
            </a:r>
            <a:r>
              <a:rPr lang="ru-RU" sz="950" b="1" dirty="0" smtClean="0"/>
              <a:t>)»</a:t>
            </a:r>
            <a:r>
              <a:rPr lang="en-US" sz="950" b="1" dirty="0" smtClean="0"/>
              <a:t> (</a:t>
            </a:r>
            <a:r>
              <a:rPr lang="ru-RU" sz="950" b="1" dirty="0" smtClean="0"/>
              <a:t>КНР</a:t>
            </a:r>
            <a:r>
              <a:rPr lang="en-US" sz="950" b="1" dirty="0" smtClean="0"/>
              <a:t>)</a:t>
            </a:r>
            <a:endParaRPr lang="ru-RU" sz="950" b="1" dirty="0" smtClean="0"/>
          </a:p>
          <a:p>
            <a:pPr marL="342900" indent="-342900">
              <a:buFont typeface="+mj-lt"/>
              <a:buAutoNum type="arabicPeriod"/>
            </a:pPr>
            <a:r>
              <a:rPr lang="ru-RU" sz="950" b="1" dirty="0" smtClean="0"/>
              <a:t>ООО «</a:t>
            </a:r>
            <a:r>
              <a:rPr lang="ru-RU" sz="950" b="1" dirty="0" err="1" smtClean="0"/>
              <a:t>Юньчжи</a:t>
            </a:r>
            <a:r>
              <a:rPr lang="ru-RU" sz="950" b="1" dirty="0" smtClean="0"/>
              <a:t> </a:t>
            </a:r>
            <a:r>
              <a:rPr lang="ru-RU" sz="950" b="1" dirty="0" err="1"/>
              <a:t>Текнолоджи</a:t>
            </a:r>
            <a:r>
              <a:rPr lang="ru-RU" sz="950" b="1" dirty="0"/>
              <a:t> (БЛР)» </a:t>
            </a:r>
            <a:r>
              <a:rPr lang="ru-RU" sz="950" b="1" dirty="0" smtClean="0"/>
              <a:t>(КНР)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950" b="1" dirty="0" smtClean="0"/>
              <a:t>ООО «Китайско-Белорусский </a:t>
            </a:r>
            <a:r>
              <a:rPr lang="ru-RU" sz="950" b="1" dirty="0"/>
              <a:t>Высокотехнологичный аэрокосмический центр исследований и разработок</a:t>
            </a:r>
            <a:r>
              <a:rPr lang="ru-RU" sz="950" b="1" dirty="0" smtClean="0"/>
              <a:t>» (ООО </a:t>
            </a:r>
            <a:r>
              <a:rPr lang="ru-RU" sz="950" b="1" dirty="0"/>
              <a:t>«КБВАЦИР</a:t>
            </a:r>
            <a:r>
              <a:rPr lang="ru-RU" sz="950" b="1" dirty="0" smtClean="0"/>
              <a:t>») (КНР)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950" b="1" dirty="0"/>
              <a:t>ООО «</a:t>
            </a:r>
            <a:r>
              <a:rPr lang="ru-RU" sz="950" b="1" dirty="0" err="1"/>
              <a:t>Вайсизи</a:t>
            </a:r>
            <a:r>
              <a:rPr lang="ru-RU" sz="950" b="1" dirty="0"/>
              <a:t> Интернэшнл (Бел</a:t>
            </a:r>
            <a:r>
              <a:rPr lang="ru-RU" sz="950" b="1" dirty="0" smtClean="0"/>
              <a:t>)» (КНР)</a:t>
            </a:r>
            <a:endParaRPr lang="en-US" sz="950" b="1" dirty="0"/>
          </a:p>
          <a:p>
            <a:endParaRPr lang="en-US" sz="1000" b="1" dirty="0" smtClean="0"/>
          </a:p>
          <a:p>
            <a:pPr marL="342900" indent="-342900">
              <a:buFont typeface="+mj-lt"/>
              <a:buAutoNum type="arabicPeriod"/>
            </a:pPr>
            <a:endParaRPr lang="ru-RU" sz="1000" b="1" dirty="0" smtClean="0"/>
          </a:p>
        </p:txBody>
      </p:sp>
      <p:sp>
        <p:nvSpPr>
          <p:cNvPr id="29" name="TextBox 28"/>
          <p:cNvSpPr txBox="1"/>
          <p:nvPr/>
        </p:nvSpPr>
        <p:spPr>
          <a:xfrm>
            <a:off x="8604448" y="0"/>
            <a:ext cx="4476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13</a:t>
            </a:r>
            <a:endParaRPr lang="ru-RU" sz="2000" b="1" dirty="0"/>
          </a:p>
        </p:txBody>
      </p:sp>
      <p:pic>
        <p:nvPicPr>
          <p:cNvPr id="2" name="Picture 2" descr="D:\Дуко\ВСТРЕЧИ И КОМАНДИРОВКИ\бел-казахстан 29-30.11\Леванта лого.jpg"/>
          <p:cNvPicPr>
            <a:picLocks noChangeAspect="1" noChangeArrowheads="1"/>
          </p:cNvPicPr>
          <p:nvPr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09321" y="5456155"/>
            <a:ext cx="939516" cy="567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178" y="4501317"/>
            <a:ext cx="889914" cy="798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 descr="D:\Дуко\ВСТРЕЧИ И КОМАНДИРОВКИ\бел-казахстан 29-30.11\Logo.jpg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5150" y="4484388"/>
            <a:ext cx="1324036" cy="304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52" y="6155159"/>
            <a:ext cx="2138200" cy="34925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75" t="17622" r="10399" b="22860"/>
          <a:stretch/>
        </p:blipFill>
        <p:spPr>
          <a:xfrm>
            <a:off x="3712269" y="6001285"/>
            <a:ext cx="1069898" cy="78107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1651" y="5435159"/>
            <a:ext cx="1520618" cy="535768"/>
          </a:xfrm>
          <a:prstGeom prst="rect">
            <a:avLst/>
          </a:prstGeom>
        </p:spPr>
      </p:pic>
      <p:pic>
        <p:nvPicPr>
          <p:cNvPr id="34" name="Picture 2"/>
          <p:cNvPicPr>
            <a:picLocks noChangeAspect="1" noChangeArrowheads="1"/>
          </p:cNvPicPr>
          <p:nvPr/>
        </p:nvPicPr>
        <p:blipFill rotWithShape="1"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94" t="14088" r="72670" b="79365"/>
          <a:stretch/>
        </p:blipFill>
        <p:spPr bwMode="auto">
          <a:xfrm>
            <a:off x="280733" y="5675762"/>
            <a:ext cx="1055483" cy="325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2" descr="C:\Users\User\AppData\Roaming\Skype\live#3aduko_36\media_messaging\media_cache_v3\^EDC895AAB0881C3CE1FF0F6DBB3F11A4E7E61668F6C74D0262^pimgpsh_fullsize_distr.jpg"/>
          <p:cNvPicPr>
            <a:picLocks noChangeAspect="1" noChangeArrowheads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9799" y="1964974"/>
            <a:ext cx="1167581" cy="319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263" y="5968920"/>
            <a:ext cx="1435096" cy="485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9"/>
          <p:cNvPicPr>
            <a:picLocks noChangeAspect="1" noChangeArrowheads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8565" y="5531980"/>
            <a:ext cx="613086" cy="613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2" descr="https://www.citic.com/statics/images/zxgf_en/logo.png"/>
          <p:cNvPicPr>
            <a:picLocks noChangeAspect="1" noChangeArrowheads="1"/>
          </p:cNvPicPr>
          <p:nvPr/>
        </p:nvPicPr>
        <p:blipFill rotWithShape="1">
          <a:blip r:embed="rId34" cstate="print"/>
          <a:srcRect l="-4382" t="-12348" r="67417" b="-9013"/>
          <a:stretch/>
        </p:blipFill>
        <p:spPr bwMode="auto">
          <a:xfrm>
            <a:off x="3210236" y="2909096"/>
            <a:ext cx="665705" cy="702146"/>
          </a:xfrm>
          <a:prstGeom prst="rect">
            <a:avLst/>
          </a:prstGeom>
          <a:noFill/>
        </p:spPr>
      </p:pic>
      <p:pic>
        <p:nvPicPr>
          <p:cNvPr id="2050" name="Picture 2" descr="ÐÐ¼ÐºÐ¾Ð´Ð¾Ñ"/>
          <p:cNvPicPr>
            <a:picLocks noChangeAspect="1" noChangeArrowheads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3589" y="3380602"/>
            <a:ext cx="2292595" cy="581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1898" y="6440879"/>
            <a:ext cx="1371600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7179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Oksana\WORK\05_GREAT STONE\листовка\презентация Power Point\02_презентация Power Point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79965"/>
            <a:ext cx="9088511" cy="5299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D:\Oksana\WORK\05_GREAT STONE\листовка\презентация Power Point\01_презентация Power Poin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14488"/>
            <a:ext cx="9144000" cy="4657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7504" y="246221"/>
            <a:ext cx="6393322" cy="1039640"/>
          </a:xfrm>
          <a:prstGeom prst="rect">
            <a:avLst/>
          </a:prstGeom>
          <a:solidFill>
            <a:srgbClr val="1AA1D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206" tIns="25603" rIns="51206" bIns="25603" rtlCol="0" anchor="ctr"/>
          <a:lstStyle/>
          <a:p>
            <a:pPr algn="ctr"/>
            <a:r>
              <a:rPr lang="ru-RU"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ООО «Оптические сапфиры» </a:t>
            </a:r>
            <a:endParaRPr lang="ru-RU" sz="2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21882" y="1458027"/>
            <a:ext cx="4485421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200" b="1" dirty="0"/>
              <a:t>п</a:t>
            </a:r>
            <a:r>
              <a:rPr lang="ru-RU" sz="2200" b="1" dirty="0" smtClean="0"/>
              <a:t>роект</a:t>
            </a:r>
            <a:r>
              <a:rPr lang="en-US" sz="2200" b="1" dirty="0" smtClean="0"/>
              <a:t>:</a:t>
            </a:r>
            <a:r>
              <a:rPr lang="ru-RU" sz="2200" b="1" dirty="0"/>
              <a:t> </a:t>
            </a:r>
            <a:r>
              <a:rPr lang="ru-RU" sz="2200" dirty="0" smtClean="0"/>
              <a:t>создание </a:t>
            </a:r>
            <a:r>
              <a:rPr lang="ru-RU" sz="2200" dirty="0"/>
              <a:t>и развитие промышленного производства сапфиров</a:t>
            </a:r>
            <a:r>
              <a:rPr lang="en-US" sz="2200" dirty="0" smtClean="0"/>
              <a:t> </a:t>
            </a:r>
            <a:endParaRPr lang="ru-RU" sz="2200" dirty="0" smtClean="0"/>
          </a:p>
          <a:p>
            <a:pPr>
              <a:buFont typeface="Wingdings" pitchFamily="2" charset="2"/>
              <a:buChar char="§"/>
            </a:pPr>
            <a:r>
              <a:rPr lang="ru-RU" sz="2200" dirty="0" smtClean="0"/>
              <a:t>использование </a:t>
            </a:r>
            <a:r>
              <a:rPr lang="ru-RU" sz="2200" dirty="0" smtClean="0"/>
              <a:t>собственных разработок, позволяющих </a:t>
            </a:r>
            <a:r>
              <a:rPr lang="ru-RU" sz="2200" dirty="0"/>
              <a:t>произвести монокристаллы </a:t>
            </a:r>
            <a:r>
              <a:rPr lang="ru-RU" sz="2200" dirty="0" err="1"/>
              <a:t>лейкосапфиров</a:t>
            </a:r>
            <a:r>
              <a:rPr lang="ru-RU" sz="2200" dirty="0"/>
              <a:t> крупных размеров с химическим составом близким к эталонным природным </a:t>
            </a:r>
            <a:r>
              <a:rPr lang="ru-RU" sz="2200" dirty="0" smtClean="0"/>
              <a:t>образцам</a:t>
            </a:r>
          </a:p>
          <a:p>
            <a:pPr>
              <a:buFont typeface="Wingdings" pitchFamily="2" charset="2"/>
              <a:buChar char="§"/>
            </a:pPr>
            <a:r>
              <a:rPr lang="ru-RU" sz="2200" dirty="0"/>
              <a:t>п</a:t>
            </a:r>
            <a:r>
              <a:rPr lang="ru-RU" sz="2200" dirty="0" smtClean="0"/>
              <a:t>родукция </a:t>
            </a:r>
            <a:r>
              <a:rPr lang="ru-RU" sz="2200" dirty="0"/>
              <a:t>востребована производителями микроэлектроники, оптоэлектроники, лазерной техники и других областей </a:t>
            </a:r>
            <a:r>
              <a:rPr lang="ru-RU" sz="2200" dirty="0" smtClean="0"/>
              <a:t>промышленности</a:t>
            </a:r>
            <a:endParaRPr lang="en-US" sz="22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8562951" y="91055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1</a:t>
            </a:r>
            <a:r>
              <a:rPr lang="ru-RU" sz="2000" b="1" dirty="0"/>
              <a:t>4</a:t>
            </a:r>
          </a:p>
        </p:txBody>
      </p:sp>
      <p:pic>
        <p:nvPicPr>
          <p:cNvPr id="1026" name="Picture 2" descr="C:\Users\user\Desktop\фото для презентаций\1965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395" y="1388103"/>
            <a:ext cx="2057400" cy="183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648" y="3393138"/>
            <a:ext cx="3836303" cy="3306528"/>
          </a:xfrm>
          <a:prstGeom prst="rect">
            <a:avLst/>
          </a:prstGeom>
        </p:spPr>
      </p:pic>
      <p:pic>
        <p:nvPicPr>
          <p:cNvPr id="2050" name="Picture 2" descr="http://www.agriacta.com/wp-content/uploads/2015/06/ru-by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6620" y="1580735"/>
            <a:ext cx="2194257" cy="1645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1711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Oksana\WORK\05_GREAT STONE\листовка\презентация Power Point\02_презентация Power Point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79965"/>
            <a:ext cx="9088511" cy="5299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D:\Oksana\WORK\05_GREAT STONE\листовка\презентация Power Point\01_презентация Power Poin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14488"/>
            <a:ext cx="9144000" cy="4657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7504" y="246221"/>
            <a:ext cx="6393322" cy="1039640"/>
          </a:xfrm>
          <a:prstGeom prst="rect">
            <a:avLst/>
          </a:prstGeom>
          <a:solidFill>
            <a:srgbClr val="1AA1D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206" tIns="25603" rIns="51206" bIns="25603" rtlCol="0" anchor="ctr"/>
          <a:lstStyle/>
          <a:p>
            <a:pPr algn="ctr"/>
            <a:r>
              <a:rPr lang="ru-RU"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ООО «Научно-производственный центр </a:t>
            </a:r>
            <a:r>
              <a:rPr lang="ru-RU" sz="22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БелАгроГен</a:t>
            </a:r>
            <a:r>
              <a:rPr lang="ru-RU"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endParaRPr lang="ru-RU" sz="2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340114" y="1628799"/>
            <a:ext cx="4485421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200" b="1" dirty="0"/>
              <a:t>п</a:t>
            </a:r>
            <a:r>
              <a:rPr lang="ru-RU" sz="2200" b="1" dirty="0" smtClean="0"/>
              <a:t>роект</a:t>
            </a:r>
            <a:r>
              <a:rPr lang="en-US" sz="2200" b="1" dirty="0" smtClean="0"/>
              <a:t>:</a:t>
            </a:r>
            <a:r>
              <a:rPr lang="ru-RU" sz="2200" b="1" dirty="0"/>
              <a:t> </a:t>
            </a:r>
            <a:r>
              <a:rPr lang="ru-RU" sz="2200" dirty="0" smtClean="0"/>
              <a:t>строительство </a:t>
            </a:r>
            <a:r>
              <a:rPr lang="ru-RU" sz="2200" dirty="0"/>
              <a:t>на территории индустриального парка фармацевтического завода (ветеринарные препараты), соответствующего правилам надлежащей производственной практики (GMP</a:t>
            </a:r>
            <a:r>
              <a:rPr lang="ru-RU" sz="2200" dirty="0" smtClean="0"/>
              <a:t>)</a:t>
            </a:r>
            <a:endParaRPr lang="ru-RU" sz="22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8562951" y="91055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15</a:t>
            </a:r>
            <a:endParaRPr lang="ru-RU" sz="20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53" y="1792532"/>
            <a:ext cx="2253993" cy="118409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7142" y="4365104"/>
            <a:ext cx="5011367" cy="160363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54" y="3098913"/>
            <a:ext cx="3799956" cy="2817311"/>
          </a:xfrm>
          <a:prstGeom prst="rect">
            <a:avLst/>
          </a:prstGeom>
        </p:spPr>
      </p:pic>
      <p:pic>
        <p:nvPicPr>
          <p:cNvPr id="12" name="Picture 2" descr="https://avatars.mds.yandex.net/get-pdb/1384286/db5d2fad-c2fa-45e0-a80d-ebc9208cd890/s28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8281" y="1628800"/>
            <a:ext cx="1112629" cy="743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544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Oksana\WORK\05_GREAT STONE\листовка\презентация Power Point\02_презентация Power Point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79965"/>
            <a:ext cx="9088511" cy="5299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D:\Oksana\WORK\05_GREAT STONE\листовка\презентация Power Point\01_презентация Power Poin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14488"/>
            <a:ext cx="9144000" cy="4657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246221"/>
            <a:ext cx="6500826" cy="1039640"/>
          </a:xfrm>
          <a:prstGeom prst="rect">
            <a:avLst/>
          </a:prstGeom>
          <a:solidFill>
            <a:srgbClr val="1AA1D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206" tIns="25603" rIns="51206" bIns="25603" rtlCol="0" anchor="ctr"/>
          <a:lstStyle/>
          <a:p>
            <a:r>
              <a:rPr lang="en-US" sz="2600" b="1" dirty="0" smtClean="0"/>
              <a:t> </a:t>
            </a:r>
            <a:r>
              <a:rPr lang="ru-RU" sz="2600" b="1" dirty="0" smtClean="0"/>
              <a:t>НП ООО «Композитные конструкции»</a:t>
            </a:r>
            <a:endParaRPr lang="en-US" sz="2600" b="1" dirty="0" smtClean="0"/>
          </a:p>
          <a:p>
            <a:r>
              <a:rPr lang="en-US" sz="2600" b="1" dirty="0" smtClean="0">
                <a:latin typeface="Calibri" panose="020F0502020204030204" pitchFamily="34" charset="0"/>
                <a:cs typeface="Times New Roman" pitchFamily="18" charset="0"/>
              </a:rPr>
              <a:t> (DIEFFENBACHER)</a:t>
            </a:r>
            <a:endParaRPr lang="ru-RU" sz="2600" dirty="0">
              <a:latin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5" name="Рисунок 4" descr="biryukov-velikiy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13" y="1714488"/>
            <a:ext cx="4572032" cy="2897882"/>
          </a:xfrm>
          <a:prstGeom prst="rect">
            <a:avLst/>
          </a:prstGeom>
        </p:spPr>
      </p:pic>
      <p:pic>
        <p:nvPicPr>
          <p:cNvPr id="6" name="Рисунок 5" descr="headerbilder_composites_allgemein.jpg"/>
          <p:cNvPicPr>
            <a:picLocks noChangeAspect="1"/>
          </p:cNvPicPr>
          <p:nvPr/>
        </p:nvPicPr>
        <p:blipFill rotWithShape="1">
          <a:blip r:embed="rId5"/>
          <a:srcRect l="7397"/>
          <a:stretch/>
        </p:blipFill>
        <p:spPr>
          <a:xfrm>
            <a:off x="107504" y="4714884"/>
            <a:ext cx="5887687" cy="1951459"/>
          </a:xfrm>
          <a:prstGeom prst="rect">
            <a:avLst/>
          </a:prstGeom>
        </p:spPr>
      </p:pic>
      <p:pic>
        <p:nvPicPr>
          <p:cNvPr id="7" name="Рисунок 6" descr="11.jpg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764976" y="1424444"/>
            <a:ext cx="1772454" cy="830838"/>
          </a:xfrm>
          <a:prstGeom prst="rect">
            <a:avLst/>
          </a:prstGeom>
        </p:spPr>
      </p:pic>
      <p:pic>
        <p:nvPicPr>
          <p:cNvPr id="8" name="Рисунок 7" descr="logo12236611408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96136" y="3645024"/>
            <a:ext cx="3292374" cy="106986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651727" y="2255282"/>
            <a:ext cx="4485421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200" b="1" dirty="0" smtClean="0"/>
              <a:t>проект</a:t>
            </a:r>
            <a:r>
              <a:rPr lang="en-US" sz="2200" b="1" dirty="0" smtClean="0"/>
              <a:t>:</a:t>
            </a:r>
            <a:r>
              <a:rPr lang="en-US" sz="2200" dirty="0" smtClean="0"/>
              <a:t> </a:t>
            </a:r>
            <a:r>
              <a:rPr lang="ru-RU" sz="2200" dirty="0" smtClean="0"/>
              <a:t>создание </a:t>
            </a:r>
            <a:r>
              <a:rPr lang="ru-RU" sz="2200" dirty="0"/>
              <a:t>научно-производственного предприятия по инжинирингу и выпуску изделий из композиционных </a:t>
            </a:r>
            <a:r>
              <a:rPr lang="ru-RU" sz="2200" dirty="0" smtClean="0"/>
              <a:t>материалов</a:t>
            </a:r>
            <a:endParaRPr lang="en-US" sz="2200" dirty="0" smtClean="0"/>
          </a:p>
          <a:p>
            <a:pPr algn="just"/>
            <a:endParaRPr lang="ru-RU" sz="22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8562951" y="91055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16</a:t>
            </a:r>
            <a:endParaRPr lang="ru-RU" sz="2000" b="1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9" y="4714884"/>
            <a:ext cx="3004342" cy="1943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81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Oksana\WORK\05_GREAT STONE\листовка\презентация Power Point\02_презентация Power Point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31" y="1"/>
            <a:ext cx="9066179" cy="5379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D:\Oksana\WORK\05_GREAT STONE\листовка\презентация Power Point\01_презентация Power Point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628796"/>
            <a:ext cx="8872562" cy="3657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7985" y="246221"/>
            <a:ext cx="6478494" cy="720080"/>
          </a:xfrm>
          <a:prstGeom prst="rect">
            <a:avLst/>
          </a:prstGeom>
          <a:solidFill>
            <a:srgbClr val="1AA1D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206" tIns="25603" rIns="51206" bIns="25603" rtlCol="0" anchor="ctr"/>
          <a:lstStyle/>
          <a:p>
            <a:pPr algn="ctr"/>
            <a:r>
              <a:rPr lang="ru-RU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Проекты резидентов индустриального парка</a:t>
            </a:r>
            <a:endParaRPr lang="ru-RU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52488" y="46166"/>
            <a:ext cx="5196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17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15246" y="1003527"/>
            <a:ext cx="4648357" cy="2513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588224" y="1040373"/>
            <a:ext cx="2463850" cy="769441"/>
          </a:xfrm>
          <a:prstGeom prst="rect">
            <a:avLst/>
          </a:prstGeom>
          <a:solidFill>
            <a:schemeClr val="bg1">
              <a:lumMod val="95000"/>
              <a:alpha val="58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cs typeface="Times New Roman" panose="02020603050405020304" pitchFamily="18" charset="0"/>
              </a:rPr>
              <a:t>RUCHTECH </a:t>
            </a:r>
            <a:br>
              <a:rPr lang="en-US" sz="2200" b="1" dirty="0" smtClean="0">
                <a:cs typeface="Times New Roman" panose="02020603050405020304" pitchFamily="18" charset="0"/>
              </a:rPr>
            </a:br>
            <a:r>
              <a:rPr lang="en-US" sz="2200" b="1" dirty="0" smtClean="0">
                <a:cs typeface="Times New Roman" panose="02020603050405020304" pitchFamily="18" charset="0"/>
              </a:rPr>
              <a:t>(</a:t>
            </a:r>
            <a:r>
              <a:rPr lang="en-US" sz="2200" b="1" dirty="0">
                <a:cs typeface="Times New Roman" panose="02020603050405020304" pitchFamily="18" charset="0"/>
              </a:rPr>
              <a:t>IPG Photonics)</a:t>
            </a:r>
            <a:endParaRPr lang="ru-RU" sz="2200" b="1" dirty="0"/>
          </a:p>
        </p:txBody>
      </p:sp>
      <p:pic>
        <p:nvPicPr>
          <p:cNvPr id="2" name="Picture 2" descr="ÐÐ°ÑÑÐ¸Ð½ÐºÐ¸ Ð¿Ð¾ Ð·Ð°Ð¿ÑÐ¾ÑÑ ÑÑÐ½Ð´Ñ ÑÐ¸Ð½ÑÐ´Ð¶Ñ Ð·Ð°Ð¿ÑÑÐº Ð¿ÑÐ¾Ð¸Ð·Ð²Ð¾Ð´ÑÑÐ²Ð°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10" t="8031" r="22996" b="9812"/>
          <a:stretch/>
        </p:blipFill>
        <p:spPr bwMode="auto">
          <a:xfrm>
            <a:off x="587037" y="4278367"/>
            <a:ext cx="3615032" cy="2503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71" r="32396" b="5722"/>
          <a:stretch/>
        </p:blipFill>
        <p:spPr bwMode="auto">
          <a:xfrm>
            <a:off x="2863938" y="1003527"/>
            <a:ext cx="1551308" cy="1966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96" t="11660" b="11313"/>
          <a:stretch/>
        </p:blipFill>
        <p:spPr bwMode="auto">
          <a:xfrm>
            <a:off x="-999" y="1003527"/>
            <a:ext cx="2864937" cy="1952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1025227" y="1167131"/>
            <a:ext cx="2866757" cy="492443"/>
          </a:xfrm>
          <a:prstGeom prst="rect">
            <a:avLst/>
          </a:prstGeom>
          <a:solidFill>
            <a:schemeClr val="bg1">
              <a:lumMod val="95000"/>
              <a:alpha val="58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 smtClean="0"/>
              <a:t>MAZ-WEICHAI</a:t>
            </a:r>
            <a:endParaRPr lang="ru-RU" sz="2600" b="1" dirty="0"/>
          </a:p>
        </p:txBody>
      </p:sp>
      <p:pic>
        <p:nvPicPr>
          <p:cNvPr id="3076" name="Picture 4" descr="http://www.lasercut.by/images/LC3/12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2231" y="2392004"/>
            <a:ext cx="1919843" cy="880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65" t="27041" r="11429" b="10160"/>
          <a:stretch/>
        </p:blipFill>
        <p:spPr bwMode="auto">
          <a:xfrm>
            <a:off x="4304294" y="3539018"/>
            <a:ext cx="4747780" cy="2714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01" t="34563" r="16992" b="15546"/>
          <a:stretch/>
        </p:blipFill>
        <p:spPr>
          <a:xfrm>
            <a:off x="6179253" y="3272046"/>
            <a:ext cx="1640896" cy="1089575"/>
          </a:xfrm>
          <a:prstGeom prst="rect">
            <a:avLst/>
          </a:prstGeom>
        </p:spPr>
      </p:pic>
      <p:pic>
        <p:nvPicPr>
          <p:cNvPr id="12" name="Объект 5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47" t="32234" r="38343" b="38496"/>
          <a:stretch/>
        </p:blipFill>
        <p:spPr>
          <a:xfrm>
            <a:off x="2178530" y="2956118"/>
            <a:ext cx="2689967" cy="169926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555775" y="6320098"/>
            <a:ext cx="3207385" cy="461665"/>
          </a:xfrm>
          <a:prstGeom prst="rect">
            <a:avLst/>
          </a:prstGeom>
          <a:solidFill>
            <a:schemeClr val="bg1">
              <a:alpha val="58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cs typeface="Times New Roman" panose="02020603050405020304" pitchFamily="18" charset="0"/>
              </a:rPr>
              <a:t>AOWEI TECHNOLOGY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32" y="2956118"/>
            <a:ext cx="2188453" cy="134863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566562" y="3055291"/>
            <a:ext cx="1784085" cy="461665"/>
          </a:xfrm>
          <a:prstGeom prst="rect">
            <a:avLst/>
          </a:prstGeom>
          <a:solidFill>
            <a:schemeClr val="bg1">
              <a:lumMod val="95000"/>
              <a:alpha val="58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ZOOMLION</a:t>
            </a:r>
            <a:endParaRPr lang="ru-RU" sz="2400" b="1" dirty="0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5929605"/>
            <a:ext cx="1659989" cy="774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71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Oksana\WORK\05_GREAT STONE\листовка\презентация Power Point\02_презентация Power Poin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59" y="0"/>
            <a:ext cx="9108281" cy="5299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D:\Oksana\WORK\05_GREAT STONE\листовка\презентация Power Point\01_презентация Power Poin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735" y="1571626"/>
            <a:ext cx="8991405" cy="522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" y="404664"/>
            <a:ext cx="3419871" cy="554638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About park</a:t>
            </a: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8308" y="404175"/>
            <a:ext cx="6319916" cy="792088"/>
          </a:xfrm>
          <a:prstGeom prst="rect">
            <a:avLst/>
          </a:prstGeom>
          <a:solidFill>
            <a:srgbClr val="1AA1D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206" tIns="25603" rIns="51206" bIns="25603" rtlCol="0" anchor="ctr"/>
          <a:lstStyle/>
          <a:p>
            <a:pPr algn="ctr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Почему «Великий камень»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37281" y="0"/>
            <a:ext cx="58886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18</a:t>
            </a:r>
          </a:p>
          <a:p>
            <a:endParaRPr lang="ru-RU" sz="2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68308" y="1253971"/>
            <a:ext cx="3097240" cy="1631216"/>
          </a:xfrm>
          <a:prstGeom prst="rect">
            <a:avLst/>
          </a:prstGeom>
          <a:solidFill>
            <a:schemeClr val="accent2">
              <a:lumMod val="60000"/>
              <a:lumOff val="40000"/>
              <a:alpha val="55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ru-RU" sz="2000" b="1" dirty="0" smtClean="0"/>
          </a:p>
          <a:p>
            <a:pPr algn="ctr"/>
            <a:r>
              <a:rPr lang="ru-RU" sz="2000" b="1" dirty="0" smtClean="0"/>
              <a:t>Возможность аренды и приобретения земли в частную собственность</a:t>
            </a:r>
          </a:p>
          <a:p>
            <a:pPr algn="ctr"/>
            <a:r>
              <a:rPr lang="ru-RU" sz="2000" b="1" dirty="0" smtClean="0"/>
              <a:t> </a:t>
            </a:r>
            <a:endParaRPr lang="ru-RU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985824" y="4201512"/>
            <a:ext cx="3022297" cy="1323439"/>
          </a:xfrm>
          <a:prstGeom prst="rect">
            <a:avLst/>
          </a:prstGeom>
          <a:solidFill>
            <a:srgbClr val="92D050">
              <a:alpha val="63000"/>
            </a:srgbClr>
          </a:solidFill>
        </p:spPr>
        <p:txBody>
          <a:bodyPr wrap="square" rtlCol="0">
            <a:spAutoFit/>
          </a:bodyPr>
          <a:lstStyle/>
          <a:p>
            <a:pPr algn="ctr"/>
            <a:endParaRPr lang="ru-RU" sz="2000" b="1" dirty="0" smtClean="0"/>
          </a:p>
          <a:p>
            <a:pPr algn="ctr"/>
            <a:r>
              <a:rPr lang="ru-RU" sz="2000" b="1" dirty="0" smtClean="0"/>
              <a:t>Особый таможенный режим</a:t>
            </a:r>
          </a:p>
          <a:p>
            <a:pPr algn="ctr"/>
            <a:endParaRPr lang="ru-RU" sz="2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68308" y="2885187"/>
            <a:ext cx="3074897" cy="1323439"/>
          </a:xfrm>
          <a:prstGeom prst="rect">
            <a:avLst/>
          </a:prstGeom>
          <a:solidFill>
            <a:schemeClr val="accent1">
              <a:lumMod val="60000"/>
              <a:lumOff val="40000"/>
              <a:alpha val="55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ru-RU" sz="2000" b="1" dirty="0" smtClean="0"/>
          </a:p>
          <a:p>
            <a:pPr algn="ctr"/>
            <a:r>
              <a:rPr lang="ru-RU" sz="2000" b="1" dirty="0" smtClean="0"/>
              <a:t>Налоговые льготы и преференции</a:t>
            </a:r>
          </a:p>
          <a:p>
            <a:pPr algn="ctr"/>
            <a:endParaRPr lang="ru-RU" sz="20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09075" y="5537079"/>
            <a:ext cx="8676456" cy="1015663"/>
          </a:xfrm>
          <a:prstGeom prst="rect">
            <a:avLst/>
          </a:prstGeom>
          <a:solidFill>
            <a:schemeClr val="accent1">
              <a:lumMod val="75000"/>
              <a:alpha val="36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ru-RU" sz="2000" b="1" dirty="0" smtClean="0"/>
          </a:p>
          <a:p>
            <a:pPr algn="ctr"/>
            <a:r>
              <a:rPr lang="ru-RU" sz="2000" b="1" dirty="0" smtClean="0"/>
              <a:t>Упрощенный процесс проектирования и строительства</a:t>
            </a:r>
          </a:p>
          <a:p>
            <a:pPr algn="ctr"/>
            <a:endParaRPr lang="ru-RU" sz="20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5968969" y="1253971"/>
            <a:ext cx="3022297" cy="163121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ru-RU" sz="2000" b="1" dirty="0" smtClean="0"/>
          </a:p>
          <a:p>
            <a:pPr algn="ctr"/>
            <a:r>
              <a:rPr lang="ru-RU" sz="2000" b="1" dirty="0" smtClean="0"/>
              <a:t>Обслуживание инвесторов по принципу «Одна станция»</a:t>
            </a:r>
          </a:p>
          <a:p>
            <a:pPr algn="ctr"/>
            <a:endParaRPr lang="ru-RU" sz="20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68308" y="4208626"/>
            <a:ext cx="3074897" cy="1323439"/>
          </a:xfrm>
          <a:prstGeom prst="rect">
            <a:avLst/>
          </a:prstGeom>
          <a:solidFill>
            <a:srgbClr val="92D050">
              <a:alpha val="52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Готовые земельные участки и производственные площади</a:t>
            </a:r>
            <a:endParaRPr lang="ru-RU" sz="20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5983113" y="2885187"/>
            <a:ext cx="3002418" cy="1323439"/>
          </a:xfrm>
          <a:prstGeom prst="rect">
            <a:avLst/>
          </a:prstGeom>
          <a:solidFill>
            <a:schemeClr val="accent1">
              <a:lumMod val="60000"/>
              <a:lumOff val="40000"/>
              <a:alpha val="63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Выгодное географическое положение</a:t>
            </a:r>
          </a:p>
          <a:p>
            <a:pPr algn="ctr"/>
            <a:endParaRPr lang="ru-RU" sz="2000" b="1" dirty="0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16" t="11032" r="15458"/>
          <a:stretch/>
        </p:blipFill>
        <p:spPr>
          <a:xfrm>
            <a:off x="3391254" y="2157229"/>
            <a:ext cx="2512098" cy="2422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09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 descr="D:\Oksana\WORK\05_GREAT STONE\листовка\презентация Power Point\01_презентация Power Poin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28796"/>
            <a:ext cx="9144000" cy="522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92524" y="6203605"/>
            <a:ext cx="8858280" cy="323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396" tIns="45698" rIns="91396" bIns="45698">
            <a:spAutoFit/>
          </a:bodyPr>
          <a:lstStyle/>
          <a:p>
            <a:pPr algn="ctr">
              <a:lnSpc>
                <a:spcPts val="1800"/>
              </a:lnSpc>
              <a:spcBef>
                <a:spcPts val="600"/>
              </a:spcBef>
            </a:pPr>
            <a:r>
              <a:rPr lang="en-US" altLang="zh-CN" sz="3600" b="1" dirty="0" smtClean="0">
                <a:latin typeface="Times New Roman" pitchFamily="18" charset="0"/>
                <a:cs typeface="Times New Roman" pitchFamily="18" charset="0"/>
                <a:hlinkClick r:id="rId3"/>
              </a:rPr>
              <a:t>www.industrialpark.by</a:t>
            </a:r>
            <a:r>
              <a:rPr lang="ru-RU" altLang="zh-CN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zh-CN" altLang="en-US" sz="4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图片 12" descr="17商务商业区鸟瞰图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512" y="332656"/>
            <a:ext cx="8812141" cy="5544616"/>
          </a:xfrm>
          <a:prstGeom prst="rect">
            <a:avLst/>
          </a:prstGeom>
        </p:spPr>
      </p:pic>
      <p:sp>
        <p:nvSpPr>
          <p:cNvPr id="11" name="Subtitle 2"/>
          <p:cNvSpPr txBox="1">
            <a:spLocks/>
          </p:cNvSpPr>
          <p:nvPr/>
        </p:nvSpPr>
        <p:spPr>
          <a:xfrm>
            <a:off x="282202" y="504860"/>
            <a:ext cx="8606759" cy="476882"/>
          </a:xfrm>
          <a:prstGeom prst="rect">
            <a:avLst/>
          </a:prstGeom>
        </p:spPr>
        <p:txBody>
          <a:bodyPr lIns="91396" tIns="45698" rIns="91396" bIns="45698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ru-RU" sz="2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Добро пожаловать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индустриальный парк «Великий камень»!</a:t>
            </a:r>
            <a:endParaRPr lang="en-US" sz="2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0355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Oksana\WORK\05_GREAT STONE\листовка\презентация Power Point\02_презентация Power Poin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299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D:\Oksana\WORK\05_GREAT STONE\листовка\презентация Power Point\01_презентация Power Point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28796"/>
            <a:ext cx="9144000" cy="522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6824" y="116632"/>
            <a:ext cx="6303074" cy="1152128"/>
          </a:xfrm>
          <a:prstGeom prst="rect">
            <a:avLst/>
          </a:prstGeom>
          <a:solidFill>
            <a:srgbClr val="1AA1D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206" tIns="25603" rIns="51206" bIns="25603" rtlCol="0" anchor="ctr"/>
          <a:lstStyle/>
          <a:p>
            <a:pPr algn="ctr"/>
            <a:r>
              <a:rPr lang="ru-RU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Индустриальный парк «Великий камень» – </a:t>
            </a:r>
            <a:r>
              <a:rPr lang="ru-RU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>«жемчужина Экономического пояса Шелкового пути»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矩形 9"/>
          <p:cNvSpPr/>
          <p:nvPr/>
        </p:nvSpPr>
        <p:spPr>
          <a:xfrm>
            <a:off x="47187" y="5512057"/>
            <a:ext cx="9107176" cy="1508093"/>
          </a:xfrm>
          <a:prstGeom prst="rect">
            <a:avLst/>
          </a:prstGeom>
          <a:noFill/>
        </p:spPr>
        <p:txBody>
          <a:bodyPr wrap="square" lIns="91429" tIns="45714" rIns="91429" bIns="45714">
            <a:spAutoFit/>
          </a:bodyPr>
          <a:lstStyle>
            <a:defPPr>
              <a:defRPr lang="ru-RU"/>
            </a:defPPr>
            <a:lvl1pPr marL="0" algn="l" defTabSz="91396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980" algn="l" defTabSz="91396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960" algn="l" defTabSz="91396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942" algn="l" defTabSz="91396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923" algn="l" defTabSz="91396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904" algn="l" defTabSz="91396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884" algn="l" defTabSz="91396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864" algn="l" defTabSz="91396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844" algn="l" defTabSz="91396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zh-CN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仿宋" pitchFamily="49" charset="-122"/>
                <a:cs typeface="Times New Roman" panose="02020603050405020304" pitchFamily="18" charset="0"/>
              </a:rPr>
              <a:t>Индустриальный парк «Великий камень» - это …</a:t>
            </a:r>
          </a:p>
          <a:p>
            <a:pPr marL="342900" indent="-342900" algn="just">
              <a:buFontTx/>
              <a:buChar char="-"/>
            </a:pPr>
            <a:r>
              <a:rPr lang="ru-RU" altLang="zh-CN" b="1" dirty="0" smtClean="0">
                <a:latin typeface="Calibri" panose="020F0502020204030204" pitchFamily="34" charset="0"/>
                <a:ea typeface="仿宋" pitchFamily="49" charset="-122"/>
                <a:cs typeface="Times New Roman" panose="02020603050405020304" pitchFamily="18" charset="0"/>
              </a:rPr>
              <a:t>крупнейший проект Экономического пояса Шелкового пути, соединяющий </a:t>
            </a:r>
            <a:br>
              <a:rPr lang="ru-RU" altLang="zh-CN" b="1" dirty="0" smtClean="0">
                <a:latin typeface="Calibri" panose="020F0502020204030204" pitchFamily="34" charset="0"/>
                <a:ea typeface="仿宋" pitchFamily="49" charset="-122"/>
                <a:cs typeface="Times New Roman" panose="02020603050405020304" pitchFamily="18" charset="0"/>
              </a:rPr>
            </a:br>
            <a:r>
              <a:rPr lang="ru-RU" altLang="zh-CN" b="1" dirty="0" smtClean="0">
                <a:latin typeface="Calibri" panose="020F0502020204030204" pitchFamily="34" charset="0"/>
                <a:ea typeface="仿宋" pitchFamily="49" charset="-122"/>
                <a:cs typeface="Times New Roman" panose="02020603050405020304" pitchFamily="18" charset="0"/>
              </a:rPr>
              <a:t>60 европейских и азиатских стран с населением 4 млрд. человек;</a:t>
            </a:r>
          </a:p>
          <a:p>
            <a:pPr marL="342900" indent="-342900" algn="just">
              <a:buFontTx/>
              <a:buChar char="-"/>
            </a:pPr>
            <a:r>
              <a:rPr lang="ru-RU" altLang="zh-CN" b="1" dirty="0">
                <a:latin typeface="Calibri" panose="020F0502020204030204" pitchFamily="34" charset="0"/>
                <a:ea typeface="仿宋" pitchFamily="49" charset="-122"/>
                <a:cs typeface="Times New Roman" panose="02020603050405020304" pitchFamily="18" charset="0"/>
              </a:rPr>
              <a:t>м</a:t>
            </a:r>
            <a:r>
              <a:rPr lang="ru-RU" altLang="zh-CN" b="1" dirty="0" smtClean="0">
                <a:latin typeface="Calibri" panose="020F0502020204030204" pitchFamily="34" charset="0"/>
                <a:ea typeface="仿宋" pitchFamily="49" charset="-122"/>
                <a:cs typeface="Times New Roman" panose="02020603050405020304" pitchFamily="18" charset="0"/>
              </a:rPr>
              <a:t>еждународная платформа для ведения бизнеса без привязки к стране капитала.</a:t>
            </a:r>
          </a:p>
          <a:p>
            <a:pPr marL="342900" indent="-342900" algn="just">
              <a:spcAft>
                <a:spcPts val="1200"/>
              </a:spcAft>
              <a:buFontTx/>
              <a:buChar char="-"/>
            </a:pPr>
            <a:endParaRPr lang="ru-RU" altLang="zh-CN" sz="2000" dirty="0">
              <a:latin typeface="Calibri" panose="020F0502020204030204" pitchFamily="34" charset="0"/>
              <a:ea typeface="仿宋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792257" y="0"/>
            <a:ext cx="2598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2</a:t>
            </a:r>
            <a:endParaRPr lang="ru-RU" sz="20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24" y="1268760"/>
            <a:ext cx="9015250" cy="427259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021512" y="2984360"/>
            <a:ext cx="246231" cy="344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670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3" descr="D:\Oksana\WORK\05_GREAT STONE\листовка\презентация Power Point\01_презентация Power Poin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77288"/>
            <a:ext cx="9144000" cy="522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Oksana\WORK\05_GREAT STONE\листовка\презентация Power Point\02_презентация Power Poin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299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23080" y="188640"/>
            <a:ext cx="5891994" cy="720080"/>
          </a:xfrm>
          <a:prstGeom prst="rect">
            <a:avLst/>
          </a:prstGeom>
          <a:solidFill>
            <a:srgbClr val="1AA1D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206" tIns="25603" rIns="51206" bIns="25603" rtlCol="0" anchor="ctr"/>
          <a:lstStyle/>
          <a:p>
            <a:pPr algn="ctr"/>
            <a:r>
              <a:rPr lang="ru-RU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Индустриальный парк «Великий камень» </a:t>
            </a:r>
            <a:r>
              <a: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пересечении </a:t>
            </a:r>
            <a:r>
              <a:rPr lang="ru-RU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двух </a:t>
            </a:r>
            <a:r>
              <a:rPr lang="ru-RU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>крупнейших рынков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矩形 9"/>
          <p:cNvSpPr/>
          <p:nvPr/>
        </p:nvSpPr>
        <p:spPr>
          <a:xfrm>
            <a:off x="323080" y="5063298"/>
            <a:ext cx="8296486" cy="1754314"/>
          </a:xfrm>
          <a:prstGeom prst="rect">
            <a:avLst/>
          </a:prstGeom>
          <a:noFill/>
        </p:spPr>
        <p:txBody>
          <a:bodyPr wrap="square" lIns="91429" tIns="45714" rIns="91429" bIns="45714">
            <a:spAutoFit/>
          </a:bodyPr>
          <a:lstStyle/>
          <a:p>
            <a:pPr algn="just"/>
            <a:r>
              <a:rPr lang="ru-RU" altLang="zh-CN" b="1" dirty="0" smtClean="0">
                <a:solidFill>
                  <a:srgbClr val="0070C0"/>
                </a:solidFill>
                <a:latin typeface="Calibri" panose="020F0502020204030204" pitchFamily="34" charset="0"/>
                <a:ea typeface="SimSun" pitchFamily="2" charset="-122"/>
                <a:cs typeface="Times New Roman" pitchFamily="18" charset="0"/>
              </a:rPr>
              <a:t>Экспортные возможности для бизнеса в индустриальном парке «Великий камень»:</a:t>
            </a:r>
          </a:p>
          <a:p>
            <a:pPr marL="342900" indent="-342900" algn="just">
              <a:buFontTx/>
              <a:buChar char="-"/>
            </a:pPr>
            <a:r>
              <a:rPr lang="ru-RU" altLang="zh-CN" b="1" dirty="0" smtClean="0">
                <a:latin typeface="Calibri" panose="020F0502020204030204" pitchFamily="34" charset="0"/>
                <a:ea typeface="SimSun" pitchFamily="2" charset="-122"/>
                <a:cs typeface="Times New Roman" pitchFamily="18" charset="0"/>
              </a:rPr>
              <a:t>доступ к рынку Европейского союза (500 млн. потенциальных покупателей);</a:t>
            </a:r>
          </a:p>
          <a:p>
            <a:pPr marL="342900" indent="-342900" algn="just">
              <a:buFontTx/>
              <a:buChar char="-"/>
            </a:pPr>
            <a:r>
              <a:rPr lang="ru-RU" altLang="zh-CN" b="1" dirty="0" smtClean="0">
                <a:latin typeface="Calibri" panose="020F0502020204030204" pitchFamily="34" charset="0"/>
                <a:ea typeface="SimSun" pitchFamily="2" charset="-122"/>
                <a:cs typeface="Times New Roman" pitchFamily="18" charset="0"/>
              </a:rPr>
              <a:t>доступ к рынку Евразийского экономического союза (180 млн</a:t>
            </a:r>
            <a:r>
              <a:rPr lang="ru-RU" altLang="zh-CN" b="1" dirty="0">
                <a:latin typeface="Calibri" panose="020F0502020204030204" pitchFamily="34" charset="0"/>
                <a:ea typeface="SimSun" pitchFamily="2" charset="-122"/>
                <a:cs typeface="Times New Roman" pitchFamily="18" charset="0"/>
              </a:rPr>
              <a:t>. потенциальных покупателей) </a:t>
            </a:r>
            <a:r>
              <a:rPr lang="ru-RU" altLang="zh-CN" b="1" dirty="0" smtClean="0">
                <a:latin typeface="Calibri" panose="020F0502020204030204" pitchFamily="34" charset="0"/>
                <a:ea typeface="SimSun" pitchFamily="2" charset="-122"/>
                <a:cs typeface="Times New Roman" pitchFamily="18" charset="0"/>
              </a:rPr>
              <a:t>и </a:t>
            </a:r>
            <a:r>
              <a:rPr lang="ru-RU" altLang="zh-CN" b="1" u="sng" dirty="0" smtClean="0">
                <a:latin typeface="Calibri" panose="020F0502020204030204" pitchFamily="34" charset="0"/>
                <a:ea typeface="SimSun" pitchFamily="2" charset="-122"/>
                <a:cs typeface="Times New Roman" pitchFamily="18" charset="0"/>
              </a:rPr>
              <a:t>свободное перемещение товаров, капитала и рабочей силы</a:t>
            </a:r>
            <a:endParaRPr lang="ru-RU" altLang="zh-CN" b="1" u="sng" dirty="0">
              <a:latin typeface="Calibri" panose="020F0502020204030204" pitchFamily="34" charset="0"/>
              <a:ea typeface="仿宋" pitchFamily="49" charset="-122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792257" y="0"/>
            <a:ext cx="2598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3</a:t>
            </a:r>
            <a:endParaRPr lang="ru-RU" sz="20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3080" y="955543"/>
            <a:ext cx="8296486" cy="408710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3563888" y="1559047"/>
            <a:ext cx="9621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e-BY" sz="2800" b="1" dirty="0" smtClean="0"/>
              <a:t>ЕАЭС</a:t>
            </a:r>
            <a:endParaRPr lang="ru-RU" sz="2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15178" y="3045195"/>
            <a:ext cx="2140598" cy="1061829"/>
          </a:xfrm>
          <a:prstGeom prst="rect">
            <a:avLst/>
          </a:prstGeom>
          <a:solidFill>
            <a:srgbClr val="92D050">
              <a:alpha val="81000"/>
            </a:srgbClr>
          </a:solidFill>
        </p:spPr>
        <p:txBody>
          <a:bodyPr wrap="square">
            <a:spAutoFit/>
          </a:bodyPr>
          <a:lstStyle/>
          <a:p>
            <a:r>
              <a:rPr lang="ru-RU" b="1" dirty="0"/>
              <a:t>Европейский союз</a:t>
            </a:r>
            <a:endParaRPr lang="en-US" b="1" dirty="0"/>
          </a:p>
          <a:p>
            <a:pPr algn="ctr"/>
            <a:r>
              <a:rPr lang="en-US" sz="1500" b="1" dirty="0" smtClean="0"/>
              <a:t>500 </a:t>
            </a:r>
            <a:r>
              <a:rPr lang="ru-RU" sz="1500" b="1" dirty="0" smtClean="0"/>
              <a:t>млн потенциальных покупателей</a:t>
            </a:r>
            <a:endParaRPr lang="ru-RU" sz="15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450597" y="1604467"/>
            <a:ext cx="2304256" cy="1107996"/>
          </a:xfrm>
          <a:prstGeom prst="rect">
            <a:avLst/>
          </a:prstGeom>
          <a:solidFill>
            <a:srgbClr val="92D050">
              <a:alpha val="48000"/>
            </a:srgb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Евразийский экономический союз</a:t>
            </a:r>
          </a:p>
          <a:p>
            <a:pPr algn="ctr"/>
            <a:r>
              <a:rPr lang="en-US" sz="1500" b="1" dirty="0" smtClean="0"/>
              <a:t>180 </a:t>
            </a:r>
            <a:r>
              <a:rPr lang="ru-RU" sz="1500" b="1" dirty="0" smtClean="0"/>
              <a:t>млн потенциальных покупателей</a:t>
            </a:r>
            <a:endParaRPr lang="ru-RU" sz="1500" b="1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352408" y="2635181"/>
            <a:ext cx="201821" cy="389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511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Oksana\WORK\05_GREAT STONE\листовка\презентация Power Point\02_презентация Power Poin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299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155575" y="428604"/>
            <a:ext cx="6216625" cy="720080"/>
          </a:xfrm>
          <a:prstGeom prst="rect">
            <a:avLst/>
          </a:prstGeom>
          <a:solidFill>
            <a:srgbClr val="1AA1D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206" tIns="25603" rIns="51206" bIns="25603" rtlCol="0" anchor="ctr"/>
          <a:lstStyle/>
          <a:p>
            <a:pPr algn="ctr"/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Приоритетные направления </a:t>
            </a:r>
            <a:r>
              <a:rPr lang="en-US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 инвестиции</a:t>
            </a:r>
            <a:endParaRPr lang="ru-RU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55575" y="5387454"/>
            <a:ext cx="8832818" cy="1473669"/>
          </a:xfrm>
          <a:prstGeom prst="rect">
            <a:avLst/>
          </a:prstGeom>
        </p:spPr>
        <p:txBody>
          <a:bodyPr lIns="91396" tIns="45698" rIns="91396" bIns="45698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>
              <a:buNone/>
            </a:pPr>
            <a:r>
              <a:rPr lang="ru-RU" sz="2200" b="1" dirty="0">
                <a:solidFill>
                  <a:srgbClr val="FF0000"/>
                </a:solidFill>
                <a:cs typeface="Times New Roman" panose="02020603050405020304" pitchFamily="18" charset="0"/>
              </a:rPr>
              <a:t>Минимальный объем </a:t>
            </a:r>
            <a:r>
              <a:rPr lang="ru-RU" sz="22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инвестиций</a:t>
            </a:r>
          </a:p>
          <a:p>
            <a:pPr indent="0" algn="ctr">
              <a:buNone/>
            </a:pPr>
            <a:r>
              <a:rPr lang="en-US" sz="2200" b="1" dirty="0" smtClean="0">
                <a:ea typeface="Arial Unicode MS" panose="020B0604020202020204"/>
                <a:cs typeface="Times New Roman" panose="02020603050405020304" pitchFamily="18" charset="0"/>
              </a:rPr>
              <a:t>500 </a:t>
            </a:r>
            <a:r>
              <a:rPr lang="en-US" sz="2200" b="1" dirty="0">
                <a:ea typeface="Arial Unicode MS" panose="020B0604020202020204"/>
                <a:cs typeface="Times New Roman" panose="02020603050405020304" pitchFamily="18" charset="0"/>
              </a:rPr>
              <a:t>000</a:t>
            </a:r>
            <a:r>
              <a:rPr lang="en-US" sz="2200" dirty="0">
                <a:ea typeface="Arial Unicode MS" panose="020B0604020202020204"/>
                <a:cs typeface="Times New Roman" panose="02020603050405020304" pitchFamily="18" charset="0"/>
              </a:rPr>
              <a:t> </a:t>
            </a:r>
            <a:r>
              <a:rPr lang="ru-RU" sz="2200" b="1" dirty="0" smtClean="0">
                <a:ea typeface="Arial Unicode MS" panose="020B0604020202020204"/>
                <a:cs typeface="Times New Roman" panose="02020603050405020304" pitchFamily="18" charset="0"/>
              </a:rPr>
              <a:t>долл.</a:t>
            </a:r>
            <a:r>
              <a:rPr lang="ru-RU" sz="2200" dirty="0" smtClean="0">
                <a:ea typeface="Arial Unicode MS" panose="020B0604020202020204"/>
                <a:cs typeface="Times New Roman" panose="02020603050405020304" pitchFamily="18" charset="0"/>
              </a:rPr>
              <a:t> для 3-летних проектов и НИОКР </a:t>
            </a:r>
            <a:endParaRPr lang="en-US" sz="2200" dirty="0">
              <a:ea typeface="Arial Unicode MS" panose="020B0604020202020204"/>
              <a:cs typeface="Times New Roman" panose="02020603050405020304" pitchFamily="18" charset="0"/>
            </a:endParaRPr>
          </a:p>
          <a:p>
            <a:pPr indent="0" algn="ctr">
              <a:buNone/>
            </a:pPr>
            <a:r>
              <a:rPr lang="en-US" sz="2200" b="1" dirty="0" smtClean="0">
                <a:ea typeface="Arial Unicode MS" panose="020B0604020202020204"/>
                <a:cs typeface="Times New Roman" panose="02020603050405020304" pitchFamily="18" charset="0"/>
              </a:rPr>
              <a:t>5 </a:t>
            </a:r>
            <a:r>
              <a:rPr lang="en-US" sz="2200" b="1" dirty="0">
                <a:ea typeface="Arial Unicode MS" panose="020B0604020202020204"/>
                <a:cs typeface="Times New Roman" panose="02020603050405020304" pitchFamily="18" charset="0"/>
              </a:rPr>
              <a:t>000 000 </a:t>
            </a:r>
            <a:r>
              <a:rPr lang="ru-RU" sz="2200" b="1" dirty="0" smtClean="0">
                <a:ea typeface="Arial Unicode MS" panose="020B0604020202020204"/>
                <a:cs typeface="Times New Roman" panose="02020603050405020304" pitchFamily="18" charset="0"/>
              </a:rPr>
              <a:t>долл. </a:t>
            </a:r>
            <a:r>
              <a:rPr lang="ru-RU" sz="2200" dirty="0" smtClean="0">
                <a:ea typeface="Arial Unicode MS" panose="020B0604020202020204"/>
                <a:cs typeface="Times New Roman" panose="02020603050405020304" pitchFamily="18" charset="0"/>
              </a:rPr>
              <a:t>для проектов свыше 3 лет</a:t>
            </a:r>
            <a:endParaRPr lang="en-US" sz="2200" dirty="0">
              <a:ea typeface="Arial Unicode MS" panose="020B0604020202020204"/>
              <a:cs typeface="Times New Roman" panose="02020603050405020304" pitchFamily="18" charset="0"/>
            </a:endParaRPr>
          </a:p>
          <a:p>
            <a:pPr indent="0" algn="ctr">
              <a:buNone/>
            </a:pPr>
            <a:endParaRPr lang="ru-RU" sz="1900" b="1" dirty="0" smtClean="0">
              <a:solidFill>
                <a:srgbClr val="FF0000"/>
              </a:solidFill>
              <a:latin typeface="+mj-lt"/>
              <a:cs typeface="Times New Roman" panose="02020603050405020304" pitchFamily="18" charset="0"/>
            </a:endParaRPr>
          </a:p>
          <a:p>
            <a:pPr indent="0" algn="ctr">
              <a:buNone/>
            </a:pPr>
            <a:endParaRPr lang="en-US" sz="1900" dirty="0">
              <a:solidFill>
                <a:srgbClr val="FF000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96904" y="1317065"/>
            <a:ext cx="302433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000" b="1" dirty="0" smtClean="0"/>
              <a:t>Электроника </a:t>
            </a:r>
            <a:endParaRPr lang="en-US" sz="2000" b="1" dirty="0" smtClean="0"/>
          </a:p>
          <a:p>
            <a:pPr marL="342900" indent="-342900">
              <a:buFont typeface="+mj-lt"/>
              <a:buAutoNum type="arabicPeriod"/>
            </a:pPr>
            <a:endParaRPr lang="en-US" sz="2000" b="1" dirty="0" smtClean="0"/>
          </a:p>
          <a:p>
            <a:pPr marL="342900" indent="-342900">
              <a:buFont typeface="+mj-lt"/>
              <a:buAutoNum type="arabicPeriod"/>
            </a:pPr>
            <a:r>
              <a:rPr lang="ru-RU" sz="2000" b="1" dirty="0" smtClean="0"/>
              <a:t>Телекоммуникации</a:t>
            </a:r>
            <a:endParaRPr lang="en-US" sz="2000" b="1" dirty="0" smtClean="0"/>
          </a:p>
          <a:p>
            <a:pPr marL="342900" indent="-342900">
              <a:buFont typeface="+mj-lt"/>
              <a:buAutoNum type="arabicPeriod"/>
            </a:pPr>
            <a:endParaRPr lang="en-US" sz="2000" b="1" dirty="0" smtClean="0"/>
          </a:p>
          <a:p>
            <a:pPr marL="342900" indent="-342900">
              <a:buFont typeface="+mj-lt"/>
              <a:buAutoNum type="arabicPeriod"/>
            </a:pPr>
            <a:r>
              <a:rPr lang="ru-RU" sz="2000" b="1" dirty="0" smtClean="0"/>
              <a:t>Тонкая химия</a:t>
            </a:r>
            <a:endParaRPr lang="en-US" sz="2000" b="1" dirty="0" smtClean="0"/>
          </a:p>
          <a:p>
            <a:pPr marL="342900" indent="-342900">
              <a:buFont typeface="+mj-lt"/>
              <a:buAutoNum type="arabicPeriod"/>
            </a:pPr>
            <a:endParaRPr lang="en-US" sz="2000" b="1" dirty="0" smtClean="0"/>
          </a:p>
          <a:p>
            <a:pPr marL="342900" indent="-342900">
              <a:buFont typeface="+mj-lt"/>
              <a:buAutoNum type="arabicPeriod"/>
            </a:pPr>
            <a:r>
              <a:rPr lang="ru-RU" sz="2000" b="1" dirty="0" smtClean="0"/>
              <a:t>Фармацевтика</a:t>
            </a:r>
            <a:endParaRPr lang="en-US" sz="2000" b="1" dirty="0" smtClean="0"/>
          </a:p>
          <a:p>
            <a:endParaRPr lang="en-US" sz="2000" b="1" dirty="0" smtClean="0"/>
          </a:p>
          <a:p>
            <a:r>
              <a:rPr lang="en-US" sz="2000" b="1" dirty="0" smtClean="0"/>
              <a:t>5. </a:t>
            </a:r>
            <a:r>
              <a:rPr lang="ru-RU" sz="2000" b="1" dirty="0" smtClean="0"/>
              <a:t>Биотехнологии</a:t>
            </a:r>
            <a:endParaRPr lang="en-US" sz="2000" b="1" dirty="0" smtClean="0"/>
          </a:p>
          <a:p>
            <a:pPr marL="342900" indent="-342900">
              <a:buFont typeface="+mj-lt"/>
              <a:buAutoNum type="arabicPeriod"/>
            </a:pPr>
            <a:endParaRPr lang="en-US" sz="2000" b="1" dirty="0" smtClean="0"/>
          </a:p>
          <a:p>
            <a:r>
              <a:rPr lang="en-US" sz="2000" b="1" dirty="0" smtClean="0"/>
              <a:t>6. </a:t>
            </a:r>
            <a:r>
              <a:rPr lang="ru-RU" sz="2000" b="1" dirty="0" smtClean="0"/>
              <a:t>Машиностроение</a:t>
            </a:r>
            <a:endParaRPr lang="en-US" sz="2000" b="1" dirty="0" smtClean="0"/>
          </a:p>
          <a:p>
            <a:pPr marL="342900" indent="-342900">
              <a:buFont typeface="+mj-lt"/>
              <a:buAutoNum type="arabicPeriod"/>
            </a:pP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5249821" y="1255321"/>
            <a:ext cx="381642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7. </a:t>
            </a:r>
            <a:r>
              <a:rPr lang="ru-RU" sz="2000" b="1" dirty="0" smtClean="0"/>
              <a:t>Новые материалы</a:t>
            </a:r>
            <a:endParaRPr lang="en-US" sz="2000" b="1" dirty="0" smtClean="0"/>
          </a:p>
          <a:p>
            <a:endParaRPr lang="en-US" sz="2000" b="1" dirty="0" smtClean="0"/>
          </a:p>
          <a:p>
            <a:r>
              <a:rPr lang="en-US" sz="2000" b="1" dirty="0" smtClean="0"/>
              <a:t>8.</a:t>
            </a:r>
            <a:r>
              <a:rPr lang="ru-RU" sz="2000" b="1" dirty="0" smtClean="0"/>
              <a:t> Комплексная логистика</a:t>
            </a:r>
            <a:endParaRPr lang="en-US" sz="2000" b="1" dirty="0" smtClean="0"/>
          </a:p>
          <a:p>
            <a:endParaRPr lang="en-US" sz="2000" b="1" dirty="0" smtClean="0"/>
          </a:p>
          <a:p>
            <a:r>
              <a:rPr lang="en-US" sz="2000" b="1" dirty="0" smtClean="0"/>
              <a:t>9.</a:t>
            </a:r>
            <a:r>
              <a:rPr lang="ru-RU" sz="2000" b="1" dirty="0" smtClean="0"/>
              <a:t> Электронная коммерция</a:t>
            </a:r>
            <a:endParaRPr lang="en-US" sz="2000" b="1" dirty="0" smtClean="0"/>
          </a:p>
          <a:p>
            <a:endParaRPr lang="en-US" sz="2000" b="1" dirty="0" smtClean="0"/>
          </a:p>
          <a:p>
            <a:r>
              <a:rPr lang="en-US" sz="2000" b="1" dirty="0" smtClean="0"/>
              <a:t>10.</a:t>
            </a:r>
            <a:r>
              <a:rPr lang="ru-RU" sz="2000" b="1" dirty="0" smtClean="0"/>
              <a:t> Хранение и обработка больших объемов данных</a:t>
            </a:r>
            <a:endParaRPr lang="en-US" sz="2000" b="1" dirty="0" smtClean="0"/>
          </a:p>
          <a:p>
            <a:endParaRPr lang="en-US" sz="2000" b="1" dirty="0" smtClean="0"/>
          </a:p>
          <a:p>
            <a:r>
              <a:rPr lang="en-US" sz="2000" b="1" dirty="0" smtClean="0"/>
              <a:t>11.</a:t>
            </a:r>
            <a:r>
              <a:rPr lang="ru-RU" sz="2000" b="1" dirty="0" smtClean="0"/>
              <a:t> НИОКР</a:t>
            </a:r>
            <a:endParaRPr lang="en-US" sz="2000" b="1" dirty="0" smtClean="0"/>
          </a:p>
          <a:p>
            <a:endParaRPr lang="en-US" sz="2000" b="1" dirty="0" smtClean="0"/>
          </a:p>
          <a:p>
            <a:r>
              <a:rPr lang="en-US" sz="2000" b="1" dirty="0" smtClean="0"/>
              <a:t>12.</a:t>
            </a:r>
            <a:r>
              <a:rPr lang="ru-RU" sz="2000" b="1" dirty="0" smtClean="0"/>
              <a:t> Социокультурная деятельность</a:t>
            </a:r>
            <a:endParaRPr lang="ru-RU" sz="2000" b="1" dirty="0"/>
          </a:p>
        </p:txBody>
      </p:sp>
      <p:pic>
        <p:nvPicPr>
          <p:cNvPr id="12" name="Picture 13" descr="Картинки по запросу electronics industry icon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8161" y="1246236"/>
            <a:ext cx="579059" cy="569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1565" y="2005508"/>
            <a:ext cx="506759" cy="37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5" descr="Картинки по запросу electronics industry icon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 flipV="1">
            <a:off x="661140" y="2420940"/>
            <a:ext cx="537867" cy="491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7" descr="Картинки по запросу biotechnologies icon black and white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8845" y="3743196"/>
            <a:ext cx="570824" cy="566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9" descr="Картинки по запросу machine engineering icon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4686" y="4462528"/>
            <a:ext cx="424028" cy="424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3" descr="Картинки по запросу new materials icon black and white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55617" y="1255321"/>
            <a:ext cx="453445" cy="416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5" descr="Картинки по запросу logistics icon black and white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85046" y="1815931"/>
            <a:ext cx="664775" cy="45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23577" y="3094221"/>
            <a:ext cx="726244" cy="639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27" descr="Картинки по запросу innovative materials icon black and white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412" y="3768246"/>
            <a:ext cx="516115" cy="516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3287" y="4485954"/>
            <a:ext cx="926824" cy="672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AutoShape 2" descr="Картинки по запросу pharmaceuticals icon black and whit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Картинки по запросу pharmaceuticals icon black and whit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8" name="Picture 2" descr="Картинки по запросу pharmaceuticals icon black and white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1052" y="3105364"/>
            <a:ext cx="436168" cy="467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Картинки по запросу e-commerce icon black and white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4317" y="2420940"/>
            <a:ext cx="544764" cy="544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8756253" y="0"/>
            <a:ext cx="2958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4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877397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Oksana\WORK\05_GREAT STONE\листовка\презентация Power Point\02_презентация Power Poin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299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D:\Oksana\WORK\05_GREAT STONE\листовка\презентация Power Point\01_презентация Power Poin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28796"/>
            <a:ext cx="9144000" cy="522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107504" y="428604"/>
            <a:ext cx="6336704" cy="720080"/>
          </a:xfrm>
          <a:prstGeom prst="rect">
            <a:avLst/>
          </a:prstGeom>
          <a:solidFill>
            <a:srgbClr val="1AA1D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206" tIns="25603" rIns="51206" bIns="25603" rtlCol="0" anchor="ctr"/>
          <a:lstStyle/>
          <a:p>
            <a:pPr algn="ctr"/>
            <a:r>
              <a:rPr lang="ru-RU" altLang="zh-CN" sz="2200" b="1" dirty="0">
                <a:latin typeface="Arial" panose="020B0604020202020204" pitchFamily="34" charset="0"/>
                <a:cs typeface="Arial" panose="020B0604020202020204" pitchFamily="34" charset="0"/>
              </a:rPr>
              <a:t>Местоположение индустриального парка «Великий камень» </a:t>
            </a:r>
            <a:endParaRPr lang="ru-RU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8" b="-495"/>
          <a:stretch/>
        </p:blipFill>
        <p:spPr>
          <a:xfrm>
            <a:off x="9108" y="1265454"/>
            <a:ext cx="9134892" cy="555567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89276" y="1839102"/>
            <a:ext cx="8130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(Klaipeda)</a:t>
            </a:r>
            <a:endParaRPr lang="ru-RU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792257" y="0"/>
            <a:ext cx="2598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5</a:t>
            </a:r>
            <a:endParaRPr lang="ru-RU" sz="20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012160" y="1290570"/>
            <a:ext cx="2016224" cy="5715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zh-CN" b="1" dirty="0" smtClean="0">
                <a:solidFill>
                  <a:srgbClr val="00B0F0"/>
                </a:solidFill>
              </a:rPr>
              <a:t>Смолевичи</a:t>
            </a:r>
          </a:p>
          <a:p>
            <a:pPr algn="ctr"/>
            <a:r>
              <a:rPr lang="be-BY" sz="1600" b="1" dirty="0" smtClean="0">
                <a:solidFill>
                  <a:schemeClr val="tx1"/>
                </a:solidFill>
              </a:rPr>
              <a:t>14,2 тыс. человек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398749" y="3128869"/>
            <a:ext cx="1165139" cy="535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zh-CN" b="1" dirty="0" smtClean="0">
                <a:solidFill>
                  <a:srgbClr val="00B0F0"/>
                </a:solidFill>
              </a:rPr>
              <a:t>Минск</a:t>
            </a:r>
          </a:p>
          <a:p>
            <a:pPr algn="ctr"/>
            <a:r>
              <a:rPr lang="be-BY" sz="1600" b="1" dirty="0" smtClean="0">
                <a:solidFill>
                  <a:schemeClr val="tx1"/>
                </a:solidFill>
              </a:rPr>
              <a:t>1,9 млн человек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115616" y="1362114"/>
            <a:ext cx="2520280" cy="8339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zh-CN" b="1" dirty="0" smtClean="0">
                <a:solidFill>
                  <a:srgbClr val="00B0F0"/>
                </a:solidFill>
              </a:rPr>
              <a:t>Ближайшие балтийские порты</a:t>
            </a:r>
          </a:p>
          <a:p>
            <a:pPr algn="ctr"/>
            <a:r>
              <a:rPr lang="be-BY" sz="1600" dirty="0" smtClean="0">
                <a:solidFill>
                  <a:schemeClr val="tx1"/>
                </a:solidFill>
              </a:rPr>
              <a:t>500 км (Клайпеда и Рига)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865788" y="4011926"/>
            <a:ext cx="904192" cy="6685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zh-CN" sz="1300" b="1" dirty="0" smtClean="0">
                <a:solidFill>
                  <a:srgbClr val="00B0F0"/>
                </a:solidFill>
              </a:rPr>
              <a:t>Сокол</a:t>
            </a:r>
          </a:p>
          <a:p>
            <a:pPr algn="ctr"/>
            <a:r>
              <a:rPr lang="be-BY" sz="1100" b="1" dirty="0" smtClean="0">
                <a:solidFill>
                  <a:schemeClr val="tx1"/>
                </a:solidFill>
              </a:rPr>
              <a:t>7 тыс. Человек</a:t>
            </a:r>
          </a:p>
          <a:p>
            <a:pPr algn="ctr"/>
            <a:endParaRPr lang="ru-RU" sz="1100" b="1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24074" y="2900562"/>
            <a:ext cx="1345906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Расстояние - 25 км </a:t>
            </a:r>
            <a:endParaRPr lang="ru-RU" sz="1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732240" y="5512531"/>
            <a:ext cx="1584176" cy="123110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000" b="1" dirty="0" smtClean="0">
                <a:solidFill>
                  <a:srgbClr val="C00000"/>
                </a:solidFill>
              </a:rPr>
              <a:t>Железные дороги</a:t>
            </a:r>
          </a:p>
          <a:p>
            <a:endParaRPr lang="ru-RU" sz="400" b="1" dirty="0" smtClean="0">
              <a:solidFill>
                <a:srgbClr val="C00000"/>
              </a:solidFill>
            </a:endParaRPr>
          </a:p>
          <a:p>
            <a:r>
              <a:rPr lang="ru-RU" sz="1000" b="1" dirty="0" smtClean="0">
                <a:solidFill>
                  <a:schemeClr val="bg1">
                    <a:lumMod val="50000"/>
                  </a:schemeClr>
                </a:solidFill>
              </a:rPr>
              <a:t>Автомобильные дороги</a:t>
            </a:r>
          </a:p>
          <a:p>
            <a:endParaRPr lang="ru-RU" sz="5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ru-RU" sz="1000" b="1" dirty="0" smtClean="0">
                <a:solidFill>
                  <a:schemeClr val="bg1">
                    <a:lumMod val="50000"/>
                  </a:schemeClr>
                </a:solidFill>
              </a:rPr>
              <a:t>Границы городов</a:t>
            </a:r>
          </a:p>
          <a:p>
            <a:endParaRPr lang="ru-RU" sz="500" b="1" dirty="0" smtClean="0">
              <a:solidFill>
                <a:srgbClr val="00B0F0"/>
              </a:solidFill>
            </a:endParaRPr>
          </a:p>
          <a:p>
            <a:r>
              <a:rPr lang="ru-RU" sz="1000" b="1" dirty="0" smtClean="0">
                <a:solidFill>
                  <a:srgbClr val="00B0F0"/>
                </a:solidFill>
              </a:rPr>
              <a:t>Территория индустриального парка</a:t>
            </a:r>
          </a:p>
          <a:p>
            <a:endParaRPr lang="ru-RU" sz="1000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8236977" y="2557365"/>
            <a:ext cx="909551" cy="5715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zh-CN" sz="1600" b="1" dirty="0" smtClean="0">
                <a:solidFill>
                  <a:srgbClr val="00B0F0"/>
                </a:solidFill>
              </a:rPr>
              <a:t>Москва</a:t>
            </a:r>
          </a:p>
          <a:p>
            <a:pPr algn="ctr"/>
            <a:r>
              <a:rPr lang="be-BY" sz="1600" b="1" dirty="0" smtClean="0">
                <a:solidFill>
                  <a:schemeClr val="tx1"/>
                </a:solidFill>
              </a:rPr>
              <a:t>700 км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779392" y="3655355"/>
            <a:ext cx="1364608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00B0F0"/>
                </a:solidFill>
              </a:rPr>
              <a:t>Национальный </a:t>
            </a:r>
          </a:p>
          <a:p>
            <a:r>
              <a:rPr lang="ru-RU" sz="1400" b="1" dirty="0" smtClean="0">
                <a:solidFill>
                  <a:srgbClr val="00B0F0"/>
                </a:solidFill>
              </a:rPr>
              <a:t>Аэропорт</a:t>
            </a:r>
          </a:p>
          <a:p>
            <a:r>
              <a:rPr lang="ru-RU" sz="1600" b="1" dirty="0" smtClean="0">
                <a:solidFill>
                  <a:srgbClr val="00B0F0"/>
                </a:solidFill>
              </a:rPr>
              <a:t> «Минск»</a:t>
            </a:r>
          </a:p>
          <a:p>
            <a:endParaRPr lang="ru-RU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6156177" y="4680432"/>
            <a:ext cx="276598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B0F0"/>
                </a:solidFill>
              </a:rPr>
              <a:t>Индустриальный парк</a:t>
            </a:r>
          </a:p>
          <a:p>
            <a:endParaRPr lang="ru-RU" sz="16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1736649" y="6021288"/>
            <a:ext cx="849267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zh-CN" sz="1600" b="1" dirty="0" smtClean="0">
                <a:solidFill>
                  <a:srgbClr val="00B0F0"/>
                </a:solidFill>
              </a:rPr>
              <a:t>Берлин</a:t>
            </a:r>
          </a:p>
          <a:p>
            <a:pPr algn="ctr"/>
            <a:r>
              <a:rPr lang="be-BY" sz="1600" b="1" dirty="0" smtClean="0">
                <a:solidFill>
                  <a:schemeClr val="tx1"/>
                </a:solidFill>
              </a:rPr>
              <a:t>1100 км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777083" y="5544798"/>
            <a:ext cx="183026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r>
              <a:rPr lang="ru-RU" sz="1500" i="1" u="sng" dirty="0" smtClean="0"/>
              <a:t>Планируемая автомагистраль</a:t>
            </a:r>
          </a:p>
          <a:p>
            <a:r>
              <a:rPr lang="ru-RU" sz="1500" i="1" u="sng" dirty="0" smtClean="0"/>
              <a:t>Минск-Парк</a:t>
            </a:r>
            <a:endParaRPr lang="ru-RU" sz="1500" i="1" u="sng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582297" y="3933056"/>
            <a:ext cx="3025052" cy="95017"/>
          </a:xfrm>
          <a:prstGeom prst="line">
            <a:avLst/>
          </a:prstGeom>
          <a:ln w="3810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4040536" y="6098796"/>
            <a:ext cx="685683" cy="0"/>
          </a:xfrm>
          <a:prstGeom prst="line">
            <a:avLst/>
          </a:prstGeom>
          <a:ln w="2540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Овал 25"/>
          <p:cNvSpPr/>
          <p:nvPr/>
        </p:nvSpPr>
        <p:spPr>
          <a:xfrm>
            <a:off x="3563888" y="3980564"/>
            <a:ext cx="45719" cy="6272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510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Oksana\WORK\05_GREAT STONE\листовка\презентация Power Point\02_презентация Power Poin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739" y="0"/>
            <a:ext cx="9108281" cy="5299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D:\Oksana\WORK\05_GREAT STONE\листовка\презентация Power Point\01_презентация Power Poin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669" y="2115005"/>
            <a:ext cx="8991405" cy="4457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8676456" y="0"/>
            <a:ext cx="5760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/>
              <a:t>6</a:t>
            </a:r>
          </a:p>
          <a:p>
            <a:endParaRPr lang="ru-RU" sz="26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12168" y="301952"/>
            <a:ext cx="5582994" cy="792088"/>
          </a:xfrm>
          <a:prstGeom prst="rect">
            <a:avLst/>
          </a:prstGeom>
          <a:solidFill>
            <a:srgbClr val="1AA1D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206" tIns="25603" rIns="51206" bIns="25603" rtlCol="0" anchor="ctr"/>
          <a:lstStyle/>
          <a:p>
            <a:pPr algn="ctr"/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Инфраструктура индустриального парка «Великий камень»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Рисунок 20" descr="images8ZO87SC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59" y="1285861"/>
            <a:ext cx="4714907" cy="224175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428596" y="3857628"/>
            <a:ext cx="5466566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Вода</a:t>
            </a:r>
            <a:r>
              <a:rPr lang="en-US" sz="2000" b="1" dirty="0" smtClean="0"/>
              <a:t> </a:t>
            </a:r>
            <a:r>
              <a:rPr lang="en-US" sz="2000" dirty="0" smtClean="0"/>
              <a:t>– </a:t>
            </a:r>
            <a:r>
              <a:rPr lang="ru-RU" sz="2000" dirty="0" smtClean="0"/>
              <a:t>31400</a:t>
            </a:r>
            <a:r>
              <a:rPr lang="en-US" sz="2000" dirty="0" smtClean="0"/>
              <a:t> </a:t>
            </a:r>
            <a:r>
              <a:rPr lang="ru-RU" sz="2000" dirty="0" smtClean="0"/>
              <a:t>м</a:t>
            </a:r>
            <a:r>
              <a:rPr lang="en-US" sz="2000" baseline="30000" dirty="0" smtClean="0"/>
              <a:t>3</a:t>
            </a:r>
            <a:r>
              <a:rPr lang="en-US" sz="2000" dirty="0" smtClean="0"/>
              <a:t> </a:t>
            </a:r>
            <a:r>
              <a:rPr lang="ru-RU" sz="2000" dirty="0" smtClean="0"/>
              <a:t>в день</a:t>
            </a:r>
            <a:endParaRPr lang="en-US" sz="2000" dirty="0" smtClean="0"/>
          </a:p>
          <a:p>
            <a:r>
              <a:rPr lang="ru-RU" sz="2000" b="1" dirty="0" smtClean="0"/>
              <a:t>Водоотведение</a:t>
            </a:r>
            <a:r>
              <a:rPr lang="en-US" sz="2000" dirty="0" smtClean="0"/>
              <a:t> – 19500 </a:t>
            </a:r>
            <a:r>
              <a:rPr lang="ru-RU" sz="2000" dirty="0" smtClean="0"/>
              <a:t>м</a:t>
            </a:r>
            <a:r>
              <a:rPr lang="en-US" sz="2000" baseline="30000" dirty="0" smtClean="0"/>
              <a:t>3</a:t>
            </a:r>
            <a:r>
              <a:rPr lang="en-US" sz="2000" dirty="0" smtClean="0"/>
              <a:t> </a:t>
            </a:r>
            <a:r>
              <a:rPr lang="ru-RU" sz="2000" dirty="0" smtClean="0"/>
              <a:t>в день</a:t>
            </a:r>
            <a:endParaRPr lang="en-US" sz="2000" dirty="0" smtClean="0"/>
          </a:p>
          <a:p>
            <a:r>
              <a:rPr lang="ru-RU" sz="2000" b="1" dirty="0" smtClean="0"/>
              <a:t>Отопление</a:t>
            </a:r>
            <a:r>
              <a:rPr lang="en-US" sz="2000" dirty="0" smtClean="0"/>
              <a:t> – 196 </a:t>
            </a:r>
            <a:r>
              <a:rPr lang="ru-RU" sz="2000" dirty="0" smtClean="0"/>
              <a:t>МВт</a:t>
            </a:r>
            <a:endParaRPr lang="en-US" sz="2000" dirty="0" smtClean="0"/>
          </a:p>
          <a:p>
            <a:r>
              <a:rPr lang="ru-RU" sz="2000" b="1" dirty="0" smtClean="0"/>
              <a:t>Газ</a:t>
            </a:r>
            <a:r>
              <a:rPr lang="en-US" sz="2000" dirty="0" smtClean="0"/>
              <a:t> – 96,5 </a:t>
            </a:r>
            <a:r>
              <a:rPr lang="ru-RU" sz="2000" dirty="0" smtClean="0"/>
              <a:t>млн. м</a:t>
            </a:r>
            <a:r>
              <a:rPr lang="en-US" sz="2000" baseline="30000" dirty="0" smtClean="0"/>
              <a:t>3</a:t>
            </a:r>
            <a:r>
              <a:rPr lang="en-US" sz="2000" dirty="0" smtClean="0"/>
              <a:t> </a:t>
            </a:r>
            <a:r>
              <a:rPr lang="ru-RU" sz="2000" dirty="0" smtClean="0"/>
              <a:t>в год</a:t>
            </a:r>
            <a:endParaRPr lang="en-US" sz="2000" dirty="0" smtClean="0"/>
          </a:p>
          <a:p>
            <a:r>
              <a:rPr lang="ru-RU" sz="2000" b="1" dirty="0" smtClean="0"/>
              <a:t>Электричество</a:t>
            </a:r>
            <a:r>
              <a:rPr lang="en-US" sz="2000" dirty="0" smtClean="0"/>
              <a:t> – 50 </a:t>
            </a:r>
            <a:r>
              <a:rPr lang="ru-RU" sz="2000" dirty="0" smtClean="0"/>
              <a:t>МВт</a:t>
            </a:r>
            <a:endParaRPr lang="en-US" sz="2000" dirty="0" smtClean="0"/>
          </a:p>
          <a:p>
            <a:r>
              <a:rPr lang="ru-RU" sz="2000" b="1" dirty="0" smtClean="0"/>
              <a:t>Твердые бытовые отходы</a:t>
            </a:r>
            <a:r>
              <a:rPr lang="en-US" sz="2000" dirty="0" smtClean="0"/>
              <a:t> – 4100 </a:t>
            </a:r>
            <a:r>
              <a:rPr lang="ru-RU" sz="2000" dirty="0" smtClean="0"/>
              <a:t>т в год</a:t>
            </a:r>
            <a:endParaRPr lang="en-US" sz="2000" dirty="0" smtClean="0"/>
          </a:p>
          <a:p>
            <a:r>
              <a:rPr lang="ru-RU" sz="2000" b="1" dirty="0" smtClean="0"/>
              <a:t>Телефонная сеть</a:t>
            </a:r>
            <a:r>
              <a:rPr lang="en-US" sz="2000" b="1" dirty="0" smtClean="0"/>
              <a:t> </a:t>
            </a:r>
            <a:r>
              <a:rPr lang="en-US" sz="2000" dirty="0" smtClean="0"/>
              <a:t>– </a:t>
            </a:r>
            <a:r>
              <a:rPr lang="ru-RU" sz="2000" dirty="0" smtClean="0"/>
              <a:t>более</a:t>
            </a:r>
            <a:r>
              <a:rPr lang="en-US" sz="2000" dirty="0" smtClean="0"/>
              <a:t> 30000 </a:t>
            </a:r>
            <a:r>
              <a:rPr lang="ru-RU" sz="2000" dirty="0" smtClean="0"/>
              <a:t>абонентов</a:t>
            </a:r>
            <a:endParaRPr lang="en-US" sz="2000" dirty="0" smtClean="0"/>
          </a:p>
          <a:p>
            <a:r>
              <a:rPr lang="ru-RU" sz="2000" b="1" dirty="0" smtClean="0"/>
              <a:t>Интернет-шлюз</a:t>
            </a:r>
            <a:r>
              <a:rPr lang="en-US" sz="2000" dirty="0" smtClean="0"/>
              <a:t> – </a:t>
            </a:r>
            <a:r>
              <a:rPr lang="ru-RU" sz="2000" dirty="0" smtClean="0"/>
              <a:t>мощность</a:t>
            </a:r>
            <a:r>
              <a:rPr lang="en-US" sz="2000" dirty="0" smtClean="0"/>
              <a:t> </a:t>
            </a:r>
            <a:r>
              <a:rPr lang="ru-RU" sz="2000" dirty="0" smtClean="0"/>
              <a:t>более </a:t>
            </a:r>
            <a:r>
              <a:rPr lang="en-US" sz="2000" dirty="0" smtClean="0"/>
              <a:t>10 </a:t>
            </a:r>
            <a:r>
              <a:rPr lang="ru-RU" sz="2000" dirty="0" smtClean="0"/>
              <a:t>Гб в сек.</a:t>
            </a:r>
            <a:r>
              <a:rPr lang="en-US" sz="2000" dirty="0" smtClean="0"/>
              <a:t> 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357159" y="3496735"/>
            <a:ext cx="53669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Электричество</a:t>
            </a:r>
            <a:r>
              <a:rPr lang="en-US" sz="2000" b="1" dirty="0" smtClean="0">
                <a:solidFill>
                  <a:srgbClr val="FF0000"/>
                </a:solidFill>
              </a:rPr>
              <a:t>   </a:t>
            </a:r>
            <a:r>
              <a:rPr lang="ru-RU" sz="2000" b="1" dirty="0" smtClean="0">
                <a:solidFill>
                  <a:srgbClr val="00B050"/>
                </a:solidFill>
              </a:rPr>
              <a:t>Вода</a:t>
            </a:r>
            <a:r>
              <a:rPr lang="en-US" sz="2000" b="1" dirty="0" smtClean="0">
                <a:solidFill>
                  <a:srgbClr val="00B050"/>
                </a:solidFill>
              </a:rPr>
              <a:t>   </a:t>
            </a:r>
            <a:r>
              <a:rPr lang="ru-RU" sz="2000" b="1" dirty="0" smtClean="0">
                <a:solidFill>
                  <a:srgbClr val="0070C0"/>
                </a:solidFill>
              </a:rPr>
              <a:t>Газ</a:t>
            </a:r>
            <a:r>
              <a:rPr lang="en-US" sz="2000" b="1" dirty="0" smtClean="0">
                <a:solidFill>
                  <a:srgbClr val="0070C0"/>
                </a:solidFill>
              </a:rPr>
              <a:t>   </a:t>
            </a:r>
            <a:r>
              <a:rPr lang="ru-RU" sz="2000" b="1" dirty="0" smtClean="0">
                <a:solidFill>
                  <a:srgbClr val="92D050"/>
                </a:solidFill>
              </a:rPr>
              <a:t>Водоотведение</a:t>
            </a:r>
            <a:endParaRPr lang="ru-RU" sz="2000" b="1" dirty="0">
              <a:solidFill>
                <a:srgbClr val="92D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16679" y="3071810"/>
            <a:ext cx="2087369" cy="430887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chemeClr val="bg1"/>
                </a:solidFill>
              </a:rPr>
              <a:t>Стартовая зона</a:t>
            </a:r>
            <a:endParaRPr lang="ru-RU" sz="2200" b="1" dirty="0">
              <a:solidFill>
                <a:schemeClr val="bg1"/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0619" y="1285860"/>
            <a:ext cx="2571768" cy="1714015"/>
          </a:xfrm>
          <a:prstGeom prst="rect">
            <a:avLst/>
          </a:prstGeom>
        </p:spPr>
      </p:pic>
      <p:pic>
        <p:nvPicPr>
          <p:cNvPr id="14" name="Picture 4" descr="ÐÐ°ÑÑÐ¸Ð½ÐºÐ¸ Ð¿Ð¾ Ð·Ð°Ð¿ÑÐ¾ÑÑ Ð¿Ð¾Ð´ÑÑÐ°Ð½ÑÐ¸Ñ Ð²ÐµÐ»Ð¸ÐºÐ¸Ð¹ ÐºÐ°Ð¼ÐµÐ½Ñ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0649" y="3125014"/>
            <a:ext cx="2509999" cy="1812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http://industrialpark.by/storage/app/uploads/public/59a/54c/cc3/59a54ccc3851127031864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0649" y="4937949"/>
            <a:ext cx="2560345" cy="1920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1886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3" descr="D:\Oksana\WORK\05_GREAT STONE\листовка\презентация Power Point\01_презентация Power Poin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77288"/>
            <a:ext cx="9144000" cy="522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Oksana\WORK\05_GREAT STONE\листовка\презентация Power Point\02_презентация Power Poin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299745"/>
          </a:xfrm>
          <a:prstGeom prst="rect">
            <a:avLst/>
          </a:prstGeom>
          <a:solidFill>
            <a:srgbClr val="00B0F0"/>
          </a:solidFill>
          <a:extLst/>
        </p:spPr>
      </p:pic>
      <p:sp>
        <p:nvSpPr>
          <p:cNvPr id="6" name="Прямоугольник 5"/>
          <p:cNvSpPr/>
          <p:nvPr/>
        </p:nvSpPr>
        <p:spPr>
          <a:xfrm>
            <a:off x="357158" y="428604"/>
            <a:ext cx="5857916" cy="720080"/>
          </a:xfrm>
          <a:prstGeom prst="rect">
            <a:avLst/>
          </a:prstGeom>
          <a:solidFill>
            <a:srgbClr val="1AA1D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206" tIns="25603" rIns="51206" bIns="25603" rtlCol="0" anchor="ctr"/>
          <a:lstStyle/>
          <a:p>
            <a:pPr algn="ctr"/>
            <a:r>
              <a:rPr lang="ru-RU" sz="2600" b="1" dirty="0" smtClean="0">
                <a:latin typeface="+mj-lt"/>
                <a:cs typeface="Times New Roman" pitchFamily="18" charset="0"/>
              </a:rPr>
              <a:t>Налоговые льготы и преференции</a:t>
            </a:r>
            <a:endParaRPr lang="ru-RU" sz="2600" dirty="0">
              <a:latin typeface="+mj-lt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43808" y="1148684"/>
            <a:ext cx="6192688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/>
              <a:t>0% налога на прибыль </a:t>
            </a:r>
            <a:r>
              <a:rPr lang="ru-RU" sz="1600" b="1" dirty="0" smtClean="0"/>
              <a:t>в течение первых 10 </a:t>
            </a:r>
            <a:r>
              <a:rPr lang="ru-RU" sz="1600" b="1" dirty="0"/>
              <a:t>лет </a:t>
            </a:r>
            <a:r>
              <a:rPr lang="ru-RU" sz="1600" b="1" dirty="0" smtClean="0"/>
              <a:t>с момента объявления прибыли; затем уплачивается по пониженной </a:t>
            </a:r>
            <a:r>
              <a:rPr lang="ru-RU" sz="1600" b="1" dirty="0"/>
              <a:t>в 2 раза </a:t>
            </a:r>
            <a:r>
              <a:rPr lang="ru-RU" sz="1600" b="1" dirty="0" smtClean="0"/>
              <a:t>ставке </a:t>
            </a:r>
            <a:r>
              <a:rPr lang="ru-RU" sz="1600" b="1" dirty="0"/>
              <a:t>до 2062 </a:t>
            </a:r>
            <a:r>
              <a:rPr lang="ru-RU" sz="1600" b="1" dirty="0" smtClean="0"/>
              <a:t>года</a:t>
            </a:r>
          </a:p>
          <a:p>
            <a:r>
              <a:rPr lang="ru-RU" sz="1600" b="1" dirty="0" smtClean="0"/>
              <a:t>0</a:t>
            </a:r>
            <a:r>
              <a:rPr lang="ru-RU" sz="1600" b="1" dirty="0"/>
              <a:t>% </a:t>
            </a:r>
            <a:r>
              <a:rPr lang="ru-RU" sz="1600" b="1" dirty="0" smtClean="0"/>
              <a:t>до </a:t>
            </a:r>
            <a:r>
              <a:rPr lang="ru-RU" sz="1600" b="1" dirty="0"/>
              <a:t>2062 </a:t>
            </a:r>
            <a:r>
              <a:rPr lang="ru-RU" sz="1600" b="1" dirty="0" smtClean="0"/>
              <a:t>года</a:t>
            </a:r>
            <a:endParaRPr lang="ru-RU" sz="1600" b="1" dirty="0"/>
          </a:p>
          <a:p>
            <a:r>
              <a:rPr lang="ru-RU" sz="900" b="1" dirty="0"/>
              <a:t> </a:t>
            </a:r>
          </a:p>
          <a:p>
            <a:endParaRPr lang="ru-RU" sz="1600" b="1" dirty="0" smtClean="0"/>
          </a:p>
          <a:p>
            <a:r>
              <a:rPr lang="ru-RU" sz="1600" b="1" dirty="0" smtClean="0"/>
              <a:t>0</a:t>
            </a:r>
            <a:r>
              <a:rPr lang="ru-RU" sz="1600" b="1" dirty="0"/>
              <a:t>% </a:t>
            </a:r>
            <a:r>
              <a:rPr lang="ru-RU" sz="1600" b="1" dirty="0" smtClean="0"/>
              <a:t>до </a:t>
            </a:r>
            <a:r>
              <a:rPr lang="ru-RU" sz="1600" b="1" dirty="0"/>
              <a:t>2062 </a:t>
            </a:r>
            <a:r>
              <a:rPr lang="ru-RU" sz="1600" b="1" dirty="0" smtClean="0"/>
              <a:t>года</a:t>
            </a:r>
            <a:endParaRPr lang="ru-RU" sz="1600" b="1" dirty="0"/>
          </a:p>
          <a:p>
            <a:r>
              <a:rPr lang="ru-RU" sz="700" b="1" dirty="0"/>
              <a:t> </a:t>
            </a:r>
            <a:endParaRPr lang="ru-RU" sz="700" b="1" dirty="0" smtClean="0"/>
          </a:p>
          <a:p>
            <a:endParaRPr lang="ru-RU" sz="900" b="1" dirty="0" smtClean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r>
              <a:rPr lang="ru-RU" sz="1600" b="1" dirty="0" smtClean="0"/>
              <a:t>0</a:t>
            </a:r>
            <a:r>
              <a:rPr lang="ru-RU" sz="1600" b="1" dirty="0"/>
              <a:t>% на </a:t>
            </a:r>
            <a:r>
              <a:rPr lang="ru-RU" sz="1600" b="1" dirty="0" smtClean="0"/>
              <a:t>товары и услуги </a:t>
            </a:r>
            <a:r>
              <a:rPr lang="ru-RU" sz="1600" b="1" dirty="0"/>
              <a:t>для </a:t>
            </a:r>
            <a:r>
              <a:rPr lang="ru-RU" sz="1600" b="1" dirty="0" smtClean="0"/>
              <a:t>реализации проекта;</a:t>
            </a:r>
          </a:p>
          <a:p>
            <a:r>
              <a:rPr lang="ru-RU" sz="1600" b="1" dirty="0" smtClean="0"/>
              <a:t>0</a:t>
            </a:r>
            <a:r>
              <a:rPr lang="ru-RU" sz="1600" b="1" dirty="0"/>
              <a:t>% при экспорте товаров за пределы </a:t>
            </a:r>
            <a:r>
              <a:rPr lang="ru-RU" sz="1600" b="1" dirty="0" smtClean="0"/>
              <a:t>ЕАЭС</a:t>
            </a:r>
          </a:p>
          <a:p>
            <a:endParaRPr lang="ru-RU" sz="800" b="1" dirty="0"/>
          </a:p>
          <a:p>
            <a:endParaRPr lang="ru-RU" sz="900" b="1" dirty="0" smtClean="0"/>
          </a:p>
          <a:p>
            <a:endParaRPr lang="ru-RU" sz="500" b="1" dirty="0" smtClean="0"/>
          </a:p>
          <a:p>
            <a:r>
              <a:rPr lang="ru-RU" sz="1600" b="1" dirty="0" smtClean="0"/>
              <a:t>0</a:t>
            </a:r>
            <a:r>
              <a:rPr lang="ru-RU" sz="1600" b="1" dirty="0"/>
              <a:t>% в течение 5 лет с момента объявления прибыли</a:t>
            </a:r>
          </a:p>
          <a:p>
            <a:r>
              <a:rPr lang="ru-RU" b="1" dirty="0"/>
              <a:t> </a:t>
            </a:r>
            <a:endParaRPr lang="ru-RU" sz="900" b="1" dirty="0"/>
          </a:p>
          <a:p>
            <a:endParaRPr lang="ru-RU" sz="500" b="1" dirty="0" smtClean="0"/>
          </a:p>
          <a:p>
            <a:r>
              <a:rPr lang="ru-RU" sz="1600" b="1" dirty="0" smtClean="0"/>
              <a:t>9% вместо 13% по Беларуси</a:t>
            </a:r>
            <a:endParaRPr lang="ru-RU" sz="1600" b="1" dirty="0"/>
          </a:p>
          <a:p>
            <a:r>
              <a:rPr lang="ru-RU" b="1" dirty="0"/>
              <a:t> </a:t>
            </a:r>
            <a:endParaRPr lang="ru-RU" sz="500" b="1" dirty="0" smtClean="0"/>
          </a:p>
          <a:p>
            <a:r>
              <a:rPr lang="ru-RU" sz="1600" b="1" dirty="0" smtClean="0"/>
              <a:t>35</a:t>
            </a:r>
            <a:r>
              <a:rPr lang="ru-RU" sz="1600" b="1" dirty="0"/>
              <a:t>% от средней зарплаты по </a:t>
            </a:r>
            <a:r>
              <a:rPr lang="ru-RU" sz="1600" b="1" dirty="0" smtClean="0"/>
              <a:t>стране;</a:t>
            </a:r>
          </a:p>
          <a:p>
            <a:r>
              <a:rPr lang="ru-RU" sz="1600" b="1" dirty="0"/>
              <a:t>и</a:t>
            </a:r>
            <a:r>
              <a:rPr lang="ru-RU" sz="1600" b="1" dirty="0" smtClean="0"/>
              <a:t>ностранные граждане не уплачивают</a:t>
            </a:r>
            <a:endParaRPr lang="ru-RU" sz="1600" b="1" dirty="0"/>
          </a:p>
        </p:txBody>
      </p:sp>
      <p:sp>
        <p:nvSpPr>
          <p:cNvPr id="4" name="Пятиугольник 3"/>
          <p:cNvSpPr/>
          <p:nvPr/>
        </p:nvSpPr>
        <p:spPr>
          <a:xfrm>
            <a:off x="357158" y="1183922"/>
            <a:ext cx="2486650" cy="483560"/>
          </a:xfrm>
          <a:prstGeom prst="homePlat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Политика «10+»</a:t>
            </a:r>
            <a:endParaRPr lang="ru-RU" sz="1600" dirty="0"/>
          </a:p>
        </p:txBody>
      </p:sp>
      <p:sp>
        <p:nvSpPr>
          <p:cNvPr id="11" name="Пятиугольник 10"/>
          <p:cNvSpPr/>
          <p:nvPr/>
        </p:nvSpPr>
        <p:spPr>
          <a:xfrm>
            <a:off x="357158" y="1844824"/>
            <a:ext cx="2486650" cy="432048"/>
          </a:xfrm>
          <a:prstGeom prst="homePlat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Земельный налог</a:t>
            </a:r>
            <a:endParaRPr lang="ru-RU" sz="1600" dirty="0"/>
          </a:p>
        </p:txBody>
      </p:sp>
      <p:sp>
        <p:nvSpPr>
          <p:cNvPr id="12" name="Пятиугольник 11"/>
          <p:cNvSpPr/>
          <p:nvPr/>
        </p:nvSpPr>
        <p:spPr>
          <a:xfrm>
            <a:off x="357384" y="2440328"/>
            <a:ext cx="2486650" cy="419088"/>
          </a:xfrm>
          <a:prstGeom prst="homePlat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Налог на недвижимость</a:t>
            </a:r>
            <a:endParaRPr lang="ru-RU" sz="1600" dirty="0"/>
          </a:p>
        </p:txBody>
      </p:sp>
      <p:sp>
        <p:nvSpPr>
          <p:cNvPr id="13" name="Пятиугольник 12"/>
          <p:cNvSpPr/>
          <p:nvPr/>
        </p:nvSpPr>
        <p:spPr>
          <a:xfrm>
            <a:off x="323559" y="3845494"/>
            <a:ext cx="2486650" cy="631304"/>
          </a:xfrm>
          <a:prstGeom prst="homePlat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НДС и таможенные пошлины</a:t>
            </a:r>
            <a:endParaRPr lang="ru-RU" sz="1600" dirty="0"/>
          </a:p>
        </p:txBody>
      </p:sp>
      <p:sp>
        <p:nvSpPr>
          <p:cNvPr id="16" name="Пятиугольник 15"/>
          <p:cNvSpPr/>
          <p:nvPr/>
        </p:nvSpPr>
        <p:spPr>
          <a:xfrm>
            <a:off x="330518" y="4581128"/>
            <a:ext cx="2486650" cy="504056"/>
          </a:xfrm>
          <a:prstGeom prst="homePlat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Налог на дивиденды</a:t>
            </a:r>
            <a:endParaRPr lang="ru-RU" sz="1600" dirty="0"/>
          </a:p>
        </p:txBody>
      </p:sp>
      <p:sp>
        <p:nvSpPr>
          <p:cNvPr id="18" name="Пятиугольник 17"/>
          <p:cNvSpPr/>
          <p:nvPr/>
        </p:nvSpPr>
        <p:spPr>
          <a:xfrm>
            <a:off x="330518" y="5238992"/>
            <a:ext cx="2486650" cy="422256"/>
          </a:xfrm>
          <a:prstGeom prst="homePlat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Подоходный налог</a:t>
            </a:r>
            <a:endParaRPr lang="ru-RU" sz="1600" dirty="0"/>
          </a:p>
        </p:txBody>
      </p:sp>
      <p:sp>
        <p:nvSpPr>
          <p:cNvPr id="19" name="Пятиугольник 18"/>
          <p:cNvSpPr/>
          <p:nvPr/>
        </p:nvSpPr>
        <p:spPr>
          <a:xfrm>
            <a:off x="347112" y="5805264"/>
            <a:ext cx="2486650" cy="432048"/>
          </a:xfrm>
          <a:prstGeom prst="homePlat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Отчисления в ФСЗН</a:t>
            </a:r>
            <a:endParaRPr lang="ru-RU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8737793" y="-1"/>
            <a:ext cx="2987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7</a:t>
            </a:r>
            <a:endParaRPr lang="ru-RU" sz="2000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23977" y="2060848"/>
            <a:ext cx="4027112" cy="15664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/>
            <a:r>
              <a:rPr lang="ru-RU" sz="2200" b="1" dirty="0" smtClean="0">
                <a:solidFill>
                  <a:srgbClr val="FFFF00"/>
                </a:solidFill>
              </a:rPr>
              <a:t>«Стабилизационная оговорка» </a:t>
            </a:r>
            <a:br>
              <a:rPr lang="ru-RU" sz="2200" b="1" dirty="0" smtClean="0">
                <a:solidFill>
                  <a:srgbClr val="FFFF00"/>
                </a:solidFill>
              </a:rPr>
            </a:br>
            <a:r>
              <a:rPr lang="ru-RU" sz="2200" b="1" dirty="0" smtClean="0">
                <a:solidFill>
                  <a:schemeClr val="bg1"/>
                </a:solidFill>
              </a:rPr>
              <a:t>о </a:t>
            </a:r>
            <a:r>
              <a:rPr lang="ru-RU" sz="2200" b="1" dirty="0" err="1" smtClean="0">
                <a:solidFill>
                  <a:schemeClr val="bg1"/>
                </a:solidFill>
              </a:rPr>
              <a:t>неухудшении</a:t>
            </a:r>
            <a:r>
              <a:rPr lang="ru-RU" sz="2200" b="1" dirty="0" smtClean="0">
                <a:solidFill>
                  <a:schemeClr val="bg1"/>
                </a:solidFill>
              </a:rPr>
              <a:t> условий ведения бизнеса в течение </a:t>
            </a:r>
            <a:r>
              <a:rPr lang="en-US" sz="2200" b="1" dirty="0" smtClean="0">
                <a:solidFill>
                  <a:schemeClr val="bg1"/>
                </a:solidFill>
              </a:rPr>
              <a:t/>
            </a:r>
            <a:br>
              <a:rPr lang="en-US" sz="2200" b="1" dirty="0" smtClean="0">
                <a:solidFill>
                  <a:schemeClr val="bg1"/>
                </a:solidFill>
              </a:rPr>
            </a:br>
            <a:r>
              <a:rPr lang="ru-RU" sz="2200" b="1" dirty="0" smtClean="0">
                <a:solidFill>
                  <a:schemeClr val="bg1"/>
                </a:solidFill>
              </a:rPr>
              <a:t>10 лет</a:t>
            </a:r>
            <a:endParaRPr lang="en-US" sz="2200" b="1" dirty="0" smtClean="0"/>
          </a:p>
        </p:txBody>
      </p:sp>
    </p:spTree>
    <p:extLst>
      <p:ext uri="{BB962C8B-B14F-4D97-AF65-F5344CB8AC3E}">
        <p14:creationId xmlns:p14="http://schemas.microsoft.com/office/powerpoint/2010/main" val="1961243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449671"/>
            <a:ext cx="4038600" cy="2827020"/>
          </a:xfrm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416" y="2"/>
            <a:ext cx="9208142" cy="5376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416" y="1386960"/>
            <a:ext cx="9208142" cy="547104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7866" y="5376064"/>
            <a:ext cx="2934615" cy="1365305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21" r="16226" b="7870"/>
          <a:stretch/>
        </p:blipFill>
        <p:spPr>
          <a:xfrm>
            <a:off x="5940153" y="1586975"/>
            <a:ext cx="2736304" cy="3847756"/>
          </a:xfrm>
          <a:prstGeom prst="rect">
            <a:avLst/>
          </a:prstGeom>
        </p:spPr>
      </p:pic>
      <p:pic>
        <p:nvPicPr>
          <p:cNvPr id="1030" name="Picture 6" descr="C:\Users\Андрей\AppData\Local\Microsoft\Windows\Temporary Internet Files\Content.IE5\JRO5Y1TE\tree-1282511_960_720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5824" y="4519455"/>
            <a:ext cx="2257539" cy="1278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4538" y="1571453"/>
            <a:ext cx="2400023" cy="1163451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179512" y="548682"/>
            <a:ext cx="6264696" cy="646331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/>
            <a:r>
              <a:rPr lang="ru-RU" altLang="ru-RU" b="1" spc="-100" dirty="0" smtClean="0">
                <a:ln w="6350">
                  <a:noFill/>
                </a:ln>
                <a:solidFill>
                  <a:prstClr val="white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</a:rPr>
              <a:t>СТРОИТЕЛЬСТВО И  ПРОЕКТИРОВАНИЕ НА ТЕРРИТОРИИ ИНДУСТРИАЛЬНОГО ПАРКА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478782" y="5013176"/>
            <a:ext cx="3877194" cy="13234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altLang="ru-RU" sz="1600" b="1" dirty="0" smtClean="0">
                <a:solidFill>
                  <a:srgbClr val="0000FF"/>
                </a:solidFill>
                <a:latin typeface="Times New Roman" panose="02020603050405020304" pitchFamily="18" charset="0"/>
              </a:rPr>
              <a:t>можно применять проект, разработанный по  нормативным </a:t>
            </a:r>
            <a:r>
              <a:rPr lang="ru-RU" altLang="ru-RU" sz="1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правилам, </a:t>
            </a:r>
            <a:r>
              <a:rPr lang="ru-RU" alt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аналогичным </a:t>
            </a:r>
            <a:r>
              <a:rPr lang="ru-RU" alt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действующим в </a:t>
            </a:r>
            <a:r>
              <a:rPr lang="ru-RU" altLang="ru-RU" sz="1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Китайской Народной </a:t>
            </a:r>
            <a:r>
              <a:rPr lang="ru-RU" alt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Республике или </a:t>
            </a:r>
            <a:r>
              <a:rPr lang="ru-RU" alt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Европейском </a:t>
            </a:r>
            <a:r>
              <a:rPr lang="ru-RU" alt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союзе</a:t>
            </a:r>
            <a:endParaRPr lang="ru-RU" altLang="ru-RU" sz="16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90020" y="3192087"/>
            <a:ext cx="3877194" cy="107721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indent="-411480" algn="just">
              <a:buClr>
                <a:prstClr val="white">
                  <a:shade val="95000"/>
                </a:prstClr>
              </a:buClr>
              <a:buSzPct val="65000"/>
            </a:pPr>
            <a:r>
              <a:rPr lang="ru-RU" altLang="ru-RU" sz="1600" b="1" dirty="0" smtClean="0">
                <a:solidFill>
                  <a:srgbClr val="0000FF"/>
                </a:solidFill>
                <a:latin typeface="Times New Roman" panose="02020603050405020304" pitchFamily="18" charset="0"/>
              </a:rPr>
              <a:t>экспертиза оценивает документацию  адаптированного проекта по </a:t>
            </a:r>
            <a:r>
              <a:rPr lang="ru-RU" alt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 разделам</a:t>
            </a:r>
            <a:r>
              <a:rPr lang="en-US" altLang="ru-RU" sz="1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:</a:t>
            </a:r>
            <a:r>
              <a:rPr lang="ru-RU" alt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1600" b="1" dirty="0" smtClean="0">
                <a:solidFill>
                  <a:srgbClr val="0000FF"/>
                </a:solidFill>
                <a:latin typeface="Times New Roman" panose="02020603050405020304" pitchFamily="18" charset="0"/>
              </a:rPr>
              <a:t>механической безопасности </a:t>
            </a:r>
            <a:r>
              <a:rPr lang="ru-RU" altLang="ru-RU" sz="1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и охране окружающей </a:t>
            </a:r>
            <a:r>
              <a:rPr lang="ru-RU" altLang="ru-RU" sz="1600" b="1" dirty="0" smtClean="0">
                <a:solidFill>
                  <a:srgbClr val="0000FF"/>
                </a:solidFill>
                <a:latin typeface="Times New Roman" panose="02020603050405020304" pitchFamily="18" charset="0"/>
              </a:rPr>
              <a:t>среды </a:t>
            </a:r>
            <a:endParaRPr lang="ru-RU" altLang="ru-RU" sz="16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39" name="Прямоугольник 1038"/>
          <p:cNvSpPr/>
          <p:nvPr/>
        </p:nvSpPr>
        <p:spPr>
          <a:xfrm>
            <a:off x="478782" y="1776899"/>
            <a:ext cx="3888432" cy="83099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indent="-411480" algn="just">
              <a:buClr>
                <a:prstClr val="white">
                  <a:shade val="95000"/>
                </a:prstClr>
              </a:buClr>
              <a:buSzPct val="65000"/>
            </a:pPr>
            <a:r>
              <a:rPr lang="ru-RU" altLang="ru-RU" sz="1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r>
              <a:rPr lang="ru-RU" alt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1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государственных органа </a:t>
            </a:r>
            <a:r>
              <a:rPr lang="ru-RU" altLang="ru-RU" sz="1600" b="1" dirty="0" smtClean="0">
                <a:solidFill>
                  <a:srgbClr val="0000FF"/>
                </a:solidFill>
                <a:latin typeface="Times New Roman" panose="02020603050405020304" pitchFamily="18" charset="0"/>
              </a:rPr>
              <a:t>выдают </a:t>
            </a:r>
            <a:r>
              <a:rPr lang="ru-RU" altLang="ru-RU" sz="1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заключения на  объекты строительства при приемке в </a:t>
            </a:r>
            <a:r>
              <a:rPr lang="ru-RU" altLang="ru-RU" sz="1600" b="1" dirty="0" smtClean="0">
                <a:solidFill>
                  <a:srgbClr val="0000FF"/>
                </a:solidFill>
                <a:latin typeface="Times New Roman" panose="02020603050405020304" pitchFamily="18" charset="0"/>
              </a:rPr>
              <a:t>эксплуатацию</a:t>
            </a:r>
            <a:endParaRPr lang="ru-RU" altLang="ru-RU" sz="16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00248" y="6097073"/>
            <a:ext cx="3241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</a:rPr>
              <a:t>   </a:t>
            </a:r>
            <a:endParaRPr lang="ru-RU" sz="1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27" name="Прямая со стрелкой 26"/>
          <p:cNvCxnSpPr>
            <a:stCxn id="31" idx="3"/>
          </p:cNvCxnSpPr>
          <p:nvPr/>
        </p:nvCxnSpPr>
        <p:spPr>
          <a:xfrm>
            <a:off x="4367214" y="3730696"/>
            <a:ext cx="1320522" cy="967140"/>
          </a:xfrm>
          <a:prstGeom prst="straightConnector1">
            <a:avLst/>
          </a:prstGeom>
          <a:ln w="762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5" name="Прямая со стрелкой 1044"/>
          <p:cNvCxnSpPr>
            <a:stCxn id="31" idx="3"/>
          </p:cNvCxnSpPr>
          <p:nvPr/>
        </p:nvCxnSpPr>
        <p:spPr>
          <a:xfrm flipV="1">
            <a:off x="4367214" y="2625759"/>
            <a:ext cx="1427482" cy="1104937"/>
          </a:xfrm>
          <a:prstGeom prst="straightConnector1">
            <a:avLst/>
          </a:prstGeom>
          <a:ln w="762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9" name="Прямая со стрелкой 1048"/>
          <p:cNvCxnSpPr>
            <a:stCxn id="28" idx="3"/>
          </p:cNvCxnSpPr>
          <p:nvPr/>
        </p:nvCxnSpPr>
        <p:spPr>
          <a:xfrm>
            <a:off x="4355976" y="5674896"/>
            <a:ext cx="1676493" cy="422179"/>
          </a:xfrm>
          <a:prstGeom prst="straightConnector1">
            <a:avLst/>
          </a:prstGeom>
          <a:ln w="762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8828078" y="2"/>
            <a:ext cx="3676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8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743334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3" descr="D:\Oksana\WORK\05_GREAT STONE\листовка\презентация Power Point\02_презентация Power Poin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3453" y="-24042"/>
            <a:ext cx="9176155" cy="6882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2353" y="943768"/>
            <a:ext cx="6300968" cy="4165049"/>
          </a:xfrm>
          <a:prstGeom prst="rect">
            <a:avLst/>
          </a:prstGeom>
        </p:spPr>
      </p:pic>
      <p:sp>
        <p:nvSpPr>
          <p:cNvPr id="16" name="Овал 15"/>
          <p:cNvSpPr/>
          <p:nvPr/>
        </p:nvSpPr>
        <p:spPr>
          <a:xfrm>
            <a:off x="1475656" y="3091789"/>
            <a:ext cx="4250531" cy="40039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 стрелкой 17"/>
          <p:cNvCxnSpPr/>
          <p:nvPr/>
        </p:nvCxnSpPr>
        <p:spPr>
          <a:xfrm flipV="1">
            <a:off x="2051720" y="3492179"/>
            <a:ext cx="1549201" cy="1616639"/>
          </a:xfrm>
          <a:prstGeom prst="straightConnector1">
            <a:avLst/>
          </a:prstGeom>
          <a:ln w="57150">
            <a:solidFill>
              <a:srgbClr val="FF0000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90042" y="5108817"/>
            <a:ext cx="8767427" cy="1753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eaLnBrk="0" fontAlgn="base" hangingPunct="0">
              <a:lnSpc>
                <a:spcPts val="22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u="sng" kern="0" dirty="0" smtClean="0">
                <a:solidFill>
                  <a:srgbClr val="FF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Комплексный центр обслуживания </a:t>
            </a:r>
            <a:r>
              <a:rPr lang="en-US" altLang="ru-RU" sz="2000" b="1" u="sng" kern="0" dirty="0" smtClean="0">
                <a:solidFill>
                  <a:srgbClr val="FF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ru-RU" altLang="ru-RU" sz="2000" b="1" u="sng" kern="0" dirty="0" smtClean="0">
                <a:solidFill>
                  <a:srgbClr val="FF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Одна станция</a:t>
            </a:r>
            <a:r>
              <a:rPr lang="en-US" altLang="ru-RU" sz="2000" b="1" u="sng" kern="0" dirty="0" smtClean="0">
                <a:solidFill>
                  <a:srgbClr val="FF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)</a:t>
            </a:r>
            <a:r>
              <a:rPr lang="en-US" altLang="ru-RU" sz="2000" b="1" kern="0" dirty="0" smtClean="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altLang="ru-RU" sz="2000" b="1" kern="0" dirty="0" smtClean="0">
                <a:latin typeface="Calibri" panose="020F0502020204030204" pitchFamily="34" charset="0"/>
                <a:cs typeface="Arial" panose="020B0604020202020204" pitchFamily="34" charset="0"/>
              </a:rPr>
              <a:t>предоставляет все необходимые административные процедуры для резидентов, инвесторов, участников строительства и других субъектов в одном месте.</a:t>
            </a:r>
          </a:p>
          <a:p>
            <a:pPr lvl="0" algn="just" eaLnBrk="0" fontAlgn="base" hangingPunct="0">
              <a:lnSpc>
                <a:spcPts val="22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kern="0" dirty="0" smtClean="0">
                <a:latin typeface="Calibri" panose="020F0502020204030204" pitchFamily="34" charset="0"/>
                <a:cs typeface="Arial" panose="020B0604020202020204" pitchFamily="34" charset="0"/>
              </a:rPr>
              <a:t>Требуемые документы подаются и выдаются в Одной станции, позволяя экономить время на их оформлении.</a:t>
            </a:r>
            <a:endParaRPr lang="ru-RU" altLang="ru-RU" sz="2000" b="1" kern="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0" fontAlgn="base" hangingPunct="0">
              <a:lnSpc>
                <a:spcPts val="1800"/>
              </a:lnSpc>
              <a:spcBef>
                <a:spcPct val="0"/>
              </a:spcBef>
              <a:spcAft>
                <a:spcPct val="0"/>
              </a:spcAft>
            </a:pPr>
            <a:endParaRPr lang="ru-RU" altLang="ru-RU" sz="2300" kern="0" dirty="0">
              <a:solidFill>
                <a:prstClr val="black">
                  <a:lumMod val="95000"/>
                  <a:lumOff val="5000"/>
                </a:prstClr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765395" y="0"/>
            <a:ext cx="3291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9</a:t>
            </a:r>
            <a:endParaRPr lang="ru-RU" sz="2000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24036" y="319565"/>
            <a:ext cx="6336261" cy="576064"/>
          </a:xfrm>
          <a:prstGeom prst="rect">
            <a:avLst/>
          </a:prstGeom>
          <a:solidFill>
            <a:srgbClr val="1AA1D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206" tIns="25603" rIns="51206" bIns="25603" rtlCol="0" anchor="ctr"/>
          <a:lstStyle/>
          <a:p>
            <a:pPr algn="ctr"/>
            <a:r>
              <a:rPr lang="ru-RU" sz="2000" b="1" dirty="0" smtClean="0">
                <a:cs typeface="Times New Roman" pitchFamily="18" charset="0"/>
              </a:rPr>
              <a:t>Обслуживание инвесторов в «Одной станции»</a:t>
            </a:r>
            <a:endParaRPr lang="ru-RU" sz="2000" dirty="0">
              <a:cs typeface="Times New Roman" pitchFamily="18" charset="0"/>
            </a:endParaRPr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9889" y="1197108"/>
            <a:ext cx="3137507" cy="2083867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3027103"/>
            <a:ext cx="3137507" cy="2091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571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5640</TotalTime>
  <Words>899</Words>
  <Application>Microsoft Office PowerPoint</Application>
  <PresentationFormat>Экран (4:3)</PresentationFormat>
  <Paragraphs>258</Paragraphs>
  <Slides>19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Индустриальный парк «Великий камень» – новые возможности ведения бизнеса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About park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About park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Индустриальный парк «Великий камень» ˗ новые возможности для ведения бизнеса</dc:title>
  <dc:creator>User</dc:creator>
  <cp:lastModifiedBy>Дмитрий Сергеевич Кичев</cp:lastModifiedBy>
  <cp:revision>829</cp:revision>
  <cp:lastPrinted>2018-12-18T08:39:06Z</cp:lastPrinted>
  <dcterms:modified xsi:type="dcterms:W3CDTF">2019-02-18T12:17:44Z</dcterms:modified>
</cp:coreProperties>
</file>