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notesSlides/_rels/notesSlide2.xml.rels" ContentType="application/vnd.openxmlformats-package.relationships+xml"/>
  <Override PartName="/ppt/notesSlides/notesSlide2.xml" ContentType="application/vnd.openxmlformats-officedocument.presentationml.notesSlide+xml"/>
  <Override PartName="/ppt/_rels/presentation.xml.rels" ContentType="application/vnd.openxmlformats-package.relationships+xml"/>
  <Override PartName="/ppt/media/image3.png" ContentType="image/png"/>
  <Override PartName="/ppt/media/image2.jpeg" ContentType="image/jpeg"/>
  <Override PartName="/ppt/media/image1.png" ContentType="image/png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notesMasterIdLst>
    <p:notesMasterId r:id="rId3"/>
  </p:notesMasterIdLst>
  <p:sldIdLst>
    <p:sldId id="256" r:id="rId4"/>
    <p:sldId id="257" r:id="rId5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5" Type="http://schemas.openxmlformats.org/officeDocument/2006/relationships/slide" Target="slides/slide2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4400" spc="-1" strike="noStrike">
                <a:latin typeface="Arial"/>
              </a:rPr>
              <a:t>Click to move the slide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rIns="0" tIns="0" bIns="0"/>
          <a:p>
            <a:r>
              <a:rPr b="0" lang="en-US" sz="2000" spc="-1" strike="noStrike">
                <a:latin typeface="Arial"/>
              </a:rPr>
              <a:t>Click to edit the notes format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rIns="0" tIns="0" bIns="0"/>
          <a:p>
            <a:r>
              <a:rPr b="0" lang="en-US" sz="1400" spc="-1" strike="noStrike">
                <a:solidFill>
                  <a:srgbClr val="303d22"/>
                </a:solidFill>
                <a:latin typeface="Arial"/>
              </a:rPr>
              <a:t>&lt;header&gt;</a:t>
            </a:r>
            <a:endParaRPr b="0" lang="en-US" sz="1400" spc="-1" strike="noStrike">
              <a:solidFill>
                <a:srgbClr val="303d22"/>
              </a:solidFill>
              <a:latin typeface="Arial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rIns="0" tIns="0" bIns="0"/>
          <a:p>
            <a:pPr algn="r"/>
            <a:r>
              <a:rPr b="0" lang="en-US" sz="1400" spc="-1" strike="noStrike">
                <a:solidFill>
                  <a:srgbClr val="303d22"/>
                </a:solidFill>
                <a:latin typeface="Arial"/>
              </a:rPr>
              <a:t>&lt;date/time&gt;</a:t>
            </a:r>
            <a:endParaRPr b="0" lang="en-US" sz="1400" spc="-1" strike="noStrike">
              <a:solidFill>
                <a:srgbClr val="303d22"/>
              </a:solidFill>
              <a:latin typeface="Arial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rIns="0" tIns="0" bIns="0" anchor="b"/>
          <a:p>
            <a:r>
              <a:rPr b="0" lang="en-US" sz="1400" spc="-1" strike="noStrike">
                <a:solidFill>
                  <a:srgbClr val="303d22"/>
                </a:solidFill>
                <a:latin typeface="Arial"/>
              </a:rPr>
              <a:t>&lt;footer&gt;</a:t>
            </a:r>
            <a:endParaRPr b="0" lang="en-US" sz="1400" spc="-1" strike="noStrike">
              <a:solidFill>
                <a:srgbClr val="303d22"/>
              </a:solidFill>
              <a:latin typeface="Arial"/>
            </a:endParaRPr>
          </a:p>
        </p:txBody>
      </p:sp>
      <p:sp>
        <p:nvSpPr>
          <p:cNvPr id="43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rIns="0" tIns="0" bIns="0" anchor="b"/>
          <a:p>
            <a:pPr algn="r"/>
            <a:fld id="{537ED1F8-18AD-4CFE-BEE9-BFE5BA16548B}" type="slidenum">
              <a:rPr b="0" lang="en-US" sz="1400" spc="-1" strike="noStrike">
                <a:solidFill>
                  <a:srgbClr val="303d22"/>
                </a:solidFill>
                <a:latin typeface="Arial"/>
              </a:rPr>
              <a:t>&lt;number&gt;</a:t>
            </a:fld>
            <a:endParaRPr b="0" lang="en-US" sz="1400" spc="-1" strike="noStrike">
              <a:solidFill>
                <a:srgbClr val="303d22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sldImg"/>
          </p:nvPr>
        </p:nvSpPr>
        <p:spPr>
          <a:xfrm>
            <a:off x="1371600" y="763560"/>
            <a:ext cx="5029200" cy="3772080"/>
          </a:xfrm>
          <a:prstGeom prst="rect">
            <a:avLst/>
          </a:prstGeom>
        </p:spPr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777960" y="4776840"/>
            <a:ext cx="6216480" cy="4525200"/>
          </a:xfrm>
          <a:prstGeom prst="rect">
            <a:avLst/>
          </a:prstGeom>
        </p:spPr>
        <p:txBody>
          <a:bodyPr lIns="0" rIns="0" tIns="0" bIns="0"/>
          <a:p>
            <a:r>
              <a:rPr b="0" i="1" lang="en-US" sz="900" spc="-1" strike="noStrike">
                <a:latin typeface="Arial"/>
              </a:rPr>
              <a:t>DishBrain</a:t>
            </a:r>
            <a:r>
              <a:rPr b="0" lang="en-US" sz="900" spc="-1" strike="noStrike">
                <a:latin typeface="Arial"/>
              </a:rPr>
              <a:t> system and experimental protocol schematic</a:t>
            </a:r>
            <a:endParaRPr b="0" lang="en-US" sz="900" spc="-1" strike="noStrike">
              <a:latin typeface="Arial"/>
            </a:endParaRPr>
          </a:p>
          <a:p>
            <a:endParaRPr b="0" lang="en-US" sz="900" spc="-1" strike="noStrike">
              <a:latin typeface="Arial"/>
            </a:endParaRPr>
          </a:p>
          <a:p>
            <a:r>
              <a:rPr b="0" lang="en-US" sz="900" spc="-1" strike="noStrike">
                <a:latin typeface="Arial"/>
              </a:rPr>
              <a:t>Neuronal cultures derived from hiPSC via DSI protocol, NGN2 lentivirus-directed differentiation, or primary cortical cells from E15.5 mouse embryos were plated onto HD-MEA chips and embedded in a stimulated game-world of “Pong” via the </a:t>
            </a:r>
            <a:r>
              <a:rPr b="0" i="1" lang="en-US" sz="900" spc="-1" strike="noStrike">
                <a:latin typeface="Arial"/>
              </a:rPr>
              <a:t>DishBrain</a:t>
            </a:r>
            <a:r>
              <a:rPr b="0" lang="en-US" sz="900" spc="-1" strike="noStrike">
                <a:latin typeface="Arial"/>
              </a:rPr>
              <a:t> system. Different </a:t>
            </a:r>
            <a:r>
              <a:rPr b="0" i="1" lang="en-US" sz="900" spc="-1" strike="noStrike">
                <a:latin typeface="Arial"/>
              </a:rPr>
              <a:t>DishBrain</a:t>
            </a:r>
            <a:r>
              <a:rPr b="0" lang="en-US" sz="900" spc="-1" strike="noStrike">
                <a:latin typeface="Arial"/>
              </a:rPr>
              <a:t> environments were created by altering the pattern of sensory information (yellow bolts), feedback (colored bolts), or no stimulus (red crosses) to demonstrate (1 and 2) low-latency, closed-loop feedback system (stimulation (STIM) and silent (SIL) treatment); (3) no-feedback (NF) system to demonstrate an open-loop feedback configuration; and (4) rest (RST) configuration to demonstrate a system in which sensory information is absent. Interactive visualizer of activity and gameplay: https://bit.ly/3DSi4Eg.</a:t>
            </a:r>
            <a:endParaRPr b="0" lang="en-US" sz="900" spc="-1" strike="noStrike">
              <a:latin typeface="Arial"/>
            </a:endParaRPr>
          </a:p>
          <a:p>
            <a:endParaRPr b="0" lang="en-US" sz="900" spc="-1" strike="noStrike">
              <a:latin typeface="Arial"/>
            </a:endParaRPr>
          </a:p>
          <a:p>
            <a:endParaRPr b="0" lang="en-US" sz="900" spc="-1" strike="noStrike">
              <a:latin typeface="Arial"/>
            </a:endParaRPr>
          </a:p>
          <a:p>
            <a:endParaRPr b="0" lang="en-US" sz="900" spc="-1" strike="noStrike">
              <a:latin typeface="Arial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4400" spc="-1" strike="noStrike">
                <a:latin typeface="Arial"/>
              </a:rPr>
              <a:t>Click to edit the title text format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hyperlink" Target="http://www.elsevier.com/termsandconditions" TargetMode="Externa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2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hyperlink" Target="http://www.elsevier.com/termsandconditions" TargetMode="External"/><Relationship Id="rId3" Type="http://schemas.openxmlformats.org/officeDocument/2006/relationships/image" Target="../media/image3.png"/><Relationship Id="rId4" Type="http://schemas.openxmlformats.org/officeDocument/2006/relationships/slideLayout" Target="../slideLayouts/slideLayout1.xml"/><Relationship Id="rId5" Type="http://schemas.openxmlformats.org/officeDocument/2006/relationships/notesSlide" Target="../notesSlides/notesSlide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Shape 1"/>
          <p:cNvSpPr txBox="1"/>
          <p:nvPr/>
        </p:nvSpPr>
        <p:spPr>
          <a:xfrm>
            <a:off x="360000" y="1260000"/>
            <a:ext cx="8640000" cy="19555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algn="ctr">
              <a:lnSpc>
                <a:spcPct val="100000"/>
              </a:lnSpc>
              <a:spcAft>
                <a:spcPts val="3186"/>
              </a:spcAft>
            </a:pPr>
            <a:r>
              <a:rPr b="0" i="1" lang="en-US" sz="1700" spc="-1" strike="noStrike">
                <a:solidFill>
                  <a:srgbClr val="ffffff"/>
                </a:solidFill>
                <a:latin typeface="Arial"/>
              </a:rPr>
              <a:t>In vitro neurons learn and exhibit sentience when embodied in a simulated game-world</a:t>
            </a:r>
            <a:r>
              <a:rPr b="0" lang="en-US" sz="1700" spc="-1" strike="noStrike">
                <a:solidFill>
                  <a:srgbClr val="ffffff"/>
                </a:solidFill>
                <a:latin typeface="Arial"/>
              </a:rPr>
              <a:t> </a:t>
            </a:r>
            <a:endParaRPr b="0" lang="en-US" sz="1700" spc="-1" strike="noStrike">
              <a:solidFill>
                <a:srgbClr val="ffffff"/>
              </a:solidFill>
              <a:latin typeface="Arial"/>
            </a:endParaRPr>
          </a:p>
          <a:p>
            <a:pPr algn="ctr">
              <a:spcAft>
                <a:spcPts val="2750"/>
              </a:spcAft>
            </a:pPr>
            <a:r>
              <a:rPr b="0" i="1" lang="en-US" sz="1100" spc="-1" strike="noStrike">
                <a:solidFill>
                  <a:srgbClr val="ffffff"/>
                </a:solidFill>
                <a:latin typeface="Arial"/>
              </a:rPr>
              <a:t>Brett J. Kagan, Andy C. Kitchen, Nhi T. Tran, Forough Habibollahi, Moein Khajehnejad, Bradyn J. Parker, Anjali Bhat, Ben Rollo, Adeel Razi, Karl J. Friston</a:t>
            </a:r>
            <a:r>
              <a:rPr b="0" lang="en-US" sz="1100" spc="-1" strike="noStrike">
                <a:solidFill>
                  <a:srgbClr val="ffffff"/>
                </a:solidFill>
                <a:latin typeface="Arial"/>
              </a:rPr>
              <a:t> </a:t>
            </a:r>
            <a:endParaRPr b="0" lang="en-US" sz="1100" spc="-1" strike="noStrike">
              <a:solidFill>
                <a:srgbClr val="ffffff"/>
              </a:solidFill>
              <a:latin typeface="Arial"/>
            </a:endParaRPr>
          </a:p>
          <a:p>
            <a:pPr algn="ctr"/>
            <a:r>
              <a:rPr b="0" i="1" lang="en-US" sz="1200" spc="-1" strike="noStrike">
                <a:solidFill>
                  <a:srgbClr val="ffffff"/>
                </a:solidFill>
                <a:latin typeface="Arial"/>
              </a:rPr>
              <a:t>Neuron</a:t>
            </a:r>
            <a:r>
              <a:rPr b="0" lang="en-US" sz="1200" spc="-1" strike="noStrike">
                <a:solidFill>
                  <a:srgbClr val="ffffff"/>
                </a:solidFill>
                <a:latin typeface="Arial"/>
              </a:rPr>
              <a:t> </a:t>
            </a:r>
            <a:endParaRPr b="0" lang="en-US" sz="1200" spc="-1" strike="noStrike">
              <a:solidFill>
                <a:srgbClr val="ffffff"/>
              </a:solidFill>
              <a:latin typeface="Arial"/>
            </a:endParaRPr>
          </a:p>
          <a:p>
            <a:pPr algn="ctr"/>
            <a:endParaRPr b="0" lang="en-US" sz="1200" spc="-1" strike="noStrike">
              <a:solidFill>
                <a:srgbClr val="ffffff"/>
              </a:solidFill>
              <a:latin typeface="Arial"/>
            </a:endParaRPr>
          </a:p>
          <a:p>
            <a:pPr algn="ctr"/>
            <a:r>
              <a:rPr b="0" lang="en-US" sz="1000" spc="-1" strike="noStrike">
                <a:solidFill>
                  <a:srgbClr val="ffffff"/>
                </a:solidFill>
                <a:latin typeface="Arial"/>
              </a:rPr>
              <a:t>DOI: 10.1016/j.neuron.2022.09.001</a:t>
            </a:r>
            <a:endParaRPr b="0" lang="en-US" sz="10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45" name="TextShape 2"/>
          <p:cNvSpPr txBox="1"/>
          <p:nvPr/>
        </p:nvSpPr>
        <p:spPr>
          <a:xfrm>
            <a:off x="952560" y="6624000"/>
            <a:ext cx="5556240" cy="23112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/>
          <a:p>
            <a:r>
              <a:rPr b="0" lang="en-US" sz="900" spc="-1" strike="noStrike">
                <a:solidFill>
                  <a:srgbClr val="ffffff"/>
                </a:solidFill>
                <a:latin typeface="Arial"/>
              </a:rPr>
              <a:t>Copyright © 2022 The Author(s)</a:t>
            </a:r>
            <a:r>
              <a:rPr b="0" lang="en-US" sz="900" spc="-1" strike="noStrike">
                <a:solidFill>
                  <a:srgbClr val="ffffff"/>
                </a:solidFill>
                <a:latin typeface="Arial"/>
                <a:hlinkClick r:id="rId1"/>
              </a:rPr>
              <a:t> Terms and Conditions</a:t>
            </a:r>
            <a:endParaRPr b="0" lang="en-US" sz="900" spc="-1" strike="noStrike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46" name="Logo" descr=""/>
          <p:cNvPicPr/>
          <p:nvPr/>
        </p:nvPicPr>
        <p:blipFill>
          <a:blip r:embed="rId2"/>
          <a:stretch/>
        </p:blipFill>
        <p:spPr>
          <a:xfrm>
            <a:off x="79200" y="6212880"/>
            <a:ext cx="708120" cy="496440"/>
          </a:xfrm>
          <a:prstGeom prst="rect">
            <a:avLst/>
          </a:prstGeom>
          <a:ln>
            <a:noFill/>
          </a:ln>
        </p:spPr>
      </p:pic>
    </p:spTree>
  </p:cSld>
  <p:transition>
    <p:wipe dir="r"/>
  </p:transition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ustomShape 1"/>
          <p:cNvSpPr/>
          <p:nvPr/>
        </p:nvSpPr>
        <p:spPr>
          <a:xfrm>
            <a:off x="4129560" y="79200"/>
            <a:ext cx="884880" cy="307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/>
          <a:p>
            <a:r>
              <a:rPr b="0" lang="en-US" sz="1400" spc="-1" strike="noStrike">
                <a:solidFill>
                  <a:srgbClr val="ffffff"/>
                </a:solidFill>
                <a:latin typeface="Arial"/>
              </a:rPr>
              <a:t>Figure 1 </a:t>
            </a:r>
            <a:endParaRPr b="0" lang="en-US" sz="1400" spc="-1" strike="noStrike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48" name="Main graphic" descr=""/>
          <p:cNvPicPr/>
          <p:nvPr/>
        </p:nvPicPr>
        <p:blipFill>
          <a:blip r:embed="rId1"/>
          <a:stretch/>
        </p:blipFill>
        <p:spPr>
          <a:xfrm>
            <a:off x="1422360" y="1115640"/>
            <a:ext cx="6350040" cy="4277160"/>
          </a:xfrm>
          <a:prstGeom prst="rect">
            <a:avLst/>
          </a:prstGeom>
          <a:ln>
            <a:noFill/>
          </a:ln>
        </p:spPr>
      </p:pic>
      <p:sp>
        <p:nvSpPr>
          <p:cNvPr id="49" name="TextShape 2"/>
          <p:cNvSpPr txBox="1"/>
          <p:nvPr/>
        </p:nvSpPr>
        <p:spPr>
          <a:xfrm>
            <a:off x="952560" y="6477120"/>
            <a:ext cx="8254800" cy="2311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0" i="1" lang="en-US" sz="900" spc="-1" strike="noStrike">
                <a:solidFill>
                  <a:srgbClr val="ffffff"/>
                </a:solidFill>
                <a:latin typeface="Arial"/>
              </a:rPr>
              <a:t>Neuron</a:t>
            </a:r>
            <a:r>
              <a:rPr b="0" lang="en-US" sz="900" spc="-1" strike="noStrike">
                <a:solidFill>
                  <a:srgbClr val="ffffff"/>
                </a:solidFill>
                <a:latin typeface="Arial"/>
              </a:rPr>
              <a:t> DOI: (10.1016/j.neuron.2022.09.001) </a:t>
            </a:r>
            <a:endParaRPr b="0" lang="en-US" sz="9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50" name="TextShape 3"/>
          <p:cNvSpPr txBox="1"/>
          <p:nvPr/>
        </p:nvSpPr>
        <p:spPr>
          <a:xfrm>
            <a:off x="952560" y="6624000"/>
            <a:ext cx="5556240" cy="23112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/>
          <a:p>
            <a:r>
              <a:rPr b="0" lang="en-US" sz="900" spc="-1" strike="noStrike">
                <a:solidFill>
                  <a:srgbClr val="ffffff"/>
                </a:solidFill>
                <a:latin typeface="Arial"/>
              </a:rPr>
              <a:t>Copyright © 2022 The Author(s)</a:t>
            </a:r>
            <a:r>
              <a:rPr b="0" lang="en-US" sz="900" spc="-1" strike="noStrike">
                <a:solidFill>
                  <a:srgbClr val="ffffff"/>
                </a:solidFill>
                <a:latin typeface="Arial"/>
                <a:hlinkClick r:id="rId2"/>
              </a:rPr>
              <a:t> Terms and Conditions</a:t>
            </a:r>
            <a:endParaRPr b="0" lang="en-US" sz="900" spc="-1" strike="noStrike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51" name="Logo" descr=""/>
          <p:cNvPicPr/>
          <p:nvPr/>
        </p:nvPicPr>
        <p:blipFill>
          <a:blip r:embed="rId3"/>
          <a:stretch/>
        </p:blipFill>
        <p:spPr>
          <a:xfrm>
            <a:off x="79200" y="6212880"/>
            <a:ext cx="708120" cy="496440"/>
          </a:xfrm>
          <a:prstGeom prst="rect">
            <a:avLst/>
          </a:prstGeom>
          <a:ln>
            <a:noFill/>
          </a:ln>
        </p:spPr>
      </p:pic>
    </p:spTree>
  </p:cSld>
  <p:transition>
    <p:wipe dir="r"/>
  </p:transition>
  <p:timing>
    <p:tnLst>
      <p:par>
        <p:cTn id="3" dur="indefinite" restart="never" nodeType="tmRoot">
          <p:childTnLst>
            <p:seq>
              <p:cTn id="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LibreOffice/6.0.7.3$Linux_X86_64 LibreOffice_project/dc89aa7a9eabfd848af146d5086077aeed2ae4a5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dc:description/>
  <dc:language>en-US</dc:language>
  <cp:lastModifiedBy/>
  <cp:revision>0</cp:revision>
  <dc:subject/>
  <dc:title/>
</cp:coreProperties>
</file>