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0" r:id="rId2"/>
    <p:sldId id="257" r:id="rId3"/>
    <p:sldId id="258" r:id="rId4"/>
    <p:sldId id="268" r:id="rId5"/>
    <p:sldId id="269" r:id="rId6"/>
    <p:sldId id="270" r:id="rId7"/>
    <p:sldId id="271" r:id="rId8"/>
    <p:sldId id="273" r:id="rId9"/>
    <p:sldId id="272" r:id="rId10"/>
    <p:sldId id="27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39" autoAdjust="0"/>
    <p:restoredTop sz="94660"/>
  </p:normalViewPr>
  <p:slideViewPr>
    <p:cSldViewPr>
      <p:cViewPr>
        <p:scale>
          <a:sx n="66" d="100"/>
          <a:sy n="66" d="100"/>
        </p:scale>
        <p:origin x="-1506" y="-19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6373F5-7B6D-44F7-BBA4-AB6A8EE131E3}" type="doc">
      <dgm:prSet loTypeId="urn:microsoft.com/office/officeart/2005/8/layout/cycle1" loCatId="cycle" qsTypeId="urn:microsoft.com/office/officeart/2005/8/quickstyle/3d3" qsCatId="3D" csTypeId="urn:microsoft.com/office/officeart/2005/8/colors/colorful1" csCatId="colorful" phldr="1"/>
      <dgm:spPr/>
      <dgm:t>
        <a:bodyPr/>
        <a:lstStyle/>
        <a:p>
          <a:endParaRPr lang="en-NZ"/>
        </a:p>
      </dgm:t>
    </dgm:pt>
    <dgm:pt modelId="{2C8C7EC7-06A5-47C6-97AC-B3FEE8DF148F}">
      <dgm:prSet phldrT="[Text]" custT="1"/>
      <dgm:spPr/>
      <dgm:t>
        <a:bodyPr/>
        <a:lstStyle/>
        <a:p>
          <a:pPr>
            <a:lnSpc>
              <a:spcPct val="100000"/>
            </a:lnSpc>
            <a:spcBef>
              <a:spcPts val="0"/>
            </a:spcBef>
            <a:spcAft>
              <a:spcPts val="0"/>
            </a:spcAft>
          </a:pPr>
          <a:r>
            <a:rPr lang="en-NZ" sz="1800" b="1" dirty="0" smtClean="0"/>
            <a:t>1.</a:t>
          </a:r>
        </a:p>
        <a:p>
          <a:pPr>
            <a:lnSpc>
              <a:spcPct val="100000"/>
            </a:lnSpc>
            <a:spcBef>
              <a:spcPts val="0"/>
            </a:spcBef>
            <a:spcAft>
              <a:spcPts val="0"/>
            </a:spcAft>
          </a:pPr>
          <a:r>
            <a:rPr lang="en-NZ" sz="1800" b="1" dirty="0" smtClean="0"/>
            <a:t>“Come to me…” </a:t>
          </a:r>
        </a:p>
        <a:p>
          <a:pPr>
            <a:lnSpc>
              <a:spcPct val="100000"/>
            </a:lnSpc>
            <a:spcBef>
              <a:spcPts val="0"/>
            </a:spcBef>
            <a:spcAft>
              <a:spcPts val="0"/>
            </a:spcAft>
          </a:pPr>
          <a:r>
            <a:rPr lang="en-NZ" sz="1800" b="1" dirty="0" smtClean="0"/>
            <a:t>Mat 11:28</a:t>
          </a:r>
          <a:endParaRPr lang="en-NZ" sz="1800" b="1" dirty="0"/>
        </a:p>
      </dgm:t>
    </dgm:pt>
    <dgm:pt modelId="{8F612EFC-37B0-4A01-9564-4B70BC873FEA}" type="parTrans" cxnId="{95232D56-7B86-475D-85CA-70EDC511E127}">
      <dgm:prSet/>
      <dgm:spPr/>
      <dgm:t>
        <a:bodyPr/>
        <a:lstStyle/>
        <a:p>
          <a:endParaRPr lang="en-NZ"/>
        </a:p>
      </dgm:t>
    </dgm:pt>
    <dgm:pt modelId="{6B555CB1-D8D2-436A-B987-DEA4CA0DB2B5}" type="sibTrans" cxnId="{95232D56-7B86-475D-85CA-70EDC511E127}">
      <dgm:prSet/>
      <dgm:spPr/>
      <dgm:t>
        <a:bodyPr/>
        <a:lstStyle/>
        <a:p>
          <a:endParaRPr lang="en-NZ"/>
        </a:p>
      </dgm:t>
    </dgm:pt>
    <dgm:pt modelId="{C9CCE4F3-5CAF-4149-ABF5-324EB01653C1}">
      <dgm:prSet phldrT="[Text]" custT="1"/>
      <dgm:spPr/>
      <dgm:t>
        <a:bodyPr/>
        <a:lstStyle/>
        <a:p>
          <a:pPr>
            <a:lnSpc>
              <a:spcPct val="100000"/>
            </a:lnSpc>
            <a:spcAft>
              <a:spcPts val="0"/>
            </a:spcAft>
          </a:pPr>
          <a:r>
            <a:rPr lang="en-NZ" sz="1800" b="1" dirty="0" smtClean="0"/>
            <a:t>2.</a:t>
          </a:r>
        </a:p>
        <a:p>
          <a:pPr>
            <a:lnSpc>
              <a:spcPct val="100000"/>
            </a:lnSpc>
            <a:spcAft>
              <a:spcPts val="0"/>
            </a:spcAft>
          </a:pPr>
          <a:r>
            <a:rPr lang="en-NZ" sz="1800" b="1" dirty="0" smtClean="0"/>
            <a:t>“Come follow Me…”</a:t>
          </a:r>
        </a:p>
        <a:p>
          <a:pPr>
            <a:lnSpc>
              <a:spcPct val="100000"/>
            </a:lnSpc>
            <a:spcAft>
              <a:spcPts val="0"/>
            </a:spcAft>
          </a:pPr>
          <a:r>
            <a:rPr lang="en-NZ" sz="1800" b="1" dirty="0" smtClean="0"/>
            <a:t>Mat 4:19</a:t>
          </a:r>
          <a:endParaRPr lang="en-NZ" sz="1800" b="1" dirty="0"/>
        </a:p>
      </dgm:t>
    </dgm:pt>
    <dgm:pt modelId="{FB55A468-9F20-44D3-AFF5-4CC661B9C4F6}" type="parTrans" cxnId="{8AA7E817-A35D-483A-A5B2-CF715C83A3EF}">
      <dgm:prSet/>
      <dgm:spPr/>
      <dgm:t>
        <a:bodyPr/>
        <a:lstStyle/>
        <a:p>
          <a:endParaRPr lang="en-NZ"/>
        </a:p>
      </dgm:t>
    </dgm:pt>
    <dgm:pt modelId="{6861B6A1-2CFD-448A-B165-EE7079FC7143}" type="sibTrans" cxnId="{8AA7E817-A35D-483A-A5B2-CF715C83A3EF}">
      <dgm:prSet/>
      <dgm:spPr/>
      <dgm:t>
        <a:bodyPr/>
        <a:lstStyle/>
        <a:p>
          <a:endParaRPr lang="en-NZ"/>
        </a:p>
      </dgm:t>
    </dgm:pt>
    <dgm:pt modelId="{FF563358-0400-4677-8B54-3D5BC29EFA4B}">
      <dgm:prSet phldrT="[Text]" custT="1"/>
      <dgm:spPr/>
      <dgm:t>
        <a:bodyPr/>
        <a:lstStyle/>
        <a:p>
          <a:pPr>
            <a:lnSpc>
              <a:spcPct val="100000"/>
            </a:lnSpc>
            <a:spcAft>
              <a:spcPts val="0"/>
            </a:spcAft>
          </a:pPr>
          <a:r>
            <a:rPr lang="en-NZ" sz="1800" b="1" dirty="0" smtClean="0"/>
            <a:t>3.</a:t>
          </a:r>
        </a:p>
        <a:p>
          <a:pPr>
            <a:lnSpc>
              <a:spcPct val="100000"/>
            </a:lnSpc>
            <a:spcAft>
              <a:spcPts val="0"/>
            </a:spcAft>
          </a:pPr>
          <a:r>
            <a:rPr lang="en-NZ" sz="1800" b="1" dirty="0" smtClean="0"/>
            <a:t>“Make you fishers </a:t>
          </a:r>
        </a:p>
        <a:p>
          <a:pPr>
            <a:lnSpc>
              <a:spcPct val="100000"/>
            </a:lnSpc>
            <a:spcAft>
              <a:spcPts val="0"/>
            </a:spcAft>
          </a:pPr>
          <a:r>
            <a:rPr lang="en-NZ" sz="1800" b="1" dirty="0" smtClean="0"/>
            <a:t>of men…”</a:t>
          </a:r>
        </a:p>
        <a:p>
          <a:pPr>
            <a:lnSpc>
              <a:spcPct val="100000"/>
            </a:lnSpc>
            <a:spcAft>
              <a:spcPts val="0"/>
            </a:spcAft>
          </a:pPr>
          <a:r>
            <a:rPr lang="en-NZ" sz="1800" b="1" dirty="0" smtClean="0"/>
            <a:t>Mat 4:19</a:t>
          </a:r>
          <a:endParaRPr lang="en-NZ" sz="1800" dirty="0"/>
        </a:p>
      </dgm:t>
    </dgm:pt>
    <dgm:pt modelId="{06313B56-F4B3-419B-909B-F759B57F8024}" type="parTrans" cxnId="{A814739E-C45C-4525-8A2F-62C1A58E086D}">
      <dgm:prSet/>
      <dgm:spPr/>
      <dgm:t>
        <a:bodyPr/>
        <a:lstStyle/>
        <a:p>
          <a:endParaRPr lang="en-NZ"/>
        </a:p>
      </dgm:t>
    </dgm:pt>
    <dgm:pt modelId="{F064FA66-D2D0-4D39-BA63-092E9BA31883}" type="sibTrans" cxnId="{A814739E-C45C-4525-8A2F-62C1A58E086D}">
      <dgm:prSet/>
      <dgm:spPr/>
      <dgm:t>
        <a:bodyPr/>
        <a:lstStyle/>
        <a:p>
          <a:endParaRPr lang="en-NZ"/>
        </a:p>
      </dgm:t>
    </dgm:pt>
    <dgm:pt modelId="{B551F2C7-B5D0-4613-944F-FC2D2F7F7841}">
      <dgm:prSet phldrT="[Text]" custT="1"/>
      <dgm:spPr/>
      <dgm:t>
        <a:bodyPr/>
        <a:lstStyle/>
        <a:p>
          <a:pPr algn="ctr">
            <a:lnSpc>
              <a:spcPct val="100000"/>
            </a:lnSpc>
            <a:spcAft>
              <a:spcPts val="0"/>
            </a:spcAft>
          </a:pPr>
          <a:r>
            <a:rPr lang="en-NZ" sz="1800" b="1" dirty="0" smtClean="0"/>
            <a:t>4.</a:t>
          </a:r>
        </a:p>
        <a:p>
          <a:pPr algn="ctr">
            <a:lnSpc>
              <a:spcPct val="100000"/>
            </a:lnSpc>
            <a:spcAft>
              <a:spcPts val="0"/>
            </a:spcAft>
          </a:pPr>
          <a:r>
            <a:rPr lang="en-NZ" sz="1800" b="1" dirty="0" smtClean="0"/>
            <a:t>“Go make disciples…”</a:t>
          </a:r>
        </a:p>
        <a:p>
          <a:pPr algn="ctr">
            <a:lnSpc>
              <a:spcPct val="100000"/>
            </a:lnSpc>
            <a:spcAft>
              <a:spcPts val="0"/>
            </a:spcAft>
          </a:pPr>
          <a:r>
            <a:rPr lang="en-NZ" sz="1800" b="1" dirty="0" smtClean="0"/>
            <a:t>Mat 28:19</a:t>
          </a:r>
          <a:endParaRPr lang="en-NZ" sz="1800" dirty="0"/>
        </a:p>
      </dgm:t>
    </dgm:pt>
    <dgm:pt modelId="{666555CC-C60F-4331-AB8D-50E18A8E7E9D}" type="parTrans" cxnId="{254CDBE1-8697-4D14-8FC3-F57D9ED2D498}">
      <dgm:prSet/>
      <dgm:spPr/>
      <dgm:t>
        <a:bodyPr/>
        <a:lstStyle/>
        <a:p>
          <a:endParaRPr lang="en-NZ"/>
        </a:p>
      </dgm:t>
    </dgm:pt>
    <dgm:pt modelId="{195B931C-4EC5-4C67-AD28-9CB9B034271A}" type="sibTrans" cxnId="{254CDBE1-8697-4D14-8FC3-F57D9ED2D498}">
      <dgm:prSet/>
      <dgm:spPr/>
      <dgm:t>
        <a:bodyPr/>
        <a:lstStyle/>
        <a:p>
          <a:endParaRPr lang="en-NZ"/>
        </a:p>
      </dgm:t>
    </dgm:pt>
    <dgm:pt modelId="{598669F6-A7A3-4F6A-850A-D9E9672F8109}" type="pres">
      <dgm:prSet presAssocID="{466373F5-7B6D-44F7-BBA4-AB6A8EE131E3}" presName="cycle" presStyleCnt="0">
        <dgm:presLayoutVars>
          <dgm:dir/>
          <dgm:resizeHandles val="exact"/>
        </dgm:presLayoutVars>
      </dgm:prSet>
      <dgm:spPr/>
      <dgm:t>
        <a:bodyPr/>
        <a:lstStyle/>
        <a:p>
          <a:endParaRPr lang="en-NZ"/>
        </a:p>
      </dgm:t>
    </dgm:pt>
    <dgm:pt modelId="{922A43A5-01EE-465F-AEAD-37076E255E11}" type="pres">
      <dgm:prSet presAssocID="{2C8C7EC7-06A5-47C6-97AC-B3FEE8DF148F}" presName="dummy" presStyleCnt="0"/>
      <dgm:spPr/>
    </dgm:pt>
    <dgm:pt modelId="{04721FA6-3A55-458F-B31D-DE82ABAF20A6}" type="pres">
      <dgm:prSet presAssocID="{2C8C7EC7-06A5-47C6-97AC-B3FEE8DF148F}" presName="node" presStyleLbl="revTx" presStyleIdx="0" presStyleCnt="4" custScaleX="114415" custScaleY="63911" custRadScaleRad="105942" custRadScaleInc="-4147">
        <dgm:presLayoutVars>
          <dgm:bulletEnabled val="1"/>
        </dgm:presLayoutVars>
      </dgm:prSet>
      <dgm:spPr/>
      <dgm:t>
        <a:bodyPr/>
        <a:lstStyle/>
        <a:p>
          <a:endParaRPr lang="en-NZ"/>
        </a:p>
      </dgm:t>
    </dgm:pt>
    <dgm:pt modelId="{374C4668-11B1-4710-BAAB-084833F6D9CA}" type="pres">
      <dgm:prSet presAssocID="{6B555CB1-D8D2-436A-B987-DEA4CA0DB2B5}" presName="sibTrans" presStyleLbl="node1" presStyleIdx="0" presStyleCnt="4"/>
      <dgm:spPr/>
      <dgm:t>
        <a:bodyPr/>
        <a:lstStyle/>
        <a:p>
          <a:endParaRPr lang="en-NZ"/>
        </a:p>
      </dgm:t>
    </dgm:pt>
    <dgm:pt modelId="{750A93B8-FB57-475A-97D0-E2D920DA9DC3}" type="pres">
      <dgm:prSet presAssocID="{C9CCE4F3-5CAF-4149-ABF5-324EB01653C1}" presName="dummy" presStyleCnt="0"/>
      <dgm:spPr/>
    </dgm:pt>
    <dgm:pt modelId="{F21CA53A-D703-40CD-88BF-320CB0DE2FC1}" type="pres">
      <dgm:prSet presAssocID="{C9CCE4F3-5CAF-4149-ABF5-324EB01653C1}" presName="node" presStyleLbl="revTx" presStyleIdx="1" presStyleCnt="4" custScaleX="146071" custScaleY="68646" custRadScaleRad="107366" custRadScaleInc="-26029">
        <dgm:presLayoutVars>
          <dgm:bulletEnabled val="1"/>
        </dgm:presLayoutVars>
      </dgm:prSet>
      <dgm:spPr/>
      <dgm:t>
        <a:bodyPr/>
        <a:lstStyle/>
        <a:p>
          <a:endParaRPr lang="en-NZ"/>
        </a:p>
      </dgm:t>
    </dgm:pt>
    <dgm:pt modelId="{A6AE8621-75F6-4477-BF66-41AA0218EDE8}" type="pres">
      <dgm:prSet presAssocID="{6861B6A1-2CFD-448A-B165-EE7079FC7143}" presName="sibTrans" presStyleLbl="node1" presStyleIdx="1" presStyleCnt="4"/>
      <dgm:spPr/>
      <dgm:t>
        <a:bodyPr/>
        <a:lstStyle/>
        <a:p>
          <a:endParaRPr lang="en-NZ"/>
        </a:p>
      </dgm:t>
    </dgm:pt>
    <dgm:pt modelId="{4DCA4B30-01C7-4A9B-8458-31900240E13A}" type="pres">
      <dgm:prSet presAssocID="{FF563358-0400-4677-8B54-3D5BC29EFA4B}" presName="dummy" presStyleCnt="0"/>
      <dgm:spPr/>
    </dgm:pt>
    <dgm:pt modelId="{C404A308-2E32-42B2-BE07-495CC2CF6E61}" type="pres">
      <dgm:prSet presAssocID="{FF563358-0400-4677-8B54-3D5BC29EFA4B}" presName="node" presStyleLbl="revTx" presStyleIdx="2" presStyleCnt="4" custScaleX="137351" custScaleY="82599" custRadScaleRad="105878" custRadScaleInc="10328">
        <dgm:presLayoutVars>
          <dgm:bulletEnabled val="1"/>
        </dgm:presLayoutVars>
      </dgm:prSet>
      <dgm:spPr/>
      <dgm:t>
        <a:bodyPr/>
        <a:lstStyle/>
        <a:p>
          <a:endParaRPr lang="en-NZ"/>
        </a:p>
      </dgm:t>
    </dgm:pt>
    <dgm:pt modelId="{CE4408A9-50A2-40ED-A4C8-8EF9C4D58D13}" type="pres">
      <dgm:prSet presAssocID="{F064FA66-D2D0-4D39-BA63-092E9BA31883}" presName="sibTrans" presStyleLbl="node1" presStyleIdx="2" presStyleCnt="4"/>
      <dgm:spPr/>
      <dgm:t>
        <a:bodyPr/>
        <a:lstStyle/>
        <a:p>
          <a:endParaRPr lang="en-NZ"/>
        </a:p>
      </dgm:t>
    </dgm:pt>
    <dgm:pt modelId="{6264E84E-1C81-4500-B1B3-3AD9946BAD23}" type="pres">
      <dgm:prSet presAssocID="{B551F2C7-B5D0-4613-944F-FC2D2F7F7841}" presName="dummy" presStyleCnt="0"/>
      <dgm:spPr/>
    </dgm:pt>
    <dgm:pt modelId="{1D4CA89F-FA58-4129-812B-AF15C8692538}" type="pres">
      <dgm:prSet presAssocID="{B551F2C7-B5D0-4613-944F-FC2D2F7F7841}" presName="node" presStyleLbl="revTx" presStyleIdx="3" presStyleCnt="4" custScaleX="168342" custScaleY="56474" custRadScaleRad="116237" custRadScaleInc="-1244">
        <dgm:presLayoutVars>
          <dgm:bulletEnabled val="1"/>
        </dgm:presLayoutVars>
      </dgm:prSet>
      <dgm:spPr/>
      <dgm:t>
        <a:bodyPr/>
        <a:lstStyle/>
        <a:p>
          <a:endParaRPr lang="en-NZ"/>
        </a:p>
      </dgm:t>
    </dgm:pt>
    <dgm:pt modelId="{2921E45D-B573-415E-A2A4-9F22E318E4AC}" type="pres">
      <dgm:prSet presAssocID="{195B931C-4EC5-4C67-AD28-9CB9B034271A}" presName="sibTrans" presStyleLbl="node1" presStyleIdx="3" presStyleCnt="4" custScaleY="94045"/>
      <dgm:spPr/>
      <dgm:t>
        <a:bodyPr/>
        <a:lstStyle/>
        <a:p>
          <a:endParaRPr lang="en-NZ"/>
        </a:p>
      </dgm:t>
    </dgm:pt>
  </dgm:ptLst>
  <dgm:cxnLst>
    <dgm:cxn modelId="{07CB6ABF-D191-41F6-A80A-D8B6F7F6F5CB}" type="presOf" srcId="{B551F2C7-B5D0-4613-944F-FC2D2F7F7841}" destId="{1D4CA89F-FA58-4129-812B-AF15C8692538}" srcOrd="0" destOrd="0" presId="urn:microsoft.com/office/officeart/2005/8/layout/cycle1"/>
    <dgm:cxn modelId="{55C6314E-8C9B-4FA8-8827-E5554F1AC718}" type="presOf" srcId="{466373F5-7B6D-44F7-BBA4-AB6A8EE131E3}" destId="{598669F6-A7A3-4F6A-850A-D9E9672F8109}" srcOrd="0" destOrd="0" presId="urn:microsoft.com/office/officeart/2005/8/layout/cycle1"/>
    <dgm:cxn modelId="{254CDBE1-8697-4D14-8FC3-F57D9ED2D498}" srcId="{466373F5-7B6D-44F7-BBA4-AB6A8EE131E3}" destId="{B551F2C7-B5D0-4613-944F-FC2D2F7F7841}" srcOrd="3" destOrd="0" parTransId="{666555CC-C60F-4331-AB8D-50E18A8E7E9D}" sibTransId="{195B931C-4EC5-4C67-AD28-9CB9B034271A}"/>
    <dgm:cxn modelId="{060AA430-B580-4A16-97E3-719FBE3D5CFE}" type="presOf" srcId="{F064FA66-D2D0-4D39-BA63-092E9BA31883}" destId="{CE4408A9-50A2-40ED-A4C8-8EF9C4D58D13}" srcOrd="0" destOrd="0" presId="urn:microsoft.com/office/officeart/2005/8/layout/cycle1"/>
    <dgm:cxn modelId="{95BCA000-4920-4858-9675-394A40670ECB}" type="presOf" srcId="{195B931C-4EC5-4C67-AD28-9CB9B034271A}" destId="{2921E45D-B573-415E-A2A4-9F22E318E4AC}" srcOrd="0" destOrd="0" presId="urn:microsoft.com/office/officeart/2005/8/layout/cycle1"/>
    <dgm:cxn modelId="{03C4F88A-B8DB-4C50-98B6-7C05E62C84A6}" type="presOf" srcId="{6861B6A1-2CFD-448A-B165-EE7079FC7143}" destId="{A6AE8621-75F6-4477-BF66-41AA0218EDE8}" srcOrd="0" destOrd="0" presId="urn:microsoft.com/office/officeart/2005/8/layout/cycle1"/>
    <dgm:cxn modelId="{95232D56-7B86-475D-85CA-70EDC511E127}" srcId="{466373F5-7B6D-44F7-BBA4-AB6A8EE131E3}" destId="{2C8C7EC7-06A5-47C6-97AC-B3FEE8DF148F}" srcOrd="0" destOrd="0" parTransId="{8F612EFC-37B0-4A01-9564-4B70BC873FEA}" sibTransId="{6B555CB1-D8D2-436A-B987-DEA4CA0DB2B5}"/>
    <dgm:cxn modelId="{8AA7E817-A35D-483A-A5B2-CF715C83A3EF}" srcId="{466373F5-7B6D-44F7-BBA4-AB6A8EE131E3}" destId="{C9CCE4F3-5CAF-4149-ABF5-324EB01653C1}" srcOrd="1" destOrd="0" parTransId="{FB55A468-9F20-44D3-AFF5-4CC661B9C4F6}" sibTransId="{6861B6A1-2CFD-448A-B165-EE7079FC7143}"/>
    <dgm:cxn modelId="{32835B59-54E6-4B04-8C72-31245F78076D}" type="presOf" srcId="{C9CCE4F3-5CAF-4149-ABF5-324EB01653C1}" destId="{F21CA53A-D703-40CD-88BF-320CB0DE2FC1}" srcOrd="0" destOrd="0" presId="urn:microsoft.com/office/officeart/2005/8/layout/cycle1"/>
    <dgm:cxn modelId="{40641899-332F-4A40-BECD-23E1A5D70D5A}" type="presOf" srcId="{2C8C7EC7-06A5-47C6-97AC-B3FEE8DF148F}" destId="{04721FA6-3A55-458F-B31D-DE82ABAF20A6}" srcOrd="0" destOrd="0" presId="urn:microsoft.com/office/officeart/2005/8/layout/cycle1"/>
    <dgm:cxn modelId="{08BCEDFE-C45B-43FE-BD67-3F3005AD388E}" type="presOf" srcId="{FF563358-0400-4677-8B54-3D5BC29EFA4B}" destId="{C404A308-2E32-42B2-BE07-495CC2CF6E61}" srcOrd="0" destOrd="0" presId="urn:microsoft.com/office/officeart/2005/8/layout/cycle1"/>
    <dgm:cxn modelId="{5D7F1E4D-09D0-463F-83C0-5F1D73F722CD}" type="presOf" srcId="{6B555CB1-D8D2-436A-B987-DEA4CA0DB2B5}" destId="{374C4668-11B1-4710-BAAB-084833F6D9CA}" srcOrd="0" destOrd="0" presId="urn:microsoft.com/office/officeart/2005/8/layout/cycle1"/>
    <dgm:cxn modelId="{A814739E-C45C-4525-8A2F-62C1A58E086D}" srcId="{466373F5-7B6D-44F7-BBA4-AB6A8EE131E3}" destId="{FF563358-0400-4677-8B54-3D5BC29EFA4B}" srcOrd="2" destOrd="0" parTransId="{06313B56-F4B3-419B-909B-F759B57F8024}" sibTransId="{F064FA66-D2D0-4D39-BA63-092E9BA31883}"/>
    <dgm:cxn modelId="{8A376097-75AA-443E-BD28-8FBAC0D2EFB3}" type="presParOf" srcId="{598669F6-A7A3-4F6A-850A-D9E9672F8109}" destId="{922A43A5-01EE-465F-AEAD-37076E255E11}" srcOrd="0" destOrd="0" presId="urn:microsoft.com/office/officeart/2005/8/layout/cycle1"/>
    <dgm:cxn modelId="{4F113C65-198A-4342-914B-BA342831BE26}" type="presParOf" srcId="{598669F6-A7A3-4F6A-850A-D9E9672F8109}" destId="{04721FA6-3A55-458F-B31D-DE82ABAF20A6}" srcOrd="1" destOrd="0" presId="urn:microsoft.com/office/officeart/2005/8/layout/cycle1"/>
    <dgm:cxn modelId="{6C789C8E-0CDB-4E76-B997-42A3F356CDFB}" type="presParOf" srcId="{598669F6-A7A3-4F6A-850A-D9E9672F8109}" destId="{374C4668-11B1-4710-BAAB-084833F6D9CA}" srcOrd="2" destOrd="0" presId="urn:microsoft.com/office/officeart/2005/8/layout/cycle1"/>
    <dgm:cxn modelId="{3286B35F-34E0-48EA-919E-ACAE0B4A588A}" type="presParOf" srcId="{598669F6-A7A3-4F6A-850A-D9E9672F8109}" destId="{750A93B8-FB57-475A-97D0-E2D920DA9DC3}" srcOrd="3" destOrd="0" presId="urn:microsoft.com/office/officeart/2005/8/layout/cycle1"/>
    <dgm:cxn modelId="{F8C0BDDE-E56B-40A4-90CD-001004ED6116}" type="presParOf" srcId="{598669F6-A7A3-4F6A-850A-D9E9672F8109}" destId="{F21CA53A-D703-40CD-88BF-320CB0DE2FC1}" srcOrd="4" destOrd="0" presId="urn:microsoft.com/office/officeart/2005/8/layout/cycle1"/>
    <dgm:cxn modelId="{17B5738D-2A0A-4632-A5AA-4A63DDA8B01E}" type="presParOf" srcId="{598669F6-A7A3-4F6A-850A-D9E9672F8109}" destId="{A6AE8621-75F6-4477-BF66-41AA0218EDE8}" srcOrd="5" destOrd="0" presId="urn:microsoft.com/office/officeart/2005/8/layout/cycle1"/>
    <dgm:cxn modelId="{5590724E-350E-486B-93B6-D1FBC7F41293}" type="presParOf" srcId="{598669F6-A7A3-4F6A-850A-D9E9672F8109}" destId="{4DCA4B30-01C7-4A9B-8458-31900240E13A}" srcOrd="6" destOrd="0" presId="urn:microsoft.com/office/officeart/2005/8/layout/cycle1"/>
    <dgm:cxn modelId="{615F87B7-4C7E-4FC1-B27D-DFF69B43492B}" type="presParOf" srcId="{598669F6-A7A3-4F6A-850A-D9E9672F8109}" destId="{C404A308-2E32-42B2-BE07-495CC2CF6E61}" srcOrd="7" destOrd="0" presId="urn:microsoft.com/office/officeart/2005/8/layout/cycle1"/>
    <dgm:cxn modelId="{B6404D7A-8FEB-49D8-B3D0-CC2FE8114735}" type="presParOf" srcId="{598669F6-A7A3-4F6A-850A-D9E9672F8109}" destId="{CE4408A9-50A2-40ED-A4C8-8EF9C4D58D13}" srcOrd="8" destOrd="0" presId="urn:microsoft.com/office/officeart/2005/8/layout/cycle1"/>
    <dgm:cxn modelId="{3627112B-F660-44AE-9ECD-D5E12AB0DFB3}" type="presParOf" srcId="{598669F6-A7A3-4F6A-850A-D9E9672F8109}" destId="{6264E84E-1C81-4500-B1B3-3AD9946BAD23}" srcOrd="9" destOrd="0" presId="urn:microsoft.com/office/officeart/2005/8/layout/cycle1"/>
    <dgm:cxn modelId="{7E387FA4-A205-4F71-9FBE-9B9EF5496E2F}" type="presParOf" srcId="{598669F6-A7A3-4F6A-850A-D9E9672F8109}" destId="{1D4CA89F-FA58-4129-812B-AF15C8692538}" srcOrd="10" destOrd="0" presId="urn:microsoft.com/office/officeart/2005/8/layout/cycle1"/>
    <dgm:cxn modelId="{E58262D1-C591-43F0-BB5D-44A90F03816D}" type="presParOf" srcId="{598669F6-A7A3-4F6A-850A-D9E9672F8109}" destId="{2921E45D-B573-415E-A2A4-9F22E318E4AC}" srcOrd="11"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721FA6-3A55-458F-B31D-DE82ABAF20A6}">
      <dsp:nvSpPr>
        <dsp:cNvPr id="0" name=""/>
        <dsp:cNvSpPr/>
      </dsp:nvSpPr>
      <dsp:spPr>
        <a:xfrm>
          <a:off x="4079793" y="298912"/>
          <a:ext cx="1975333" cy="1103400"/>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100000"/>
            </a:lnSpc>
            <a:spcBef>
              <a:spcPct val="0"/>
            </a:spcBef>
            <a:spcAft>
              <a:spcPts val="0"/>
            </a:spcAft>
          </a:pPr>
          <a:r>
            <a:rPr lang="en-NZ" sz="1800" b="1" kern="1200" dirty="0" smtClean="0"/>
            <a:t>1.</a:t>
          </a:r>
        </a:p>
        <a:p>
          <a:pPr lvl="0" algn="ctr" defTabSz="800100">
            <a:lnSpc>
              <a:spcPct val="100000"/>
            </a:lnSpc>
            <a:spcBef>
              <a:spcPct val="0"/>
            </a:spcBef>
            <a:spcAft>
              <a:spcPts val="0"/>
            </a:spcAft>
          </a:pPr>
          <a:r>
            <a:rPr lang="en-NZ" sz="1800" b="1" kern="1200" dirty="0" smtClean="0"/>
            <a:t>“Come to me…” </a:t>
          </a:r>
        </a:p>
        <a:p>
          <a:pPr lvl="0" algn="ctr" defTabSz="800100">
            <a:lnSpc>
              <a:spcPct val="100000"/>
            </a:lnSpc>
            <a:spcBef>
              <a:spcPct val="0"/>
            </a:spcBef>
            <a:spcAft>
              <a:spcPts val="0"/>
            </a:spcAft>
          </a:pPr>
          <a:r>
            <a:rPr lang="en-NZ" sz="1800" b="1" kern="1200" dirty="0" smtClean="0"/>
            <a:t>Mat 11:28</a:t>
          </a:r>
          <a:endParaRPr lang="en-NZ" sz="1800" b="1" kern="1200" dirty="0"/>
        </a:p>
      </dsp:txBody>
      <dsp:txXfrm>
        <a:off x="4079793" y="298912"/>
        <a:ext cx="1975333" cy="1103400"/>
      </dsp:txXfrm>
    </dsp:sp>
    <dsp:sp modelId="{374C4668-11B1-4710-BAAB-084833F6D9CA}">
      <dsp:nvSpPr>
        <dsp:cNvPr id="0" name=""/>
        <dsp:cNvSpPr/>
      </dsp:nvSpPr>
      <dsp:spPr>
        <a:xfrm>
          <a:off x="1266145" y="22262"/>
          <a:ext cx="4874225" cy="4874225"/>
        </a:xfrm>
        <a:prstGeom prst="circularArrow">
          <a:avLst>
            <a:gd name="adj1" fmla="val 6907"/>
            <a:gd name="adj2" fmla="val 465740"/>
            <a:gd name="adj3" fmla="val 770835"/>
            <a:gd name="adj4" fmla="val 19759902"/>
            <a:gd name="adj5" fmla="val 8058"/>
          </a:avLst>
        </a:prstGeom>
        <a:solidFill>
          <a:schemeClr val="accent2">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21CA53A-D703-40CD-88BF-320CB0DE2FC1}">
      <dsp:nvSpPr>
        <dsp:cNvPr id="0" name=""/>
        <dsp:cNvSpPr/>
      </dsp:nvSpPr>
      <dsp:spPr>
        <a:xfrm>
          <a:off x="4060644" y="3188855"/>
          <a:ext cx="2521862" cy="1185148"/>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100000"/>
            </a:lnSpc>
            <a:spcBef>
              <a:spcPct val="0"/>
            </a:spcBef>
            <a:spcAft>
              <a:spcPts val="0"/>
            </a:spcAft>
          </a:pPr>
          <a:r>
            <a:rPr lang="en-NZ" sz="1800" b="1" kern="1200" dirty="0" smtClean="0"/>
            <a:t>2.</a:t>
          </a:r>
        </a:p>
        <a:p>
          <a:pPr lvl="0" algn="ctr" defTabSz="800100">
            <a:lnSpc>
              <a:spcPct val="100000"/>
            </a:lnSpc>
            <a:spcBef>
              <a:spcPct val="0"/>
            </a:spcBef>
            <a:spcAft>
              <a:spcPts val="0"/>
            </a:spcAft>
          </a:pPr>
          <a:r>
            <a:rPr lang="en-NZ" sz="1800" b="1" kern="1200" dirty="0" smtClean="0"/>
            <a:t>“Come follow Me…”</a:t>
          </a:r>
        </a:p>
        <a:p>
          <a:pPr lvl="0" algn="ctr" defTabSz="800100">
            <a:lnSpc>
              <a:spcPct val="100000"/>
            </a:lnSpc>
            <a:spcBef>
              <a:spcPct val="0"/>
            </a:spcBef>
            <a:spcAft>
              <a:spcPts val="0"/>
            </a:spcAft>
          </a:pPr>
          <a:r>
            <a:rPr lang="en-NZ" sz="1800" b="1" kern="1200" dirty="0" smtClean="0"/>
            <a:t>Mat 4:19</a:t>
          </a:r>
          <a:endParaRPr lang="en-NZ" sz="1800" b="1" kern="1200" dirty="0"/>
        </a:p>
      </dsp:txBody>
      <dsp:txXfrm>
        <a:off x="4060644" y="3188855"/>
        <a:ext cx="2521862" cy="1185148"/>
      </dsp:txXfrm>
    </dsp:sp>
    <dsp:sp modelId="{A6AE8621-75F6-4477-BF66-41AA0218EDE8}">
      <dsp:nvSpPr>
        <dsp:cNvPr id="0" name=""/>
        <dsp:cNvSpPr/>
      </dsp:nvSpPr>
      <dsp:spPr>
        <a:xfrm>
          <a:off x="1175216" y="138950"/>
          <a:ext cx="4874225" cy="4874225"/>
        </a:xfrm>
        <a:prstGeom prst="circularArrow">
          <a:avLst>
            <a:gd name="adj1" fmla="val 6907"/>
            <a:gd name="adj2" fmla="val 465740"/>
            <a:gd name="adj3" fmla="val 5790336"/>
            <a:gd name="adj4" fmla="val 3610617"/>
            <a:gd name="adj5" fmla="val 8058"/>
          </a:avLst>
        </a:prstGeom>
        <a:solidFill>
          <a:schemeClr val="accent3">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C404A308-2E32-42B2-BE07-495CC2CF6E61}">
      <dsp:nvSpPr>
        <dsp:cNvPr id="0" name=""/>
        <dsp:cNvSpPr/>
      </dsp:nvSpPr>
      <dsp:spPr>
        <a:xfrm>
          <a:off x="730258" y="3188826"/>
          <a:ext cx="2371315" cy="1426041"/>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100000"/>
            </a:lnSpc>
            <a:spcBef>
              <a:spcPct val="0"/>
            </a:spcBef>
            <a:spcAft>
              <a:spcPts val="0"/>
            </a:spcAft>
          </a:pPr>
          <a:r>
            <a:rPr lang="en-NZ" sz="1800" b="1" kern="1200" dirty="0" smtClean="0"/>
            <a:t>3.</a:t>
          </a:r>
        </a:p>
        <a:p>
          <a:pPr lvl="0" algn="ctr" defTabSz="800100">
            <a:lnSpc>
              <a:spcPct val="100000"/>
            </a:lnSpc>
            <a:spcBef>
              <a:spcPct val="0"/>
            </a:spcBef>
            <a:spcAft>
              <a:spcPts val="0"/>
            </a:spcAft>
          </a:pPr>
          <a:r>
            <a:rPr lang="en-NZ" sz="1800" b="1" kern="1200" dirty="0" smtClean="0"/>
            <a:t>“Make you fishers </a:t>
          </a:r>
        </a:p>
        <a:p>
          <a:pPr lvl="0" algn="ctr" defTabSz="800100">
            <a:lnSpc>
              <a:spcPct val="100000"/>
            </a:lnSpc>
            <a:spcBef>
              <a:spcPct val="0"/>
            </a:spcBef>
            <a:spcAft>
              <a:spcPts val="0"/>
            </a:spcAft>
          </a:pPr>
          <a:r>
            <a:rPr lang="en-NZ" sz="1800" b="1" kern="1200" dirty="0" smtClean="0"/>
            <a:t>of men…”</a:t>
          </a:r>
        </a:p>
        <a:p>
          <a:pPr lvl="0" algn="ctr" defTabSz="800100">
            <a:lnSpc>
              <a:spcPct val="100000"/>
            </a:lnSpc>
            <a:spcBef>
              <a:spcPct val="0"/>
            </a:spcBef>
            <a:spcAft>
              <a:spcPts val="0"/>
            </a:spcAft>
          </a:pPr>
          <a:r>
            <a:rPr lang="en-NZ" sz="1800" b="1" kern="1200" dirty="0" smtClean="0"/>
            <a:t>Mat 4:19</a:t>
          </a:r>
          <a:endParaRPr lang="en-NZ" sz="1800" kern="1200" dirty="0"/>
        </a:p>
      </dsp:txBody>
      <dsp:txXfrm>
        <a:off x="730258" y="3188826"/>
        <a:ext cx="2371315" cy="1426041"/>
      </dsp:txXfrm>
    </dsp:sp>
    <dsp:sp modelId="{CE4408A9-50A2-40ED-A4C8-8EF9C4D58D13}">
      <dsp:nvSpPr>
        <dsp:cNvPr id="0" name=""/>
        <dsp:cNvSpPr/>
      </dsp:nvSpPr>
      <dsp:spPr>
        <a:xfrm>
          <a:off x="864973" y="-250008"/>
          <a:ext cx="4874225" cy="4874225"/>
        </a:xfrm>
        <a:prstGeom prst="circularArrow">
          <a:avLst>
            <a:gd name="adj1" fmla="val 6907"/>
            <a:gd name="adj2" fmla="val 465740"/>
            <a:gd name="adj3" fmla="val 11981370"/>
            <a:gd name="adj4" fmla="val 9065680"/>
            <a:gd name="adj5" fmla="val 8058"/>
          </a:avLst>
        </a:prstGeom>
        <a:solidFill>
          <a:schemeClr val="accent4">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D4CA89F-FA58-4129-812B-AF15C8692538}">
      <dsp:nvSpPr>
        <dsp:cNvPr id="0" name=""/>
        <dsp:cNvSpPr/>
      </dsp:nvSpPr>
      <dsp:spPr>
        <a:xfrm>
          <a:off x="381468" y="256720"/>
          <a:ext cx="2906363" cy="975003"/>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22860" tIns="22860" rIns="22860" bIns="22860" numCol="1" spcCol="1270" anchor="ctr" anchorCtr="0">
          <a:noAutofit/>
        </a:bodyPr>
        <a:lstStyle/>
        <a:p>
          <a:pPr lvl="0" algn="ctr" defTabSz="800100">
            <a:lnSpc>
              <a:spcPct val="100000"/>
            </a:lnSpc>
            <a:spcBef>
              <a:spcPct val="0"/>
            </a:spcBef>
            <a:spcAft>
              <a:spcPts val="0"/>
            </a:spcAft>
          </a:pPr>
          <a:r>
            <a:rPr lang="en-NZ" sz="1800" b="1" kern="1200" dirty="0" smtClean="0"/>
            <a:t>4.</a:t>
          </a:r>
        </a:p>
        <a:p>
          <a:pPr lvl="0" algn="ctr" defTabSz="800100">
            <a:lnSpc>
              <a:spcPct val="100000"/>
            </a:lnSpc>
            <a:spcBef>
              <a:spcPct val="0"/>
            </a:spcBef>
            <a:spcAft>
              <a:spcPts val="0"/>
            </a:spcAft>
          </a:pPr>
          <a:r>
            <a:rPr lang="en-NZ" sz="1800" b="1" kern="1200" dirty="0" smtClean="0"/>
            <a:t>“Go make disciples…”</a:t>
          </a:r>
        </a:p>
        <a:p>
          <a:pPr lvl="0" algn="ctr" defTabSz="800100">
            <a:lnSpc>
              <a:spcPct val="100000"/>
            </a:lnSpc>
            <a:spcBef>
              <a:spcPct val="0"/>
            </a:spcBef>
            <a:spcAft>
              <a:spcPts val="0"/>
            </a:spcAft>
          </a:pPr>
          <a:r>
            <a:rPr lang="en-NZ" sz="1800" b="1" kern="1200" dirty="0" smtClean="0"/>
            <a:t>Mat 28:19</a:t>
          </a:r>
          <a:endParaRPr lang="en-NZ" sz="1800" kern="1200" dirty="0"/>
        </a:p>
      </dsp:txBody>
      <dsp:txXfrm>
        <a:off x="381468" y="256720"/>
        <a:ext cx="2906363" cy="975003"/>
      </dsp:txXfrm>
    </dsp:sp>
    <dsp:sp modelId="{2921E45D-B573-415E-A2A4-9F22E318E4AC}">
      <dsp:nvSpPr>
        <dsp:cNvPr id="0" name=""/>
        <dsp:cNvSpPr/>
      </dsp:nvSpPr>
      <dsp:spPr>
        <a:xfrm>
          <a:off x="803768" y="-90963"/>
          <a:ext cx="4874225" cy="4583965"/>
        </a:xfrm>
        <a:prstGeom prst="circularArrow">
          <a:avLst>
            <a:gd name="adj1" fmla="val 6907"/>
            <a:gd name="adj2" fmla="val 465740"/>
            <a:gd name="adj3" fmla="val 17166985"/>
            <a:gd name="adj4" fmla="val 14984973"/>
            <a:gd name="adj5" fmla="val 8058"/>
          </a:avLst>
        </a:prstGeom>
        <a:solidFill>
          <a:schemeClr val="accent5">
            <a:hueOff val="0"/>
            <a:satOff val="0"/>
            <a:lumOff val="0"/>
            <a:alphaOff val="0"/>
          </a:schemeClr>
        </a:solidFill>
        <a:ln>
          <a:noFill/>
        </a:ln>
        <a:effectLst>
          <a:outerShdw blurRad="50800" dist="381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D1AB31E3-F285-47E7-A676-3CE0A59C4D3B}" type="datetimeFigureOut">
              <a:rPr lang="en-NZ" smtClean="0"/>
              <a:t>3/08/2015</a:t>
            </a:fld>
            <a:endParaRPr lang="en-NZ"/>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NZ"/>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7B09C65E-52E2-459F-9FFB-4B913D54F4C2}"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1AB31E3-F285-47E7-A676-3CE0A59C4D3B}" type="datetimeFigureOut">
              <a:rPr lang="en-NZ" smtClean="0"/>
              <a:t>3/08/2015</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7B09C65E-52E2-459F-9FFB-4B913D54F4C2}"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1AB31E3-F285-47E7-A676-3CE0A59C4D3B}" type="datetimeFigureOut">
              <a:rPr lang="en-NZ" smtClean="0"/>
              <a:t>3/08/2015</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7B09C65E-52E2-459F-9FFB-4B913D54F4C2}"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1AB31E3-F285-47E7-A676-3CE0A59C4D3B}" type="datetimeFigureOut">
              <a:rPr lang="en-NZ" smtClean="0"/>
              <a:t>3/08/2015</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7B09C65E-52E2-459F-9FFB-4B913D54F4C2}" type="slidenum">
              <a:rPr lang="en-NZ" smtClean="0"/>
              <a:t>‹#›</a:t>
            </a:fld>
            <a:endParaRPr lang="en-NZ"/>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1AB31E3-F285-47E7-A676-3CE0A59C4D3B}" type="datetimeFigureOut">
              <a:rPr lang="en-NZ" smtClean="0"/>
              <a:t>3/08/2015</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7B09C65E-52E2-459F-9FFB-4B913D54F4C2}" type="slidenum">
              <a:rPr lang="en-NZ" smtClean="0"/>
              <a:t>‹#›</a:t>
            </a:fld>
            <a:endParaRPr lang="en-NZ"/>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1AB31E3-F285-47E7-A676-3CE0A59C4D3B}" type="datetimeFigureOut">
              <a:rPr lang="en-NZ" smtClean="0"/>
              <a:t>3/08/2015</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7B09C65E-52E2-459F-9FFB-4B913D54F4C2}" type="slidenum">
              <a:rPr lang="en-NZ" smtClean="0"/>
              <a:t>‹#›</a:t>
            </a:fld>
            <a:endParaRPr lang="en-NZ"/>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D1AB31E3-F285-47E7-A676-3CE0A59C4D3B}" type="datetimeFigureOut">
              <a:rPr lang="en-NZ" smtClean="0"/>
              <a:t>3/08/2015</a:t>
            </a:fld>
            <a:endParaRPr lang="en-NZ"/>
          </a:p>
        </p:txBody>
      </p:sp>
      <p:sp>
        <p:nvSpPr>
          <p:cNvPr id="8" name="Footer Placeholder 7"/>
          <p:cNvSpPr>
            <a:spLocks noGrp="1"/>
          </p:cNvSpPr>
          <p:nvPr>
            <p:ph type="ftr" sz="quarter" idx="11"/>
          </p:nvPr>
        </p:nvSpPr>
        <p:spPr/>
        <p:txBody>
          <a:bodyPr/>
          <a:lstStyle>
            <a:extLst/>
          </a:lstStyle>
          <a:p>
            <a:endParaRPr lang="en-NZ"/>
          </a:p>
        </p:txBody>
      </p:sp>
      <p:sp>
        <p:nvSpPr>
          <p:cNvPr id="9" name="Slide Number Placeholder 8"/>
          <p:cNvSpPr>
            <a:spLocks noGrp="1"/>
          </p:cNvSpPr>
          <p:nvPr>
            <p:ph type="sldNum" sz="quarter" idx="12"/>
          </p:nvPr>
        </p:nvSpPr>
        <p:spPr/>
        <p:txBody>
          <a:bodyPr/>
          <a:lstStyle>
            <a:extLst/>
          </a:lstStyle>
          <a:p>
            <a:fld id="{7B09C65E-52E2-459F-9FFB-4B913D54F4C2}" type="slidenum">
              <a:rPr lang="en-NZ" smtClean="0"/>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D1AB31E3-F285-47E7-A676-3CE0A59C4D3B}" type="datetimeFigureOut">
              <a:rPr lang="en-NZ" smtClean="0"/>
              <a:t>3/08/2015</a:t>
            </a:fld>
            <a:endParaRPr lang="en-NZ"/>
          </a:p>
        </p:txBody>
      </p:sp>
      <p:sp>
        <p:nvSpPr>
          <p:cNvPr id="4" name="Footer Placeholder 3"/>
          <p:cNvSpPr>
            <a:spLocks noGrp="1"/>
          </p:cNvSpPr>
          <p:nvPr>
            <p:ph type="ftr" sz="quarter" idx="11"/>
          </p:nvPr>
        </p:nvSpPr>
        <p:spPr/>
        <p:txBody>
          <a:bodyPr/>
          <a:lstStyle>
            <a:extLst/>
          </a:lstStyle>
          <a:p>
            <a:endParaRPr lang="en-NZ"/>
          </a:p>
        </p:txBody>
      </p:sp>
      <p:sp>
        <p:nvSpPr>
          <p:cNvPr id="5" name="Slide Number Placeholder 4"/>
          <p:cNvSpPr>
            <a:spLocks noGrp="1"/>
          </p:cNvSpPr>
          <p:nvPr>
            <p:ph type="sldNum" sz="quarter" idx="12"/>
          </p:nvPr>
        </p:nvSpPr>
        <p:spPr/>
        <p:txBody>
          <a:bodyPr/>
          <a:lstStyle>
            <a:extLst/>
          </a:lstStyle>
          <a:p>
            <a:fld id="{7B09C65E-52E2-459F-9FFB-4B913D54F4C2}" type="slidenum">
              <a:rPr lang="en-NZ" smtClean="0"/>
              <a:t>‹#›</a:t>
            </a:fld>
            <a:endParaRPr lang="en-NZ"/>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D1AB31E3-F285-47E7-A676-3CE0A59C4D3B}" type="datetimeFigureOut">
              <a:rPr lang="en-NZ" smtClean="0"/>
              <a:t>3/08/2015</a:t>
            </a:fld>
            <a:endParaRPr lang="en-NZ"/>
          </a:p>
        </p:txBody>
      </p:sp>
      <p:sp>
        <p:nvSpPr>
          <p:cNvPr id="3" name="Footer Placeholder 2"/>
          <p:cNvSpPr>
            <a:spLocks noGrp="1"/>
          </p:cNvSpPr>
          <p:nvPr>
            <p:ph type="ftr" sz="quarter" idx="11"/>
          </p:nvPr>
        </p:nvSpPr>
        <p:spPr/>
        <p:txBody>
          <a:bodyPr/>
          <a:lstStyle>
            <a:extLst/>
          </a:lstStyle>
          <a:p>
            <a:endParaRPr lang="en-NZ"/>
          </a:p>
        </p:txBody>
      </p:sp>
      <p:sp>
        <p:nvSpPr>
          <p:cNvPr id="4" name="Slide Number Placeholder 3"/>
          <p:cNvSpPr>
            <a:spLocks noGrp="1"/>
          </p:cNvSpPr>
          <p:nvPr>
            <p:ph type="sldNum" sz="quarter" idx="12"/>
          </p:nvPr>
        </p:nvSpPr>
        <p:spPr/>
        <p:txBody>
          <a:bodyPr/>
          <a:lstStyle>
            <a:extLst/>
          </a:lstStyle>
          <a:p>
            <a:fld id="{7B09C65E-52E2-459F-9FFB-4B913D54F4C2}"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D1AB31E3-F285-47E7-A676-3CE0A59C4D3B}" type="datetimeFigureOut">
              <a:rPr lang="en-NZ" smtClean="0"/>
              <a:t>3/08/2015</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7B09C65E-52E2-459F-9FFB-4B913D54F4C2}" type="slidenum">
              <a:rPr lang="en-NZ" smtClean="0"/>
              <a:t>‹#›</a:t>
            </a:fld>
            <a:endParaRPr lang="en-NZ"/>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D1AB31E3-F285-47E7-A676-3CE0A59C4D3B}" type="datetimeFigureOut">
              <a:rPr lang="en-NZ" smtClean="0"/>
              <a:t>3/08/2015</a:t>
            </a:fld>
            <a:endParaRPr lang="en-NZ"/>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NZ"/>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7B09C65E-52E2-459F-9FFB-4B913D54F4C2}" type="slidenum">
              <a:rPr lang="en-NZ" smtClean="0"/>
              <a:t>‹#›</a:t>
            </a:fld>
            <a:endParaRPr lang="en-NZ"/>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D1AB31E3-F285-47E7-A676-3CE0A59C4D3B}" type="datetimeFigureOut">
              <a:rPr lang="en-NZ" smtClean="0"/>
              <a:t>3/08/2015</a:t>
            </a:fld>
            <a:endParaRPr lang="en-NZ"/>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NZ"/>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B09C65E-52E2-459F-9FFB-4B913D54F4C2}"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www.goodreads.com/author/show/5139.Charles_R_Swindoll"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3528" y="44624"/>
            <a:ext cx="1197379" cy="5184576"/>
          </a:xfrm>
          <a:prstGeom prst="rect">
            <a:avLst/>
          </a:prstGeom>
          <a:noFill/>
        </p:spPr>
        <p:txBody>
          <a:bodyPr vert="wordArtVert" wrap="square" rtlCol="0">
            <a:spAutoFit/>
          </a:bodyPr>
          <a:lstStyle/>
          <a:p>
            <a:r>
              <a:rPr lang="en-NZ"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rPr>
              <a:t>ARISE</a:t>
            </a:r>
            <a:endParaRPr lang="en-NZ" sz="48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endParaRPr>
          </a:p>
        </p:txBody>
      </p:sp>
      <p:sp>
        <p:nvSpPr>
          <p:cNvPr id="2" name="TextBox 1"/>
          <p:cNvSpPr txBox="1"/>
          <p:nvPr/>
        </p:nvSpPr>
        <p:spPr>
          <a:xfrm>
            <a:off x="611560" y="5840793"/>
            <a:ext cx="7920880" cy="954107"/>
          </a:xfrm>
          <a:prstGeom prst="rect">
            <a:avLst/>
          </a:prstGeom>
          <a:noFill/>
        </p:spPr>
        <p:txBody>
          <a:bodyPr wrap="square" rtlCol="0">
            <a:spAutoFit/>
          </a:bodyPr>
          <a:lstStyle/>
          <a:p>
            <a:r>
              <a:rPr lang="en-NZ" sz="2800" b="1" dirty="0" smtClean="0">
                <a:solidFill>
                  <a:schemeClr val="bg1"/>
                </a:solidFill>
                <a:effectLst>
                  <a:outerShdw blurRad="38100" dist="38100" dir="2700000" algn="tl">
                    <a:srgbClr val="000000">
                      <a:alpha val="43137"/>
                    </a:srgbClr>
                  </a:outerShdw>
                </a:effectLst>
                <a:latin typeface="Constantia" panose="02030602050306030303" pitchFamily="18" charset="0"/>
                <a:ea typeface="TITUS Cyberbit Basic" panose="02020603050405020304" pitchFamily="18" charset="0"/>
                <a:cs typeface="TITUS Cyberbit Basic" panose="02020603050405020304" pitchFamily="18" charset="0"/>
              </a:rPr>
              <a:t>	“ Becoming a Christian is only 5% of the Christian Life; 95% is going on </a:t>
            </a:r>
            <a:r>
              <a:rPr lang="en-NZ" sz="2800" b="1" i="1" dirty="0" smtClean="0">
                <a:solidFill>
                  <a:schemeClr val="bg1"/>
                </a:solidFill>
                <a:effectLst>
                  <a:outerShdw blurRad="38100" dist="38100" dir="2700000" algn="tl">
                    <a:srgbClr val="000000">
                      <a:alpha val="43137"/>
                    </a:srgbClr>
                  </a:outerShdw>
                </a:effectLst>
                <a:latin typeface="Constantia" panose="02030602050306030303" pitchFamily="18" charset="0"/>
                <a:ea typeface="TITUS Cyberbit Basic" panose="02020603050405020304" pitchFamily="18" charset="0"/>
                <a:cs typeface="TITUS Cyberbit Basic" panose="02020603050405020304" pitchFamily="18" charset="0"/>
              </a:rPr>
              <a:t>with Christ  </a:t>
            </a:r>
            <a:r>
              <a:rPr lang="en-NZ" sz="2800" b="1" dirty="0" smtClean="0">
                <a:solidFill>
                  <a:schemeClr val="bg1"/>
                </a:solidFill>
                <a:effectLst>
                  <a:outerShdw blurRad="38100" dist="38100" dir="2700000" algn="tl">
                    <a:srgbClr val="000000">
                      <a:alpha val="43137"/>
                    </a:srgbClr>
                  </a:outerShdw>
                </a:effectLst>
                <a:latin typeface="Constantia" panose="02030602050306030303" pitchFamily="18" charset="0"/>
                <a:ea typeface="TITUS Cyberbit Basic" panose="02020603050405020304" pitchFamily="18" charset="0"/>
                <a:cs typeface="TITUS Cyberbit Basic" panose="02020603050405020304" pitchFamily="18" charset="0"/>
              </a:rPr>
              <a:t>” </a:t>
            </a:r>
            <a:endParaRPr lang="en-NZ" sz="2800" b="1" dirty="0">
              <a:solidFill>
                <a:schemeClr val="bg1"/>
              </a:solidFill>
              <a:effectLst>
                <a:outerShdw blurRad="38100" dist="38100" dir="2700000" algn="tl">
                  <a:srgbClr val="000000">
                    <a:alpha val="43137"/>
                  </a:srgbClr>
                </a:outerShdw>
              </a:effectLst>
              <a:latin typeface="Constantia" panose="02030602050306030303" pitchFamily="18" charset="0"/>
              <a:ea typeface="TITUS Cyberbit Basic" panose="02020603050405020304" pitchFamily="18" charset="0"/>
              <a:cs typeface="TITUS Cyberbit Basic" panose="02020603050405020304" pitchFamily="18" charset="0"/>
            </a:endParaRPr>
          </a:p>
        </p:txBody>
      </p:sp>
      <p:sp>
        <p:nvSpPr>
          <p:cNvPr id="3" name="TextBox 2"/>
          <p:cNvSpPr txBox="1"/>
          <p:nvPr/>
        </p:nvSpPr>
        <p:spPr>
          <a:xfrm>
            <a:off x="1160867" y="467961"/>
            <a:ext cx="4851293" cy="584775"/>
          </a:xfrm>
          <a:prstGeom prst="rect">
            <a:avLst/>
          </a:prstGeom>
          <a:noFill/>
        </p:spPr>
        <p:txBody>
          <a:bodyPr wrap="square" rtlCol="0">
            <a:spAutoFit/>
          </a:bodyPr>
          <a:lstStyle/>
          <a:p>
            <a:r>
              <a:rPr lang="en-NZ" sz="3200" b="1" dirty="0" err="1" smtClean="0">
                <a:latin typeface="Constantia" panose="02030602050306030303" pitchFamily="18" charset="0"/>
              </a:rPr>
              <a:t>ccepting</a:t>
            </a:r>
            <a:r>
              <a:rPr lang="en-NZ" sz="3200" b="1" dirty="0" smtClean="0">
                <a:latin typeface="Constantia" panose="02030602050306030303" pitchFamily="18" charset="0"/>
              </a:rPr>
              <a:t> the CALL</a:t>
            </a:r>
            <a:endParaRPr lang="en-NZ" sz="3200" b="1" dirty="0">
              <a:latin typeface="Constantia" panose="02030602050306030303" pitchFamily="18" charset="0"/>
            </a:endParaRPr>
          </a:p>
        </p:txBody>
      </p:sp>
      <p:sp>
        <p:nvSpPr>
          <p:cNvPr id="5" name="TextBox 4"/>
          <p:cNvSpPr txBox="1"/>
          <p:nvPr/>
        </p:nvSpPr>
        <p:spPr>
          <a:xfrm>
            <a:off x="1160866" y="1476073"/>
            <a:ext cx="4851293" cy="584775"/>
          </a:xfrm>
          <a:prstGeom prst="rect">
            <a:avLst/>
          </a:prstGeom>
          <a:noFill/>
        </p:spPr>
        <p:txBody>
          <a:bodyPr wrap="square" rtlCol="0">
            <a:spAutoFit/>
          </a:bodyPr>
          <a:lstStyle/>
          <a:p>
            <a:r>
              <a:rPr lang="en-NZ" sz="3200" b="1" dirty="0" err="1" smtClean="0">
                <a:latin typeface="Constantia" panose="02030602050306030303" pitchFamily="18" charset="0"/>
              </a:rPr>
              <a:t>eaching</a:t>
            </a:r>
            <a:r>
              <a:rPr lang="en-NZ" sz="3200" b="1" dirty="0" smtClean="0">
                <a:latin typeface="Constantia" panose="02030602050306030303" pitchFamily="18" charset="0"/>
              </a:rPr>
              <a:t> the LOST</a:t>
            </a:r>
            <a:endParaRPr lang="en-NZ" sz="3200" b="1" dirty="0">
              <a:latin typeface="Constantia" panose="02030602050306030303" pitchFamily="18" charset="0"/>
            </a:endParaRPr>
          </a:p>
        </p:txBody>
      </p:sp>
      <p:sp>
        <p:nvSpPr>
          <p:cNvPr id="6" name="TextBox 5"/>
          <p:cNvSpPr txBox="1"/>
          <p:nvPr/>
        </p:nvSpPr>
        <p:spPr>
          <a:xfrm>
            <a:off x="1115615" y="2482747"/>
            <a:ext cx="5760641" cy="584775"/>
          </a:xfrm>
          <a:prstGeom prst="rect">
            <a:avLst/>
          </a:prstGeom>
          <a:noFill/>
        </p:spPr>
        <p:txBody>
          <a:bodyPr wrap="square" rtlCol="0">
            <a:spAutoFit/>
          </a:bodyPr>
          <a:lstStyle/>
          <a:p>
            <a:r>
              <a:rPr lang="en-NZ" sz="3200" b="1" dirty="0" err="1" smtClean="0">
                <a:latin typeface="Constantia" panose="02030602050306030303" pitchFamily="18" charset="0"/>
              </a:rPr>
              <a:t>nterceeding</a:t>
            </a:r>
            <a:r>
              <a:rPr lang="en-NZ" sz="3200" b="1" dirty="0" smtClean="0">
                <a:latin typeface="Constantia" panose="02030602050306030303" pitchFamily="18" charset="0"/>
              </a:rPr>
              <a:t> for OTHERS</a:t>
            </a:r>
            <a:endParaRPr lang="en-NZ" sz="3200" b="1" dirty="0">
              <a:latin typeface="Constantia" panose="02030602050306030303" pitchFamily="18" charset="0"/>
            </a:endParaRPr>
          </a:p>
        </p:txBody>
      </p:sp>
      <p:sp>
        <p:nvSpPr>
          <p:cNvPr id="7" name="TextBox 6"/>
          <p:cNvSpPr txBox="1"/>
          <p:nvPr/>
        </p:nvSpPr>
        <p:spPr>
          <a:xfrm>
            <a:off x="1160867" y="3481540"/>
            <a:ext cx="4851293" cy="584775"/>
          </a:xfrm>
          <a:prstGeom prst="rect">
            <a:avLst/>
          </a:prstGeom>
          <a:noFill/>
        </p:spPr>
        <p:txBody>
          <a:bodyPr wrap="square" rtlCol="0">
            <a:spAutoFit/>
          </a:bodyPr>
          <a:lstStyle/>
          <a:p>
            <a:r>
              <a:rPr lang="en-NZ" sz="3200" b="1" dirty="0" smtClean="0">
                <a:latin typeface="Constantia" panose="02030602050306030303" pitchFamily="18" charset="0"/>
              </a:rPr>
              <a:t>haring your FAITH</a:t>
            </a:r>
            <a:endParaRPr lang="en-NZ" sz="3200" b="1" dirty="0">
              <a:latin typeface="Constantia" panose="02030602050306030303" pitchFamily="18" charset="0"/>
            </a:endParaRPr>
          </a:p>
        </p:txBody>
      </p:sp>
      <p:sp>
        <p:nvSpPr>
          <p:cNvPr id="8" name="TextBox 7"/>
          <p:cNvSpPr txBox="1"/>
          <p:nvPr/>
        </p:nvSpPr>
        <p:spPr>
          <a:xfrm>
            <a:off x="1160867" y="4500406"/>
            <a:ext cx="4851293" cy="584775"/>
          </a:xfrm>
          <a:prstGeom prst="rect">
            <a:avLst/>
          </a:prstGeom>
          <a:noFill/>
        </p:spPr>
        <p:txBody>
          <a:bodyPr wrap="square" rtlCol="0">
            <a:spAutoFit/>
          </a:bodyPr>
          <a:lstStyle/>
          <a:p>
            <a:r>
              <a:rPr lang="en-NZ" sz="3200" b="1" dirty="0" smtClean="0">
                <a:latin typeface="Constantia" panose="02030602050306030303" pitchFamily="18" charset="0"/>
              </a:rPr>
              <a:t>Quipped on PURPOSE</a:t>
            </a:r>
            <a:endParaRPr lang="en-NZ" sz="3200" b="1" dirty="0">
              <a:latin typeface="Constantia" panose="02030602050306030303" pitchFamily="18" charset="0"/>
            </a:endParaRPr>
          </a:p>
        </p:txBody>
      </p:sp>
    </p:spTree>
    <p:extLst>
      <p:ext uri="{BB962C8B-B14F-4D97-AF65-F5344CB8AC3E}">
        <p14:creationId xmlns:p14="http://schemas.microsoft.com/office/powerpoint/2010/main" val="14666346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WC Media\Pictures\OlPik\ird_mot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54" y="6237312"/>
            <a:ext cx="8820472" cy="5486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70834" y="705688"/>
            <a:ext cx="8363474" cy="5488682"/>
          </a:xfrm>
          <a:prstGeom prst="rect">
            <a:avLst/>
          </a:prstGeom>
          <a:noFill/>
        </p:spPr>
        <p:txBody>
          <a:bodyPr wrap="square" rtlCol="0">
            <a:spAutoFit/>
          </a:bodyPr>
          <a:lstStyle/>
          <a:p>
            <a:pPr algn="ctr"/>
            <a:r>
              <a:rPr lang="en-NZ" sz="3600" b="1" dirty="0" smtClean="0">
                <a:latin typeface="Constantia" panose="02030602050306030303" pitchFamily="18" charset="0"/>
              </a:rPr>
              <a:t>Share the Good News </a:t>
            </a:r>
          </a:p>
          <a:p>
            <a:pPr algn="ctr"/>
            <a:r>
              <a:rPr lang="en-NZ" sz="3600" b="1" dirty="0" smtClean="0">
                <a:latin typeface="Constantia" panose="02030602050306030303" pitchFamily="18" charset="0"/>
              </a:rPr>
              <a:t>with your lost people</a:t>
            </a:r>
          </a:p>
          <a:p>
            <a:endParaRPr lang="en-NZ" sz="1600" b="1" baseline="30000" dirty="0" smtClean="0"/>
          </a:p>
          <a:p>
            <a:r>
              <a:rPr lang="en-NZ" sz="2000" b="1" baseline="30000" dirty="0" smtClean="0"/>
              <a:t>Romans 10:14</a:t>
            </a:r>
            <a:r>
              <a:rPr lang="en-NZ" sz="2000" b="1" baseline="30000" dirty="0"/>
              <a:t> </a:t>
            </a:r>
            <a:r>
              <a:rPr lang="en-NZ" sz="2000" b="1" baseline="30000" dirty="0" smtClean="0"/>
              <a:t> </a:t>
            </a:r>
            <a:r>
              <a:rPr lang="en-NZ" sz="2000" dirty="0" smtClean="0"/>
              <a:t>But </a:t>
            </a:r>
            <a:r>
              <a:rPr lang="en-NZ" sz="2000" dirty="0"/>
              <a:t>how can they call on him to save them unless they believe in him? And how can they believe in him if they have never heard about him? And how can they hear about him unless someone tells them? </a:t>
            </a:r>
            <a:r>
              <a:rPr lang="en-NZ" sz="2000" b="1" baseline="30000" dirty="0"/>
              <a:t>15 </a:t>
            </a:r>
            <a:r>
              <a:rPr lang="en-NZ" sz="2000" dirty="0"/>
              <a:t>And how will anyone go and tell them without being sent? That is why the Scriptures say, “How beautiful are the feet of messengers who bring good news</a:t>
            </a:r>
            <a:r>
              <a:rPr lang="en-NZ" sz="2000" dirty="0" smtClean="0"/>
              <a:t>!”</a:t>
            </a:r>
            <a:r>
              <a:rPr lang="en-NZ" sz="2000" baseline="30000" dirty="0" smtClean="0"/>
              <a:t> </a:t>
            </a:r>
            <a:r>
              <a:rPr lang="en-NZ" sz="2000" b="1" baseline="30000" dirty="0" smtClean="0"/>
              <a:t>16</a:t>
            </a:r>
            <a:r>
              <a:rPr lang="en-NZ" sz="2000" b="1" baseline="30000" dirty="0"/>
              <a:t> </a:t>
            </a:r>
            <a:r>
              <a:rPr lang="en-NZ" sz="2000" dirty="0"/>
              <a:t>But not everyone welcomes the Good News, for Isaiah the prophet said, “</a:t>
            </a:r>
            <a:r>
              <a:rPr lang="en-NZ" sz="2000" cap="small" dirty="0"/>
              <a:t>Lord</a:t>
            </a:r>
            <a:r>
              <a:rPr lang="en-NZ" sz="2000" dirty="0"/>
              <a:t>, who has believed our message</a:t>
            </a:r>
            <a:r>
              <a:rPr lang="en-NZ" sz="2000" dirty="0" smtClean="0"/>
              <a:t>?”</a:t>
            </a:r>
            <a:r>
              <a:rPr lang="en-NZ" sz="2000" baseline="30000" dirty="0"/>
              <a:t> </a:t>
            </a:r>
            <a:r>
              <a:rPr lang="en-NZ" sz="2000" b="1" baseline="30000" dirty="0" smtClean="0"/>
              <a:t>17</a:t>
            </a:r>
            <a:r>
              <a:rPr lang="en-NZ" sz="2000" b="1" baseline="30000" dirty="0"/>
              <a:t> </a:t>
            </a:r>
            <a:r>
              <a:rPr lang="en-NZ" sz="2000" dirty="0"/>
              <a:t>So faith comes from hearing, that is, hearing the Good News about Christ.</a:t>
            </a:r>
          </a:p>
          <a:p>
            <a:endParaRPr lang="en-NZ" sz="1600" b="1" dirty="0" smtClean="0">
              <a:latin typeface="Constantia" panose="02030602050306030303" pitchFamily="18" charset="0"/>
            </a:endParaRPr>
          </a:p>
          <a:p>
            <a:pPr algn="ctr"/>
            <a:r>
              <a:rPr lang="en-NZ" sz="2400" b="1" dirty="0">
                <a:latin typeface="Constantia" panose="02030602050306030303" pitchFamily="18" charset="0"/>
              </a:rPr>
              <a:t>Despite increasing secularisation in Europe, the Church is holding </a:t>
            </a:r>
            <a:r>
              <a:rPr lang="en-NZ" sz="2400" b="1" dirty="0" smtClean="0">
                <a:latin typeface="Constantia" panose="02030602050306030303" pitchFamily="18" charset="0"/>
              </a:rPr>
              <a:t>numbers </a:t>
            </a:r>
            <a:r>
              <a:rPr lang="en-NZ" sz="2400" b="1" dirty="0">
                <a:latin typeface="Constantia" panose="02030602050306030303" pitchFamily="18" charset="0"/>
              </a:rPr>
              <a:t>and atheism is on the global decline. In Africa </a:t>
            </a:r>
            <a:r>
              <a:rPr lang="en-NZ" sz="2400" b="1" dirty="0" smtClean="0">
                <a:latin typeface="Constantia" panose="02030602050306030303" pitchFamily="18" charset="0"/>
              </a:rPr>
              <a:t>&amp; parts Asia been </a:t>
            </a:r>
            <a:r>
              <a:rPr lang="en-NZ" sz="2400" b="1" dirty="0">
                <a:latin typeface="Constantia" panose="02030602050306030303" pitchFamily="18" charset="0"/>
              </a:rPr>
              <a:t>52.2% increase in </a:t>
            </a:r>
            <a:r>
              <a:rPr lang="en-NZ" sz="2400" b="1" dirty="0" smtClean="0">
                <a:latin typeface="Constantia" panose="02030602050306030303" pitchFamily="18" charset="0"/>
              </a:rPr>
              <a:t>15yrs</a:t>
            </a:r>
            <a:r>
              <a:rPr lang="en-NZ" sz="2400" b="1" dirty="0">
                <a:latin typeface="Constantia" panose="02030602050306030303" pitchFamily="18" charset="0"/>
              </a:rPr>
              <a:t>. </a:t>
            </a:r>
          </a:p>
        </p:txBody>
      </p:sp>
      <p:sp>
        <p:nvSpPr>
          <p:cNvPr id="10" name="TextBox 9"/>
          <p:cNvSpPr txBox="1"/>
          <p:nvPr/>
        </p:nvSpPr>
        <p:spPr>
          <a:xfrm>
            <a:off x="1193957" y="116632"/>
            <a:ext cx="4851293" cy="584775"/>
          </a:xfrm>
          <a:prstGeom prst="rect">
            <a:avLst/>
          </a:prstGeom>
          <a:noFill/>
        </p:spPr>
        <p:txBody>
          <a:bodyPr wrap="square" rtlCol="0">
            <a:spAutoFit/>
          </a:bodyPr>
          <a:lstStyle/>
          <a:p>
            <a:r>
              <a:rPr lang="en-NZ" sz="3200" b="1" dirty="0" err="1" smtClean="0">
                <a:latin typeface="Constantia" panose="02030602050306030303" pitchFamily="18" charset="0"/>
              </a:rPr>
              <a:t>eaching</a:t>
            </a:r>
            <a:r>
              <a:rPr lang="en-NZ" sz="3200" b="1" dirty="0" smtClean="0">
                <a:latin typeface="Constantia" panose="02030602050306030303" pitchFamily="18" charset="0"/>
              </a:rPr>
              <a:t> the LOST</a:t>
            </a:r>
            <a:endParaRPr lang="en-NZ" sz="3200" b="1" dirty="0">
              <a:latin typeface="Constantia" panose="02030602050306030303" pitchFamily="18" charset="0"/>
            </a:endParaRPr>
          </a:p>
        </p:txBody>
      </p:sp>
      <p:sp>
        <p:nvSpPr>
          <p:cNvPr id="11" name="TextBox 10"/>
          <p:cNvSpPr txBox="1"/>
          <p:nvPr/>
        </p:nvSpPr>
        <p:spPr>
          <a:xfrm>
            <a:off x="264502" y="-243408"/>
            <a:ext cx="1450525" cy="1440160"/>
          </a:xfrm>
          <a:prstGeom prst="rect">
            <a:avLst/>
          </a:prstGeom>
          <a:noFill/>
        </p:spPr>
        <p:txBody>
          <a:bodyPr vert="wordArtVert" wrap="square" rtlCol="0">
            <a:spAutoFit/>
          </a:bodyPr>
          <a:lstStyle/>
          <a:p>
            <a:r>
              <a:rPr lang="en-NZ" sz="6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rPr>
              <a:t>R</a:t>
            </a:r>
            <a:endParaRPr lang="en-NZ" sz="6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endParaRPr>
          </a:p>
        </p:txBody>
      </p:sp>
    </p:spTree>
    <p:extLst>
      <p:ext uri="{BB962C8B-B14F-4D97-AF65-F5344CB8AC3E}">
        <p14:creationId xmlns:p14="http://schemas.microsoft.com/office/powerpoint/2010/main" val="1598057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71600" y="836712"/>
            <a:ext cx="8208912" cy="5976664"/>
            <a:chOff x="-45594" y="199996"/>
            <a:chExt cx="9244270" cy="6712254"/>
          </a:xfrm>
        </p:grpSpPr>
        <p:graphicFrame>
          <p:nvGraphicFramePr>
            <p:cNvPr id="5" name="Diagram 4"/>
            <p:cNvGraphicFramePr/>
            <p:nvPr>
              <p:extLst>
                <p:ext uri="{D42A27DB-BD31-4B8C-83A1-F6EECF244321}">
                  <p14:modId xmlns:p14="http://schemas.microsoft.com/office/powerpoint/2010/main" val="3990375356"/>
                </p:ext>
              </p:extLst>
            </p:nvPr>
          </p:nvGraphicFramePr>
          <p:xfrm>
            <a:off x="827584" y="620688"/>
            <a:ext cx="7776864"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3491880" y="199996"/>
              <a:ext cx="2190836" cy="954107"/>
            </a:xfrm>
            <a:prstGeom prst="rect">
              <a:avLst/>
            </a:prstGeom>
            <a:noFill/>
          </p:spPr>
          <p:txBody>
            <a:bodyPr wrap="square" rtlCol="0">
              <a:spAutoFit/>
            </a:bodyPr>
            <a:lstStyle/>
            <a:p>
              <a:pPr algn="ctr"/>
              <a:r>
                <a:rPr lang="en-NZ" sz="2800" dirty="0" smtClean="0">
                  <a:solidFill>
                    <a:schemeClr val="accent5">
                      <a:lumMod val="50000"/>
                    </a:schemeClr>
                  </a:solidFill>
                  <a:effectLst>
                    <a:outerShdw blurRad="38100" dist="38100" dir="2700000" algn="tl">
                      <a:srgbClr val="000000">
                        <a:alpha val="43137"/>
                      </a:srgbClr>
                    </a:outerShdw>
                  </a:effectLst>
                  <a:latin typeface="Berlin Sans FB Demi" panose="020E0802020502020306" pitchFamily="34" charset="0"/>
                </a:rPr>
                <a:t>LOST </a:t>
              </a:r>
            </a:p>
            <a:p>
              <a:pPr algn="ctr"/>
              <a:r>
                <a:rPr lang="en-NZ"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anose="020E0802020502020306" pitchFamily="34" charset="0"/>
                </a:rPr>
                <a:t>unbeliever</a:t>
              </a:r>
              <a:endParaRPr lang="en-NZ" sz="2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anose="020E0802020502020306" pitchFamily="34" charset="0"/>
              </a:endParaRPr>
            </a:p>
          </p:txBody>
        </p:sp>
        <p:sp>
          <p:nvSpPr>
            <p:cNvPr id="7" name="TextBox 6"/>
            <p:cNvSpPr txBox="1"/>
            <p:nvPr/>
          </p:nvSpPr>
          <p:spPr>
            <a:xfrm>
              <a:off x="7371013" y="2751913"/>
              <a:ext cx="1827663" cy="954107"/>
            </a:xfrm>
            <a:prstGeom prst="rect">
              <a:avLst/>
            </a:prstGeom>
            <a:noFill/>
          </p:spPr>
          <p:txBody>
            <a:bodyPr wrap="square" rtlCol="0">
              <a:spAutoFit/>
            </a:bodyPr>
            <a:lstStyle/>
            <a:p>
              <a:pPr algn="ctr"/>
              <a:r>
                <a:rPr lang="en-NZ" sz="2800" dirty="0" smtClean="0">
                  <a:solidFill>
                    <a:schemeClr val="accent2">
                      <a:lumMod val="50000"/>
                    </a:schemeClr>
                  </a:solidFill>
                  <a:effectLst>
                    <a:outerShdw blurRad="38100" dist="38100" dir="2700000" algn="tl">
                      <a:srgbClr val="000000">
                        <a:alpha val="43137"/>
                      </a:srgbClr>
                    </a:outerShdw>
                  </a:effectLst>
                  <a:latin typeface="Berlin Sans FB Demi" panose="020E0802020502020306" pitchFamily="34" charset="0"/>
                </a:rPr>
                <a:t>FOUND</a:t>
              </a:r>
            </a:p>
            <a:p>
              <a:pPr algn="ctr"/>
              <a:r>
                <a:rPr lang="en-NZ"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anose="020E0802020502020306" pitchFamily="34" charset="0"/>
                </a:rPr>
                <a:t>believer</a:t>
              </a:r>
              <a:endParaRPr lang="en-NZ" sz="2800" b="1" dirty="0">
                <a:solidFill>
                  <a:schemeClr val="accent2">
                    <a:lumMod val="50000"/>
                  </a:schemeClr>
                </a:solidFill>
                <a:effectLst>
                  <a:outerShdw blurRad="38100" dist="38100" dir="2700000" algn="tl">
                    <a:srgbClr val="000000">
                      <a:alpha val="43137"/>
                    </a:srgbClr>
                  </a:outerShdw>
                </a:effectLst>
                <a:latin typeface="Berlin Sans FB Demi" panose="020E0802020502020306" pitchFamily="34" charset="0"/>
              </a:endParaRPr>
            </a:p>
          </p:txBody>
        </p:sp>
        <p:sp>
          <p:nvSpPr>
            <p:cNvPr id="8" name="TextBox 7"/>
            <p:cNvSpPr txBox="1"/>
            <p:nvPr/>
          </p:nvSpPr>
          <p:spPr>
            <a:xfrm>
              <a:off x="3846730" y="5958143"/>
              <a:ext cx="2592288" cy="954107"/>
            </a:xfrm>
            <a:prstGeom prst="rect">
              <a:avLst/>
            </a:prstGeom>
            <a:noFill/>
          </p:spPr>
          <p:txBody>
            <a:bodyPr wrap="square" rtlCol="0">
              <a:spAutoFit/>
            </a:bodyPr>
            <a:lstStyle/>
            <a:p>
              <a:pPr algn="ctr"/>
              <a:r>
                <a:rPr lang="en-NZ" sz="2800" dirty="0" smtClean="0">
                  <a:solidFill>
                    <a:schemeClr val="accent3">
                      <a:lumMod val="50000"/>
                    </a:schemeClr>
                  </a:solidFill>
                  <a:effectLst>
                    <a:outerShdw blurRad="38100" dist="38100" dir="2700000" algn="tl">
                      <a:srgbClr val="000000">
                        <a:alpha val="43137"/>
                      </a:srgbClr>
                    </a:outerShdw>
                  </a:effectLst>
                  <a:latin typeface="Berlin Sans FB Demi" panose="020E0802020502020306" pitchFamily="34" charset="0"/>
                </a:rPr>
                <a:t>FOLLOWING</a:t>
              </a:r>
              <a:endParaRPr lang="en-NZ" sz="1600" dirty="0" smtClean="0">
                <a:solidFill>
                  <a:schemeClr val="accent3">
                    <a:lumMod val="50000"/>
                  </a:schemeClr>
                </a:solidFill>
                <a:effectLst>
                  <a:outerShdw blurRad="38100" dist="38100" dir="2700000" algn="tl">
                    <a:srgbClr val="000000">
                      <a:alpha val="43137"/>
                    </a:srgbClr>
                  </a:outerShdw>
                </a:effectLst>
                <a:latin typeface="Berlin Sans FB Demi" panose="020E0802020502020306" pitchFamily="34" charset="0"/>
              </a:endParaRPr>
            </a:p>
            <a:p>
              <a:pPr algn="ctr"/>
              <a:r>
                <a:rPr lang="en-NZ" sz="2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anose="020E0802020502020306" pitchFamily="34" charset="0"/>
                </a:rPr>
                <a:t>disciple</a:t>
              </a:r>
            </a:p>
          </p:txBody>
        </p:sp>
        <p:sp>
          <p:nvSpPr>
            <p:cNvPr id="9" name="TextBox 8"/>
            <p:cNvSpPr txBox="1"/>
            <p:nvPr/>
          </p:nvSpPr>
          <p:spPr>
            <a:xfrm>
              <a:off x="-45594" y="2751914"/>
              <a:ext cx="2304254" cy="1002405"/>
            </a:xfrm>
            <a:prstGeom prst="rect">
              <a:avLst/>
            </a:prstGeom>
            <a:noFill/>
          </p:spPr>
          <p:txBody>
            <a:bodyPr wrap="square" rtlCol="0">
              <a:spAutoFit/>
            </a:bodyPr>
            <a:lstStyle/>
            <a:p>
              <a:pPr algn="ctr"/>
              <a:r>
                <a:rPr lang="en-NZ" sz="2800" dirty="0" smtClean="0">
                  <a:solidFill>
                    <a:schemeClr val="accent4">
                      <a:lumMod val="50000"/>
                    </a:schemeClr>
                  </a:solidFill>
                  <a:effectLst>
                    <a:outerShdw blurRad="38100" dist="38100" dir="2700000" algn="tl">
                      <a:srgbClr val="000000">
                        <a:alpha val="43137"/>
                      </a:srgbClr>
                    </a:outerShdw>
                  </a:effectLst>
                  <a:latin typeface="Berlin Sans FB Demi" panose="020E0802020502020306" pitchFamily="34" charset="0"/>
                </a:rPr>
                <a:t>FINDING</a:t>
              </a:r>
            </a:p>
            <a:p>
              <a:pPr algn="ctr"/>
              <a:r>
                <a:rPr lang="en-NZ" sz="2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Berlin Sans FB Demi" panose="020E0802020502020306" pitchFamily="34" charset="0"/>
                </a:rPr>
                <a:t>fisher of men</a:t>
              </a:r>
              <a:endParaRPr lang="en-NZ" sz="2400" dirty="0">
                <a:solidFill>
                  <a:schemeClr val="accent4">
                    <a:lumMod val="50000"/>
                  </a:schemeClr>
                </a:solidFill>
                <a:effectLst>
                  <a:outerShdw blurRad="38100" dist="38100" dir="2700000" algn="tl">
                    <a:srgbClr val="000000">
                      <a:alpha val="43137"/>
                    </a:srgbClr>
                  </a:outerShdw>
                </a:effectLst>
                <a:latin typeface="Berlin Sans FB Demi" panose="020E0802020502020306" pitchFamily="34" charset="0"/>
              </a:endParaRPr>
            </a:p>
          </p:txBody>
        </p:sp>
        <p:sp>
          <p:nvSpPr>
            <p:cNvPr id="10" name="TextBox 9"/>
            <p:cNvSpPr txBox="1"/>
            <p:nvPr/>
          </p:nvSpPr>
          <p:spPr>
            <a:xfrm>
              <a:off x="3603460" y="2060018"/>
              <a:ext cx="1865128" cy="2592425"/>
            </a:xfrm>
            <a:prstGeom prst="rect">
              <a:avLst/>
            </a:prstGeom>
            <a:solidFill>
              <a:srgbClr val="002060"/>
            </a:solidFill>
            <a:effectLst>
              <a:softEdge rad="63500"/>
            </a:effectLst>
          </p:spPr>
          <p:txBody>
            <a:bodyPr wrap="square" rtlCol="0">
              <a:spAutoFit/>
            </a:bodyPr>
            <a:lstStyle/>
            <a:p>
              <a:pPr algn="ctr"/>
              <a:r>
                <a:rPr lang="en-NZ" sz="3600" dirty="0" smtClean="0">
                  <a:solidFill>
                    <a:schemeClr val="bg1"/>
                  </a:solidFill>
                  <a:effectLst>
                    <a:outerShdw blurRad="38100" dist="38100" dir="2700000" algn="tl">
                      <a:srgbClr val="000000">
                        <a:alpha val="43137"/>
                      </a:srgbClr>
                    </a:outerShdw>
                  </a:effectLst>
                  <a:latin typeface="Berlin Sans FB Demi" panose="020E0802020502020306" pitchFamily="34" charset="0"/>
                </a:rPr>
                <a:t>The</a:t>
              </a:r>
            </a:p>
            <a:p>
              <a:pPr algn="ctr"/>
              <a:r>
                <a:rPr lang="en-NZ" sz="3600" dirty="0" smtClean="0">
                  <a:solidFill>
                    <a:schemeClr val="bg1"/>
                  </a:solidFill>
                  <a:effectLst>
                    <a:outerShdw blurRad="38100" dist="38100" dir="2700000" algn="tl">
                      <a:srgbClr val="000000">
                        <a:alpha val="43137"/>
                      </a:srgbClr>
                    </a:outerShdw>
                  </a:effectLst>
                  <a:latin typeface="Berlin Sans FB Demi" panose="020E0802020502020306" pitchFamily="34" charset="0"/>
                </a:rPr>
                <a:t>CALL </a:t>
              </a:r>
            </a:p>
            <a:p>
              <a:pPr algn="ctr"/>
              <a:r>
                <a:rPr lang="en-NZ" sz="3600" dirty="0" smtClean="0">
                  <a:solidFill>
                    <a:schemeClr val="bg1"/>
                  </a:solidFill>
                  <a:effectLst>
                    <a:outerShdw blurRad="38100" dist="38100" dir="2700000" algn="tl">
                      <a:srgbClr val="000000">
                        <a:alpha val="43137"/>
                      </a:srgbClr>
                    </a:outerShdw>
                  </a:effectLst>
                  <a:latin typeface="Berlin Sans FB Demi" panose="020E0802020502020306" pitchFamily="34" charset="0"/>
                </a:rPr>
                <a:t>of </a:t>
              </a:r>
            </a:p>
            <a:p>
              <a:pPr algn="ctr"/>
              <a:r>
                <a:rPr lang="en-NZ" sz="3600" dirty="0" smtClean="0">
                  <a:solidFill>
                    <a:schemeClr val="bg1"/>
                  </a:solidFill>
                  <a:effectLst>
                    <a:outerShdw blurRad="38100" dist="38100" dir="2700000" algn="tl">
                      <a:srgbClr val="000000">
                        <a:alpha val="43137"/>
                      </a:srgbClr>
                    </a:outerShdw>
                  </a:effectLst>
                  <a:latin typeface="Berlin Sans FB Demi" panose="020E0802020502020306" pitchFamily="34" charset="0"/>
                </a:rPr>
                <a:t>JESUS</a:t>
              </a:r>
              <a:endParaRPr lang="en-NZ" sz="3600" dirty="0">
                <a:solidFill>
                  <a:schemeClr val="bg1"/>
                </a:solidFill>
                <a:effectLst>
                  <a:outerShdw blurRad="38100" dist="38100" dir="2700000" algn="tl">
                    <a:srgbClr val="000000">
                      <a:alpha val="43137"/>
                    </a:srgbClr>
                  </a:outerShdw>
                </a:effectLst>
                <a:latin typeface="Berlin Sans FB Demi" panose="020E0802020502020306" pitchFamily="34" charset="0"/>
              </a:endParaRPr>
            </a:p>
          </p:txBody>
        </p:sp>
      </p:grpSp>
      <p:grpSp>
        <p:nvGrpSpPr>
          <p:cNvPr id="14" name="Group 13"/>
          <p:cNvGrpSpPr/>
          <p:nvPr/>
        </p:nvGrpSpPr>
        <p:grpSpPr>
          <a:xfrm>
            <a:off x="-180528" y="-27384"/>
            <a:ext cx="6752377" cy="1440160"/>
            <a:chOff x="1768" y="8336"/>
            <a:chExt cx="5632088" cy="1440160"/>
          </a:xfrm>
        </p:grpSpPr>
        <p:sp>
          <p:nvSpPr>
            <p:cNvPr id="16" name="TextBox 15"/>
            <p:cNvSpPr txBox="1"/>
            <p:nvPr/>
          </p:nvSpPr>
          <p:spPr>
            <a:xfrm>
              <a:off x="1768" y="8336"/>
              <a:ext cx="1450525" cy="1440160"/>
            </a:xfrm>
            <a:prstGeom prst="rect">
              <a:avLst/>
            </a:prstGeom>
            <a:noFill/>
          </p:spPr>
          <p:txBody>
            <a:bodyPr vert="wordArtVert" wrap="square" rtlCol="0">
              <a:spAutoFit/>
            </a:bodyPr>
            <a:lstStyle/>
            <a:p>
              <a:r>
                <a:rPr lang="en-NZ" sz="6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rPr>
                <a:t>A</a:t>
              </a:r>
              <a:endParaRPr lang="en-NZ" sz="6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endParaRPr>
            </a:p>
          </p:txBody>
        </p:sp>
        <p:sp>
          <p:nvSpPr>
            <p:cNvPr id="17" name="TextBox 16"/>
            <p:cNvSpPr txBox="1"/>
            <p:nvPr/>
          </p:nvSpPr>
          <p:spPr>
            <a:xfrm>
              <a:off x="782563" y="269073"/>
              <a:ext cx="4851293" cy="707886"/>
            </a:xfrm>
            <a:prstGeom prst="rect">
              <a:avLst/>
            </a:prstGeom>
            <a:noFill/>
          </p:spPr>
          <p:txBody>
            <a:bodyPr wrap="square" rtlCol="0">
              <a:spAutoFit/>
            </a:bodyPr>
            <a:lstStyle/>
            <a:p>
              <a:r>
                <a:rPr lang="en-NZ" sz="4000" b="1" dirty="0" err="1" smtClean="0">
                  <a:latin typeface="Constantia" panose="02030602050306030303" pitchFamily="18" charset="0"/>
                </a:rPr>
                <a:t>ccept</a:t>
              </a:r>
              <a:r>
                <a:rPr lang="en-NZ" sz="4000" b="1" dirty="0" smtClean="0">
                  <a:latin typeface="Constantia" panose="02030602050306030303" pitchFamily="18" charset="0"/>
                </a:rPr>
                <a:t> </a:t>
              </a:r>
              <a:r>
                <a:rPr lang="en-NZ" sz="4000" b="1" i="1" dirty="0" smtClean="0">
                  <a:latin typeface="Constantia" panose="02030602050306030303" pitchFamily="18" charset="0"/>
                </a:rPr>
                <a:t>HIS</a:t>
              </a:r>
              <a:r>
                <a:rPr lang="en-NZ" sz="4000" b="1" dirty="0" smtClean="0">
                  <a:latin typeface="Constantia" panose="02030602050306030303" pitchFamily="18" charset="0"/>
                </a:rPr>
                <a:t> Call today !</a:t>
              </a:r>
              <a:endParaRPr lang="en-NZ" sz="4000" b="1" dirty="0">
                <a:latin typeface="Constantia" panose="02030602050306030303" pitchFamily="18" charset="0"/>
              </a:endParaRPr>
            </a:p>
          </p:txBody>
        </p:sp>
      </p:grpSp>
    </p:spTree>
    <p:extLst>
      <p:ext uri="{BB962C8B-B14F-4D97-AF65-F5344CB8AC3E}">
        <p14:creationId xmlns:p14="http://schemas.microsoft.com/office/powerpoint/2010/main" val="38323672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WC Media\Pictures\OlPik\ird_mot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54" y="6237312"/>
            <a:ext cx="8820472" cy="5486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28418" y="1124744"/>
            <a:ext cx="8363474" cy="5247590"/>
          </a:xfrm>
          <a:prstGeom prst="rect">
            <a:avLst/>
          </a:prstGeom>
          <a:noFill/>
        </p:spPr>
        <p:txBody>
          <a:bodyPr wrap="square" rtlCol="0">
            <a:spAutoFit/>
          </a:bodyPr>
          <a:lstStyle/>
          <a:p>
            <a:r>
              <a:rPr lang="en-NZ" sz="2000" b="1" dirty="0" smtClean="0"/>
              <a:t>	</a:t>
            </a:r>
            <a:r>
              <a:rPr lang="en-NZ" sz="2400" dirty="0"/>
              <a:t> </a:t>
            </a:r>
            <a:r>
              <a:rPr lang="en-NZ" sz="2400" b="1" dirty="0" smtClean="0"/>
              <a:t>LUKE 19:</a:t>
            </a:r>
            <a:r>
              <a:rPr lang="en-NZ" sz="2400" b="1" baseline="30000" dirty="0" smtClean="0"/>
              <a:t>10</a:t>
            </a:r>
            <a:r>
              <a:rPr lang="en-NZ" sz="2400" b="1" baseline="30000" dirty="0"/>
              <a:t> </a:t>
            </a:r>
            <a:r>
              <a:rPr lang="en-NZ" sz="2400" dirty="0"/>
              <a:t>For the Son of </a:t>
            </a:r>
            <a:r>
              <a:rPr lang="en-NZ" sz="2400" dirty="0" smtClean="0"/>
              <a:t>Man</a:t>
            </a:r>
            <a:r>
              <a:rPr lang="en-NZ" sz="2400" dirty="0"/>
              <a:t> came to seek and save those who are lost</a:t>
            </a:r>
            <a:r>
              <a:rPr lang="en-NZ" sz="2400" dirty="0" smtClean="0"/>
              <a:t>.”</a:t>
            </a:r>
          </a:p>
          <a:p>
            <a:endParaRPr lang="en-NZ" sz="2400" dirty="0" smtClean="0"/>
          </a:p>
          <a:p>
            <a:r>
              <a:rPr lang="en-NZ" sz="2400" b="1" dirty="0" smtClean="0"/>
              <a:t>LUKE 15</a:t>
            </a:r>
            <a:r>
              <a:rPr lang="en-NZ" sz="2400" b="1" dirty="0"/>
              <a:t> </a:t>
            </a:r>
            <a:r>
              <a:rPr lang="en-NZ" sz="2400" dirty="0"/>
              <a:t>Now the tax collectors and sinners were all gathering around to hear Jesus. </a:t>
            </a:r>
            <a:r>
              <a:rPr lang="en-NZ" sz="2400" b="1" baseline="30000" dirty="0"/>
              <a:t>2 </a:t>
            </a:r>
            <a:r>
              <a:rPr lang="en-NZ" sz="2400" dirty="0"/>
              <a:t>But the Pharisees and the teachers of the law muttered, “This man welcomes sinners and eats with them.”</a:t>
            </a:r>
          </a:p>
          <a:p>
            <a:r>
              <a:rPr lang="en-NZ" sz="2400" b="1" baseline="30000" dirty="0"/>
              <a:t>3 </a:t>
            </a:r>
            <a:r>
              <a:rPr lang="en-NZ" sz="2400" dirty="0"/>
              <a:t>Then Jesus told them this parable</a:t>
            </a:r>
            <a:r>
              <a:rPr lang="en-NZ" sz="2400" dirty="0" smtClean="0"/>
              <a:t>:</a:t>
            </a:r>
          </a:p>
          <a:p>
            <a:endParaRPr lang="en-NZ" sz="2000" dirty="0"/>
          </a:p>
          <a:p>
            <a:pPr algn="ctr"/>
            <a:r>
              <a:rPr lang="en-NZ" sz="3200" dirty="0" smtClean="0"/>
              <a:t>parable of LOST Sheep</a:t>
            </a:r>
          </a:p>
          <a:p>
            <a:pPr algn="ctr"/>
            <a:r>
              <a:rPr lang="en-NZ" sz="3200" dirty="0" smtClean="0"/>
              <a:t>parable of LOST Coin</a:t>
            </a:r>
          </a:p>
          <a:p>
            <a:pPr algn="ctr"/>
            <a:r>
              <a:rPr lang="en-NZ" sz="3200" dirty="0" smtClean="0"/>
              <a:t>parable of LOST Son</a:t>
            </a:r>
            <a:endParaRPr lang="en-NZ" sz="3200" dirty="0"/>
          </a:p>
          <a:p>
            <a:pPr>
              <a:lnSpc>
                <a:spcPct val="150000"/>
              </a:lnSpc>
            </a:pPr>
            <a:r>
              <a:rPr lang="en-NZ" dirty="0" smtClean="0"/>
              <a:t>		</a:t>
            </a:r>
            <a:endParaRPr lang="en-NZ" dirty="0"/>
          </a:p>
        </p:txBody>
      </p:sp>
      <p:sp>
        <p:nvSpPr>
          <p:cNvPr id="10" name="TextBox 9"/>
          <p:cNvSpPr txBox="1"/>
          <p:nvPr/>
        </p:nvSpPr>
        <p:spPr>
          <a:xfrm>
            <a:off x="1193957" y="314618"/>
            <a:ext cx="4851293" cy="584775"/>
          </a:xfrm>
          <a:prstGeom prst="rect">
            <a:avLst/>
          </a:prstGeom>
          <a:noFill/>
        </p:spPr>
        <p:txBody>
          <a:bodyPr wrap="square" rtlCol="0">
            <a:spAutoFit/>
          </a:bodyPr>
          <a:lstStyle/>
          <a:p>
            <a:r>
              <a:rPr lang="en-NZ" sz="3200" b="1" dirty="0" err="1" smtClean="0">
                <a:latin typeface="Constantia" panose="02030602050306030303" pitchFamily="18" charset="0"/>
              </a:rPr>
              <a:t>eaching</a:t>
            </a:r>
            <a:r>
              <a:rPr lang="en-NZ" sz="3200" b="1" dirty="0" smtClean="0">
                <a:latin typeface="Constantia" panose="02030602050306030303" pitchFamily="18" charset="0"/>
              </a:rPr>
              <a:t> the LOST</a:t>
            </a:r>
            <a:endParaRPr lang="en-NZ" sz="3200" b="1" dirty="0">
              <a:latin typeface="Constantia" panose="02030602050306030303" pitchFamily="18" charset="0"/>
            </a:endParaRPr>
          </a:p>
        </p:txBody>
      </p:sp>
      <p:sp>
        <p:nvSpPr>
          <p:cNvPr id="11" name="TextBox 10"/>
          <p:cNvSpPr txBox="1"/>
          <p:nvPr/>
        </p:nvSpPr>
        <p:spPr>
          <a:xfrm>
            <a:off x="246337" y="-95037"/>
            <a:ext cx="1450525" cy="1440160"/>
          </a:xfrm>
          <a:prstGeom prst="rect">
            <a:avLst/>
          </a:prstGeom>
          <a:noFill/>
        </p:spPr>
        <p:txBody>
          <a:bodyPr vert="wordArtVert" wrap="square" rtlCol="0">
            <a:spAutoFit/>
          </a:bodyPr>
          <a:lstStyle/>
          <a:p>
            <a:r>
              <a:rPr lang="en-NZ" sz="6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rPr>
              <a:t>R</a:t>
            </a:r>
            <a:endParaRPr lang="en-NZ" sz="6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endParaRPr>
          </a:p>
        </p:txBody>
      </p:sp>
    </p:spTree>
    <p:extLst>
      <p:ext uri="{BB962C8B-B14F-4D97-AF65-F5344CB8AC3E}">
        <p14:creationId xmlns:p14="http://schemas.microsoft.com/office/powerpoint/2010/main" val="521255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WC Media\Pictures\OlPik\ird_mot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54" y="6237312"/>
            <a:ext cx="8820472" cy="5486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42076" y="1048709"/>
            <a:ext cx="8363474" cy="4816703"/>
          </a:xfrm>
          <a:prstGeom prst="rect">
            <a:avLst/>
          </a:prstGeom>
          <a:noFill/>
        </p:spPr>
        <p:txBody>
          <a:bodyPr wrap="square" rtlCol="0">
            <a:spAutoFit/>
          </a:bodyPr>
          <a:lstStyle/>
          <a:p>
            <a:pPr algn="ctr"/>
            <a:r>
              <a:rPr lang="en-NZ" sz="3600" b="1" dirty="0" smtClean="0">
                <a:latin typeface="Constantia" panose="02030602050306030303" pitchFamily="18" charset="0"/>
              </a:rPr>
              <a:t>LOST </a:t>
            </a:r>
            <a:r>
              <a:rPr lang="en-NZ" sz="3600" b="1" dirty="0">
                <a:latin typeface="Constantia" panose="02030602050306030303" pitchFamily="18" charset="0"/>
              </a:rPr>
              <a:t>Sheep</a:t>
            </a:r>
          </a:p>
          <a:p>
            <a:r>
              <a:rPr lang="en-NZ" sz="2000" b="1" dirty="0" smtClean="0"/>
              <a:t>LUKE 15</a:t>
            </a:r>
            <a:r>
              <a:rPr lang="en-NZ" sz="2000" b="1" dirty="0"/>
              <a:t> </a:t>
            </a:r>
            <a:r>
              <a:rPr lang="en-NZ" sz="2000" dirty="0"/>
              <a:t> </a:t>
            </a:r>
            <a:r>
              <a:rPr lang="en-NZ" sz="2000" b="1" baseline="30000" dirty="0"/>
              <a:t>4 </a:t>
            </a:r>
            <a:r>
              <a:rPr lang="en-NZ" sz="2000" dirty="0"/>
              <a:t>“Suppose one of you has a hundred sheep and loses one of them. Doesn’t he leave the ninety-nine in the open country and go after the lost sheep until he finds it? </a:t>
            </a:r>
            <a:r>
              <a:rPr lang="en-NZ" sz="2000" b="1" baseline="30000" dirty="0"/>
              <a:t>5 </a:t>
            </a:r>
            <a:r>
              <a:rPr lang="en-NZ" sz="2000" dirty="0"/>
              <a:t>And when he finds it, he joyfully puts it on his shoulders </a:t>
            </a:r>
            <a:r>
              <a:rPr lang="en-NZ" sz="2000" b="1" baseline="30000" dirty="0"/>
              <a:t>6 </a:t>
            </a:r>
            <a:r>
              <a:rPr lang="en-NZ" sz="2000" dirty="0"/>
              <a:t>and goes home</a:t>
            </a:r>
            <a:r>
              <a:rPr lang="en-NZ" sz="2000" dirty="0" smtClean="0"/>
              <a:t>.</a:t>
            </a:r>
          </a:p>
          <a:p>
            <a:endParaRPr lang="en-NZ" sz="2000" dirty="0"/>
          </a:p>
          <a:p>
            <a:r>
              <a:rPr lang="en-NZ" sz="2400" b="1" dirty="0" smtClean="0">
                <a:latin typeface="Constantia" panose="02030602050306030303" pitchFamily="18" charset="0"/>
              </a:rPr>
              <a:t>	#1 God’s Heart = 1 lost is 1 too many</a:t>
            </a:r>
          </a:p>
          <a:p>
            <a:r>
              <a:rPr lang="en-NZ" sz="2400" b="1" dirty="0" smtClean="0">
                <a:latin typeface="Constantia" panose="02030602050306030303" pitchFamily="18" charset="0"/>
              </a:rPr>
              <a:t>	#2 People can know their lost but not know </a:t>
            </a:r>
          </a:p>
          <a:p>
            <a:r>
              <a:rPr lang="en-NZ" sz="2400" b="1" dirty="0">
                <a:latin typeface="Constantia" panose="02030602050306030303" pitchFamily="18" charset="0"/>
              </a:rPr>
              <a:t>	</a:t>
            </a:r>
            <a:r>
              <a:rPr lang="en-NZ" sz="2400" b="1" dirty="0" smtClean="0">
                <a:latin typeface="Constantia" panose="02030602050306030303" pitchFamily="18" charset="0"/>
              </a:rPr>
              <a:t>	how to find way</a:t>
            </a:r>
          </a:p>
          <a:p>
            <a:r>
              <a:rPr lang="en-NZ" sz="2400" b="1" dirty="0" smtClean="0">
                <a:latin typeface="Constantia" panose="02030602050306030303" pitchFamily="18" charset="0"/>
              </a:rPr>
              <a:t>	#3 They may be looking for answers in the wrong </a:t>
            </a:r>
          </a:p>
          <a:p>
            <a:r>
              <a:rPr lang="en-NZ" sz="2400" b="1" dirty="0">
                <a:latin typeface="Constantia" panose="02030602050306030303" pitchFamily="18" charset="0"/>
              </a:rPr>
              <a:t> </a:t>
            </a:r>
            <a:r>
              <a:rPr lang="en-NZ" sz="2400" b="1" dirty="0" smtClean="0">
                <a:latin typeface="Constantia" panose="02030602050306030303" pitchFamily="18" charset="0"/>
              </a:rPr>
              <a:t>    		 places, don’t know the way home</a:t>
            </a:r>
          </a:p>
          <a:p>
            <a:r>
              <a:rPr lang="en-NZ" sz="2400" b="1" dirty="0" smtClean="0">
                <a:latin typeface="Constantia" panose="02030602050306030303" pitchFamily="18" charset="0"/>
              </a:rPr>
              <a:t>	#4 Takes someone else to carry them home</a:t>
            </a:r>
            <a:endParaRPr lang="en-NZ" sz="2000" b="1" dirty="0">
              <a:latin typeface="Constantia" panose="02030602050306030303" pitchFamily="18" charset="0"/>
            </a:endParaRPr>
          </a:p>
          <a:p>
            <a:pPr>
              <a:lnSpc>
                <a:spcPct val="150000"/>
              </a:lnSpc>
            </a:pPr>
            <a:r>
              <a:rPr lang="en-NZ" dirty="0" smtClean="0"/>
              <a:t>		</a:t>
            </a:r>
            <a:endParaRPr lang="en-NZ" dirty="0"/>
          </a:p>
        </p:txBody>
      </p:sp>
      <p:sp>
        <p:nvSpPr>
          <p:cNvPr id="10" name="TextBox 9"/>
          <p:cNvSpPr txBox="1"/>
          <p:nvPr/>
        </p:nvSpPr>
        <p:spPr>
          <a:xfrm>
            <a:off x="1193957" y="314618"/>
            <a:ext cx="4851293" cy="584775"/>
          </a:xfrm>
          <a:prstGeom prst="rect">
            <a:avLst/>
          </a:prstGeom>
          <a:noFill/>
        </p:spPr>
        <p:txBody>
          <a:bodyPr wrap="square" rtlCol="0">
            <a:spAutoFit/>
          </a:bodyPr>
          <a:lstStyle/>
          <a:p>
            <a:r>
              <a:rPr lang="en-NZ" sz="3200" b="1" dirty="0" err="1" smtClean="0">
                <a:latin typeface="Constantia" panose="02030602050306030303" pitchFamily="18" charset="0"/>
              </a:rPr>
              <a:t>eaching</a:t>
            </a:r>
            <a:r>
              <a:rPr lang="en-NZ" sz="3200" b="1" dirty="0" smtClean="0">
                <a:latin typeface="Constantia" panose="02030602050306030303" pitchFamily="18" charset="0"/>
              </a:rPr>
              <a:t> the LOST</a:t>
            </a:r>
            <a:endParaRPr lang="en-NZ" sz="3200" b="1" dirty="0">
              <a:latin typeface="Constantia" panose="02030602050306030303" pitchFamily="18" charset="0"/>
            </a:endParaRPr>
          </a:p>
        </p:txBody>
      </p:sp>
      <p:sp>
        <p:nvSpPr>
          <p:cNvPr id="11" name="TextBox 10"/>
          <p:cNvSpPr txBox="1"/>
          <p:nvPr/>
        </p:nvSpPr>
        <p:spPr>
          <a:xfrm>
            <a:off x="246337" y="-95037"/>
            <a:ext cx="1450525" cy="1440160"/>
          </a:xfrm>
          <a:prstGeom prst="rect">
            <a:avLst/>
          </a:prstGeom>
          <a:noFill/>
        </p:spPr>
        <p:txBody>
          <a:bodyPr vert="wordArtVert" wrap="square" rtlCol="0">
            <a:spAutoFit/>
          </a:bodyPr>
          <a:lstStyle/>
          <a:p>
            <a:r>
              <a:rPr lang="en-NZ" sz="6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rPr>
              <a:t>R</a:t>
            </a:r>
            <a:endParaRPr lang="en-NZ" sz="6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endParaRPr>
          </a:p>
        </p:txBody>
      </p:sp>
    </p:spTree>
    <p:extLst>
      <p:ext uri="{BB962C8B-B14F-4D97-AF65-F5344CB8AC3E}">
        <p14:creationId xmlns:p14="http://schemas.microsoft.com/office/powerpoint/2010/main" val="285860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WC Media\Pictures\OlPik\ird_mot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54" y="6237312"/>
            <a:ext cx="8820472" cy="5486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50821" y="922848"/>
            <a:ext cx="8363474" cy="5432256"/>
          </a:xfrm>
          <a:prstGeom prst="rect">
            <a:avLst/>
          </a:prstGeom>
          <a:noFill/>
        </p:spPr>
        <p:txBody>
          <a:bodyPr wrap="square" rtlCol="0">
            <a:spAutoFit/>
          </a:bodyPr>
          <a:lstStyle/>
          <a:p>
            <a:pPr algn="ctr"/>
            <a:r>
              <a:rPr lang="en-NZ" sz="3600" b="1" dirty="0" smtClean="0">
                <a:latin typeface="Constantia" panose="02030602050306030303" pitchFamily="18" charset="0"/>
              </a:rPr>
              <a:t>LOST Coin</a:t>
            </a:r>
            <a:endParaRPr lang="en-NZ" sz="3600" b="1" dirty="0">
              <a:latin typeface="Constantia" panose="02030602050306030303" pitchFamily="18" charset="0"/>
            </a:endParaRPr>
          </a:p>
          <a:p>
            <a:r>
              <a:rPr lang="en-NZ" sz="2000" b="1" dirty="0" smtClean="0"/>
              <a:t>LUKE 15</a:t>
            </a:r>
            <a:r>
              <a:rPr lang="en-NZ" sz="2000" b="1" dirty="0"/>
              <a:t> </a:t>
            </a:r>
            <a:r>
              <a:rPr lang="en-NZ" sz="2000" dirty="0"/>
              <a:t> </a:t>
            </a:r>
            <a:r>
              <a:rPr lang="en-NZ" sz="2000" b="1" baseline="30000" dirty="0"/>
              <a:t> </a:t>
            </a:r>
            <a:r>
              <a:rPr lang="en-NZ" sz="2000" dirty="0"/>
              <a:t>“Or suppose a woman has ten silver </a:t>
            </a:r>
            <a:r>
              <a:rPr lang="en-NZ" sz="2000" dirty="0" smtClean="0"/>
              <a:t>coins</a:t>
            </a:r>
            <a:r>
              <a:rPr lang="en-NZ" sz="2000" dirty="0"/>
              <a:t> and loses one. Doesn’t she light a lamp, sweep the house and search carefully until she finds it? </a:t>
            </a:r>
            <a:r>
              <a:rPr lang="en-NZ" sz="2000" b="1" baseline="30000" dirty="0"/>
              <a:t>9 </a:t>
            </a:r>
            <a:r>
              <a:rPr lang="en-NZ" sz="2000" dirty="0"/>
              <a:t>And when she finds it, she calls her friends and </a:t>
            </a:r>
            <a:r>
              <a:rPr lang="en-NZ" sz="2000" dirty="0" smtClean="0"/>
              <a:t>neighbours </a:t>
            </a:r>
            <a:r>
              <a:rPr lang="en-NZ" sz="2000" dirty="0"/>
              <a:t>together and says, ‘Rejoice with me; I have found my lost coin.’</a:t>
            </a:r>
          </a:p>
          <a:p>
            <a:r>
              <a:rPr lang="en-NZ" sz="1600" dirty="0" smtClean="0"/>
              <a:t> </a:t>
            </a:r>
          </a:p>
          <a:p>
            <a:r>
              <a:rPr lang="en-NZ" sz="2400" b="1" dirty="0" smtClean="0">
                <a:latin typeface="Constantia" panose="02030602050306030303" pitchFamily="18" charset="0"/>
              </a:rPr>
              <a:t>	#1 God’s Heart = everyone has the same value</a:t>
            </a:r>
          </a:p>
          <a:p>
            <a:r>
              <a:rPr lang="en-NZ" sz="2400" b="1" dirty="0" smtClean="0">
                <a:latin typeface="Constantia" panose="02030602050306030303" pitchFamily="18" charset="0"/>
              </a:rPr>
              <a:t>	#2 People can be lost but not know they are lost</a:t>
            </a:r>
          </a:p>
          <a:p>
            <a:r>
              <a:rPr lang="en-NZ" sz="2400" b="1" dirty="0" smtClean="0">
                <a:latin typeface="Constantia" panose="02030602050306030303" pitchFamily="18" charset="0"/>
              </a:rPr>
              <a:t>	#3 Not their fault - others got them lost, </a:t>
            </a:r>
          </a:p>
          <a:p>
            <a:r>
              <a:rPr lang="en-NZ" sz="2400" b="1" dirty="0">
                <a:latin typeface="Constantia" panose="02030602050306030303" pitchFamily="18" charset="0"/>
              </a:rPr>
              <a:t>	</a:t>
            </a:r>
            <a:r>
              <a:rPr lang="en-NZ" sz="2400" b="1" dirty="0" smtClean="0">
                <a:latin typeface="Constantia" panose="02030602050306030303" pitchFamily="18" charset="0"/>
              </a:rPr>
              <a:t>	they live in darkness, victims of upbringing 		or belief system</a:t>
            </a:r>
          </a:p>
          <a:p>
            <a:r>
              <a:rPr lang="en-NZ" sz="2400" b="1" dirty="0" smtClean="0">
                <a:latin typeface="Constantia" panose="02030602050306030303" pitchFamily="18" charset="0"/>
              </a:rPr>
              <a:t>	#4 Takes someone else to light a lamp and search </a:t>
            </a:r>
          </a:p>
          <a:p>
            <a:r>
              <a:rPr lang="en-NZ" sz="2400" b="1" dirty="0">
                <a:latin typeface="Constantia" panose="02030602050306030303" pitchFamily="18" charset="0"/>
              </a:rPr>
              <a:t> </a:t>
            </a:r>
            <a:r>
              <a:rPr lang="en-NZ" sz="2400" b="1" dirty="0" smtClean="0">
                <a:latin typeface="Constantia" panose="02030602050306030303" pitchFamily="18" charset="0"/>
              </a:rPr>
              <a:t>      		carefully for them</a:t>
            </a:r>
            <a:endParaRPr lang="en-NZ" sz="2000" b="1" dirty="0">
              <a:latin typeface="Constantia" panose="02030602050306030303" pitchFamily="18" charset="0"/>
            </a:endParaRPr>
          </a:p>
          <a:p>
            <a:pPr>
              <a:lnSpc>
                <a:spcPct val="150000"/>
              </a:lnSpc>
            </a:pPr>
            <a:r>
              <a:rPr lang="en-NZ" dirty="0" smtClean="0"/>
              <a:t>		</a:t>
            </a:r>
            <a:endParaRPr lang="en-NZ" dirty="0"/>
          </a:p>
        </p:txBody>
      </p:sp>
      <p:sp>
        <p:nvSpPr>
          <p:cNvPr id="10" name="TextBox 9"/>
          <p:cNvSpPr txBox="1"/>
          <p:nvPr/>
        </p:nvSpPr>
        <p:spPr>
          <a:xfrm>
            <a:off x="1193957" y="314618"/>
            <a:ext cx="4851293" cy="584775"/>
          </a:xfrm>
          <a:prstGeom prst="rect">
            <a:avLst/>
          </a:prstGeom>
          <a:noFill/>
        </p:spPr>
        <p:txBody>
          <a:bodyPr wrap="square" rtlCol="0">
            <a:spAutoFit/>
          </a:bodyPr>
          <a:lstStyle/>
          <a:p>
            <a:r>
              <a:rPr lang="en-NZ" sz="3200" b="1" dirty="0" err="1" smtClean="0">
                <a:latin typeface="Constantia" panose="02030602050306030303" pitchFamily="18" charset="0"/>
              </a:rPr>
              <a:t>eaching</a:t>
            </a:r>
            <a:r>
              <a:rPr lang="en-NZ" sz="3200" b="1" dirty="0" smtClean="0">
                <a:latin typeface="Constantia" panose="02030602050306030303" pitchFamily="18" charset="0"/>
              </a:rPr>
              <a:t> the LOST</a:t>
            </a:r>
            <a:endParaRPr lang="en-NZ" sz="3200" b="1" dirty="0">
              <a:latin typeface="Constantia" panose="02030602050306030303" pitchFamily="18" charset="0"/>
            </a:endParaRPr>
          </a:p>
        </p:txBody>
      </p:sp>
      <p:sp>
        <p:nvSpPr>
          <p:cNvPr id="11" name="TextBox 10"/>
          <p:cNvSpPr txBox="1"/>
          <p:nvPr/>
        </p:nvSpPr>
        <p:spPr>
          <a:xfrm>
            <a:off x="246337" y="-95037"/>
            <a:ext cx="1450525" cy="1440160"/>
          </a:xfrm>
          <a:prstGeom prst="rect">
            <a:avLst/>
          </a:prstGeom>
          <a:noFill/>
        </p:spPr>
        <p:txBody>
          <a:bodyPr vert="wordArtVert" wrap="square" rtlCol="0">
            <a:spAutoFit/>
          </a:bodyPr>
          <a:lstStyle/>
          <a:p>
            <a:r>
              <a:rPr lang="en-NZ" sz="6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rPr>
              <a:t>R</a:t>
            </a:r>
            <a:endParaRPr lang="en-NZ" sz="6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endParaRPr>
          </a:p>
        </p:txBody>
      </p:sp>
    </p:spTree>
    <p:extLst>
      <p:ext uri="{BB962C8B-B14F-4D97-AF65-F5344CB8AC3E}">
        <p14:creationId xmlns:p14="http://schemas.microsoft.com/office/powerpoint/2010/main" val="22250671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WC Media\Pictures\OlPik\ird_mot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54" y="6237312"/>
            <a:ext cx="8820472" cy="5486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08789" y="692696"/>
            <a:ext cx="8363474" cy="5740033"/>
          </a:xfrm>
          <a:prstGeom prst="rect">
            <a:avLst/>
          </a:prstGeom>
          <a:noFill/>
        </p:spPr>
        <p:txBody>
          <a:bodyPr wrap="square" rtlCol="0">
            <a:spAutoFit/>
          </a:bodyPr>
          <a:lstStyle/>
          <a:p>
            <a:pPr algn="ctr"/>
            <a:r>
              <a:rPr lang="en-NZ" sz="3600" b="1" dirty="0" smtClean="0">
                <a:latin typeface="Constantia" panose="02030602050306030303" pitchFamily="18" charset="0"/>
              </a:rPr>
              <a:t>LOST Son</a:t>
            </a:r>
          </a:p>
          <a:p>
            <a:r>
              <a:rPr lang="en-NZ" sz="2000" b="1" dirty="0" smtClean="0"/>
              <a:t>LUKE 15 </a:t>
            </a:r>
            <a:r>
              <a:rPr lang="en-NZ" sz="2000" dirty="0" smtClean="0"/>
              <a:t> </a:t>
            </a:r>
            <a:r>
              <a:rPr lang="en-NZ" sz="2000" b="1" baseline="30000" dirty="0" smtClean="0"/>
              <a:t>11 </a:t>
            </a:r>
            <a:r>
              <a:rPr lang="en-NZ" sz="2000" dirty="0" smtClean="0"/>
              <a:t>Jesus continued: “There was a man who had two sons. </a:t>
            </a:r>
            <a:r>
              <a:rPr lang="en-NZ" sz="2000" b="1" baseline="30000" dirty="0" smtClean="0"/>
              <a:t>12 </a:t>
            </a:r>
            <a:r>
              <a:rPr lang="en-NZ" sz="2000" dirty="0" smtClean="0"/>
              <a:t>The younger one said to his father, ‘Father, give me my share of the estate.’ So he divided his property between them.</a:t>
            </a:r>
            <a:r>
              <a:rPr lang="en-NZ" sz="2000" b="1" baseline="30000" dirty="0" smtClean="0"/>
              <a:t>13 </a:t>
            </a:r>
            <a:r>
              <a:rPr lang="en-NZ" sz="2000" dirty="0" smtClean="0"/>
              <a:t>“Not long after that, the younger son got together all he had, set off for a distant country and there squandered his wealth in wild living…..</a:t>
            </a:r>
            <a:r>
              <a:rPr lang="en-NZ" sz="2000" b="1" baseline="30000" dirty="0" smtClean="0"/>
              <a:t>17</a:t>
            </a:r>
            <a:r>
              <a:rPr lang="en-NZ" sz="2000" b="1" baseline="30000" dirty="0"/>
              <a:t> </a:t>
            </a:r>
            <a:r>
              <a:rPr lang="en-NZ" sz="2000" dirty="0"/>
              <a:t>“When he came to his </a:t>
            </a:r>
            <a:r>
              <a:rPr lang="en-NZ" sz="2000" dirty="0" smtClean="0"/>
              <a:t>senses…</a:t>
            </a:r>
          </a:p>
          <a:p>
            <a:endParaRPr lang="en-NZ" sz="1600" dirty="0" smtClean="0"/>
          </a:p>
          <a:p>
            <a:r>
              <a:rPr lang="en-NZ" sz="2400" b="1" dirty="0" smtClean="0">
                <a:latin typeface="Constantia" panose="02030602050306030303" pitchFamily="18" charset="0"/>
              </a:rPr>
              <a:t>		#1 God’s Heart = never too late</a:t>
            </a:r>
          </a:p>
          <a:p>
            <a:r>
              <a:rPr lang="en-NZ" sz="2400" b="1" dirty="0" smtClean="0">
                <a:latin typeface="Constantia" panose="02030602050306030303" pitchFamily="18" charset="0"/>
              </a:rPr>
              <a:t>		#2 People can be lost and choose to be so</a:t>
            </a:r>
          </a:p>
          <a:p>
            <a:r>
              <a:rPr lang="en-NZ" sz="2400" b="1" dirty="0" smtClean="0">
                <a:latin typeface="Constantia" panose="02030602050306030303" pitchFamily="18" charset="0"/>
              </a:rPr>
              <a:t>		#3 Wilfully reject the father and not want 			anything to do with home even 				though they know the way</a:t>
            </a:r>
          </a:p>
          <a:p>
            <a:r>
              <a:rPr lang="en-NZ" sz="2400" b="1" dirty="0" smtClean="0">
                <a:latin typeface="Constantia" panose="02030602050306030303" pitchFamily="18" charset="0"/>
              </a:rPr>
              <a:t>		#4 Takes them to come to their senses and 			loving  arms to welcome them</a:t>
            </a:r>
            <a:endParaRPr lang="en-NZ" sz="2000" b="1" dirty="0" smtClean="0">
              <a:latin typeface="Constantia" panose="02030602050306030303" pitchFamily="18" charset="0"/>
            </a:endParaRPr>
          </a:p>
          <a:p>
            <a:pPr>
              <a:lnSpc>
                <a:spcPct val="150000"/>
              </a:lnSpc>
            </a:pPr>
            <a:r>
              <a:rPr lang="en-NZ" dirty="0" smtClean="0"/>
              <a:t>		</a:t>
            </a:r>
            <a:endParaRPr lang="en-NZ" dirty="0"/>
          </a:p>
        </p:txBody>
      </p:sp>
      <p:sp>
        <p:nvSpPr>
          <p:cNvPr id="10" name="TextBox 9"/>
          <p:cNvSpPr txBox="1"/>
          <p:nvPr/>
        </p:nvSpPr>
        <p:spPr>
          <a:xfrm>
            <a:off x="1193957" y="116632"/>
            <a:ext cx="4851293" cy="584775"/>
          </a:xfrm>
          <a:prstGeom prst="rect">
            <a:avLst/>
          </a:prstGeom>
          <a:noFill/>
        </p:spPr>
        <p:txBody>
          <a:bodyPr wrap="square" rtlCol="0">
            <a:spAutoFit/>
          </a:bodyPr>
          <a:lstStyle/>
          <a:p>
            <a:r>
              <a:rPr lang="en-NZ" sz="3200" b="1" dirty="0" err="1" smtClean="0">
                <a:latin typeface="Constantia" panose="02030602050306030303" pitchFamily="18" charset="0"/>
              </a:rPr>
              <a:t>eaching</a:t>
            </a:r>
            <a:r>
              <a:rPr lang="en-NZ" sz="3200" b="1" dirty="0" smtClean="0">
                <a:latin typeface="Constantia" panose="02030602050306030303" pitchFamily="18" charset="0"/>
              </a:rPr>
              <a:t> the LOST</a:t>
            </a:r>
            <a:endParaRPr lang="en-NZ" sz="3200" b="1" dirty="0">
              <a:latin typeface="Constantia" panose="02030602050306030303" pitchFamily="18" charset="0"/>
            </a:endParaRPr>
          </a:p>
        </p:txBody>
      </p:sp>
      <p:sp>
        <p:nvSpPr>
          <p:cNvPr id="11" name="TextBox 10"/>
          <p:cNvSpPr txBox="1"/>
          <p:nvPr/>
        </p:nvSpPr>
        <p:spPr>
          <a:xfrm>
            <a:off x="264502" y="-243408"/>
            <a:ext cx="1450525" cy="1440160"/>
          </a:xfrm>
          <a:prstGeom prst="rect">
            <a:avLst/>
          </a:prstGeom>
          <a:noFill/>
        </p:spPr>
        <p:txBody>
          <a:bodyPr vert="wordArtVert" wrap="square" rtlCol="0">
            <a:spAutoFit/>
          </a:bodyPr>
          <a:lstStyle/>
          <a:p>
            <a:r>
              <a:rPr lang="en-NZ" sz="6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rPr>
              <a:t>R</a:t>
            </a:r>
            <a:endParaRPr lang="en-NZ" sz="6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endParaRPr>
          </a:p>
        </p:txBody>
      </p:sp>
    </p:spTree>
    <p:extLst>
      <p:ext uri="{BB962C8B-B14F-4D97-AF65-F5344CB8AC3E}">
        <p14:creationId xmlns:p14="http://schemas.microsoft.com/office/powerpoint/2010/main" val="2667621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WC Media\Pictures\OlPik\ird_mot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54" y="6237312"/>
            <a:ext cx="8820472" cy="5486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00607" y="875138"/>
            <a:ext cx="8363474" cy="4729500"/>
          </a:xfrm>
          <a:prstGeom prst="rect">
            <a:avLst/>
          </a:prstGeom>
          <a:noFill/>
        </p:spPr>
        <p:txBody>
          <a:bodyPr wrap="square" rtlCol="0">
            <a:spAutoFit/>
          </a:bodyPr>
          <a:lstStyle/>
          <a:p>
            <a:pPr algn="ctr"/>
            <a:r>
              <a:rPr lang="en-NZ" sz="3600" b="1" dirty="0" smtClean="0">
                <a:latin typeface="Constantia" panose="02030602050306030303" pitchFamily="18" charset="0"/>
              </a:rPr>
              <a:t>What did Jesus DO to save the lost</a:t>
            </a:r>
          </a:p>
          <a:p>
            <a:endParaRPr lang="en-NZ" sz="2000" b="1" baseline="30000" dirty="0" smtClean="0"/>
          </a:p>
          <a:p>
            <a:r>
              <a:rPr lang="en-NZ" sz="2000" b="1" baseline="30000" dirty="0" smtClean="0"/>
              <a:t>Philipians 2:5</a:t>
            </a:r>
            <a:r>
              <a:rPr lang="en-NZ" sz="2000" b="1" baseline="30000" dirty="0"/>
              <a:t> </a:t>
            </a:r>
            <a:r>
              <a:rPr lang="en-NZ" sz="2000" dirty="0"/>
              <a:t>You must have the same attitude that Christ Jesus </a:t>
            </a:r>
            <a:r>
              <a:rPr lang="en-NZ" sz="2000" dirty="0" smtClean="0"/>
              <a:t>had. </a:t>
            </a:r>
            <a:r>
              <a:rPr lang="en-NZ" sz="2000" b="1" baseline="30000" dirty="0" smtClean="0"/>
              <a:t>6</a:t>
            </a:r>
            <a:r>
              <a:rPr lang="en-NZ" sz="2000" b="1" baseline="30000" dirty="0"/>
              <a:t> </a:t>
            </a:r>
            <a:r>
              <a:rPr lang="en-NZ" sz="2000" dirty="0"/>
              <a:t>Though he was </a:t>
            </a:r>
            <a:r>
              <a:rPr lang="en-NZ" sz="2000" dirty="0" smtClean="0"/>
              <a:t>God, he </a:t>
            </a:r>
            <a:r>
              <a:rPr lang="en-NZ" sz="2000" dirty="0"/>
              <a:t>did not think of equality with </a:t>
            </a:r>
            <a:r>
              <a:rPr lang="en-NZ" sz="2000" dirty="0" smtClean="0"/>
              <a:t>God</a:t>
            </a:r>
            <a:r>
              <a:rPr lang="en-NZ" sz="2000" dirty="0"/>
              <a:t> as something to cling to.</a:t>
            </a:r>
            <a:br>
              <a:rPr lang="en-NZ" sz="2000" dirty="0"/>
            </a:br>
            <a:r>
              <a:rPr lang="en-NZ" sz="2000" b="1" baseline="30000" dirty="0"/>
              <a:t>7 </a:t>
            </a:r>
            <a:r>
              <a:rPr lang="en-NZ" sz="2000" dirty="0"/>
              <a:t>Instead, he gave up his divine </a:t>
            </a:r>
            <a:r>
              <a:rPr lang="en-NZ" sz="2000" dirty="0" smtClean="0"/>
              <a:t>privileges, he </a:t>
            </a:r>
            <a:r>
              <a:rPr lang="en-NZ" sz="2000" dirty="0"/>
              <a:t>took the humble position of a </a:t>
            </a:r>
            <a:r>
              <a:rPr lang="en-NZ" sz="2000" dirty="0" smtClean="0"/>
              <a:t>slave</a:t>
            </a:r>
            <a:r>
              <a:rPr lang="en-NZ" sz="2000" dirty="0"/>
              <a:t> </a:t>
            </a:r>
            <a:r>
              <a:rPr lang="en-NZ" sz="2000" dirty="0" smtClean="0"/>
              <a:t>and </a:t>
            </a:r>
            <a:r>
              <a:rPr lang="en-NZ" sz="2000" dirty="0"/>
              <a:t>was born as a human </a:t>
            </a:r>
            <a:r>
              <a:rPr lang="en-NZ" sz="2000" dirty="0" smtClean="0"/>
              <a:t>being. When </a:t>
            </a:r>
            <a:r>
              <a:rPr lang="en-NZ" sz="2000" dirty="0"/>
              <a:t>he appeared in human form</a:t>
            </a:r>
            <a:r>
              <a:rPr lang="en-NZ" sz="2000" dirty="0" smtClean="0"/>
              <a:t>,</a:t>
            </a:r>
            <a:r>
              <a:rPr lang="en-NZ" sz="2000" dirty="0"/>
              <a:t/>
            </a:r>
            <a:br>
              <a:rPr lang="en-NZ" sz="2000" dirty="0"/>
            </a:br>
            <a:r>
              <a:rPr lang="en-NZ" sz="2000" b="1" baseline="30000" dirty="0"/>
              <a:t>8 </a:t>
            </a:r>
            <a:r>
              <a:rPr lang="en-NZ" sz="2000" dirty="0"/>
              <a:t>    he humbled himself in obedience to God</a:t>
            </a:r>
            <a:br>
              <a:rPr lang="en-NZ" sz="2000" dirty="0"/>
            </a:br>
            <a:r>
              <a:rPr lang="en-NZ" sz="2000" dirty="0"/>
              <a:t>    and died a criminal’s death on a cross</a:t>
            </a:r>
            <a:r>
              <a:rPr lang="en-NZ" sz="2000" dirty="0" smtClean="0"/>
              <a:t>.</a:t>
            </a:r>
          </a:p>
          <a:p>
            <a:endParaRPr lang="en-NZ" sz="2000" dirty="0"/>
          </a:p>
          <a:p>
            <a:pPr algn="ctr"/>
            <a:r>
              <a:rPr lang="en-NZ" sz="2400" b="1" dirty="0" smtClean="0">
                <a:latin typeface="Constantia" panose="02030602050306030303" pitchFamily="18" charset="0"/>
              </a:rPr>
              <a:t>Being willing to go as far as Jesus was to save the lost will mean leaving your comfort zone, and may mean suffering, rejection and ‘death’ to self.</a:t>
            </a:r>
            <a:endParaRPr lang="en-NZ" sz="2400" b="1" dirty="0">
              <a:latin typeface="Constantia" panose="02030602050306030303" pitchFamily="18" charset="0"/>
            </a:endParaRPr>
          </a:p>
        </p:txBody>
      </p:sp>
      <p:sp>
        <p:nvSpPr>
          <p:cNvPr id="10" name="TextBox 9"/>
          <p:cNvSpPr txBox="1"/>
          <p:nvPr/>
        </p:nvSpPr>
        <p:spPr>
          <a:xfrm>
            <a:off x="1193957" y="116632"/>
            <a:ext cx="4851293" cy="584775"/>
          </a:xfrm>
          <a:prstGeom prst="rect">
            <a:avLst/>
          </a:prstGeom>
          <a:noFill/>
        </p:spPr>
        <p:txBody>
          <a:bodyPr wrap="square" rtlCol="0">
            <a:spAutoFit/>
          </a:bodyPr>
          <a:lstStyle/>
          <a:p>
            <a:r>
              <a:rPr lang="en-NZ" sz="3200" b="1" dirty="0" err="1" smtClean="0">
                <a:latin typeface="Constantia" panose="02030602050306030303" pitchFamily="18" charset="0"/>
              </a:rPr>
              <a:t>eaching</a:t>
            </a:r>
            <a:r>
              <a:rPr lang="en-NZ" sz="3200" b="1" dirty="0" smtClean="0">
                <a:latin typeface="Constantia" panose="02030602050306030303" pitchFamily="18" charset="0"/>
              </a:rPr>
              <a:t> the LOST</a:t>
            </a:r>
            <a:endParaRPr lang="en-NZ" sz="3200" b="1" dirty="0">
              <a:latin typeface="Constantia" panose="02030602050306030303" pitchFamily="18" charset="0"/>
            </a:endParaRPr>
          </a:p>
        </p:txBody>
      </p:sp>
      <p:sp>
        <p:nvSpPr>
          <p:cNvPr id="11" name="TextBox 10"/>
          <p:cNvSpPr txBox="1"/>
          <p:nvPr/>
        </p:nvSpPr>
        <p:spPr>
          <a:xfrm>
            <a:off x="264502" y="-243408"/>
            <a:ext cx="1450525" cy="1440160"/>
          </a:xfrm>
          <a:prstGeom prst="rect">
            <a:avLst/>
          </a:prstGeom>
          <a:noFill/>
        </p:spPr>
        <p:txBody>
          <a:bodyPr vert="wordArtVert" wrap="square" rtlCol="0">
            <a:spAutoFit/>
          </a:bodyPr>
          <a:lstStyle/>
          <a:p>
            <a:r>
              <a:rPr lang="en-NZ" sz="6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rPr>
              <a:t>R</a:t>
            </a:r>
            <a:endParaRPr lang="en-NZ" sz="6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endParaRPr>
          </a:p>
        </p:txBody>
      </p:sp>
    </p:spTree>
    <p:extLst>
      <p:ext uri="{BB962C8B-B14F-4D97-AF65-F5344CB8AC3E}">
        <p14:creationId xmlns:p14="http://schemas.microsoft.com/office/powerpoint/2010/main" val="2787099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WC Media\Pictures\OlPik\ird_mot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54" y="6237312"/>
            <a:ext cx="8820472" cy="5486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59272" y="980728"/>
            <a:ext cx="8363474" cy="4585871"/>
          </a:xfrm>
          <a:prstGeom prst="rect">
            <a:avLst/>
          </a:prstGeom>
          <a:noFill/>
        </p:spPr>
        <p:txBody>
          <a:bodyPr wrap="square" rtlCol="0">
            <a:spAutoFit/>
          </a:bodyPr>
          <a:lstStyle/>
          <a:p>
            <a:pPr algn="ctr"/>
            <a:r>
              <a:rPr lang="en-NZ" sz="3600" b="1" dirty="0" smtClean="0">
                <a:latin typeface="Constantia" panose="02030602050306030303" pitchFamily="18" charset="0"/>
              </a:rPr>
              <a:t>How do people become Christians?</a:t>
            </a:r>
          </a:p>
          <a:p>
            <a:endParaRPr lang="en-NZ" sz="2400" b="1" baseline="30000" dirty="0" smtClean="0"/>
          </a:p>
          <a:p>
            <a:r>
              <a:rPr lang="en-NZ" sz="2400" b="1" dirty="0" smtClean="0">
                <a:latin typeface="Constantia" panose="02030602050306030303" pitchFamily="18" charset="0"/>
              </a:rPr>
              <a:t>Special Needs </a:t>
            </a:r>
            <a:r>
              <a:rPr lang="en-NZ" sz="2400" b="1" dirty="0" smtClean="0"/>
              <a:t>			</a:t>
            </a:r>
            <a:r>
              <a:rPr lang="en-NZ" sz="2400" b="1" dirty="0" smtClean="0">
                <a:latin typeface="Constantia" panose="02030602050306030303" pitchFamily="18" charset="0"/>
              </a:rPr>
              <a:t>1-2</a:t>
            </a:r>
            <a:r>
              <a:rPr lang="en-NZ" sz="2400" b="1" dirty="0">
                <a:latin typeface="Constantia" panose="02030602050306030303" pitchFamily="18" charset="0"/>
              </a:rPr>
              <a:t>%</a:t>
            </a:r>
          </a:p>
          <a:p>
            <a:r>
              <a:rPr lang="en-NZ" sz="2400" b="1" dirty="0" smtClean="0">
                <a:latin typeface="Constantia" panose="02030602050306030303" pitchFamily="18" charset="0"/>
              </a:rPr>
              <a:t>Walk into Church 			2-3%</a:t>
            </a:r>
          </a:p>
          <a:p>
            <a:r>
              <a:rPr lang="en-NZ" sz="2400" b="1" dirty="0" smtClean="0">
                <a:latin typeface="Constantia" panose="02030602050306030303" pitchFamily="18" charset="0"/>
              </a:rPr>
              <a:t>Pastor’s Contacts 			5-6%</a:t>
            </a:r>
          </a:p>
          <a:p>
            <a:r>
              <a:rPr lang="en-NZ" sz="2400" b="1" dirty="0" smtClean="0">
                <a:latin typeface="Constantia" panose="02030602050306030303" pitchFamily="18" charset="0"/>
              </a:rPr>
              <a:t>Visitation 				1-2%</a:t>
            </a:r>
          </a:p>
          <a:p>
            <a:r>
              <a:rPr lang="en-NZ" sz="2400" b="1" dirty="0" smtClean="0">
                <a:latin typeface="Constantia" panose="02030602050306030303" pitchFamily="18" charset="0"/>
              </a:rPr>
              <a:t>Sunday School contacts		4-5%</a:t>
            </a:r>
          </a:p>
          <a:p>
            <a:r>
              <a:rPr lang="en-NZ" sz="2400" b="1" dirty="0" smtClean="0">
                <a:latin typeface="Constantia" panose="02030602050306030303" pitchFamily="18" charset="0"/>
              </a:rPr>
              <a:t>Evangelistic Crusades		0.5%</a:t>
            </a:r>
          </a:p>
          <a:p>
            <a:r>
              <a:rPr lang="en-NZ" sz="2400" b="1" dirty="0" smtClean="0">
                <a:latin typeface="Constantia" panose="02030602050306030303" pitchFamily="18" charset="0"/>
              </a:rPr>
              <a:t>Church Programs 			2-3%</a:t>
            </a:r>
          </a:p>
          <a:p>
            <a:r>
              <a:rPr lang="en-NZ" sz="2400" b="1" dirty="0" smtClean="0">
                <a:latin typeface="Constantia" panose="02030602050306030303" pitchFamily="18" charset="0"/>
              </a:rPr>
              <a:t>Influence of friend/relative	75-90%</a:t>
            </a:r>
          </a:p>
          <a:p>
            <a:endParaRPr lang="en-NZ" sz="2400" b="1" dirty="0">
              <a:latin typeface="Constantia" panose="02030602050306030303" pitchFamily="18" charset="0"/>
            </a:endParaRPr>
          </a:p>
          <a:p>
            <a:r>
              <a:rPr lang="en-NZ" sz="2400" b="1" dirty="0" smtClean="0">
                <a:latin typeface="Constantia" panose="02030602050306030303" pitchFamily="18" charset="0"/>
              </a:rPr>
              <a:t>YOU ARE OUR BEST SHOT</a:t>
            </a:r>
            <a:endParaRPr lang="en-NZ" sz="2400" b="1" dirty="0">
              <a:latin typeface="Constantia" panose="02030602050306030303" pitchFamily="18" charset="0"/>
            </a:endParaRPr>
          </a:p>
        </p:txBody>
      </p:sp>
      <p:sp>
        <p:nvSpPr>
          <p:cNvPr id="10" name="TextBox 9"/>
          <p:cNvSpPr txBox="1"/>
          <p:nvPr/>
        </p:nvSpPr>
        <p:spPr>
          <a:xfrm>
            <a:off x="1193957" y="116632"/>
            <a:ext cx="4851293" cy="584775"/>
          </a:xfrm>
          <a:prstGeom prst="rect">
            <a:avLst/>
          </a:prstGeom>
          <a:noFill/>
        </p:spPr>
        <p:txBody>
          <a:bodyPr wrap="square" rtlCol="0">
            <a:spAutoFit/>
          </a:bodyPr>
          <a:lstStyle/>
          <a:p>
            <a:r>
              <a:rPr lang="en-NZ" sz="3200" b="1" dirty="0" err="1" smtClean="0">
                <a:latin typeface="Constantia" panose="02030602050306030303" pitchFamily="18" charset="0"/>
              </a:rPr>
              <a:t>eaching</a:t>
            </a:r>
            <a:r>
              <a:rPr lang="en-NZ" sz="3200" b="1" dirty="0" smtClean="0">
                <a:latin typeface="Constantia" panose="02030602050306030303" pitchFamily="18" charset="0"/>
              </a:rPr>
              <a:t> the LOST</a:t>
            </a:r>
            <a:endParaRPr lang="en-NZ" sz="3200" b="1" dirty="0">
              <a:latin typeface="Constantia" panose="02030602050306030303" pitchFamily="18" charset="0"/>
            </a:endParaRPr>
          </a:p>
        </p:txBody>
      </p:sp>
      <p:sp>
        <p:nvSpPr>
          <p:cNvPr id="11" name="TextBox 10"/>
          <p:cNvSpPr txBox="1"/>
          <p:nvPr/>
        </p:nvSpPr>
        <p:spPr>
          <a:xfrm>
            <a:off x="264502" y="-243408"/>
            <a:ext cx="1450525" cy="1440160"/>
          </a:xfrm>
          <a:prstGeom prst="rect">
            <a:avLst/>
          </a:prstGeom>
          <a:noFill/>
        </p:spPr>
        <p:txBody>
          <a:bodyPr vert="wordArtVert" wrap="square" rtlCol="0">
            <a:spAutoFit/>
          </a:bodyPr>
          <a:lstStyle/>
          <a:p>
            <a:r>
              <a:rPr lang="en-NZ" sz="6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rPr>
              <a:t>R</a:t>
            </a:r>
            <a:endParaRPr lang="en-NZ" sz="6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endParaRPr>
          </a:p>
        </p:txBody>
      </p:sp>
    </p:spTree>
    <p:extLst>
      <p:ext uri="{BB962C8B-B14F-4D97-AF65-F5344CB8AC3E}">
        <p14:creationId xmlns:p14="http://schemas.microsoft.com/office/powerpoint/2010/main" val="2485320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EWC Media\Pictures\OlPik\ird_mot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54" y="6237312"/>
            <a:ext cx="8820472" cy="5486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00607" y="875138"/>
            <a:ext cx="8363474" cy="5652830"/>
          </a:xfrm>
          <a:prstGeom prst="rect">
            <a:avLst/>
          </a:prstGeom>
          <a:noFill/>
        </p:spPr>
        <p:txBody>
          <a:bodyPr wrap="square" rtlCol="0">
            <a:spAutoFit/>
          </a:bodyPr>
          <a:lstStyle/>
          <a:p>
            <a:pPr algn="ctr"/>
            <a:r>
              <a:rPr lang="en-NZ" sz="3600" b="1" dirty="0" smtClean="0">
                <a:latin typeface="Constantia" panose="02030602050306030303" pitchFamily="18" charset="0"/>
              </a:rPr>
              <a:t>Go into your world</a:t>
            </a:r>
          </a:p>
          <a:p>
            <a:endParaRPr lang="en-NZ" sz="2000" b="1" baseline="30000" dirty="0" smtClean="0"/>
          </a:p>
          <a:p>
            <a:r>
              <a:rPr lang="en-NZ" sz="2000" b="1" baseline="30000" dirty="0" smtClean="0"/>
              <a:t>Acts1:8</a:t>
            </a:r>
            <a:r>
              <a:rPr lang="en-NZ" sz="2000" b="1" baseline="30000" dirty="0"/>
              <a:t> </a:t>
            </a:r>
            <a:r>
              <a:rPr lang="en-NZ" sz="2000" dirty="0"/>
              <a:t>But you will receive power when the Holy Spirit comes upon you. And you will be my witnesses, telling people about me everywhere—in Jerusalem, throughout Judea, in Samaria, and to the ends of the earth</a:t>
            </a:r>
            <a:r>
              <a:rPr lang="en-NZ" sz="2000" dirty="0" smtClean="0"/>
              <a:t>.”</a:t>
            </a:r>
          </a:p>
          <a:p>
            <a:endParaRPr lang="en-NZ" sz="2000" dirty="0"/>
          </a:p>
          <a:p>
            <a:pPr algn="ctr"/>
            <a:r>
              <a:rPr lang="en-NZ" sz="2400" b="1" dirty="0" smtClean="0">
                <a:latin typeface="Constantia" panose="02030602050306030303" pitchFamily="18" charset="0"/>
              </a:rPr>
              <a:t>Begin at your home base - &gt;Then move out</a:t>
            </a:r>
          </a:p>
          <a:p>
            <a:pPr algn="ctr"/>
            <a:endParaRPr lang="en-NZ" sz="2000" b="1" dirty="0">
              <a:latin typeface="Constantia" panose="02030602050306030303" pitchFamily="18" charset="0"/>
            </a:endParaRPr>
          </a:p>
          <a:p>
            <a:pPr algn="ctr"/>
            <a:r>
              <a:rPr lang="en-NZ" sz="2400" b="1" dirty="0">
                <a:latin typeface="Constantia" panose="02030602050306030303" pitchFamily="18" charset="0"/>
              </a:rPr>
              <a:t>“[Jesus] plan called for action, and how He expressed it predicted its success. He didn't say "you *might* be my witnesses," or "you *could* be my witnesses," or even "you *should* be my witnesses." He said "you *will* be my witnesses.” </a:t>
            </a:r>
            <a:br>
              <a:rPr lang="en-NZ" sz="2400" b="1" dirty="0">
                <a:latin typeface="Constantia" panose="02030602050306030303" pitchFamily="18" charset="0"/>
              </a:rPr>
            </a:br>
            <a:r>
              <a:rPr lang="en-NZ" sz="2400" b="1" dirty="0">
                <a:latin typeface="Constantia" panose="02030602050306030303" pitchFamily="18" charset="0"/>
              </a:rPr>
              <a:t>― </a:t>
            </a:r>
            <a:r>
              <a:rPr lang="en-NZ" sz="2400" b="1" u="sng" dirty="0">
                <a:latin typeface="Constantia" panose="02030602050306030303" pitchFamily="18" charset="0"/>
                <a:hlinkClick r:id="rId3"/>
              </a:rPr>
              <a:t>Charles R. </a:t>
            </a:r>
            <a:r>
              <a:rPr lang="en-NZ" sz="2400" b="1" u="sng" dirty="0" err="1" smtClean="0">
                <a:latin typeface="Constantia" panose="02030602050306030303" pitchFamily="18" charset="0"/>
                <a:hlinkClick r:id="rId3"/>
              </a:rPr>
              <a:t>Swindoll</a:t>
            </a:r>
            <a:endParaRPr lang="en-NZ" sz="2400" b="1" u="sng" dirty="0" smtClean="0">
              <a:latin typeface="Constantia" panose="02030602050306030303" pitchFamily="18" charset="0"/>
            </a:endParaRPr>
          </a:p>
          <a:p>
            <a:pPr algn="ctr"/>
            <a:endParaRPr lang="en-NZ" sz="2400" b="1" dirty="0">
              <a:latin typeface="Constantia" panose="02030602050306030303" pitchFamily="18" charset="0"/>
            </a:endParaRPr>
          </a:p>
        </p:txBody>
      </p:sp>
      <p:sp>
        <p:nvSpPr>
          <p:cNvPr id="10" name="TextBox 9"/>
          <p:cNvSpPr txBox="1"/>
          <p:nvPr/>
        </p:nvSpPr>
        <p:spPr>
          <a:xfrm>
            <a:off x="1193957" y="116632"/>
            <a:ext cx="4851293" cy="584775"/>
          </a:xfrm>
          <a:prstGeom prst="rect">
            <a:avLst/>
          </a:prstGeom>
          <a:noFill/>
        </p:spPr>
        <p:txBody>
          <a:bodyPr wrap="square" rtlCol="0">
            <a:spAutoFit/>
          </a:bodyPr>
          <a:lstStyle/>
          <a:p>
            <a:r>
              <a:rPr lang="en-NZ" sz="3200" b="1" dirty="0" err="1" smtClean="0">
                <a:latin typeface="Constantia" panose="02030602050306030303" pitchFamily="18" charset="0"/>
              </a:rPr>
              <a:t>eaching</a:t>
            </a:r>
            <a:r>
              <a:rPr lang="en-NZ" sz="3200" b="1" dirty="0" smtClean="0">
                <a:latin typeface="Constantia" panose="02030602050306030303" pitchFamily="18" charset="0"/>
              </a:rPr>
              <a:t> the LOST</a:t>
            </a:r>
            <a:endParaRPr lang="en-NZ" sz="3200" b="1" dirty="0">
              <a:latin typeface="Constantia" panose="02030602050306030303" pitchFamily="18" charset="0"/>
            </a:endParaRPr>
          </a:p>
        </p:txBody>
      </p:sp>
      <p:sp>
        <p:nvSpPr>
          <p:cNvPr id="11" name="TextBox 10"/>
          <p:cNvSpPr txBox="1"/>
          <p:nvPr/>
        </p:nvSpPr>
        <p:spPr>
          <a:xfrm>
            <a:off x="264502" y="-243408"/>
            <a:ext cx="1450525" cy="1440160"/>
          </a:xfrm>
          <a:prstGeom prst="rect">
            <a:avLst/>
          </a:prstGeom>
          <a:noFill/>
        </p:spPr>
        <p:txBody>
          <a:bodyPr vert="wordArtVert" wrap="square" rtlCol="0">
            <a:spAutoFit/>
          </a:bodyPr>
          <a:lstStyle/>
          <a:p>
            <a:r>
              <a:rPr lang="en-NZ" sz="6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rPr>
              <a:t>R</a:t>
            </a:r>
            <a:endParaRPr lang="en-NZ" sz="6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Black" panose="020B0A04020102020204" pitchFamily="34" charset="0"/>
            </a:endParaRPr>
          </a:p>
        </p:txBody>
      </p:sp>
    </p:spTree>
    <p:extLst>
      <p:ext uri="{BB962C8B-B14F-4D97-AF65-F5344CB8AC3E}">
        <p14:creationId xmlns:p14="http://schemas.microsoft.com/office/powerpoint/2010/main" val="20823772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401</TotalTime>
  <Words>151</Words>
  <Application>Microsoft Office PowerPoint</Application>
  <PresentationFormat>On-screen Show (4:3)</PresentationFormat>
  <Paragraphs>117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EWC Media</dc:creator>
  <cp:lastModifiedBy>shannon richmond</cp:lastModifiedBy>
  <cp:revision>53</cp:revision>
  <dcterms:created xsi:type="dcterms:W3CDTF">2015-07-23T07:27:27Z</dcterms:created>
  <dcterms:modified xsi:type="dcterms:W3CDTF">2015-08-03T06:46:08Z</dcterms:modified>
</cp:coreProperties>
</file>