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1" r:id="rId3"/>
    <p:sldId id="260" r:id="rId4"/>
    <p:sldId id="262" r:id="rId5"/>
    <p:sldId id="259"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81" autoAdjust="0"/>
    <p:restoredTop sz="94638" autoAdjust="0"/>
  </p:normalViewPr>
  <p:slideViewPr>
    <p:cSldViewPr>
      <p:cViewPr varScale="1">
        <p:scale>
          <a:sx n="102" d="100"/>
          <a:sy n="102" d="100"/>
        </p:scale>
        <p:origin x="270" y="13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4/14/2023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4/14/2023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4/14/2023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FCD2BBD-6026-42E4-AEC7-AE7D9948BB5F}" type="datetimeFigureOut">
              <a:rPr lang="en-US" smtClean="0"/>
              <a:pPr/>
              <a:t>4/14/2023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FCD2BBD-6026-42E4-AEC7-AE7D9948BB5F}" type="datetimeFigureOut">
              <a:rPr lang="en-US" smtClean="0"/>
              <a:pPr/>
              <a:t>4/14/2023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FCD2BBD-6026-42E4-AEC7-AE7D9948BB5F}" type="datetimeFigureOut">
              <a:rPr lang="en-US" smtClean="0"/>
              <a:pPr/>
              <a:t>4/14/2023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FCD2BBD-6026-42E4-AEC7-AE7D9948BB5F}" type="datetimeFigureOut">
              <a:rPr lang="en-US" smtClean="0"/>
              <a:pPr/>
              <a:t>4/14/2023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FCD2BBD-6026-42E4-AEC7-AE7D9948BB5F}" type="datetimeFigureOut">
              <a:rPr lang="en-US" smtClean="0"/>
              <a:pPr/>
              <a:t>4/14/2023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FCD2BBD-6026-42E4-AEC7-AE7D9948BB5F}" type="datetimeFigureOut">
              <a:rPr lang="en-US" smtClean="0"/>
              <a:pPr/>
              <a:t>4/14/2023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CD2BBD-6026-42E4-AEC7-AE7D9948BB5F}" type="datetimeFigureOut">
              <a:rPr lang="en-US" smtClean="0"/>
              <a:pPr/>
              <a:t>4/14/2023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FCD2BBD-6026-42E4-AEC7-AE7D9948BB5F}" type="datetimeFigureOut">
              <a:rPr lang="en-US" smtClean="0"/>
              <a:pPr/>
              <a:t>4/14/2023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9151A8-54E8-4279-81E7-39082177D22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FCD2BBD-6026-42E4-AEC7-AE7D9948BB5F}" type="datetimeFigureOut">
              <a:rPr lang="en-US" smtClean="0"/>
              <a:pPr/>
              <a:t>4/14/2023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9151A8-54E8-4279-81E7-39082177D22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www.dynamiclinic.com/en-ae/weight-loss-clinic/gastric-balloon/"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www.dynamiclinic.com/en-ae/weight-loss-clinic/gastric-balloon/"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ww.dynamiclinic.com/"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304801"/>
            <a:ext cx="7162800" cy="914400"/>
          </a:xfrm>
        </p:spPr>
        <p:txBody>
          <a:bodyPr>
            <a:normAutofit/>
          </a:bodyPr>
          <a:lstStyle/>
          <a:p>
            <a:r>
              <a:rPr lang="en-US" b="1" dirty="0"/>
              <a:t>Gastric Balloon in Dubai</a:t>
            </a:r>
            <a:endParaRPr lang="en-US" dirty="0"/>
          </a:p>
        </p:txBody>
      </p:sp>
      <p:sp>
        <p:nvSpPr>
          <p:cNvPr id="3" name="Subtitle 2"/>
          <p:cNvSpPr>
            <a:spLocks noGrp="1"/>
          </p:cNvSpPr>
          <p:nvPr>
            <p:ph type="subTitle" idx="1"/>
          </p:nvPr>
        </p:nvSpPr>
        <p:spPr>
          <a:xfrm>
            <a:off x="457200" y="1371601"/>
            <a:ext cx="8382000" cy="4648199"/>
          </a:xfrm>
        </p:spPr>
        <p:txBody>
          <a:bodyPr>
            <a:normAutofit fontScale="92500" lnSpcReduction="10000"/>
          </a:bodyPr>
          <a:lstStyle/>
          <a:p>
            <a:r>
              <a:rPr lang="en-US" dirty="0">
                <a:solidFill>
                  <a:schemeClr val="tx1"/>
                </a:solidFill>
              </a:rPr>
              <a:t>It is a minimally invasive procedure that helps individuals lose weight. In this procedure, the surgeon places a silicone balloon in the stomach. He then inflates the </a:t>
            </a:r>
            <a:r>
              <a:rPr lang="en-US" b="1" dirty="0" smtClean="0">
                <a:solidFill>
                  <a:schemeClr val="tx1"/>
                </a:solidFill>
                <a:hlinkClick r:id="rId2"/>
              </a:rPr>
              <a:t>Gastric Balloon in Dubai</a:t>
            </a:r>
            <a:r>
              <a:rPr lang="en-US" dirty="0" smtClean="0">
                <a:solidFill>
                  <a:schemeClr val="tx1"/>
                </a:solidFill>
              </a:rPr>
              <a:t> with </a:t>
            </a:r>
            <a:r>
              <a:rPr lang="en-US" dirty="0">
                <a:solidFill>
                  <a:schemeClr val="tx1"/>
                </a:solidFill>
              </a:rPr>
              <a:t>the saline solution. This Inflation occupies the space in the stomach and decreases the appetite of the person. It also makes the person fuller sooner. However, the doctors ask the patient to continue the diet and exercise with this procedure. The balloon lasts for six months or more in the stomach.</a:t>
            </a:r>
            <a:endParaRPr lang="en-US" sz="2400" dirty="0">
              <a:solidFill>
                <a:schemeClr val="tx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Gastric Balloon in Dubai</a:t>
            </a:r>
            <a:endParaRPr lang="en-US" dirty="0"/>
          </a:p>
        </p:txBody>
      </p:sp>
      <p:pic>
        <p:nvPicPr>
          <p:cNvPr id="8" name="Content Placeholder 7"/>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362200" y="1400356"/>
            <a:ext cx="3895826" cy="4648200"/>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762000"/>
          </a:xfrm>
        </p:spPr>
        <p:txBody>
          <a:bodyPr>
            <a:normAutofit/>
          </a:bodyPr>
          <a:lstStyle/>
          <a:p>
            <a:r>
              <a:rPr lang="en-US" b="1" dirty="0"/>
              <a:t>Gastric Balloon in Dubai</a:t>
            </a:r>
            <a:endParaRPr lang="en-US" dirty="0"/>
          </a:p>
        </p:txBody>
      </p:sp>
      <p:sp>
        <p:nvSpPr>
          <p:cNvPr id="3" name="Content Placeholder 2"/>
          <p:cNvSpPr>
            <a:spLocks noGrp="1"/>
          </p:cNvSpPr>
          <p:nvPr>
            <p:ph idx="1"/>
          </p:nvPr>
        </p:nvSpPr>
        <p:spPr>
          <a:xfrm>
            <a:off x="457200" y="838200"/>
            <a:ext cx="8229600" cy="5715000"/>
          </a:xfrm>
        </p:spPr>
        <p:txBody>
          <a:bodyPr>
            <a:noAutofit/>
          </a:bodyPr>
          <a:lstStyle/>
          <a:p>
            <a:pPr marL="0" indent="0">
              <a:buNone/>
            </a:pPr>
            <a:r>
              <a:rPr lang="en-US" sz="1800" dirty="0"/>
              <a:t>Are you struggling with excess weight and looking for a non-surgical and effective weight loss solution? </a:t>
            </a:r>
            <a:r>
              <a:rPr lang="en-US" sz="1800" dirty="0" err="1"/>
              <a:t>Elipse</a:t>
            </a:r>
            <a:r>
              <a:rPr lang="en-US" sz="1800" dirty="0"/>
              <a:t> Gastric Balloon might be the answer for you. This innovative procedure has gained popularity in Dubai as a safe and convenient option for achieving significant weight loss without the need for surgery. </a:t>
            </a:r>
            <a:endParaRPr lang="en-US" sz="1800" dirty="0" smtClean="0"/>
          </a:p>
          <a:p>
            <a:pPr marL="0" indent="0">
              <a:buNone/>
            </a:pPr>
            <a:endParaRPr lang="en-US" sz="1800" dirty="0"/>
          </a:p>
          <a:p>
            <a:pPr marL="0" indent="0">
              <a:buNone/>
            </a:pPr>
            <a:r>
              <a:rPr lang="en-US" sz="1800" dirty="0" smtClean="0"/>
              <a:t>In </a:t>
            </a:r>
            <a:r>
              <a:rPr lang="en-US" sz="1800" dirty="0"/>
              <a:t>this article, we will explore the benefits, mechanism of action, eligibility, procedure details, recovery, cost, availability, testimonials, and frequently asked questions about </a:t>
            </a:r>
            <a:r>
              <a:rPr lang="en-US" sz="1800" dirty="0" err="1"/>
              <a:t>Elipse</a:t>
            </a:r>
            <a:r>
              <a:rPr lang="en-US" sz="1800" dirty="0"/>
              <a:t> Gastric Balloon in Dubai.</a:t>
            </a:r>
          </a:p>
          <a:p>
            <a:pPr marL="0" indent="0">
              <a:buNone/>
            </a:pPr>
            <a:endParaRPr lang="en-US" sz="1800" b="1" dirty="0" smtClean="0"/>
          </a:p>
          <a:p>
            <a:pPr marL="0" indent="0">
              <a:buNone/>
            </a:pPr>
            <a:r>
              <a:rPr lang="en-US" sz="1800" b="1" dirty="0" smtClean="0"/>
              <a:t>Benefits </a:t>
            </a:r>
            <a:r>
              <a:rPr lang="en-US" sz="1800" b="1" dirty="0"/>
              <a:t>of </a:t>
            </a:r>
            <a:r>
              <a:rPr lang="en-US" sz="1800" b="1" dirty="0" err="1"/>
              <a:t>Elipse</a:t>
            </a:r>
            <a:r>
              <a:rPr lang="en-US" sz="1800" b="1" dirty="0"/>
              <a:t> Gastric Balloon</a:t>
            </a:r>
          </a:p>
          <a:p>
            <a:pPr marL="0" indent="0">
              <a:buNone/>
            </a:pPr>
            <a:r>
              <a:rPr lang="en-US" sz="1800" dirty="0" err="1"/>
              <a:t>Elipse</a:t>
            </a:r>
            <a:r>
              <a:rPr lang="en-US" sz="1800" dirty="0"/>
              <a:t> </a:t>
            </a:r>
            <a:r>
              <a:rPr lang="en-US" sz="1800" b="1" dirty="0">
                <a:hlinkClick r:id="rId2"/>
              </a:rPr>
              <a:t>Gastric </a:t>
            </a:r>
            <a:r>
              <a:rPr lang="en-US" sz="1800" b="1" dirty="0" smtClean="0">
                <a:hlinkClick r:id="rId2"/>
              </a:rPr>
              <a:t>Balloon in Dubai</a:t>
            </a:r>
            <a:r>
              <a:rPr lang="en-US" sz="1800" dirty="0" smtClean="0"/>
              <a:t> </a:t>
            </a:r>
            <a:r>
              <a:rPr lang="en-US" sz="1800" dirty="0"/>
              <a:t>offers several benefits as a weight loss solution. Firstly, it is a non-surgical procedure, which means that it does not require any incisions or invasive techniques. </a:t>
            </a:r>
            <a:endParaRPr lang="en-US" sz="1800" dirty="0" smtClean="0"/>
          </a:p>
          <a:p>
            <a:pPr marL="0" indent="0">
              <a:buNone/>
            </a:pPr>
            <a:endParaRPr lang="en-US" sz="1800" dirty="0"/>
          </a:p>
          <a:p>
            <a:pPr marL="0" indent="0">
              <a:buNone/>
            </a:pPr>
            <a:r>
              <a:rPr lang="en-US" sz="1800" dirty="0" smtClean="0"/>
              <a:t>This </a:t>
            </a:r>
            <a:r>
              <a:rPr lang="en-US" sz="1800" dirty="0"/>
              <a:t>can be a preferred option for individuals who are not suitable candidates for weight loss surgery or those who prefer a less invasive </a:t>
            </a:r>
            <a:r>
              <a:rPr lang="en-US" sz="1800" dirty="0" smtClean="0"/>
              <a:t>approach. The </a:t>
            </a:r>
            <a:r>
              <a:rPr lang="en-US" sz="1800" dirty="0"/>
              <a:t>absence of surgery also means that the risks of complications, such as infections and scarring, are minimal.</a:t>
            </a:r>
          </a:p>
          <a:p>
            <a:pPr>
              <a:buNone/>
            </a:pPr>
            <a:endParaRPr lang="en-US" sz="8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09600"/>
          </a:xfrm>
        </p:spPr>
        <p:txBody>
          <a:bodyPr>
            <a:normAutofit fontScale="90000"/>
          </a:bodyPr>
          <a:lstStyle/>
          <a:p>
            <a:r>
              <a:rPr lang="en-US" b="1" dirty="0"/>
              <a:t>Gastric Balloon in Dubai</a:t>
            </a:r>
            <a:endParaRPr lang="en-US" dirty="0"/>
          </a:p>
        </p:txBody>
      </p:sp>
      <p:sp>
        <p:nvSpPr>
          <p:cNvPr id="3" name="Content Placeholder 2"/>
          <p:cNvSpPr>
            <a:spLocks noGrp="1"/>
          </p:cNvSpPr>
          <p:nvPr>
            <p:ph idx="1"/>
          </p:nvPr>
        </p:nvSpPr>
        <p:spPr>
          <a:xfrm>
            <a:off x="381000" y="914400"/>
            <a:ext cx="8229600" cy="5791200"/>
          </a:xfrm>
        </p:spPr>
        <p:txBody>
          <a:bodyPr>
            <a:noAutofit/>
          </a:bodyPr>
          <a:lstStyle/>
          <a:p>
            <a:pPr marL="0" indent="0">
              <a:buNone/>
            </a:pPr>
            <a:r>
              <a:rPr lang="en-US" sz="1800" dirty="0"/>
              <a:t>Another benefit of </a:t>
            </a:r>
            <a:r>
              <a:rPr lang="en-US" sz="1800" dirty="0" err="1"/>
              <a:t>Elipse</a:t>
            </a:r>
            <a:r>
              <a:rPr lang="en-US" sz="1800" dirty="0"/>
              <a:t> Gastric Balloon is its short procedure time and quick recovery. The entire procedure can usually be completed in less than 30 minutes, and patients can usually resume their normal activities shortly after the procedure. </a:t>
            </a:r>
            <a:endParaRPr lang="en-US" sz="1800" dirty="0" smtClean="0"/>
          </a:p>
          <a:p>
            <a:pPr marL="0" indent="0">
              <a:buNone/>
            </a:pPr>
            <a:endParaRPr lang="en-US" sz="1800"/>
          </a:p>
          <a:p>
            <a:pPr marL="0" indent="0">
              <a:buNone/>
            </a:pPr>
            <a:r>
              <a:rPr lang="en-US" sz="1800" smtClean="0"/>
              <a:t>This </a:t>
            </a:r>
            <a:r>
              <a:rPr lang="en-US" sz="1800" dirty="0"/>
              <a:t>makes it a convenient option for individuals with busy lifestyles or limited time for recovery.</a:t>
            </a:r>
          </a:p>
          <a:p>
            <a:pPr marL="0" indent="0">
              <a:buNone/>
            </a:pPr>
            <a:endParaRPr lang="en-US" sz="1800" dirty="0" smtClean="0"/>
          </a:p>
          <a:p>
            <a:pPr marL="0" indent="0">
              <a:buNone/>
            </a:pPr>
            <a:r>
              <a:rPr lang="en-US" sz="1800" dirty="0" err="1" smtClean="0"/>
              <a:t>Elipse</a:t>
            </a:r>
            <a:r>
              <a:rPr lang="en-US" sz="1800" dirty="0" smtClean="0"/>
              <a:t> </a:t>
            </a:r>
            <a:r>
              <a:rPr lang="en-US" sz="1800" b="1" dirty="0"/>
              <a:t>Gastric </a:t>
            </a:r>
            <a:r>
              <a:rPr lang="en-US" sz="1800" b="1" dirty="0" smtClean="0"/>
              <a:t>Balloon in Dubai</a:t>
            </a:r>
            <a:r>
              <a:rPr lang="en-US" sz="1800" dirty="0" smtClean="0"/>
              <a:t> </a:t>
            </a:r>
            <a:r>
              <a:rPr lang="en-US" sz="1800" dirty="0"/>
              <a:t>is also customizable and adjustable to individual needs. The balloon can be filled with different amounts of fluid, allowing for personalized adjustments based on the patient's weight loss goals and progress. </a:t>
            </a:r>
            <a:endParaRPr lang="en-US" sz="1800" dirty="0" smtClean="0"/>
          </a:p>
          <a:p>
            <a:pPr marL="0" indent="0">
              <a:buNone/>
            </a:pPr>
            <a:endParaRPr lang="en-US" sz="1800" dirty="0"/>
          </a:p>
          <a:p>
            <a:pPr marL="0" indent="0">
              <a:buNone/>
            </a:pPr>
            <a:r>
              <a:rPr lang="en-US" sz="1800" dirty="0" smtClean="0"/>
              <a:t>This </a:t>
            </a:r>
            <a:r>
              <a:rPr lang="en-US" sz="1800" dirty="0"/>
              <a:t>flexibility makes it possible to achieve significant weight loss while minimizing discomfort or side effects.</a:t>
            </a:r>
          </a:p>
          <a:p>
            <a:pPr marL="0" indent="0">
              <a:buNone/>
            </a:pPr>
            <a:endParaRPr lang="en-US" sz="1800" dirty="0" smtClean="0"/>
          </a:p>
          <a:p>
            <a:pPr marL="0" indent="0">
              <a:buNone/>
            </a:pPr>
            <a:r>
              <a:rPr lang="en-US" sz="1800" dirty="0"/>
              <a:t/>
            </a:r>
            <a:br>
              <a:rPr lang="en-US" sz="1800" dirty="0"/>
            </a:br>
            <a:endParaRPr lang="en-US" sz="1800"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800" b="1" dirty="0" smtClean="0"/>
              <a:t>Contact Us </a:t>
            </a:r>
            <a:endParaRPr lang="en-US" sz="4800" b="1" dirty="0"/>
          </a:p>
        </p:txBody>
      </p:sp>
      <p:sp>
        <p:nvSpPr>
          <p:cNvPr id="3" name="Content Placeholder 2"/>
          <p:cNvSpPr>
            <a:spLocks noGrp="1"/>
          </p:cNvSpPr>
          <p:nvPr>
            <p:ph idx="1"/>
          </p:nvPr>
        </p:nvSpPr>
        <p:spPr>
          <a:xfrm>
            <a:off x="0" y="1524000"/>
            <a:ext cx="9220200" cy="4648200"/>
          </a:xfrm>
        </p:spPr>
        <p:txBody>
          <a:bodyPr>
            <a:noAutofit/>
          </a:bodyPr>
          <a:lstStyle/>
          <a:p>
            <a:r>
              <a:rPr lang="en-US" sz="1800" dirty="0" smtClean="0"/>
              <a:t>Address: </a:t>
            </a:r>
            <a:r>
              <a:rPr lang="en-US" sz="1600" dirty="0"/>
              <a:t>Villa 1091, Al </a:t>
            </a:r>
            <a:r>
              <a:rPr lang="en-US" sz="1600" dirty="0" err="1"/>
              <a:t>Wasl</a:t>
            </a:r>
            <a:r>
              <a:rPr lang="en-US" sz="1600" dirty="0"/>
              <a:t> Road, Al </a:t>
            </a:r>
            <a:r>
              <a:rPr lang="en-US" sz="1600" dirty="0" err="1"/>
              <a:t>Manara</a:t>
            </a:r>
            <a:r>
              <a:rPr lang="en-US" sz="1600" dirty="0"/>
              <a:t> Area (On the junction of </a:t>
            </a:r>
            <a:r>
              <a:rPr lang="en-US" sz="1600" dirty="0" err="1"/>
              <a:t>AlThanya</a:t>
            </a:r>
            <a:r>
              <a:rPr lang="en-US" sz="1600" dirty="0"/>
              <a:t> &amp; Al </a:t>
            </a:r>
            <a:r>
              <a:rPr lang="en-US" sz="1600" dirty="0" err="1"/>
              <a:t>Wasl</a:t>
            </a:r>
            <a:r>
              <a:rPr lang="en-US" sz="1600" dirty="0"/>
              <a:t> Road) </a:t>
            </a:r>
            <a:r>
              <a:rPr lang="en-US" sz="1600" dirty="0" smtClean="0"/>
              <a:t>Dubai</a:t>
            </a:r>
            <a:endParaRPr lang="en-US" dirty="0" smtClean="0"/>
          </a:p>
          <a:p>
            <a:r>
              <a:rPr lang="en-US" sz="1800" dirty="0" smtClean="0"/>
              <a:t>Mobile: 	</a:t>
            </a:r>
            <a:r>
              <a:rPr lang="en-US" sz="1600" dirty="0"/>
              <a:t>971 </a:t>
            </a:r>
            <a:r>
              <a:rPr lang="en-US" sz="1600" dirty="0" smtClean="0"/>
              <a:t>561772998</a:t>
            </a:r>
          </a:p>
          <a:p>
            <a:r>
              <a:rPr lang="en-US" sz="1800" dirty="0" smtClean="0"/>
              <a:t>Website: 	</a:t>
            </a:r>
            <a:r>
              <a:rPr lang="en-US" sz="1800" dirty="0" smtClean="0">
                <a:hlinkClick r:id="rId2"/>
              </a:rPr>
              <a:t>www.dynamiclinic.com</a:t>
            </a:r>
            <a:endParaRPr lang="en-US" sz="1800" dirty="0" smtClean="0"/>
          </a:p>
          <a:p>
            <a:pPr marL="0" indent="0">
              <a:buNone/>
            </a:pPr>
            <a:endParaRPr lang="en-US" sz="1800"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389</TotalTime>
  <Words>427</Words>
  <Application>Microsoft Office PowerPoint</Application>
  <PresentationFormat>On-screen Show (4:3)</PresentationFormat>
  <Paragraphs>26</Paragraphs>
  <Slides>5</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5</vt:i4>
      </vt:variant>
    </vt:vector>
  </HeadingPairs>
  <TitlesOfParts>
    <vt:vector size="8" baseType="lpstr">
      <vt:lpstr>Arial</vt:lpstr>
      <vt:lpstr>Calibri</vt:lpstr>
      <vt:lpstr>Office Theme</vt:lpstr>
      <vt:lpstr>Gastric Balloon in Dubai</vt:lpstr>
      <vt:lpstr>Gastric Balloon in Dubai</vt:lpstr>
      <vt:lpstr>Gastric Balloon in Dubai</vt:lpstr>
      <vt:lpstr>Gastric Balloon in Dubai</vt:lpstr>
      <vt:lpstr>Contact Us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Teeth cleaning in Islamabad</dc:title>
  <dc:creator>user</dc:creator>
  <cp:lastModifiedBy>User</cp:lastModifiedBy>
  <cp:revision>65</cp:revision>
  <dcterms:created xsi:type="dcterms:W3CDTF">2021-01-11T19:55:12Z</dcterms:created>
  <dcterms:modified xsi:type="dcterms:W3CDTF">2023-04-14T05:24:09Z</dcterms:modified>
</cp:coreProperties>
</file>