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D0A3A-DC94-4A23-B0F8-4B96DF4875A8}" type="datetimeFigureOut">
              <a:rPr lang="en-US" smtClean="0"/>
              <a:pPr/>
              <a:t>3/23/2017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79798-7E20-47AD-B962-9DD93FD3A24A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MA" smtClean="0"/>
          </a:p>
        </p:txBody>
      </p:sp>
      <p:sp>
        <p:nvSpPr>
          <p:cNvPr id="3072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287C442-E035-4F33-9A6C-2894C416BB58}" type="slidenum">
              <a:rPr lang="ar-MA" smtClean="0">
                <a:latin typeface="Arial" charset="0"/>
                <a:cs typeface="Arial" charset="0"/>
              </a:rPr>
              <a:pPr/>
              <a:t>23</a:t>
            </a:fld>
            <a:endParaRPr lang="ar-DZ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MA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870950A-ED5F-4A73-924C-024DE6161D05}" type="slidenum">
              <a:rPr lang="ar-MA" smtClean="0">
                <a:latin typeface="Arial" charset="0"/>
                <a:cs typeface="Arial" charset="0"/>
              </a:rPr>
              <a:pPr/>
              <a:t>25</a:t>
            </a:fld>
            <a:endParaRPr lang="ar-DZ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23/03/2017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23/03/2017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23/03/2017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23/03/2017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23/03/2017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23/03/2017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23/03/2017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23/03/2017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23/03/2017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23/03/2017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23/03/2017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23/03/2017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1857364"/>
            <a:ext cx="7772400" cy="1470025"/>
          </a:xfrm>
        </p:spPr>
        <p:txBody>
          <a:bodyPr/>
          <a:lstStyle/>
          <a:p>
            <a:r>
              <a:rPr lang="ar-MA" b="1" dirty="0" smtClean="0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r>
              <a:rPr lang="fr-FR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fr-FR" b="1" dirty="0" smtClean="0">
                <a:solidFill>
                  <a:srgbClr val="FF0000"/>
                </a:solidFill>
                <a:latin typeface="Times New Roman" pitchFamily="18" charset="0"/>
              </a:rPr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85852" y="2714620"/>
            <a:ext cx="6400800" cy="1752600"/>
          </a:xfrm>
        </p:spPr>
        <p:txBody>
          <a:bodyPr/>
          <a:lstStyle/>
          <a:p>
            <a:r>
              <a:rPr lang="fr-FR" b="1" dirty="0" smtClean="0">
                <a:solidFill>
                  <a:srgbClr val="1606EA"/>
                </a:solidFill>
                <a:latin typeface="Times New Roman" pitchFamily="18" charset="0"/>
                <a:cs typeface="Times New Roman" pitchFamily="18" charset="0"/>
              </a:rPr>
              <a:t>Notion de Force</a:t>
            </a:r>
          </a:p>
          <a:p>
            <a:endParaRPr lang="fr-FR" dirty="0"/>
          </a:p>
        </p:txBody>
      </p:sp>
      <p:grpSp>
        <p:nvGrpSpPr>
          <p:cNvPr id="4" name="Groupe 5"/>
          <p:cNvGrpSpPr>
            <a:grpSpLocks/>
          </p:cNvGrpSpPr>
          <p:nvPr/>
        </p:nvGrpSpPr>
        <p:grpSpPr bwMode="auto">
          <a:xfrm>
            <a:off x="319087" y="4429132"/>
            <a:ext cx="8824913" cy="390525"/>
            <a:chOff x="0" y="3288413"/>
            <a:chExt cx="8824938" cy="390526"/>
          </a:xfrm>
        </p:grpSpPr>
        <p:sp>
          <p:nvSpPr>
            <p:cNvPr id="5" name="Titre 1"/>
            <p:cNvSpPr txBox="1">
              <a:spLocks/>
            </p:cNvSpPr>
            <p:nvPr/>
          </p:nvSpPr>
          <p:spPr>
            <a:xfrm>
              <a:off x="8072461" y="3288413"/>
              <a:ext cx="752477" cy="390526"/>
            </a:xfrm>
            <a:prstGeom prst="rect">
              <a:avLst/>
            </a:prstGeom>
          </p:spPr>
          <p:txBody>
            <a:bodyPr anchor="ctr"/>
            <a:lstStyle/>
            <a:p>
              <a:pPr algn="r" rtl="1" fontAlgn="auto">
                <a:spcBef>
                  <a:spcPct val="20000"/>
                </a:spcBef>
                <a:spcAft>
                  <a:spcPts val="0"/>
                </a:spcAft>
                <a:buClr>
                  <a:schemeClr val="hlink"/>
                </a:buClr>
                <a:buFont typeface="Wingdings" pitchFamily="2" charset="2"/>
                <a:buNone/>
                <a:defRPr/>
              </a:pPr>
              <a:r>
                <a:rPr lang="ar-SA" sz="14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rPr>
                <a:t>المادة :</a:t>
              </a:r>
              <a:endParaRPr lang="fr-FR" sz="1400" b="1" dirty="0">
                <a:solidFill>
                  <a:srgbClr val="000000"/>
                </a:solidFill>
                <a:latin typeface="+mj-lt"/>
                <a:ea typeface="+mj-ea"/>
                <a:cs typeface="+mj-cs"/>
              </a:endParaRPr>
            </a:p>
          </p:txBody>
        </p:sp>
        <p:sp>
          <p:nvSpPr>
            <p:cNvPr id="6" name="ZoneTexte 9"/>
            <p:cNvSpPr txBox="1">
              <a:spLocks noChangeArrowheads="1"/>
            </p:cNvSpPr>
            <p:nvPr/>
          </p:nvSpPr>
          <p:spPr bwMode="auto">
            <a:xfrm>
              <a:off x="6400800" y="3305238"/>
              <a:ext cx="1752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</a:pPr>
              <a:r>
                <a:rPr lang="ar-SA" sz="1400" b="1">
                  <a:solidFill>
                    <a:srgbClr val="000000"/>
                  </a:solidFill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</a:endParaRPr>
            </a:p>
          </p:txBody>
        </p:sp>
        <p:sp>
          <p:nvSpPr>
            <p:cNvPr id="7" name="Titre 1"/>
            <p:cNvSpPr txBox="1">
              <a:spLocks/>
            </p:cNvSpPr>
            <p:nvPr/>
          </p:nvSpPr>
          <p:spPr>
            <a:xfrm>
              <a:off x="1600205" y="3359850"/>
              <a:ext cx="838202" cy="247651"/>
            </a:xfrm>
            <a:prstGeom prst="rect">
              <a:avLst/>
            </a:prstGeom>
          </p:spPr>
          <p:txBody>
            <a:bodyPr anchor="ctr"/>
            <a:lstStyle/>
            <a:p>
              <a:pPr algn="r" rtl="1" fontAlgn="auto">
                <a:spcBef>
                  <a:spcPct val="20000"/>
                </a:spcBef>
                <a:spcAft>
                  <a:spcPts val="0"/>
                </a:spcAft>
                <a:buClr>
                  <a:schemeClr val="hlink"/>
                </a:buClr>
                <a:buFont typeface="Wingdings" pitchFamily="2" charset="2"/>
                <a:buNone/>
                <a:defRPr/>
              </a:pPr>
              <a:r>
                <a:rPr lang="ar-SA" sz="14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rPr>
                <a:t>المستوى :</a:t>
              </a:r>
              <a:endParaRPr lang="fr-FR" sz="1400" b="1" dirty="0">
                <a:solidFill>
                  <a:srgbClr val="000000"/>
                </a:solidFill>
                <a:latin typeface="+mj-lt"/>
                <a:ea typeface="+mj-ea"/>
                <a:cs typeface="+mj-cs"/>
              </a:endParaRPr>
            </a:p>
          </p:txBody>
        </p:sp>
        <p:sp>
          <p:nvSpPr>
            <p:cNvPr id="8" name="ZoneTexte 11"/>
            <p:cNvSpPr txBox="1">
              <a:spLocks noChangeArrowheads="1"/>
            </p:cNvSpPr>
            <p:nvPr/>
          </p:nvSpPr>
          <p:spPr bwMode="auto">
            <a:xfrm>
              <a:off x="0" y="3325875"/>
              <a:ext cx="16764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</a:pPr>
              <a:r>
                <a:rPr lang="ar-SA" sz="1400" b="1">
                  <a:solidFill>
                    <a:srgbClr val="000000"/>
                  </a:solidFill>
                </a:rPr>
                <a:t>الثالثة ثانوي إعدادي</a:t>
              </a:r>
              <a:endParaRPr lang="fr-FR" sz="1400" b="1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Connecteur droit 24"/>
          <p:cNvCxnSpPr>
            <a:cxnSpLocks/>
          </p:cNvCxnSpPr>
          <p:nvPr/>
        </p:nvCxnSpPr>
        <p:spPr bwMode="auto">
          <a:xfrm rot="15900000" flipV="1">
            <a:off x="2468563" y="4892675"/>
            <a:ext cx="1835150" cy="720725"/>
          </a:xfrm>
          <a:prstGeom prst="line">
            <a:avLst/>
          </a:prstGeom>
          <a:ln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67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3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4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15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17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11288" name="ZoneTexte 17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285" name="ZoneTexte 13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2" name="Rectangle 18"/>
          <p:cNvSpPr>
            <a:spLocks noChangeArrowheads="1"/>
          </p:cNvSpPr>
          <p:nvPr/>
        </p:nvSpPr>
        <p:spPr bwMode="auto">
          <a:xfrm>
            <a:off x="2000250" y="1268413"/>
            <a:ext cx="6869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r" rtl="1">
              <a:buClr>
                <a:srgbClr val="7030A0"/>
              </a:buClr>
              <a:buFont typeface="Wingdings" pitchFamily="2" charset="2"/>
              <a:buChar char="ü"/>
            </a:pPr>
            <a:r>
              <a:rPr lang="ar-MA" sz="2400" dirty="0"/>
              <a:t>تأثير جاذبية الأرض عل</a:t>
            </a:r>
            <a:r>
              <a:rPr lang="ar-SA" sz="2400" dirty="0"/>
              <a:t>ى الجسم</a:t>
            </a:r>
            <a:r>
              <a:rPr lang="ar-MA" sz="2400" dirty="0"/>
              <a:t> </a:t>
            </a:r>
            <a:r>
              <a:rPr lang="ar-SA" sz="2400" dirty="0"/>
              <a:t>(</a:t>
            </a:r>
            <a:r>
              <a:rPr lang="ar-MA" sz="2400" dirty="0"/>
              <a:t>وزن الجسم</a:t>
            </a:r>
            <a:r>
              <a:rPr lang="ar-SA" sz="2400" dirty="0"/>
              <a:t>)</a:t>
            </a:r>
          </a:p>
        </p:txBody>
      </p:sp>
      <p:sp>
        <p:nvSpPr>
          <p:cNvPr id="11269" name="Rectangle 19"/>
          <p:cNvSpPr>
            <a:spLocks noChangeArrowheads="1"/>
          </p:cNvSpPr>
          <p:nvPr/>
        </p:nvSpPr>
        <p:spPr bwMode="auto">
          <a:xfrm>
            <a:off x="3000375" y="1768475"/>
            <a:ext cx="5286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ar-MA" sz="2400" dirty="0"/>
              <a:t>هي قوة عن بعد</a:t>
            </a:r>
            <a:r>
              <a:rPr lang="ar-SA" sz="2400" dirty="0"/>
              <a:t> </a:t>
            </a:r>
            <a:r>
              <a:rPr lang="ar-MA" sz="2400" dirty="0"/>
              <a:t>موزعة</a:t>
            </a:r>
            <a:r>
              <a:rPr lang="ar-SA" sz="2400" dirty="0"/>
              <a:t> </a:t>
            </a:r>
            <a:r>
              <a:rPr lang="ar-MA" sz="2400" dirty="0"/>
              <a:t>على جميع نقط الجسم.</a:t>
            </a:r>
            <a:endParaRPr lang="fr-FR" sz="2400" dirty="0"/>
          </a:p>
        </p:txBody>
      </p:sp>
      <p:sp>
        <p:nvSpPr>
          <p:cNvPr id="11270" name="Rectangle 20"/>
          <p:cNvSpPr>
            <a:spLocks noChangeArrowheads="1"/>
          </p:cNvSpPr>
          <p:nvPr/>
        </p:nvSpPr>
        <p:spPr bwMode="auto">
          <a:xfrm>
            <a:off x="2443163" y="2265363"/>
            <a:ext cx="6426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 algn="r" rtl="1">
              <a:buClr>
                <a:srgbClr val="7030A0"/>
              </a:buClr>
              <a:buFont typeface="Wingdings" pitchFamily="2" charset="2"/>
              <a:buChar char="ü"/>
            </a:pPr>
            <a:r>
              <a:rPr lang="ar-MA" sz="2400" dirty="0"/>
              <a:t>نقطة تأثيرها هي مركز ثقل الجسم </a:t>
            </a:r>
            <a:r>
              <a:rPr lang="fr-FR" sz="2400" dirty="0">
                <a:solidFill>
                  <a:srgbClr val="FF0000"/>
                </a:solidFill>
              </a:rPr>
              <a:t>Centre de Gravit</a:t>
            </a:r>
            <a:r>
              <a:rPr lang="ar-MA" sz="2400" dirty="0">
                <a:solidFill>
                  <a:srgbClr val="FF0000"/>
                </a:solidFill>
              </a:rPr>
              <a:t>é</a:t>
            </a:r>
            <a:endParaRPr lang="ar-SA" sz="2400" dirty="0"/>
          </a:p>
        </p:txBody>
      </p:sp>
      <p:sp>
        <p:nvSpPr>
          <p:cNvPr id="11271" name="Rectangle 21"/>
          <p:cNvSpPr>
            <a:spLocks noChangeArrowheads="1"/>
          </p:cNvSpPr>
          <p:nvPr/>
        </p:nvSpPr>
        <p:spPr bwMode="auto">
          <a:xfrm>
            <a:off x="6164263" y="2776538"/>
            <a:ext cx="21256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/>
            <a:r>
              <a:rPr lang="ar-MA" sz="2400" dirty="0"/>
              <a:t>و نرمز لها</a:t>
            </a:r>
            <a:r>
              <a:rPr lang="fr-FR" sz="2400" dirty="0"/>
              <a:t> </a:t>
            </a:r>
            <a:r>
              <a:rPr lang="ar-MA" sz="2400" dirty="0"/>
              <a:t> ب </a:t>
            </a:r>
            <a:r>
              <a:rPr lang="fr-FR" sz="2400" dirty="0"/>
              <a:t> </a:t>
            </a:r>
            <a:r>
              <a:rPr lang="fr-FR" sz="2400" dirty="0">
                <a:solidFill>
                  <a:srgbClr val="FF0000"/>
                </a:solidFill>
              </a:rPr>
              <a:t>G</a:t>
            </a:r>
            <a:r>
              <a:rPr lang="ar-MA" sz="2400" dirty="0">
                <a:solidFill>
                  <a:srgbClr val="C00000"/>
                </a:solidFill>
              </a:rPr>
              <a:t> </a:t>
            </a:r>
            <a:endParaRPr lang="ar-SA" sz="2400" dirty="0"/>
          </a:p>
        </p:txBody>
      </p:sp>
      <p:sp>
        <p:nvSpPr>
          <p:cNvPr id="11272" name="Rectangle 22"/>
          <p:cNvSpPr>
            <a:spLocks noChangeArrowheads="1"/>
          </p:cNvSpPr>
          <p:nvPr/>
        </p:nvSpPr>
        <p:spPr bwMode="auto">
          <a:xfrm>
            <a:off x="1939925" y="3421063"/>
            <a:ext cx="6929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r" rtl="1">
              <a:buClr>
                <a:srgbClr val="7030A0"/>
              </a:buClr>
              <a:buFont typeface="Wingdings" pitchFamily="2" charset="2"/>
              <a:buChar char="ü"/>
            </a:pPr>
            <a:r>
              <a:rPr lang="ar-MA" sz="2400" dirty="0"/>
              <a:t>الأجسام المتجانسة ذات الأشكال الهندسية المنتظمة مركز ثقلها </a:t>
            </a:r>
            <a:r>
              <a:rPr lang="fr-FR" sz="2400" dirty="0">
                <a:solidFill>
                  <a:srgbClr val="FF0000"/>
                </a:solidFill>
              </a:rPr>
              <a:t>G </a:t>
            </a:r>
          </a:p>
        </p:txBody>
      </p:sp>
      <p:sp>
        <p:nvSpPr>
          <p:cNvPr id="11273" name="Rectangle 23"/>
          <p:cNvSpPr>
            <a:spLocks noChangeArrowheads="1"/>
          </p:cNvSpPr>
          <p:nvPr/>
        </p:nvSpPr>
        <p:spPr bwMode="auto">
          <a:xfrm>
            <a:off x="5595938" y="3929063"/>
            <a:ext cx="2714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>
              <a:buFont typeface="Arial" charset="0"/>
              <a:buNone/>
            </a:pPr>
            <a:r>
              <a:rPr lang="ar-MA" sz="2400" dirty="0"/>
              <a:t>هو مركز تماثلها الهندسي.</a:t>
            </a:r>
            <a:endParaRPr lang="fr-FR" sz="2400" dirty="0"/>
          </a:p>
        </p:txBody>
      </p:sp>
      <p:grpSp>
        <p:nvGrpSpPr>
          <p:cNvPr id="5" name="Groupe 30"/>
          <p:cNvGrpSpPr>
            <a:grpSpLocks/>
          </p:cNvGrpSpPr>
          <p:nvPr/>
        </p:nvGrpSpPr>
        <p:grpSpPr bwMode="auto">
          <a:xfrm>
            <a:off x="2981325" y="5140325"/>
            <a:ext cx="465138" cy="404813"/>
            <a:chOff x="3579487" y="5237165"/>
            <a:chExt cx="463883" cy="403508"/>
          </a:xfrm>
        </p:grpSpPr>
        <p:sp>
          <p:nvSpPr>
            <p:cNvPr id="11282" name="ZoneTexte 10"/>
            <p:cNvSpPr txBox="1">
              <a:spLocks noChangeArrowheads="1"/>
            </p:cNvSpPr>
            <p:nvPr/>
          </p:nvSpPr>
          <p:spPr bwMode="auto">
            <a:xfrm>
              <a:off x="3579487" y="5237165"/>
              <a:ext cx="357187" cy="403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2000">
                  <a:solidFill>
                    <a:srgbClr val="FF0000"/>
                  </a:solidFill>
                </a:rPr>
                <a:t>G</a:t>
              </a:r>
            </a:p>
          </p:txBody>
        </p:sp>
        <p:sp>
          <p:nvSpPr>
            <p:cNvPr id="30" name="Organigramme : Connecteur 29"/>
            <p:cNvSpPr>
              <a:spLocks noChangeAspect="1"/>
            </p:cNvSpPr>
            <p:nvPr/>
          </p:nvSpPr>
          <p:spPr>
            <a:xfrm>
              <a:off x="3935711" y="5306790"/>
              <a:ext cx="107659" cy="107602"/>
            </a:xfrm>
            <a:prstGeom prst="flowChartConnector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grpSp>
        <p:nvGrpSpPr>
          <p:cNvPr id="6" name="Groupe 32"/>
          <p:cNvGrpSpPr>
            <a:grpSpLocks/>
          </p:cNvGrpSpPr>
          <p:nvPr/>
        </p:nvGrpSpPr>
        <p:grpSpPr bwMode="auto">
          <a:xfrm>
            <a:off x="2428875" y="4368800"/>
            <a:ext cx="1879600" cy="1800225"/>
            <a:chOff x="3992911" y="4357694"/>
            <a:chExt cx="1879023" cy="1800000"/>
          </a:xfrm>
        </p:grpSpPr>
        <p:sp>
          <p:nvSpPr>
            <p:cNvPr id="24" name="Cube 23"/>
            <p:cNvSpPr/>
            <p:nvPr/>
          </p:nvSpPr>
          <p:spPr>
            <a:xfrm>
              <a:off x="4072262" y="4357694"/>
              <a:ext cx="1799672" cy="1800000"/>
            </a:xfrm>
            <a:prstGeom prst="cub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ar-SA"/>
            </a:p>
          </p:txBody>
        </p:sp>
        <p:cxnSp>
          <p:nvCxnSpPr>
            <p:cNvPr id="26" name="Connecteur droit 25"/>
            <p:cNvCxnSpPr>
              <a:cxnSpLocks noChangeAspect="1"/>
            </p:cNvCxnSpPr>
            <p:nvPr/>
          </p:nvCxnSpPr>
          <p:spPr bwMode="auto">
            <a:xfrm rot="20160000" flipV="1">
              <a:off x="3992911" y="5802138"/>
              <a:ext cx="612587" cy="23968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>
              <a:cxnSpLocks noChangeAspect="1"/>
            </p:cNvCxnSpPr>
            <p:nvPr/>
          </p:nvCxnSpPr>
          <p:spPr>
            <a:xfrm rot="5400000">
              <a:off x="3846785" y="5022774"/>
              <a:ext cx="1331747" cy="1587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/>
            <p:cNvCxnSpPr>
              <a:cxnSpLocks noChangeAspect="1"/>
            </p:cNvCxnSpPr>
            <p:nvPr/>
          </p:nvCxnSpPr>
          <p:spPr>
            <a:xfrm>
              <a:off x="4522973" y="5692615"/>
              <a:ext cx="1331504" cy="1587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Connecteur droit 31"/>
          <p:cNvCxnSpPr>
            <a:cxnSpLocks noChangeAspect="1"/>
          </p:cNvCxnSpPr>
          <p:nvPr/>
        </p:nvCxnSpPr>
        <p:spPr bwMode="auto">
          <a:xfrm rot="24420000" flipV="1">
            <a:off x="2455070" y="4891881"/>
            <a:ext cx="1871662" cy="720725"/>
          </a:xfrm>
          <a:prstGeom prst="line">
            <a:avLst/>
          </a:prstGeom>
          <a:ln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269" grpId="0"/>
      <p:bldP spid="11270" grpId="0"/>
      <p:bldP spid="11271" grpId="0"/>
      <p:bldP spid="11272" grpId="0"/>
      <p:bldP spid="1127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57563" y="950913"/>
            <a:ext cx="5443537" cy="857250"/>
          </a:xfrm>
        </p:spPr>
        <p:txBody>
          <a:bodyPr rtlCol="1">
            <a:normAutofit/>
          </a:bodyPr>
          <a:lstStyle/>
          <a:p>
            <a:pPr marL="514350" indent="-514350" algn="l" rtl="1" eaLnBrk="1" fontAlgn="auto" hangingPunct="1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ar-MA" sz="2800" b="1" dirty="0" smtClean="0">
                <a:solidFill>
                  <a:srgbClr val="33CC33"/>
                </a:solidFill>
                <a:latin typeface="Arial" pitchFamily="34" charset="0"/>
                <a:ea typeface="+mn-ea"/>
                <a:cs typeface="Arial" pitchFamily="34" charset="0"/>
              </a:rPr>
              <a:t>خط التأثير</a:t>
            </a:r>
            <a:r>
              <a:rPr lang="fr-FR" sz="2800" b="1" dirty="0" smtClean="0">
                <a:solidFill>
                  <a:srgbClr val="33CC33"/>
                </a:solidFill>
                <a:latin typeface="Arial" pitchFamily="34" charset="0"/>
                <a:ea typeface="+mn-ea"/>
                <a:cs typeface="Arial" pitchFamily="34" charset="0"/>
              </a:rPr>
              <a:t>La droite d’action </a:t>
            </a:r>
            <a:endParaRPr lang="ar-DZ" sz="2800" b="1" dirty="0" smtClean="0">
              <a:solidFill>
                <a:srgbClr val="33CC33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3" name="Groupe 29"/>
          <p:cNvGrpSpPr>
            <a:grpSpLocks/>
          </p:cNvGrpSpPr>
          <p:nvPr/>
        </p:nvGrpSpPr>
        <p:grpSpPr bwMode="auto">
          <a:xfrm>
            <a:off x="1785938" y="2355850"/>
            <a:ext cx="2714625" cy="1357313"/>
            <a:chOff x="5989638" y="2006600"/>
            <a:chExt cx="2714625" cy="1357313"/>
          </a:xfrm>
        </p:grpSpPr>
        <p:sp>
          <p:nvSpPr>
            <p:cNvPr id="4" name="Rectangle 3"/>
            <p:cNvSpPr/>
            <p:nvPr/>
          </p:nvSpPr>
          <p:spPr>
            <a:xfrm>
              <a:off x="6015038" y="2006600"/>
              <a:ext cx="1285875" cy="1357313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40000"/>
              </a:schemeClr>
            </a:solidFill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2309" name="ZoneTexte 7"/>
            <p:cNvSpPr txBox="1">
              <a:spLocks noChangeArrowheads="1"/>
            </p:cNvSpPr>
            <p:nvPr/>
          </p:nvSpPr>
          <p:spPr bwMode="auto">
            <a:xfrm>
              <a:off x="5989638" y="2187918"/>
              <a:ext cx="428625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2400">
                  <a:solidFill>
                    <a:srgbClr val="C00000"/>
                  </a:solidFill>
                </a:rPr>
                <a:t>S</a:t>
              </a:r>
            </a:p>
          </p:txBody>
        </p:sp>
        <p:sp>
          <p:nvSpPr>
            <p:cNvPr id="12310" name="ZoneTexte 22"/>
            <p:cNvSpPr txBox="1">
              <a:spLocks noChangeArrowheads="1"/>
            </p:cNvSpPr>
            <p:nvPr/>
          </p:nvSpPr>
          <p:spPr bwMode="auto">
            <a:xfrm>
              <a:off x="7539038" y="2344738"/>
              <a:ext cx="714375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ar-MA" sz="2000"/>
                <a:t>خيط</a:t>
              </a:r>
              <a:endParaRPr lang="fr-FR" sz="2000"/>
            </a:p>
          </p:txBody>
        </p:sp>
        <p:grpSp>
          <p:nvGrpSpPr>
            <p:cNvPr id="5" name="Groupe 23"/>
            <p:cNvGrpSpPr>
              <a:grpSpLocks noChangeAspect="1"/>
            </p:cNvGrpSpPr>
            <p:nvPr/>
          </p:nvGrpSpPr>
          <p:grpSpPr bwMode="auto">
            <a:xfrm rot="1620000">
              <a:off x="7392988" y="2314575"/>
              <a:ext cx="1311275" cy="677863"/>
              <a:chOff x="2857488" y="1297435"/>
              <a:chExt cx="1311013" cy="677404"/>
            </a:xfrm>
          </p:grpSpPr>
          <p:cxnSp>
            <p:nvCxnSpPr>
              <p:cNvPr id="25" name="Connecteur droit 24"/>
              <p:cNvCxnSpPr/>
              <p:nvPr/>
            </p:nvCxnSpPr>
            <p:spPr>
              <a:xfrm rot="10800000" flipH="1">
                <a:off x="2879003" y="1295826"/>
                <a:ext cx="1285618" cy="666299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Ellipse 25"/>
              <p:cNvSpPr/>
              <p:nvPr/>
            </p:nvSpPr>
            <p:spPr>
              <a:xfrm>
                <a:off x="2857076" y="1928339"/>
                <a:ext cx="46029" cy="46006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</p:grpSp>
        <p:sp>
          <p:nvSpPr>
            <p:cNvPr id="12312" name="ZoneTexte 7"/>
            <p:cNvSpPr txBox="1">
              <a:spLocks noChangeArrowheads="1"/>
            </p:cNvSpPr>
            <p:nvPr/>
          </p:nvSpPr>
          <p:spPr bwMode="auto">
            <a:xfrm>
              <a:off x="7204111" y="2578975"/>
              <a:ext cx="428625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2400"/>
                <a:t>A</a:t>
              </a:r>
            </a:p>
          </p:txBody>
        </p:sp>
      </p:grpSp>
      <p:sp>
        <p:nvSpPr>
          <p:cNvPr id="13323" name="Rectangle 26"/>
          <p:cNvSpPr>
            <a:spLocks noChangeArrowheads="1"/>
          </p:cNvSpPr>
          <p:nvPr/>
        </p:nvSpPr>
        <p:spPr bwMode="auto">
          <a:xfrm>
            <a:off x="4160838" y="3998913"/>
            <a:ext cx="15541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MA" sz="2000"/>
              <a:t>الجسم ينزلق أفقيا</a:t>
            </a:r>
            <a:endParaRPr lang="ar-SA" sz="2000"/>
          </a:p>
        </p:txBody>
      </p:sp>
      <p:sp>
        <p:nvSpPr>
          <p:cNvPr id="13325" name="Rectangle 28"/>
          <p:cNvSpPr>
            <a:spLocks noChangeArrowheads="1"/>
          </p:cNvSpPr>
          <p:nvPr/>
        </p:nvSpPr>
        <p:spPr bwMode="auto">
          <a:xfrm>
            <a:off x="3425825" y="4576763"/>
            <a:ext cx="4730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>
              <a:buClr>
                <a:srgbClr val="7030A0"/>
              </a:buClr>
              <a:buFont typeface="Wingdings" pitchFamily="2" charset="2"/>
              <a:buChar char="ü"/>
            </a:pPr>
            <a:r>
              <a:rPr lang="ar-SA" sz="2400" dirty="0"/>
              <a:t> ي</a:t>
            </a:r>
            <a:r>
              <a:rPr lang="ar-MA" sz="2400" dirty="0"/>
              <a:t>طبق </a:t>
            </a:r>
            <a:r>
              <a:rPr lang="ar-SA" sz="2400" dirty="0" err="1"/>
              <a:t>ال</a:t>
            </a:r>
            <a:r>
              <a:rPr lang="ar-MA" sz="2400" dirty="0"/>
              <a:t>خ</a:t>
            </a:r>
            <a:r>
              <a:rPr lang="ar-SA" sz="2400" dirty="0"/>
              <a:t>ي</a:t>
            </a:r>
            <a:r>
              <a:rPr lang="ar-MA" sz="2400" dirty="0"/>
              <a:t>ط </a:t>
            </a:r>
            <a:r>
              <a:rPr lang="ar-SA" sz="2400" dirty="0"/>
              <a:t>على الجسم </a:t>
            </a:r>
            <a:r>
              <a:rPr lang="en-US" sz="2400" dirty="0"/>
              <a:t>S</a:t>
            </a:r>
            <a:r>
              <a:rPr lang="ar-SA" sz="2400" dirty="0"/>
              <a:t> نقطة تأثيرها </a:t>
            </a:r>
            <a:r>
              <a:rPr lang="en-US" sz="2400" dirty="0"/>
              <a:t>A</a:t>
            </a:r>
            <a:r>
              <a:rPr lang="ar-MA" sz="2400" dirty="0"/>
              <a:t>.</a:t>
            </a:r>
          </a:p>
        </p:txBody>
      </p:sp>
      <p:sp>
        <p:nvSpPr>
          <p:cNvPr id="13327" name="Rectangle 30"/>
          <p:cNvSpPr>
            <a:spLocks noChangeArrowheads="1"/>
          </p:cNvSpPr>
          <p:nvPr/>
        </p:nvSpPr>
        <p:spPr bwMode="auto">
          <a:xfrm>
            <a:off x="4333875" y="5297488"/>
            <a:ext cx="3821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buClr>
                <a:srgbClr val="7030A0"/>
              </a:buClr>
              <a:buFont typeface="Wingdings" pitchFamily="2" charset="2"/>
              <a:buChar char="ü"/>
            </a:pPr>
            <a:r>
              <a:rPr lang="ar-SA" sz="2400" dirty="0"/>
              <a:t> </a:t>
            </a:r>
            <a:r>
              <a:rPr lang="ar-MA" sz="2400" dirty="0"/>
              <a:t>يجسم الخيط خط تأثير </a:t>
            </a:r>
            <a:r>
              <a:rPr lang="ar-SA" sz="2400" dirty="0"/>
              <a:t>هذه </a:t>
            </a:r>
            <a:r>
              <a:rPr lang="ar-MA" sz="2400" dirty="0"/>
              <a:t>القوة </a:t>
            </a:r>
            <a:r>
              <a:rPr lang="ar-SA" sz="2400" dirty="0"/>
              <a:t>.</a:t>
            </a:r>
            <a:endParaRPr lang="fr-FR" sz="2400" dirty="0"/>
          </a:p>
        </p:txBody>
      </p:sp>
      <p:sp>
        <p:nvSpPr>
          <p:cNvPr id="12295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6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7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38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39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12307" name="ZoneTexte 39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2304" name="ZoneTexte 36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cxnSp>
        <p:nvCxnSpPr>
          <p:cNvPr id="32" name="Connecteur droit 31"/>
          <p:cNvCxnSpPr/>
          <p:nvPr/>
        </p:nvCxnSpPr>
        <p:spPr>
          <a:xfrm>
            <a:off x="1301750" y="3000375"/>
            <a:ext cx="719931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27"/>
          <p:cNvSpPr>
            <a:spLocks noChangeArrowheads="1"/>
          </p:cNvSpPr>
          <p:nvPr/>
        </p:nvSpPr>
        <p:spPr bwMode="auto">
          <a:xfrm>
            <a:off x="760413" y="2703513"/>
            <a:ext cx="935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ar-SA"/>
              <a:t>خط التأثير</a:t>
            </a:r>
            <a:endParaRPr lang="fr-FR"/>
          </a:p>
        </p:txBody>
      </p:sp>
      <p:sp>
        <p:nvSpPr>
          <p:cNvPr id="36" name="Rectangle 32"/>
          <p:cNvSpPr>
            <a:spLocks noChangeArrowheads="1"/>
          </p:cNvSpPr>
          <p:nvPr/>
        </p:nvSpPr>
        <p:spPr bwMode="auto">
          <a:xfrm>
            <a:off x="7715250" y="3479800"/>
            <a:ext cx="13446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000"/>
              <a:t>سطح الأرض</a:t>
            </a:r>
            <a:r>
              <a:rPr lang="ar-MA" sz="2000"/>
              <a:t> </a:t>
            </a:r>
            <a:endParaRPr lang="ar-SA" sz="2000"/>
          </a:p>
        </p:txBody>
      </p:sp>
      <p:sp>
        <p:nvSpPr>
          <p:cNvPr id="37" name="Rectangle 36"/>
          <p:cNvSpPr/>
          <p:nvPr/>
        </p:nvSpPr>
        <p:spPr>
          <a:xfrm>
            <a:off x="1500188" y="3714750"/>
            <a:ext cx="6286500" cy="71438"/>
          </a:xfrm>
          <a:prstGeom prst="rect">
            <a:avLst/>
          </a:prstGeom>
          <a:solidFill>
            <a:srgbClr val="8B8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cxnSp>
        <p:nvCxnSpPr>
          <p:cNvPr id="41" name="Connecteur droit avec flèche 40"/>
          <p:cNvCxnSpPr/>
          <p:nvPr/>
        </p:nvCxnSpPr>
        <p:spPr>
          <a:xfrm>
            <a:off x="3797300" y="2141538"/>
            <a:ext cx="1428750" cy="1587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26"/>
          <p:cNvSpPr>
            <a:spLocks noChangeArrowheads="1"/>
          </p:cNvSpPr>
          <p:nvPr/>
        </p:nvSpPr>
        <p:spPr bwMode="auto">
          <a:xfrm>
            <a:off x="3851275" y="1714500"/>
            <a:ext cx="1270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000"/>
              <a:t>منحى الحركة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3" presetClass="path" presetSubtype="0" repeatCount="indefinite" accel="50000" decel="50000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11111E-6 4.71785E-6 L 0.3816 -0.00047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323" grpId="0"/>
      <p:bldP spid="13325" grpId="0"/>
      <p:bldP spid="13327" grpId="0"/>
      <p:bldP spid="34" grpId="0"/>
      <p:bldP spid="36" grpId="0"/>
      <p:bldP spid="37" grpId="0" animBg="1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ZoneTexte 39"/>
          <p:cNvSpPr txBox="1">
            <a:spLocks noChangeArrowheads="1"/>
          </p:cNvSpPr>
          <p:nvPr/>
        </p:nvSpPr>
        <p:spPr bwMode="auto">
          <a:xfrm>
            <a:off x="6102350" y="2967038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400">
                <a:solidFill>
                  <a:srgbClr val="FF0000"/>
                </a:solidFill>
              </a:rPr>
              <a:t>A</a:t>
            </a:r>
            <a:endParaRPr lang="ar-DZ" sz="2400">
              <a:solidFill>
                <a:srgbClr val="FF0000"/>
              </a:solidFill>
            </a:endParaRPr>
          </a:p>
        </p:txBody>
      </p:sp>
      <p:grpSp>
        <p:nvGrpSpPr>
          <p:cNvPr id="2" name="Groupe 36"/>
          <p:cNvGrpSpPr>
            <a:grpSpLocks/>
          </p:cNvGrpSpPr>
          <p:nvPr/>
        </p:nvGrpSpPr>
        <p:grpSpPr bwMode="auto">
          <a:xfrm>
            <a:off x="5473700" y="2263775"/>
            <a:ext cx="1189038" cy="2525713"/>
            <a:chOff x="5474421" y="2263645"/>
            <a:chExt cx="1188000" cy="2526374"/>
          </a:xfrm>
        </p:grpSpPr>
        <p:sp>
          <p:nvSpPr>
            <p:cNvPr id="9" name="Cylindre 8"/>
            <p:cNvSpPr/>
            <p:nvPr/>
          </p:nvSpPr>
          <p:spPr bwMode="auto">
            <a:xfrm>
              <a:off x="5572760" y="3365658"/>
              <a:ext cx="999252" cy="1424361"/>
            </a:xfrm>
            <a:prstGeom prst="can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ar-DZ" sz="2400">
                <a:latin typeface="Arial" pitchFamily="34" charset="0"/>
              </a:endParaRPr>
            </a:p>
          </p:txBody>
        </p:sp>
        <p:cxnSp>
          <p:nvCxnSpPr>
            <p:cNvPr id="5" name="Connecteur droit 4"/>
            <p:cNvCxnSpPr>
              <a:cxnSpLocks noChangeAspect="1"/>
            </p:cNvCxnSpPr>
            <p:nvPr/>
          </p:nvCxnSpPr>
          <p:spPr bwMode="auto">
            <a:xfrm>
              <a:off x="5474421" y="2277937"/>
              <a:ext cx="1188000" cy="317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rganigramme : Connecteur 34"/>
            <p:cNvSpPr>
              <a:spLocks noChangeAspect="1"/>
            </p:cNvSpPr>
            <p:nvPr/>
          </p:nvSpPr>
          <p:spPr>
            <a:xfrm>
              <a:off x="6045422" y="3414884"/>
              <a:ext cx="72961" cy="73044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dirty="0">
                <a:solidFill>
                  <a:srgbClr val="000000"/>
                </a:solidFill>
              </a:endParaRPr>
            </a:p>
          </p:txBody>
        </p:sp>
        <p:cxnSp>
          <p:nvCxnSpPr>
            <p:cNvPr id="7" name="Connecteur droit 6"/>
            <p:cNvCxnSpPr/>
            <p:nvPr/>
          </p:nvCxnSpPr>
          <p:spPr bwMode="auto">
            <a:xfrm rot="16200000" flipH="1">
              <a:off x="5498353" y="2839265"/>
              <a:ext cx="115123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Connecteur droit 26"/>
          <p:cNvCxnSpPr>
            <a:cxnSpLocks noChangeAspect="1"/>
          </p:cNvCxnSpPr>
          <p:nvPr/>
        </p:nvCxnSpPr>
        <p:spPr>
          <a:xfrm rot="5400000">
            <a:off x="4452938" y="3451225"/>
            <a:ext cx="3240088" cy="1587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>
            <a:cxnSpLocks noChangeAspect="1"/>
          </p:cNvCxnSpPr>
          <p:nvPr/>
        </p:nvCxnSpPr>
        <p:spPr bwMode="auto">
          <a:xfrm>
            <a:off x="3917950" y="2278063"/>
            <a:ext cx="1476375" cy="4762"/>
          </a:xfrm>
          <a:prstGeom prst="straightConnector1">
            <a:avLst/>
          </a:prstGeom>
          <a:ln w="127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 bwMode="auto">
          <a:xfrm>
            <a:off x="3917950" y="3032125"/>
            <a:ext cx="2109788" cy="1588"/>
          </a:xfrm>
          <a:prstGeom prst="straightConnector1">
            <a:avLst/>
          </a:prstGeom>
          <a:ln w="127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 bwMode="auto">
          <a:xfrm>
            <a:off x="3929063" y="4368800"/>
            <a:ext cx="1562100" cy="3175"/>
          </a:xfrm>
          <a:prstGeom prst="straightConnector1">
            <a:avLst/>
          </a:prstGeom>
          <a:ln w="127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1" name="ZoneTexte 16"/>
          <p:cNvSpPr txBox="1">
            <a:spLocks noChangeArrowheads="1"/>
          </p:cNvSpPr>
          <p:nvPr/>
        </p:nvSpPr>
        <p:spPr bwMode="auto">
          <a:xfrm>
            <a:off x="3071813" y="2038350"/>
            <a:ext cx="8524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ar-MA" sz="2400" dirty="0"/>
              <a:t>حامل</a:t>
            </a:r>
            <a:endParaRPr lang="ar-DZ" sz="2400" dirty="0"/>
          </a:p>
        </p:txBody>
      </p:sp>
      <p:sp>
        <p:nvSpPr>
          <p:cNvPr id="14342" name="ZoneTexte 18"/>
          <p:cNvSpPr txBox="1">
            <a:spLocks noChangeArrowheads="1"/>
          </p:cNvSpPr>
          <p:nvPr/>
        </p:nvSpPr>
        <p:spPr bwMode="auto">
          <a:xfrm>
            <a:off x="3135313" y="2809875"/>
            <a:ext cx="749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ar-MA" sz="2400"/>
              <a:t>خيط</a:t>
            </a:r>
            <a:endParaRPr lang="ar-DZ" sz="2400"/>
          </a:p>
        </p:txBody>
      </p:sp>
      <p:sp>
        <p:nvSpPr>
          <p:cNvPr id="14343" name="ZoneTexte 19"/>
          <p:cNvSpPr txBox="1">
            <a:spLocks noChangeArrowheads="1"/>
          </p:cNvSpPr>
          <p:nvPr/>
        </p:nvSpPr>
        <p:spPr bwMode="auto">
          <a:xfrm>
            <a:off x="3143250" y="4132263"/>
            <a:ext cx="7651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ar-MA" sz="2400" dirty="0"/>
              <a:t>علبة</a:t>
            </a:r>
            <a:endParaRPr lang="ar-DZ" sz="2400" dirty="0"/>
          </a:p>
        </p:txBody>
      </p:sp>
      <p:sp>
        <p:nvSpPr>
          <p:cNvPr id="30" name="ZoneTexte 29"/>
          <p:cNvSpPr txBox="1">
            <a:spLocks noChangeArrowheads="1"/>
          </p:cNvSpPr>
          <p:nvPr/>
        </p:nvSpPr>
        <p:spPr bwMode="auto">
          <a:xfrm>
            <a:off x="6000750" y="1646238"/>
            <a:ext cx="642938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(</a:t>
            </a:r>
            <a:r>
              <a:rPr lang="el-GR" sz="2400">
                <a:solidFill>
                  <a:srgbClr val="FF0000"/>
                </a:solidFill>
              </a:rPr>
              <a:t>Δ</a:t>
            </a:r>
            <a:r>
              <a:rPr lang="en-US" sz="2400">
                <a:solidFill>
                  <a:srgbClr val="FF0000"/>
                </a:solidFill>
              </a:rPr>
              <a:t>)</a:t>
            </a:r>
            <a:endParaRPr lang="ar-DZ" sz="2400">
              <a:solidFill>
                <a:srgbClr val="FF0000"/>
              </a:solidFill>
            </a:endParaRPr>
          </a:p>
        </p:txBody>
      </p:sp>
      <p:sp>
        <p:nvSpPr>
          <p:cNvPr id="13324" name="ZoneTexte 17"/>
          <p:cNvSpPr txBox="1">
            <a:spLocks noChangeArrowheads="1"/>
          </p:cNvSpPr>
          <p:nvPr/>
        </p:nvSpPr>
        <p:spPr bwMode="auto">
          <a:xfrm>
            <a:off x="906463" y="5181600"/>
            <a:ext cx="7977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buClr>
                <a:srgbClr val="7030A0"/>
              </a:buClr>
              <a:buFont typeface="Wingdings" pitchFamily="2" charset="2"/>
              <a:buChar char="ü"/>
            </a:pPr>
            <a:r>
              <a:rPr lang="fr-FR" sz="2400" dirty="0"/>
              <a:t> </a:t>
            </a:r>
            <a:r>
              <a:rPr lang="ar-MA" sz="2400" dirty="0"/>
              <a:t>المستقيم </a:t>
            </a:r>
            <a:r>
              <a:rPr lang="ar-MA" sz="2400" dirty="0">
                <a:solidFill>
                  <a:srgbClr val="FF0000"/>
                </a:solidFill>
              </a:rPr>
              <a:t>(</a:t>
            </a:r>
            <a:r>
              <a:rPr lang="el-GR" sz="2400" dirty="0">
                <a:solidFill>
                  <a:srgbClr val="FF0000"/>
                </a:solidFill>
              </a:rPr>
              <a:t>Δ</a:t>
            </a:r>
            <a:r>
              <a:rPr lang="ar-MA" sz="2400" dirty="0">
                <a:solidFill>
                  <a:srgbClr val="FF0000"/>
                </a:solidFill>
              </a:rPr>
              <a:t>) </a:t>
            </a:r>
            <a:r>
              <a:rPr lang="ar-MA" sz="2400" dirty="0"/>
              <a:t>يمثل خط تأثير القوة المطبقة من طرف الخيط على </a:t>
            </a:r>
            <a:r>
              <a:rPr lang="ar-SA" sz="2400" dirty="0"/>
              <a:t>الأسطوانة.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13325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3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4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26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29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13336" name="ZoneTexte 39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3333" name="ZoneTexte 36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32" name="ZoneTexte 31"/>
          <p:cNvSpPr txBox="1">
            <a:spLocks noChangeArrowheads="1"/>
          </p:cNvSpPr>
          <p:nvPr/>
        </p:nvSpPr>
        <p:spPr bwMode="auto">
          <a:xfrm>
            <a:off x="1357313" y="5726113"/>
            <a:ext cx="75231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buClr>
                <a:srgbClr val="7030A0"/>
              </a:buClr>
              <a:buFont typeface="Wingdings" pitchFamily="2" charset="2"/>
              <a:buChar char="ü"/>
            </a:pP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ar-MA" sz="2400" dirty="0">
                <a:solidFill>
                  <a:srgbClr val="FF0000"/>
                </a:solidFill>
              </a:rPr>
              <a:t>خط تأثير </a:t>
            </a:r>
            <a:r>
              <a:rPr lang="ar-MA" sz="2400" dirty="0"/>
              <a:t>وزن </a:t>
            </a:r>
            <a:r>
              <a:rPr lang="ar-SA" sz="2400" dirty="0"/>
              <a:t>الأسطوانة</a:t>
            </a:r>
            <a:r>
              <a:rPr lang="ar-MA" sz="2400" dirty="0"/>
              <a:t> هوا لخط الرأسي المار من مركز ثقل</a:t>
            </a:r>
            <a:r>
              <a:rPr lang="ar-SA" sz="2400" dirty="0"/>
              <a:t>ها</a:t>
            </a:r>
            <a:r>
              <a:rPr lang="ar-MA" sz="2400" dirty="0">
                <a:solidFill>
                  <a:srgbClr val="FF0000"/>
                </a:solidFill>
              </a:rPr>
              <a:t> </a:t>
            </a:r>
            <a:r>
              <a:rPr lang="fr-FR" sz="2400" dirty="0">
                <a:solidFill>
                  <a:srgbClr val="FF0000"/>
                </a:solidFill>
              </a:rPr>
              <a:t>.G</a:t>
            </a:r>
            <a:endParaRPr lang="ar-DZ" sz="2400" dirty="0">
              <a:solidFill>
                <a:srgbClr val="FF0000"/>
              </a:solidFill>
            </a:endParaRPr>
          </a:p>
        </p:txBody>
      </p:sp>
      <p:sp>
        <p:nvSpPr>
          <p:cNvPr id="14352" name="ZoneTexte 16"/>
          <p:cNvSpPr txBox="1">
            <a:spLocks noChangeArrowheads="1"/>
          </p:cNvSpPr>
          <p:nvPr/>
        </p:nvSpPr>
        <p:spPr bwMode="auto">
          <a:xfrm>
            <a:off x="4297363" y="1033463"/>
            <a:ext cx="171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MA" sz="3200" b="1">
                <a:solidFill>
                  <a:srgbClr val="FF0000"/>
                </a:solidFill>
              </a:rPr>
              <a:t>مث</a:t>
            </a:r>
            <a:r>
              <a:rPr lang="ar-SA" sz="3200" b="1">
                <a:solidFill>
                  <a:srgbClr val="FF0000"/>
                </a:solidFill>
              </a:rPr>
              <a:t>ـــــ</a:t>
            </a:r>
            <a:r>
              <a:rPr lang="ar-MA" sz="3200" b="1">
                <a:solidFill>
                  <a:srgbClr val="FF0000"/>
                </a:solidFill>
              </a:rPr>
              <a:t>ال : </a:t>
            </a:r>
            <a:endParaRPr lang="ar-DZ" sz="3200" b="1"/>
          </a:p>
        </p:txBody>
      </p:sp>
      <p:grpSp>
        <p:nvGrpSpPr>
          <p:cNvPr id="6" name="Groupe 32"/>
          <p:cNvGrpSpPr>
            <a:grpSpLocks/>
          </p:cNvGrpSpPr>
          <p:nvPr/>
        </p:nvGrpSpPr>
        <p:grpSpPr bwMode="auto">
          <a:xfrm>
            <a:off x="5605463" y="3857625"/>
            <a:ext cx="514350" cy="400050"/>
            <a:chOff x="5605401" y="3857341"/>
            <a:chExt cx="514412" cy="399945"/>
          </a:xfrm>
        </p:grpSpPr>
        <p:sp>
          <p:nvSpPr>
            <p:cNvPr id="34" name="Organigramme : Connecteur 33"/>
            <p:cNvSpPr>
              <a:spLocks noChangeAspect="1"/>
            </p:cNvSpPr>
            <p:nvPr/>
          </p:nvSpPr>
          <p:spPr>
            <a:xfrm>
              <a:off x="6011850" y="4041443"/>
              <a:ext cx="107963" cy="107922"/>
            </a:xfrm>
            <a:prstGeom prst="flowChartConnector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3331" name="ZoneTexte 28"/>
            <p:cNvSpPr txBox="1">
              <a:spLocks noChangeArrowheads="1"/>
            </p:cNvSpPr>
            <p:nvPr/>
          </p:nvSpPr>
          <p:spPr bwMode="auto">
            <a:xfrm>
              <a:off x="5605401" y="3857341"/>
              <a:ext cx="357500" cy="3999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2000" b="1">
                  <a:solidFill>
                    <a:srgbClr val="FF0000"/>
                  </a:solidFill>
                </a:rPr>
                <a:t>G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14341" grpId="0"/>
      <p:bldP spid="14342" grpId="0"/>
      <p:bldP spid="14343" grpId="0"/>
      <p:bldP spid="30" grpId="0" animBg="1"/>
      <p:bldP spid="32" grpId="0"/>
      <p:bldP spid="143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ZoneTexte 17"/>
          <p:cNvSpPr txBox="1">
            <a:spLocks noChangeArrowheads="1"/>
          </p:cNvSpPr>
          <p:nvPr/>
        </p:nvSpPr>
        <p:spPr bwMode="auto">
          <a:xfrm>
            <a:off x="879475" y="1838325"/>
            <a:ext cx="800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buClr>
                <a:srgbClr val="7030A0"/>
              </a:buClr>
              <a:buFont typeface="Wingdings" pitchFamily="2" charset="2"/>
              <a:buChar char="ü"/>
            </a:pPr>
            <a:r>
              <a:rPr lang="fr-FR" sz="2400" dirty="0"/>
              <a:t> </a:t>
            </a:r>
            <a:r>
              <a:rPr lang="ar-MA" sz="2400" dirty="0"/>
              <a:t>الخيط يسلط قوة على </a:t>
            </a:r>
            <a:r>
              <a:rPr lang="ar-SA" sz="2400" dirty="0"/>
              <a:t>الأسطوانة</a:t>
            </a:r>
            <a:r>
              <a:rPr lang="ar-MA" sz="2400" dirty="0"/>
              <a:t> ومنحى هذه القوة من  </a:t>
            </a:r>
            <a:r>
              <a:rPr lang="fr-FR" sz="2400" dirty="0">
                <a:solidFill>
                  <a:srgbClr val="00B050"/>
                </a:solidFill>
              </a:rPr>
              <a:t>A</a:t>
            </a:r>
            <a:r>
              <a:rPr lang="ar-MA" sz="2400" dirty="0"/>
              <a:t> </a:t>
            </a:r>
            <a:r>
              <a:rPr lang="ar-SA" sz="2400" dirty="0"/>
              <a:t>نحو</a:t>
            </a:r>
            <a:r>
              <a:rPr lang="ar-MA" sz="2400" dirty="0"/>
              <a:t> </a:t>
            </a:r>
            <a:r>
              <a:rPr lang="ar-MA" sz="2400" dirty="0">
                <a:solidFill>
                  <a:srgbClr val="00B050"/>
                </a:solidFill>
              </a:rPr>
              <a:t>الأعلى</a:t>
            </a:r>
            <a:r>
              <a:rPr lang="en-US" sz="2400" dirty="0"/>
              <a:t>.</a:t>
            </a:r>
            <a:endParaRPr lang="fr-FR" sz="2400" dirty="0"/>
          </a:p>
        </p:txBody>
      </p:sp>
      <p:sp>
        <p:nvSpPr>
          <p:cNvPr id="15363" name="ZoneTexte 21"/>
          <p:cNvSpPr txBox="1">
            <a:spLocks noChangeArrowheads="1"/>
          </p:cNvSpPr>
          <p:nvPr/>
        </p:nvSpPr>
        <p:spPr bwMode="auto">
          <a:xfrm>
            <a:off x="3429000" y="1143000"/>
            <a:ext cx="4929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 algn="r" rtl="1">
              <a:buFont typeface="+mj-lt"/>
              <a:buAutoNum type="arabicPeriod" startAt="3"/>
            </a:pPr>
            <a:r>
              <a:rPr lang="ar-MA" sz="2800" b="1" u="sng" dirty="0" smtClean="0">
                <a:solidFill>
                  <a:srgbClr val="33CC33"/>
                </a:solidFill>
              </a:rPr>
              <a:t>المنحى </a:t>
            </a:r>
            <a:r>
              <a:rPr lang="fr-FR" sz="2800" b="1" u="sng" dirty="0">
                <a:solidFill>
                  <a:srgbClr val="33CC33"/>
                </a:solidFill>
              </a:rPr>
              <a:t>Le sens</a:t>
            </a:r>
          </a:p>
        </p:txBody>
      </p:sp>
      <p:cxnSp>
        <p:nvCxnSpPr>
          <p:cNvPr id="21" name="Connecteur droit avec flèche 20"/>
          <p:cNvCxnSpPr>
            <a:cxnSpLocks noChangeAspect="1"/>
          </p:cNvCxnSpPr>
          <p:nvPr/>
        </p:nvCxnSpPr>
        <p:spPr bwMode="auto">
          <a:xfrm>
            <a:off x="3876675" y="3132138"/>
            <a:ext cx="1476375" cy="3175"/>
          </a:xfrm>
          <a:prstGeom prst="straightConnector1">
            <a:avLst/>
          </a:prstGeom>
          <a:ln w="127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 bwMode="auto">
          <a:xfrm>
            <a:off x="3876675" y="3886200"/>
            <a:ext cx="2109788" cy="1588"/>
          </a:xfrm>
          <a:prstGeom prst="straightConnector1">
            <a:avLst/>
          </a:prstGeom>
          <a:ln w="127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 bwMode="auto">
          <a:xfrm>
            <a:off x="3887788" y="5222875"/>
            <a:ext cx="1562100" cy="3175"/>
          </a:xfrm>
          <a:prstGeom prst="straightConnector1">
            <a:avLst/>
          </a:prstGeom>
          <a:ln w="127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7" name="ZoneTexte 16"/>
          <p:cNvSpPr txBox="1">
            <a:spLocks noChangeArrowheads="1"/>
          </p:cNvSpPr>
          <p:nvPr/>
        </p:nvSpPr>
        <p:spPr bwMode="auto">
          <a:xfrm>
            <a:off x="3030538" y="2892425"/>
            <a:ext cx="8524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MA" sz="2400"/>
              <a:t>حامل</a:t>
            </a:r>
            <a:endParaRPr lang="ar-DZ" sz="2400"/>
          </a:p>
        </p:txBody>
      </p:sp>
      <p:sp>
        <p:nvSpPr>
          <p:cNvPr id="15368" name="ZoneTexte 18"/>
          <p:cNvSpPr txBox="1">
            <a:spLocks noChangeArrowheads="1"/>
          </p:cNvSpPr>
          <p:nvPr/>
        </p:nvSpPr>
        <p:spPr bwMode="auto">
          <a:xfrm>
            <a:off x="3094038" y="3663950"/>
            <a:ext cx="749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MA" sz="2400"/>
              <a:t>خيط</a:t>
            </a:r>
            <a:endParaRPr lang="ar-DZ" sz="2400"/>
          </a:p>
        </p:txBody>
      </p:sp>
      <p:sp>
        <p:nvSpPr>
          <p:cNvPr id="15369" name="ZoneTexte 19"/>
          <p:cNvSpPr txBox="1">
            <a:spLocks noChangeArrowheads="1"/>
          </p:cNvSpPr>
          <p:nvPr/>
        </p:nvSpPr>
        <p:spPr bwMode="auto">
          <a:xfrm>
            <a:off x="3101975" y="4986338"/>
            <a:ext cx="7651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MA" sz="2400"/>
              <a:t>علبة</a:t>
            </a:r>
            <a:endParaRPr lang="ar-DZ" sz="2400"/>
          </a:p>
        </p:txBody>
      </p:sp>
      <p:sp>
        <p:nvSpPr>
          <p:cNvPr id="29" name="ZoneTexte 28"/>
          <p:cNvSpPr txBox="1">
            <a:spLocks noChangeArrowheads="1"/>
          </p:cNvSpPr>
          <p:nvPr/>
        </p:nvSpPr>
        <p:spPr bwMode="auto">
          <a:xfrm>
            <a:off x="5959475" y="2500313"/>
            <a:ext cx="642938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(</a:t>
            </a:r>
            <a:r>
              <a:rPr lang="el-GR" sz="2400">
                <a:solidFill>
                  <a:srgbClr val="FF0000"/>
                </a:solidFill>
              </a:rPr>
              <a:t>Δ</a:t>
            </a:r>
            <a:r>
              <a:rPr lang="en-US" sz="2400">
                <a:solidFill>
                  <a:srgbClr val="FF0000"/>
                </a:solidFill>
              </a:rPr>
              <a:t>)</a:t>
            </a:r>
            <a:endParaRPr lang="ar-DZ" sz="2400">
              <a:solidFill>
                <a:srgbClr val="FF0000"/>
              </a:solidFill>
            </a:endParaRPr>
          </a:p>
        </p:txBody>
      </p:sp>
      <p:sp>
        <p:nvSpPr>
          <p:cNvPr id="14347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2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3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37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38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14367" name="ZoneTexte 39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364" name="ZoneTexte 36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grpSp>
        <p:nvGrpSpPr>
          <p:cNvPr id="4" name="Groupe 33"/>
          <p:cNvGrpSpPr>
            <a:grpSpLocks/>
          </p:cNvGrpSpPr>
          <p:nvPr/>
        </p:nvGrpSpPr>
        <p:grpSpPr bwMode="auto">
          <a:xfrm>
            <a:off x="5432425" y="3117850"/>
            <a:ext cx="1189038" cy="2525713"/>
            <a:chOff x="5432425" y="3117850"/>
            <a:chExt cx="1189038" cy="2525713"/>
          </a:xfrm>
        </p:grpSpPr>
        <p:sp>
          <p:nvSpPr>
            <p:cNvPr id="14352" name="ZoneTexte 30"/>
            <p:cNvSpPr txBox="1">
              <a:spLocks noChangeArrowheads="1"/>
            </p:cNvSpPr>
            <p:nvPr/>
          </p:nvSpPr>
          <p:spPr bwMode="auto">
            <a:xfrm>
              <a:off x="6102350" y="3821113"/>
              <a:ext cx="428625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2400">
                  <a:solidFill>
                    <a:srgbClr val="FF0000"/>
                  </a:solidFill>
                </a:rPr>
                <a:t>A</a:t>
              </a:r>
              <a:endParaRPr lang="ar-DZ" sz="2400">
                <a:solidFill>
                  <a:srgbClr val="FF0000"/>
                </a:solidFill>
              </a:endParaRPr>
            </a:p>
          </p:txBody>
        </p:sp>
        <p:grpSp>
          <p:nvGrpSpPr>
            <p:cNvPr id="5" name="Groupe 32"/>
            <p:cNvGrpSpPr>
              <a:grpSpLocks/>
            </p:cNvGrpSpPr>
            <p:nvPr/>
          </p:nvGrpSpPr>
          <p:grpSpPr bwMode="auto">
            <a:xfrm>
              <a:off x="5432425" y="3117850"/>
              <a:ext cx="1189038" cy="2525713"/>
              <a:chOff x="5432425" y="3117850"/>
              <a:chExt cx="1189038" cy="2525713"/>
            </a:xfrm>
          </p:grpSpPr>
          <p:grpSp>
            <p:nvGrpSpPr>
              <p:cNvPr id="6" name="Groupe 53"/>
              <p:cNvGrpSpPr>
                <a:grpSpLocks/>
              </p:cNvGrpSpPr>
              <p:nvPr/>
            </p:nvGrpSpPr>
            <p:grpSpPr bwMode="auto">
              <a:xfrm>
                <a:off x="5432425" y="3117850"/>
                <a:ext cx="1189038" cy="2525713"/>
                <a:chOff x="5433124" y="3117182"/>
                <a:chExt cx="1188000" cy="2526374"/>
              </a:xfrm>
            </p:grpSpPr>
            <p:grpSp>
              <p:nvGrpSpPr>
                <p:cNvPr id="7" name="Groupe 42"/>
                <p:cNvGrpSpPr>
                  <a:grpSpLocks/>
                </p:cNvGrpSpPr>
                <p:nvPr/>
              </p:nvGrpSpPr>
              <p:grpSpPr bwMode="auto">
                <a:xfrm>
                  <a:off x="5433124" y="3117182"/>
                  <a:ext cx="1188000" cy="2526374"/>
                  <a:chOff x="5474421" y="2263645"/>
                  <a:chExt cx="1188000" cy="2526374"/>
                </a:xfrm>
              </p:grpSpPr>
              <p:sp>
                <p:nvSpPr>
                  <p:cNvPr id="45" name="Cylindre 44"/>
                  <p:cNvSpPr/>
                  <p:nvPr/>
                </p:nvSpPr>
                <p:spPr bwMode="auto">
                  <a:xfrm>
                    <a:off x="5572760" y="3365658"/>
                    <a:ext cx="999252" cy="1424361"/>
                  </a:xfrm>
                  <a:prstGeom prst="can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ar-DZ" sz="2400">
                      <a:latin typeface="Arial" pitchFamily="34" charset="0"/>
                    </a:endParaRPr>
                  </a:p>
                </p:txBody>
              </p:sp>
              <p:cxnSp>
                <p:nvCxnSpPr>
                  <p:cNvPr id="44" name="Connecteur droit 43"/>
                  <p:cNvCxnSpPr>
                    <a:cxnSpLocks noChangeAspect="1"/>
                  </p:cNvCxnSpPr>
                  <p:nvPr/>
                </p:nvCxnSpPr>
                <p:spPr bwMode="auto">
                  <a:xfrm>
                    <a:off x="5474421" y="2277937"/>
                    <a:ext cx="1188000" cy="3176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6" name="Organigramme : Connecteur 45"/>
                  <p:cNvSpPr>
                    <a:spLocks noChangeAspect="1"/>
                  </p:cNvSpPr>
                  <p:nvPr/>
                </p:nvSpPr>
                <p:spPr>
                  <a:xfrm>
                    <a:off x="6034320" y="3414884"/>
                    <a:ext cx="71375" cy="73044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fr-FR" dirty="0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47" name="Connecteur droit 46"/>
                  <p:cNvCxnSpPr/>
                  <p:nvPr/>
                </p:nvCxnSpPr>
                <p:spPr bwMode="auto">
                  <a:xfrm rot="16200000" flipH="1">
                    <a:off x="5498353" y="2839265"/>
                    <a:ext cx="115123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4357" name="ZoneTexte 28"/>
                <p:cNvSpPr txBox="1">
                  <a:spLocks noChangeArrowheads="1"/>
                </p:cNvSpPr>
                <p:nvPr/>
              </p:nvSpPr>
              <p:spPr bwMode="auto">
                <a:xfrm>
                  <a:off x="5572132" y="4726173"/>
                  <a:ext cx="357188" cy="4000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fr-FR" sz="2000" b="1">
                      <a:solidFill>
                        <a:srgbClr val="FF0000"/>
                      </a:solidFill>
                    </a:rPr>
                    <a:t>G</a:t>
                  </a:r>
                </a:p>
              </p:txBody>
            </p:sp>
            <p:sp>
              <p:nvSpPr>
                <p:cNvPr id="53" name="Organigramme : Connecteur 52"/>
                <p:cNvSpPr>
                  <a:spLocks noChangeAspect="1"/>
                </p:cNvSpPr>
                <p:nvPr/>
              </p:nvSpPr>
              <p:spPr>
                <a:xfrm>
                  <a:off x="5978747" y="4909939"/>
                  <a:ext cx="107856" cy="107978"/>
                </a:xfrm>
                <a:prstGeom prst="flowChartConnector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fr-FR"/>
                </a:p>
              </p:txBody>
            </p:sp>
          </p:grpSp>
          <p:sp>
            <p:nvSpPr>
              <p:cNvPr id="41" name="Organigramme : Connecteur 40"/>
              <p:cNvSpPr>
                <a:spLocks noChangeAspect="1"/>
              </p:cNvSpPr>
              <p:nvPr/>
            </p:nvSpPr>
            <p:spPr>
              <a:xfrm>
                <a:off x="5970588" y="4895850"/>
                <a:ext cx="107950" cy="107950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</p:grpSp>
      </p:grpSp>
      <p:cxnSp>
        <p:nvCxnSpPr>
          <p:cNvPr id="49" name="Connecteur droit avec flèche 48"/>
          <p:cNvCxnSpPr/>
          <p:nvPr/>
        </p:nvCxnSpPr>
        <p:spPr>
          <a:xfrm rot="5400000" flipH="1" flipV="1">
            <a:off x="5706269" y="3998119"/>
            <a:ext cx="642938" cy="0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>
            <a:cxnSpLocks noChangeAspect="1"/>
          </p:cNvCxnSpPr>
          <p:nvPr/>
        </p:nvCxnSpPr>
        <p:spPr>
          <a:xfrm rot="5400000">
            <a:off x="4232275" y="4484688"/>
            <a:ext cx="3598863" cy="1587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/>
      <p:bldP spid="15363" grpId="0"/>
      <p:bldP spid="15367" grpId="0"/>
      <p:bldP spid="15368" grpId="0"/>
      <p:bldP spid="15369" grpId="0"/>
      <p:bldP spid="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2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3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9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10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15391" name="ZoneTexte 39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388" name="ZoneTexte 36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16388" name="Rectangle 11"/>
          <p:cNvSpPr>
            <a:spLocks noChangeArrowheads="1"/>
          </p:cNvSpPr>
          <p:nvPr/>
        </p:nvSpPr>
        <p:spPr bwMode="auto">
          <a:xfrm>
            <a:off x="1143000" y="1263650"/>
            <a:ext cx="7737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buClr>
                <a:srgbClr val="7030A0"/>
              </a:buClr>
              <a:buFont typeface="Wingdings" pitchFamily="2" charset="2"/>
              <a:buChar char="ü"/>
            </a:pPr>
            <a:r>
              <a:rPr lang="ar-MA" sz="2400" dirty="0"/>
              <a:t>منحى وزن </a:t>
            </a:r>
            <a:r>
              <a:rPr lang="ar-SA" sz="2400" dirty="0"/>
              <a:t>الأسطوانة</a:t>
            </a:r>
            <a:r>
              <a:rPr lang="ar-MA" sz="2400" dirty="0"/>
              <a:t> دائما من الأعلى نحو الأسفل</a:t>
            </a:r>
            <a:r>
              <a:rPr lang="ar-SA" sz="2400" dirty="0"/>
              <a:t> </a:t>
            </a:r>
            <a:r>
              <a:rPr lang="ar-MA" sz="2400" dirty="0"/>
              <a:t>( من </a:t>
            </a:r>
            <a:r>
              <a:rPr lang="fr-FR" sz="2400" dirty="0">
                <a:solidFill>
                  <a:srgbClr val="00B0F0"/>
                </a:solidFill>
              </a:rPr>
              <a:t>G</a:t>
            </a:r>
            <a:r>
              <a:rPr lang="ar-MA" sz="2400" dirty="0">
                <a:solidFill>
                  <a:srgbClr val="00B0F0"/>
                </a:solidFill>
              </a:rPr>
              <a:t> </a:t>
            </a:r>
            <a:r>
              <a:rPr lang="ar-MA" sz="2400" dirty="0"/>
              <a:t>نحو </a:t>
            </a:r>
            <a:r>
              <a:rPr lang="ar-MA" sz="2400" dirty="0">
                <a:solidFill>
                  <a:srgbClr val="00B0F0"/>
                </a:solidFill>
              </a:rPr>
              <a:t>الأسفل</a:t>
            </a:r>
            <a:r>
              <a:rPr lang="ar-MA" sz="2400" dirty="0"/>
              <a:t>)</a:t>
            </a:r>
            <a:r>
              <a:rPr lang="ar-SA" sz="2400" dirty="0"/>
              <a:t>.</a:t>
            </a:r>
            <a:r>
              <a:rPr lang="ar-MA" sz="2400" dirty="0"/>
              <a:t> </a:t>
            </a:r>
            <a:endParaRPr lang="ar-SA" sz="2400" dirty="0"/>
          </a:p>
        </p:txBody>
      </p:sp>
      <p:sp>
        <p:nvSpPr>
          <p:cNvPr id="16389" name="Rectangle 12"/>
          <p:cNvSpPr>
            <a:spLocks noChangeArrowheads="1"/>
          </p:cNvSpPr>
          <p:nvPr/>
        </p:nvSpPr>
        <p:spPr bwMode="auto">
          <a:xfrm>
            <a:off x="1120775" y="5880100"/>
            <a:ext cx="77517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>
              <a:buClr>
                <a:srgbClr val="7030A0"/>
              </a:buClr>
              <a:buFont typeface="Wingdings" pitchFamily="2" charset="2"/>
              <a:buChar char="ü"/>
            </a:pPr>
            <a:r>
              <a:rPr lang="ar-MA" sz="2400" dirty="0"/>
              <a:t>منحى القوة هو منحى حركة القوة المؤثرة</a:t>
            </a:r>
            <a:r>
              <a:rPr lang="ar-SA" sz="2400" dirty="0"/>
              <a:t> </a:t>
            </a:r>
            <a:r>
              <a:rPr lang="ar-MA" sz="2400" dirty="0"/>
              <a:t>يحدد دائما انطلاقا من نقطة التأثير</a:t>
            </a:r>
            <a:endParaRPr lang="ar-SA" sz="2400" dirty="0"/>
          </a:p>
        </p:txBody>
      </p:sp>
      <p:grpSp>
        <p:nvGrpSpPr>
          <p:cNvPr id="4" name="Groupe 37"/>
          <p:cNvGrpSpPr>
            <a:grpSpLocks/>
          </p:cNvGrpSpPr>
          <p:nvPr/>
        </p:nvGrpSpPr>
        <p:grpSpPr bwMode="auto">
          <a:xfrm>
            <a:off x="3030538" y="1857375"/>
            <a:ext cx="3590925" cy="3784600"/>
            <a:chOff x="3030538" y="1857375"/>
            <a:chExt cx="3590925" cy="3784600"/>
          </a:xfrm>
        </p:grpSpPr>
        <p:cxnSp>
          <p:nvCxnSpPr>
            <p:cNvPr id="17" name="Connecteur droit avec flèche 16"/>
            <p:cNvCxnSpPr>
              <a:cxnSpLocks noChangeAspect="1"/>
            </p:cNvCxnSpPr>
            <p:nvPr/>
          </p:nvCxnSpPr>
          <p:spPr bwMode="auto">
            <a:xfrm>
              <a:off x="3876675" y="2489200"/>
              <a:ext cx="1476375" cy="3175"/>
            </a:xfrm>
            <a:prstGeom prst="straightConnector1">
              <a:avLst/>
            </a:prstGeom>
            <a:ln w="127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/>
            <p:cNvCxnSpPr/>
            <p:nvPr/>
          </p:nvCxnSpPr>
          <p:spPr bwMode="auto">
            <a:xfrm>
              <a:off x="3876675" y="3243263"/>
              <a:ext cx="2109788" cy="1587"/>
            </a:xfrm>
            <a:prstGeom prst="straightConnector1">
              <a:avLst/>
            </a:prstGeom>
            <a:ln w="127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/>
            <p:nvPr/>
          </p:nvCxnSpPr>
          <p:spPr bwMode="auto">
            <a:xfrm>
              <a:off x="3887788" y="4579938"/>
              <a:ext cx="1562100" cy="3175"/>
            </a:xfrm>
            <a:prstGeom prst="straightConnector1">
              <a:avLst/>
            </a:prstGeom>
            <a:ln w="127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71" name="ZoneTexte 16"/>
            <p:cNvSpPr txBox="1">
              <a:spLocks noChangeArrowheads="1"/>
            </p:cNvSpPr>
            <p:nvPr/>
          </p:nvSpPr>
          <p:spPr bwMode="auto">
            <a:xfrm>
              <a:off x="3030538" y="2249488"/>
              <a:ext cx="852487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ar-MA" sz="2400"/>
                <a:t>حامل</a:t>
              </a:r>
              <a:endParaRPr lang="ar-DZ" sz="2400"/>
            </a:p>
          </p:txBody>
        </p:sp>
        <p:sp>
          <p:nvSpPr>
            <p:cNvPr id="15372" name="ZoneTexte 18"/>
            <p:cNvSpPr txBox="1">
              <a:spLocks noChangeArrowheads="1"/>
            </p:cNvSpPr>
            <p:nvPr/>
          </p:nvSpPr>
          <p:spPr bwMode="auto">
            <a:xfrm>
              <a:off x="3094038" y="3021013"/>
              <a:ext cx="749300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ar-MA" sz="2400"/>
                <a:t>خيط</a:t>
              </a:r>
              <a:endParaRPr lang="ar-DZ" sz="2400"/>
            </a:p>
          </p:txBody>
        </p:sp>
        <p:sp>
          <p:nvSpPr>
            <p:cNvPr id="15373" name="ZoneTexte 19"/>
            <p:cNvSpPr txBox="1">
              <a:spLocks noChangeArrowheads="1"/>
            </p:cNvSpPr>
            <p:nvPr/>
          </p:nvSpPr>
          <p:spPr bwMode="auto">
            <a:xfrm>
              <a:off x="3101975" y="4343400"/>
              <a:ext cx="765175" cy="460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ar-MA" sz="2400"/>
                <a:t>علبة</a:t>
              </a:r>
              <a:endParaRPr lang="ar-DZ" sz="2400"/>
            </a:p>
          </p:txBody>
        </p:sp>
        <p:sp>
          <p:nvSpPr>
            <p:cNvPr id="15374" name="ZoneTexte 22"/>
            <p:cNvSpPr txBox="1">
              <a:spLocks noChangeArrowheads="1"/>
            </p:cNvSpPr>
            <p:nvPr/>
          </p:nvSpPr>
          <p:spPr bwMode="auto">
            <a:xfrm>
              <a:off x="5959475" y="1857375"/>
              <a:ext cx="642938" cy="461963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>
                  <a:solidFill>
                    <a:srgbClr val="FF0000"/>
                  </a:solidFill>
                </a:rPr>
                <a:t>(</a:t>
              </a:r>
              <a:r>
                <a:rPr lang="el-GR" sz="2400">
                  <a:solidFill>
                    <a:srgbClr val="FF0000"/>
                  </a:solidFill>
                </a:rPr>
                <a:t>Δ</a:t>
              </a:r>
              <a:r>
                <a:rPr lang="en-US" sz="2400">
                  <a:solidFill>
                    <a:srgbClr val="FF0000"/>
                  </a:solidFill>
                </a:rPr>
                <a:t>)</a:t>
              </a:r>
              <a:endParaRPr lang="ar-DZ" sz="2400">
                <a:solidFill>
                  <a:srgbClr val="FF0000"/>
                </a:solidFill>
              </a:endParaRPr>
            </a:p>
          </p:txBody>
        </p:sp>
        <p:sp>
          <p:nvSpPr>
            <p:cNvPr id="15375" name="ZoneTexte 23"/>
            <p:cNvSpPr txBox="1">
              <a:spLocks noChangeArrowheads="1"/>
            </p:cNvSpPr>
            <p:nvPr/>
          </p:nvSpPr>
          <p:spPr bwMode="auto">
            <a:xfrm>
              <a:off x="6102350" y="3178175"/>
              <a:ext cx="428625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2400">
                  <a:solidFill>
                    <a:srgbClr val="FF0000"/>
                  </a:solidFill>
                </a:rPr>
                <a:t>A</a:t>
              </a:r>
              <a:endParaRPr lang="ar-DZ" sz="2400">
                <a:solidFill>
                  <a:srgbClr val="FF0000"/>
                </a:solidFill>
              </a:endParaRPr>
            </a:p>
          </p:txBody>
        </p:sp>
        <p:sp>
          <p:nvSpPr>
            <p:cNvPr id="15376" name="ZoneTexte 28"/>
            <p:cNvSpPr txBox="1">
              <a:spLocks noChangeArrowheads="1"/>
            </p:cNvSpPr>
            <p:nvPr/>
          </p:nvSpPr>
          <p:spPr bwMode="auto">
            <a:xfrm>
              <a:off x="5530850" y="4000500"/>
              <a:ext cx="357188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2000" b="1">
                  <a:solidFill>
                    <a:srgbClr val="FF0000"/>
                  </a:solidFill>
                </a:rPr>
                <a:t>G</a:t>
              </a:r>
            </a:p>
          </p:txBody>
        </p:sp>
        <p:sp>
          <p:nvSpPr>
            <p:cNvPr id="26" name="Organigramme : Connecteur 25"/>
            <p:cNvSpPr>
              <a:spLocks noChangeAspect="1"/>
            </p:cNvSpPr>
            <p:nvPr/>
          </p:nvSpPr>
          <p:spPr>
            <a:xfrm>
              <a:off x="5970588" y="4252913"/>
              <a:ext cx="107950" cy="107950"/>
            </a:xfrm>
            <a:prstGeom prst="flowChartConnector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grpSp>
          <p:nvGrpSpPr>
            <p:cNvPr id="5" name="Groupe 28"/>
            <p:cNvGrpSpPr>
              <a:grpSpLocks/>
            </p:cNvGrpSpPr>
            <p:nvPr/>
          </p:nvGrpSpPr>
          <p:grpSpPr bwMode="auto">
            <a:xfrm>
              <a:off x="5432425" y="2474913"/>
              <a:ext cx="1189038" cy="2525712"/>
              <a:chOff x="5433124" y="3117182"/>
              <a:chExt cx="1188000" cy="2526374"/>
            </a:xfrm>
          </p:grpSpPr>
          <p:grpSp>
            <p:nvGrpSpPr>
              <p:cNvPr id="6" name="Groupe 42"/>
              <p:cNvGrpSpPr>
                <a:grpSpLocks/>
              </p:cNvGrpSpPr>
              <p:nvPr/>
            </p:nvGrpSpPr>
            <p:grpSpPr bwMode="auto">
              <a:xfrm>
                <a:off x="5433124" y="3117182"/>
                <a:ext cx="1188000" cy="2526374"/>
                <a:chOff x="5474421" y="2263645"/>
                <a:chExt cx="1188000" cy="2526374"/>
              </a:xfrm>
            </p:grpSpPr>
            <p:sp>
              <p:nvSpPr>
                <p:cNvPr id="34" name="Cylindre 33"/>
                <p:cNvSpPr/>
                <p:nvPr/>
              </p:nvSpPr>
              <p:spPr bwMode="auto">
                <a:xfrm>
                  <a:off x="5572760" y="3365659"/>
                  <a:ext cx="999252" cy="1424360"/>
                </a:xfrm>
                <a:prstGeom prst="can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ar-DZ" sz="2400">
                    <a:latin typeface="Arial" pitchFamily="34" charset="0"/>
                  </a:endParaRPr>
                </a:p>
              </p:txBody>
            </p:sp>
            <p:cxnSp>
              <p:nvCxnSpPr>
                <p:cNvPr id="33" name="Connecteur droit 32"/>
                <p:cNvCxnSpPr>
                  <a:cxnSpLocks noChangeAspect="1"/>
                </p:cNvCxnSpPr>
                <p:nvPr/>
              </p:nvCxnSpPr>
              <p:spPr bwMode="auto">
                <a:xfrm>
                  <a:off x="5474421" y="2277936"/>
                  <a:ext cx="1188000" cy="317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Organigramme : Connecteur 34"/>
                <p:cNvSpPr>
                  <a:spLocks noChangeAspect="1"/>
                </p:cNvSpPr>
                <p:nvPr/>
              </p:nvSpPr>
              <p:spPr>
                <a:xfrm>
                  <a:off x="6045422" y="3403769"/>
                  <a:ext cx="72961" cy="71456"/>
                </a:xfrm>
                <a:prstGeom prst="flowChartConnector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fr-FR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36" name="Connecteur droit 35"/>
                <p:cNvCxnSpPr/>
                <p:nvPr/>
              </p:nvCxnSpPr>
              <p:spPr bwMode="auto">
                <a:xfrm rot="16200000" flipH="1">
                  <a:off x="5498352" y="2839265"/>
                  <a:ext cx="115123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381" name="ZoneTexte 28"/>
              <p:cNvSpPr txBox="1">
                <a:spLocks noChangeArrowheads="1"/>
              </p:cNvSpPr>
              <p:nvPr/>
            </p:nvSpPr>
            <p:spPr bwMode="auto">
              <a:xfrm>
                <a:off x="5572132" y="4726173"/>
                <a:ext cx="357188" cy="4000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2000" b="1">
                    <a:solidFill>
                      <a:srgbClr val="FF0000"/>
                    </a:solidFill>
                  </a:rPr>
                  <a:t>G</a:t>
                </a:r>
              </a:p>
            </p:txBody>
          </p:sp>
          <p:sp>
            <p:nvSpPr>
              <p:cNvPr id="32" name="Organigramme : Connecteur 31"/>
              <p:cNvSpPr>
                <a:spLocks noChangeAspect="1"/>
              </p:cNvSpPr>
              <p:nvPr/>
            </p:nvSpPr>
            <p:spPr>
              <a:xfrm>
                <a:off x="5978747" y="4909939"/>
                <a:ext cx="107856" cy="10797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</p:grpSp>
        <p:cxnSp>
          <p:nvCxnSpPr>
            <p:cNvPr id="37" name="Connecteur droit 36"/>
            <p:cNvCxnSpPr>
              <a:cxnSpLocks noChangeAspect="1"/>
            </p:cNvCxnSpPr>
            <p:nvPr/>
          </p:nvCxnSpPr>
          <p:spPr>
            <a:xfrm rot="5400000">
              <a:off x="4232276" y="3841750"/>
              <a:ext cx="3598862" cy="1587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Connecteur droit avec flèche 27"/>
          <p:cNvCxnSpPr/>
          <p:nvPr/>
        </p:nvCxnSpPr>
        <p:spPr>
          <a:xfrm rot="16200000" flipH="1" flipV="1">
            <a:off x="5701506" y="4645819"/>
            <a:ext cx="642938" cy="0"/>
          </a:xfrm>
          <a:prstGeom prst="straightConnector1">
            <a:avLst/>
          </a:prstGeom>
          <a:ln w="28575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29063" y="1285875"/>
            <a:ext cx="4586287" cy="642938"/>
          </a:xfrm>
        </p:spPr>
        <p:txBody>
          <a:bodyPr rtlCol="1">
            <a:normAutofit/>
          </a:bodyPr>
          <a:lstStyle/>
          <a:p>
            <a:pPr marL="514350" indent="-514350" algn="l" rtl="1" eaLnBrk="1" fontAlgn="auto" hangingPunct="1"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ar-MA" sz="2800" b="1" dirty="0" smtClean="0">
                <a:solidFill>
                  <a:srgbClr val="33CC33"/>
                </a:solidFill>
                <a:latin typeface="Arial" pitchFamily="34" charset="0"/>
                <a:ea typeface="+mn-ea"/>
                <a:cs typeface="Arial" pitchFamily="34" charset="0"/>
              </a:rPr>
              <a:t>الشدة</a:t>
            </a:r>
            <a:r>
              <a:rPr lang="fr-FR" sz="2800" b="1" dirty="0" smtClean="0">
                <a:solidFill>
                  <a:srgbClr val="33CC33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ar-MA" sz="2800" b="1" dirty="0" smtClean="0">
                <a:solidFill>
                  <a:srgbClr val="33CC33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fr-FR" sz="2800" b="1" dirty="0" smtClean="0">
                <a:solidFill>
                  <a:srgbClr val="33CC33"/>
                </a:solidFill>
                <a:latin typeface="Arial" pitchFamily="34" charset="0"/>
                <a:ea typeface="+mn-ea"/>
                <a:cs typeface="Arial" pitchFamily="34" charset="0"/>
              </a:rPr>
              <a:t>Intensité</a:t>
            </a:r>
            <a:endParaRPr lang="ar-DZ" b="1" dirty="0" smtClean="0">
              <a:solidFill>
                <a:srgbClr val="FF0000"/>
              </a:solidFill>
            </a:endParaRPr>
          </a:p>
        </p:txBody>
      </p:sp>
      <p:sp>
        <p:nvSpPr>
          <p:cNvPr id="17413" name="ZoneTexte 64"/>
          <p:cNvSpPr txBox="1">
            <a:spLocks noChangeArrowheads="1"/>
          </p:cNvSpPr>
          <p:nvPr/>
        </p:nvSpPr>
        <p:spPr bwMode="auto">
          <a:xfrm>
            <a:off x="6599238" y="2925763"/>
            <a:ext cx="1214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MA" sz="2000" dirty="0"/>
              <a:t>نابض</a:t>
            </a:r>
            <a:endParaRPr lang="fr-FR" sz="2000" dirty="0"/>
          </a:p>
          <a:p>
            <a:pPr algn="ctr" rtl="1"/>
            <a:r>
              <a:rPr lang="fr-FR" sz="2000" dirty="0"/>
              <a:t>Ressort</a:t>
            </a:r>
          </a:p>
        </p:txBody>
      </p:sp>
      <p:sp>
        <p:nvSpPr>
          <p:cNvPr id="16388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2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3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74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75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16397" name="ZoneTexte 39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6394" name="ZoneTexte 36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pic>
        <p:nvPicPr>
          <p:cNvPr id="14" name="Image 13" descr="pc22%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6713" y="2327275"/>
            <a:ext cx="3205162" cy="294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9" name="Connecteur droit avec flèche 68"/>
          <p:cNvCxnSpPr/>
          <p:nvPr/>
        </p:nvCxnSpPr>
        <p:spPr>
          <a:xfrm rot="10800000">
            <a:off x="5956300" y="3273425"/>
            <a:ext cx="571500" cy="1588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1" name="ZoneTexte 64"/>
          <p:cNvSpPr txBox="1">
            <a:spLocks noChangeArrowheads="1"/>
          </p:cNvSpPr>
          <p:nvPr/>
        </p:nvSpPr>
        <p:spPr bwMode="auto">
          <a:xfrm>
            <a:off x="5214938" y="4859338"/>
            <a:ext cx="1590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en-US" sz="2800" dirty="0"/>
              <a:t>m</a:t>
            </a:r>
            <a:r>
              <a:rPr lang="fr-FR" sz="2800" baseline="-25000" dirty="0"/>
              <a:t>2</a:t>
            </a:r>
            <a:r>
              <a:rPr lang="fr-FR" sz="2800" dirty="0"/>
              <a:t> </a:t>
            </a:r>
            <a:r>
              <a:rPr lang="fr-FR" sz="2800" dirty="0">
                <a:solidFill>
                  <a:srgbClr val="7030A0"/>
                </a:solidFill>
              </a:rPr>
              <a:t>&gt;</a:t>
            </a:r>
            <a:r>
              <a:rPr lang="fr-FR" sz="2800" dirty="0"/>
              <a:t> m</a:t>
            </a:r>
            <a:r>
              <a:rPr lang="fr-FR" sz="2800" baseline="-25000" dirty="0"/>
              <a:t>1</a:t>
            </a:r>
            <a:endParaRPr lang="fr-FR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7413" grpId="0"/>
      <p:bldP spid="174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2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3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7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8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17420" name="ZoneTexte 39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417" name="ZoneTexte 36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18436" name="Rectangle 9"/>
          <p:cNvSpPr>
            <a:spLocks noChangeArrowheads="1"/>
          </p:cNvSpPr>
          <p:nvPr/>
        </p:nvSpPr>
        <p:spPr bwMode="auto">
          <a:xfrm>
            <a:off x="1793875" y="1981200"/>
            <a:ext cx="63627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>
              <a:buClr>
                <a:srgbClr val="7030A0"/>
              </a:buClr>
              <a:buFont typeface="Wingdings" pitchFamily="2" charset="2"/>
              <a:buChar char="ü"/>
            </a:pPr>
            <a:r>
              <a:rPr lang="fr-FR" sz="2400" dirty="0"/>
              <a:t> </a:t>
            </a:r>
            <a:r>
              <a:rPr lang="ar-MA" sz="2400" dirty="0"/>
              <a:t>القوة المطبقة على النابض من طرف الجسم </a:t>
            </a:r>
            <a:r>
              <a:rPr lang="ar-MA" sz="2400" baseline="-25000" dirty="0"/>
              <a:t>2</a:t>
            </a:r>
            <a:r>
              <a:rPr lang="fr-FR" sz="2400" dirty="0"/>
              <a:t>S</a:t>
            </a:r>
            <a:r>
              <a:rPr lang="ar-MA" sz="2400" dirty="0"/>
              <a:t> </a:t>
            </a:r>
            <a:r>
              <a:rPr lang="ar-MA" sz="2400" dirty="0">
                <a:solidFill>
                  <a:srgbClr val="FF0000"/>
                </a:solidFill>
              </a:rPr>
              <a:t>أشد</a:t>
            </a:r>
            <a:r>
              <a:rPr lang="ar-MA" sz="2400" dirty="0"/>
              <a:t> من القوة</a:t>
            </a:r>
            <a:endParaRPr lang="fr-FR" sz="2400" dirty="0"/>
          </a:p>
        </p:txBody>
      </p:sp>
      <p:sp>
        <p:nvSpPr>
          <p:cNvPr id="18437" name="Rectangle 10"/>
          <p:cNvSpPr>
            <a:spLocks noChangeArrowheads="1"/>
          </p:cNvSpPr>
          <p:nvPr/>
        </p:nvSpPr>
        <p:spPr bwMode="auto">
          <a:xfrm>
            <a:off x="4837113" y="2698750"/>
            <a:ext cx="28924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>
              <a:buFont typeface="Arial" charset="0"/>
              <a:buNone/>
            </a:pPr>
            <a:r>
              <a:rPr lang="ar-MA" sz="2400" dirty="0"/>
              <a:t>التي يطبقها عليه الجسم </a:t>
            </a:r>
            <a:r>
              <a:rPr lang="fr-FR" sz="2400" dirty="0"/>
              <a:t>S</a:t>
            </a:r>
            <a:r>
              <a:rPr lang="fr-FR" sz="2400" baseline="-25000" dirty="0"/>
              <a:t>1</a:t>
            </a:r>
            <a:r>
              <a:rPr lang="ar-MA" sz="2400" dirty="0"/>
              <a:t>.</a:t>
            </a:r>
          </a:p>
        </p:txBody>
      </p:sp>
      <p:sp>
        <p:nvSpPr>
          <p:cNvPr id="18438" name="Rectangle 11"/>
          <p:cNvSpPr>
            <a:spLocks noChangeArrowheads="1"/>
          </p:cNvSpPr>
          <p:nvPr/>
        </p:nvSpPr>
        <p:spPr bwMode="auto">
          <a:xfrm>
            <a:off x="2233613" y="3419475"/>
            <a:ext cx="59166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>
              <a:buClr>
                <a:srgbClr val="7030A0"/>
              </a:buClr>
              <a:buFont typeface="Wingdings" pitchFamily="2" charset="2"/>
              <a:buChar char="ü"/>
            </a:pPr>
            <a:r>
              <a:rPr lang="fr-FR" sz="2400" dirty="0"/>
              <a:t> </a:t>
            </a:r>
            <a:r>
              <a:rPr lang="ar-MA" sz="2400" dirty="0"/>
              <a:t>لكل قوة شدة تميزها </a:t>
            </a:r>
            <a:r>
              <a:rPr lang="ar-MA" sz="2400" dirty="0" err="1"/>
              <a:t>و</a:t>
            </a:r>
            <a:r>
              <a:rPr lang="ar-MA" sz="2400" dirty="0"/>
              <a:t> هي مقدار فيزيائي تخضع للقياس </a:t>
            </a:r>
            <a:endParaRPr lang="fr-FR" sz="2400" dirty="0"/>
          </a:p>
        </p:txBody>
      </p:sp>
      <p:sp>
        <p:nvSpPr>
          <p:cNvPr id="18439" name="Rectangle 12"/>
          <p:cNvSpPr>
            <a:spLocks noChangeArrowheads="1"/>
          </p:cNvSpPr>
          <p:nvPr/>
        </p:nvSpPr>
        <p:spPr bwMode="auto">
          <a:xfrm>
            <a:off x="2813050" y="4143375"/>
            <a:ext cx="49085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>
              <a:buFont typeface="Arial" charset="0"/>
              <a:buNone/>
            </a:pPr>
            <a:r>
              <a:rPr lang="ar-MA" sz="2400" dirty="0"/>
              <a:t>يرمز لها بنفس رمز القوة لكن دون سهم  </a:t>
            </a:r>
            <a:r>
              <a:rPr lang="fr-FR" sz="2400" dirty="0">
                <a:solidFill>
                  <a:srgbClr val="FF0000"/>
                </a:solidFill>
              </a:rPr>
              <a:t>F</a:t>
            </a:r>
            <a:r>
              <a:rPr lang="ar-MA" sz="2400" dirty="0">
                <a:solidFill>
                  <a:srgbClr val="FF0000"/>
                </a:solidFill>
              </a:rPr>
              <a:t> </a:t>
            </a:r>
            <a:r>
              <a:rPr lang="fr-FR" sz="2400" dirty="0">
                <a:solidFill>
                  <a:srgbClr val="FF0000"/>
                </a:solidFill>
              </a:rPr>
              <a:t>,</a:t>
            </a:r>
            <a:r>
              <a:rPr lang="ar-MA" sz="2400" dirty="0">
                <a:solidFill>
                  <a:srgbClr val="FF0000"/>
                </a:solidFill>
              </a:rPr>
              <a:t> </a:t>
            </a:r>
            <a:r>
              <a:rPr lang="fr-FR" sz="2400" dirty="0">
                <a:solidFill>
                  <a:srgbClr val="FF0000"/>
                </a:solidFill>
              </a:rPr>
              <a:t>P</a:t>
            </a:r>
            <a:r>
              <a:rPr lang="ar-MA" sz="2400" dirty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  <p:bldP spid="18438" grpId="0"/>
      <p:bldP spid="184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>
          <a:xfrm>
            <a:off x="2500313" y="1071563"/>
            <a:ext cx="4157662" cy="1143000"/>
          </a:xfrm>
        </p:spPr>
        <p:txBody>
          <a:bodyPr/>
          <a:lstStyle/>
          <a:p>
            <a:pPr marL="857250" indent="-857250" algn="l" rtl="1" eaLnBrk="1" hangingPunct="1">
              <a:buFont typeface="+mj-lt"/>
              <a:buAutoNum type="romanUcPeriod" startAt="2"/>
            </a:pPr>
            <a:r>
              <a:rPr lang="ar-MA" sz="3600" b="1" dirty="0" smtClean="0">
                <a:solidFill>
                  <a:srgbClr val="FF0000"/>
                </a:solidFill>
              </a:rPr>
              <a:t>قياس شدة القوة </a:t>
            </a:r>
            <a:endParaRPr lang="ar-DZ" sz="3600" b="1" dirty="0" smtClean="0">
              <a:solidFill>
                <a:srgbClr val="FF0000"/>
              </a:solidFill>
            </a:endParaRPr>
          </a:p>
        </p:txBody>
      </p:sp>
      <p:sp>
        <p:nvSpPr>
          <p:cNvPr id="19459" name="ZoneTexte 3"/>
          <p:cNvSpPr txBox="1">
            <a:spLocks noChangeArrowheads="1"/>
          </p:cNvSpPr>
          <p:nvPr/>
        </p:nvSpPr>
        <p:spPr bwMode="auto">
          <a:xfrm>
            <a:off x="5629129" y="2286000"/>
            <a:ext cx="29370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MA" sz="2800" b="1" dirty="0" smtClean="0">
                <a:solidFill>
                  <a:srgbClr val="33CC33"/>
                </a:solidFill>
              </a:rPr>
              <a:t>تعريف </a:t>
            </a:r>
            <a:r>
              <a:rPr lang="ar-MA" sz="2800" b="1" dirty="0" err="1">
                <a:solidFill>
                  <a:srgbClr val="33CC33"/>
                </a:solidFill>
              </a:rPr>
              <a:t>الدينامومتر</a:t>
            </a:r>
            <a:r>
              <a:rPr lang="ar-MA" sz="2800" b="1" dirty="0">
                <a:solidFill>
                  <a:srgbClr val="33CC33"/>
                </a:solidFill>
              </a:rPr>
              <a:t> </a:t>
            </a:r>
            <a:endParaRPr lang="ar-DZ" sz="2800" b="1" dirty="0">
              <a:solidFill>
                <a:srgbClr val="33CC33"/>
              </a:solidFill>
            </a:endParaRPr>
          </a:p>
        </p:txBody>
      </p:sp>
      <p:sp>
        <p:nvSpPr>
          <p:cNvPr id="19460" name="ZoneTexte 4"/>
          <p:cNvSpPr txBox="1">
            <a:spLocks noChangeArrowheads="1"/>
          </p:cNvSpPr>
          <p:nvPr/>
        </p:nvSpPr>
        <p:spPr bwMode="auto">
          <a:xfrm>
            <a:off x="3157538" y="3417888"/>
            <a:ext cx="50006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ar-MA" sz="2800" dirty="0"/>
              <a:t>نستعمل </a:t>
            </a:r>
            <a:r>
              <a:rPr lang="ar-MA" sz="2800" dirty="0" err="1"/>
              <a:t>جهازالدينامومتر</a:t>
            </a:r>
            <a:r>
              <a:rPr lang="ar-MA" sz="2800" dirty="0"/>
              <a:t> لقياس شدة القوة </a:t>
            </a:r>
          </a:p>
        </p:txBody>
      </p:sp>
      <p:sp>
        <p:nvSpPr>
          <p:cNvPr id="19461" name="ZoneTexte 4"/>
          <p:cNvSpPr txBox="1">
            <a:spLocks noChangeArrowheads="1"/>
          </p:cNvSpPr>
          <p:nvPr/>
        </p:nvSpPr>
        <p:spPr bwMode="auto">
          <a:xfrm>
            <a:off x="1585913" y="4294188"/>
            <a:ext cx="657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ar-MA" sz="2800" dirty="0"/>
              <a:t>يرتكز مبدأ </a:t>
            </a:r>
            <a:r>
              <a:rPr lang="ar-MA" sz="2800" dirty="0" err="1"/>
              <a:t>الدينامومتر</a:t>
            </a:r>
            <a:r>
              <a:rPr lang="ar-MA" sz="2800" dirty="0"/>
              <a:t> على تدريج نابض </a:t>
            </a:r>
            <a:r>
              <a:rPr lang="ar-MA" sz="2800" dirty="0" err="1"/>
              <a:t>الدينامومتر</a:t>
            </a:r>
            <a:r>
              <a:rPr lang="ar-MA" sz="2800" dirty="0"/>
              <a:t> </a:t>
            </a:r>
            <a:endParaRPr lang="ar-DZ" sz="2800" dirty="0"/>
          </a:p>
        </p:txBody>
      </p:sp>
      <p:sp>
        <p:nvSpPr>
          <p:cNvPr id="18438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2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3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10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11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18444" name="ZoneTexte 39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8441" name="ZoneTexte 36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/>
      <p:bldP spid="19460" grpId="0"/>
      <p:bldP spid="194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Image 23" descr="Image12ù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8288" y="1868488"/>
            <a:ext cx="13716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86313" y="1120775"/>
            <a:ext cx="3729037" cy="714375"/>
          </a:xfrm>
        </p:spPr>
        <p:txBody>
          <a:bodyPr rtlCol="1">
            <a:normAutofit/>
          </a:bodyPr>
          <a:lstStyle/>
          <a:p>
            <a:pPr marL="514350" indent="-514350" algn="l" rtl="1" eaLnBrk="1" fontAlgn="auto" hangingPunct="1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ar-MA" sz="2800" b="1" dirty="0" smtClean="0">
                <a:solidFill>
                  <a:srgbClr val="33CC33"/>
                </a:solidFill>
                <a:latin typeface="Arial" pitchFamily="34" charset="0"/>
                <a:ea typeface="+mn-ea"/>
                <a:cs typeface="Arial" pitchFamily="34" charset="0"/>
              </a:rPr>
              <a:t>وصف الدينامومتر</a:t>
            </a:r>
            <a:endParaRPr lang="ar-DZ" sz="2800" b="1" dirty="0" smtClean="0">
              <a:solidFill>
                <a:srgbClr val="33CC33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5097463" y="5537200"/>
            <a:ext cx="944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MA" sz="2000">
                <a:latin typeface="Calibri" pitchFamily="34" charset="0"/>
              </a:rPr>
              <a:t>الكلاب</a:t>
            </a:r>
            <a:endParaRPr lang="ar-DZ" sz="2000">
              <a:latin typeface="Calibri" pitchFamily="34" charset="0"/>
            </a:endParaRPr>
          </a:p>
        </p:txBody>
      </p:sp>
      <p:cxnSp>
        <p:nvCxnSpPr>
          <p:cNvPr id="8" name="Connecteur droit avec flèche 7"/>
          <p:cNvCxnSpPr>
            <a:cxnSpLocks noChangeAspect="1"/>
          </p:cNvCxnSpPr>
          <p:nvPr/>
        </p:nvCxnSpPr>
        <p:spPr>
          <a:xfrm rot="10800000">
            <a:off x="3667125" y="5743575"/>
            <a:ext cx="1619250" cy="1588"/>
          </a:xfrm>
          <a:prstGeom prst="straightConnector1">
            <a:avLst/>
          </a:prstGeom>
          <a:ln w="127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rot="10800000">
            <a:off x="3970338" y="4564063"/>
            <a:ext cx="1295400" cy="0"/>
          </a:xfrm>
          <a:prstGeom prst="straightConnector1">
            <a:avLst/>
          </a:prstGeom>
          <a:ln w="127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rot="10800000">
            <a:off x="3543300" y="3683000"/>
            <a:ext cx="1728788" cy="1588"/>
          </a:xfrm>
          <a:prstGeom prst="straightConnector1">
            <a:avLst/>
          </a:prstGeom>
          <a:ln w="127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rot="10800000">
            <a:off x="3492500" y="2886075"/>
            <a:ext cx="1785938" cy="1588"/>
          </a:xfrm>
          <a:prstGeom prst="straightConnector1">
            <a:avLst/>
          </a:prstGeom>
          <a:ln w="127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rot="10800000">
            <a:off x="3557588" y="5089525"/>
            <a:ext cx="1728787" cy="1588"/>
          </a:xfrm>
          <a:prstGeom prst="straightConnector1">
            <a:avLst/>
          </a:prstGeom>
          <a:ln w="127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rot="10800000">
            <a:off x="3703638" y="2163763"/>
            <a:ext cx="1571625" cy="1587"/>
          </a:xfrm>
          <a:prstGeom prst="straightConnector1">
            <a:avLst/>
          </a:prstGeom>
          <a:ln w="127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>
            <a:spLocks noChangeArrowheads="1"/>
          </p:cNvSpPr>
          <p:nvPr/>
        </p:nvSpPr>
        <p:spPr bwMode="auto">
          <a:xfrm>
            <a:off x="5289550" y="1979613"/>
            <a:ext cx="11890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/>
            <a:r>
              <a:rPr lang="ar-MA" sz="2000" dirty="0">
                <a:latin typeface="Calibri" pitchFamily="34" charset="0"/>
              </a:rPr>
              <a:t>لولب الضبط</a:t>
            </a:r>
            <a:endParaRPr lang="ar-DZ" sz="2000" dirty="0">
              <a:latin typeface="Calibri" pitchFamily="34" charset="0"/>
            </a:endParaRPr>
          </a:p>
        </p:txBody>
      </p:sp>
      <p:sp>
        <p:nvSpPr>
          <p:cNvPr id="36" name="ZoneTexte 35"/>
          <p:cNvSpPr txBox="1">
            <a:spLocks noChangeArrowheads="1"/>
          </p:cNvSpPr>
          <p:nvPr/>
        </p:nvSpPr>
        <p:spPr bwMode="auto">
          <a:xfrm>
            <a:off x="5289550" y="2700338"/>
            <a:ext cx="7556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MA" sz="2000">
                <a:latin typeface="Calibri" pitchFamily="34" charset="0"/>
              </a:rPr>
              <a:t>النابض</a:t>
            </a:r>
            <a:endParaRPr lang="ar-DZ" sz="2000">
              <a:latin typeface="Calibri" pitchFamily="34" charset="0"/>
            </a:endParaRPr>
          </a:p>
        </p:txBody>
      </p:sp>
      <p:sp>
        <p:nvSpPr>
          <p:cNvPr id="37" name="ZoneTexte 36"/>
          <p:cNvSpPr txBox="1">
            <a:spLocks noChangeArrowheads="1"/>
          </p:cNvSpPr>
          <p:nvPr/>
        </p:nvSpPr>
        <p:spPr bwMode="auto">
          <a:xfrm>
            <a:off x="5291138" y="3486150"/>
            <a:ext cx="76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MA" sz="2000">
                <a:latin typeface="Calibri" pitchFamily="34" charset="0"/>
              </a:rPr>
              <a:t>المؤشر</a:t>
            </a:r>
            <a:endParaRPr lang="ar-DZ" sz="2000">
              <a:latin typeface="Calibri" pitchFamily="34" charset="0"/>
            </a:endParaRPr>
          </a:p>
        </p:txBody>
      </p:sp>
      <p:sp>
        <p:nvSpPr>
          <p:cNvPr id="38" name="ZoneTexte 37"/>
          <p:cNvSpPr txBox="1">
            <a:spLocks noChangeArrowheads="1"/>
          </p:cNvSpPr>
          <p:nvPr/>
        </p:nvSpPr>
        <p:spPr bwMode="auto">
          <a:xfrm>
            <a:off x="5287963" y="4364038"/>
            <a:ext cx="1004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MA" sz="2000">
                <a:latin typeface="Calibri" pitchFamily="34" charset="0"/>
              </a:rPr>
              <a:t>التدريجات</a:t>
            </a:r>
            <a:endParaRPr lang="ar-DZ" sz="2000">
              <a:latin typeface="Calibri" pitchFamily="34" charset="0"/>
            </a:endParaRPr>
          </a:p>
        </p:txBody>
      </p:sp>
      <p:sp>
        <p:nvSpPr>
          <p:cNvPr id="39" name="ZoneTexte 38"/>
          <p:cNvSpPr txBox="1">
            <a:spLocks noChangeArrowheads="1"/>
          </p:cNvSpPr>
          <p:nvPr/>
        </p:nvSpPr>
        <p:spPr bwMode="auto">
          <a:xfrm>
            <a:off x="5222875" y="4894263"/>
            <a:ext cx="9429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MA" sz="2000">
                <a:latin typeface="Calibri" pitchFamily="34" charset="0"/>
              </a:rPr>
              <a:t>القضيب</a:t>
            </a:r>
            <a:endParaRPr lang="ar-DZ" sz="2000">
              <a:latin typeface="Calibri" pitchFamily="34" charset="0"/>
            </a:endParaRPr>
          </a:p>
        </p:txBody>
      </p:sp>
      <p:sp>
        <p:nvSpPr>
          <p:cNvPr id="18" name="Accolade fermante 17"/>
          <p:cNvSpPr/>
          <p:nvPr/>
        </p:nvSpPr>
        <p:spPr>
          <a:xfrm>
            <a:off x="3751263" y="3743325"/>
            <a:ext cx="214312" cy="1617663"/>
          </a:xfrm>
          <a:prstGeom prst="rightBrace">
            <a:avLst>
              <a:gd name="adj1" fmla="val 69668"/>
              <a:gd name="adj2" fmla="val 50000"/>
            </a:avLst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9473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3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4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30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31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19479" name="ZoneTexte 39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9476" name="ZoneTexte 36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35" grpId="0"/>
      <p:bldP spid="36" grpId="0"/>
      <p:bldP spid="37" grpId="0"/>
      <p:bldP spid="38" grpId="0"/>
      <p:bldP spid="39" grpId="0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6" descr="C:\Documents and Settings\Administrateur\Mes documents\Mes images\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643188"/>
            <a:ext cx="2160588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7" descr="C:\Documents and Settings\Administrateur\Mes documents\Mes images\;;;;;;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2714625"/>
            <a:ext cx="2160588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ZoneTexte 5"/>
          <p:cNvSpPr txBox="1">
            <a:spLocks noChangeArrowheads="1"/>
          </p:cNvSpPr>
          <p:nvPr/>
        </p:nvSpPr>
        <p:spPr bwMode="auto">
          <a:xfrm>
            <a:off x="2786063" y="1428750"/>
            <a:ext cx="3714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MA" sz="2800"/>
              <a:t>بعض أنواع الدينامومترات</a:t>
            </a:r>
            <a:endParaRPr lang="fr-FR" sz="2800"/>
          </a:p>
        </p:txBody>
      </p:sp>
      <p:sp>
        <p:nvSpPr>
          <p:cNvPr id="20485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2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3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9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10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20492" name="ZoneTexte 39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0489" name="ZoneTexte 36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pic>
        <p:nvPicPr>
          <p:cNvPr id="21511" name="Image 15" descr="produit_la_15944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13" y="2714625"/>
            <a:ext cx="14224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LES FORCES\cmeca32_fichiers\cmeca3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7550" y="2225675"/>
            <a:ext cx="21431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ZoneTexte 2"/>
          <p:cNvSpPr txBox="1">
            <a:spLocks noChangeArrowheads="1"/>
          </p:cNvSpPr>
          <p:nvPr/>
        </p:nvSpPr>
        <p:spPr bwMode="auto">
          <a:xfrm>
            <a:off x="5643563" y="4579938"/>
            <a:ext cx="2643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MA" sz="2000"/>
              <a:t>يطبق الخيط قوة على اللعبة</a:t>
            </a:r>
            <a:endParaRPr lang="fr-FR" sz="2000"/>
          </a:p>
        </p:txBody>
      </p:sp>
      <p:pic>
        <p:nvPicPr>
          <p:cNvPr id="6148" name="Picture 3" descr="F:\LES FORCES\cmeca32_fichiers\sa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9400" y="2209800"/>
            <a:ext cx="19288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ZoneTexte 4"/>
          <p:cNvSpPr txBox="1">
            <a:spLocks noChangeArrowheads="1"/>
          </p:cNvSpPr>
          <p:nvPr/>
        </p:nvSpPr>
        <p:spPr bwMode="auto">
          <a:xfrm>
            <a:off x="1285875" y="4578350"/>
            <a:ext cx="2428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MA" sz="2000"/>
              <a:t>تطبق اليد قوة على المحفظة</a:t>
            </a:r>
            <a:endParaRPr lang="fr-FR" sz="2000"/>
          </a:p>
        </p:txBody>
      </p:sp>
      <p:sp>
        <p:nvSpPr>
          <p:cNvPr id="6150" name="ZoneTexte 6"/>
          <p:cNvSpPr txBox="1">
            <a:spLocks noChangeArrowheads="1"/>
          </p:cNvSpPr>
          <p:nvPr/>
        </p:nvSpPr>
        <p:spPr bwMode="auto">
          <a:xfrm>
            <a:off x="2286000" y="1214438"/>
            <a:ext cx="43576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MA" sz="4800" b="1">
                <a:solidFill>
                  <a:srgbClr val="FF0000"/>
                </a:solidFill>
              </a:rPr>
              <a:t>ملاحظات</a:t>
            </a:r>
            <a:endParaRPr lang="fr-FR" sz="4800" b="1">
              <a:solidFill>
                <a:srgbClr val="FF0000"/>
              </a:solidFill>
            </a:endParaRPr>
          </a:p>
        </p:txBody>
      </p:sp>
      <p:sp>
        <p:nvSpPr>
          <p:cNvPr id="3079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2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3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11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12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3086" name="ZoneTexte 10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3083" name="ZoneTexte 7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14" name="ZoneTexte 2"/>
          <p:cNvSpPr txBox="1">
            <a:spLocks noChangeArrowheads="1"/>
          </p:cNvSpPr>
          <p:nvPr/>
        </p:nvSpPr>
        <p:spPr bwMode="auto">
          <a:xfrm>
            <a:off x="3394075" y="5429250"/>
            <a:ext cx="3035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SA" sz="2800"/>
              <a:t>كيف نحدد مميزات قوة؟</a:t>
            </a:r>
            <a:endParaRPr lang="fr-FR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49" grpId="0"/>
      <p:bldP spid="6150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xfrm>
            <a:off x="3071813" y="1500188"/>
            <a:ext cx="2800350" cy="1143000"/>
          </a:xfrm>
        </p:spPr>
        <p:txBody>
          <a:bodyPr/>
          <a:lstStyle/>
          <a:p>
            <a:pPr eaLnBrk="1" hangingPunct="1"/>
            <a:r>
              <a:rPr lang="ar-MA" sz="2800" smtClean="0">
                <a:latin typeface="Arial" charset="0"/>
                <a:cs typeface="Arial" charset="0"/>
              </a:rPr>
              <a:t>ما شدة القوة ؟</a:t>
            </a:r>
            <a:endParaRPr lang="fr-FR" sz="2800" smtClean="0">
              <a:latin typeface="Arial" charset="0"/>
              <a:cs typeface="Arial" charset="0"/>
            </a:endParaRPr>
          </a:p>
        </p:txBody>
      </p:sp>
      <p:pic>
        <p:nvPicPr>
          <p:cNvPr id="23555" name="Picture 4" descr="lecture graduation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143375" y="2928938"/>
            <a:ext cx="557213" cy="1851025"/>
          </a:xfrm>
        </p:spPr>
      </p:pic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3643313" y="5286375"/>
            <a:ext cx="1793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fr-FR" sz="2800" dirty="0"/>
              <a:t>F </a:t>
            </a:r>
            <a:r>
              <a:rPr lang="fr-FR" sz="2800" dirty="0">
                <a:solidFill>
                  <a:srgbClr val="7030A0"/>
                </a:solidFill>
              </a:rPr>
              <a:t>=</a:t>
            </a:r>
            <a:r>
              <a:rPr lang="fr-FR" sz="2800" dirty="0"/>
              <a:t> 0</a:t>
            </a:r>
            <a:r>
              <a:rPr lang="en-US" sz="2800" dirty="0"/>
              <a:t>,</a:t>
            </a:r>
            <a:r>
              <a:rPr lang="fr-FR" sz="2800" dirty="0"/>
              <a:t>1N</a:t>
            </a:r>
          </a:p>
        </p:txBody>
      </p:sp>
      <p:sp>
        <p:nvSpPr>
          <p:cNvPr id="23557" name="ZoneTexte 4"/>
          <p:cNvSpPr txBox="1">
            <a:spLocks noChangeArrowheads="1"/>
          </p:cNvSpPr>
          <p:nvPr/>
        </p:nvSpPr>
        <p:spPr bwMode="auto">
          <a:xfrm>
            <a:off x="5072063" y="3571875"/>
            <a:ext cx="30718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MA" sz="2400"/>
              <a:t>مع ذكر كيفية الاستعمال</a:t>
            </a:r>
            <a:endParaRPr lang="fr-FR" sz="2400"/>
          </a:p>
        </p:txBody>
      </p:sp>
      <p:sp>
        <p:nvSpPr>
          <p:cNvPr id="21510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2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3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10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11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21516" name="ZoneTexte 39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513" name="ZoneTexte 36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6" grpId="0"/>
      <p:bldP spid="235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re 1"/>
          <p:cNvSpPr>
            <a:spLocks noGrp="1"/>
          </p:cNvSpPr>
          <p:nvPr>
            <p:ph type="title"/>
          </p:nvPr>
        </p:nvSpPr>
        <p:spPr>
          <a:xfrm>
            <a:off x="1714480" y="857232"/>
            <a:ext cx="7072333" cy="1143000"/>
          </a:xfrm>
        </p:spPr>
        <p:txBody>
          <a:bodyPr/>
          <a:lstStyle/>
          <a:p>
            <a:pPr marL="514350" indent="-514350" algn="l" rtl="1" eaLnBrk="1" hangingPunct="1">
              <a:buFont typeface="+mj-lt"/>
              <a:buAutoNum type="arabicPeriod" startAt="3"/>
            </a:pPr>
            <a:r>
              <a:rPr lang="ar-MA" sz="3200" b="1" u="sng" dirty="0" smtClean="0">
                <a:solidFill>
                  <a:srgbClr val="FF0000"/>
                </a:solidFill>
              </a:rPr>
              <a:t>تمثيل القوة  </a:t>
            </a:r>
            <a:r>
              <a:rPr lang="fr-FR" sz="3200" b="1" u="sng" dirty="0" smtClean="0">
                <a:solidFill>
                  <a:srgbClr val="FF0000"/>
                </a:solidFill>
                <a:cs typeface="Times New Roman" pitchFamily="18" charset="0"/>
              </a:rPr>
              <a:t>Représentation de la force</a:t>
            </a:r>
          </a:p>
        </p:txBody>
      </p:sp>
      <p:pic>
        <p:nvPicPr>
          <p:cNvPr id="24579" name="صورة 19" descr="http://www.pc1.free.fr/3eme/images3/caract%20tensio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3286125"/>
            <a:ext cx="1409700" cy="157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2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3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11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12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22546" name="ZoneTexte 39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2543" name="ZoneTexte 36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grpSp>
        <p:nvGrpSpPr>
          <p:cNvPr id="4" name="Groupe 21"/>
          <p:cNvGrpSpPr>
            <a:grpSpLocks/>
          </p:cNvGrpSpPr>
          <p:nvPr/>
        </p:nvGrpSpPr>
        <p:grpSpPr bwMode="auto">
          <a:xfrm>
            <a:off x="3260725" y="2078038"/>
            <a:ext cx="5527675" cy="460375"/>
            <a:chOff x="2071670" y="2214554"/>
            <a:chExt cx="5527475" cy="461665"/>
          </a:xfrm>
        </p:grpSpPr>
        <p:cxnSp>
          <p:nvCxnSpPr>
            <p:cNvPr id="10" name="Connecteur droit avec flèche 9"/>
            <p:cNvCxnSpPr/>
            <p:nvPr/>
          </p:nvCxnSpPr>
          <p:spPr>
            <a:xfrm>
              <a:off x="2403446" y="2257536"/>
              <a:ext cx="215892" cy="159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41" name="Rectangle 13"/>
            <p:cNvSpPr>
              <a:spLocks noChangeArrowheads="1"/>
            </p:cNvSpPr>
            <p:nvPr/>
          </p:nvSpPr>
          <p:spPr bwMode="auto">
            <a:xfrm>
              <a:off x="2071670" y="2214554"/>
              <a:ext cx="552747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rtl="1">
                <a:buFont typeface="Arial" charset="0"/>
                <a:buNone/>
              </a:pPr>
              <a:r>
                <a:rPr lang="ar-MA" sz="2400" dirty="0"/>
                <a:t>لتبسيط دراسة القوة نمثلها بسهم يسمى متجهة القوة</a:t>
              </a:r>
              <a:r>
                <a:rPr lang="fr-FR" sz="2400" dirty="0"/>
                <a:t>  F  </a:t>
              </a:r>
            </a:p>
          </p:txBody>
        </p:sp>
      </p:grpSp>
      <p:sp>
        <p:nvSpPr>
          <p:cNvPr id="24583" name="Rectangle 14"/>
          <p:cNvSpPr>
            <a:spLocks noChangeArrowheads="1"/>
          </p:cNvSpPr>
          <p:nvPr/>
        </p:nvSpPr>
        <p:spPr bwMode="auto">
          <a:xfrm>
            <a:off x="7405688" y="2568575"/>
            <a:ext cx="13906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>
              <a:buFont typeface="Arial" charset="0"/>
              <a:buNone/>
            </a:pPr>
            <a:r>
              <a:rPr lang="ar-MA" sz="2400" dirty="0"/>
              <a:t>حيث يكون :</a:t>
            </a:r>
          </a:p>
        </p:txBody>
      </p:sp>
      <p:sp>
        <p:nvSpPr>
          <p:cNvPr id="24584" name="Rectangle 15"/>
          <p:cNvSpPr>
            <a:spLocks noChangeArrowheads="1"/>
          </p:cNvSpPr>
          <p:nvPr/>
        </p:nvSpPr>
        <p:spPr bwMode="auto">
          <a:xfrm>
            <a:off x="4405313" y="3286125"/>
            <a:ext cx="37480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>
              <a:buClr>
                <a:srgbClr val="7030A0"/>
              </a:buClr>
              <a:buFont typeface="Wingdings" pitchFamily="2" charset="2"/>
              <a:buChar char="ü"/>
            </a:pPr>
            <a:r>
              <a:rPr lang="ar-SA" sz="2400" dirty="0"/>
              <a:t> </a:t>
            </a:r>
            <a:r>
              <a:rPr lang="ar-MA" sz="2400" dirty="0"/>
              <a:t>أصل السهم  هي نقطة تأثير القوة </a:t>
            </a:r>
          </a:p>
        </p:txBody>
      </p:sp>
      <p:sp>
        <p:nvSpPr>
          <p:cNvPr id="24585" name="Rectangle 16"/>
          <p:cNvSpPr>
            <a:spLocks noChangeArrowheads="1"/>
          </p:cNvSpPr>
          <p:nvPr/>
        </p:nvSpPr>
        <p:spPr bwMode="auto">
          <a:xfrm>
            <a:off x="4699000" y="4005263"/>
            <a:ext cx="34559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>
              <a:buClr>
                <a:srgbClr val="7030A0"/>
              </a:buClr>
              <a:buFont typeface="Wingdings" pitchFamily="2" charset="2"/>
              <a:buChar char="ü"/>
            </a:pPr>
            <a:r>
              <a:rPr lang="ar-SA" sz="2400" dirty="0"/>
              <a:t> </a:t>
            </a:r>
            <a:r>
              <a:rPr lang="ar-MA" sz="2400" dirty="0"/>
              <a:t>حامل</a:t>
            </a:r>
            <a:r>
              <a:rPr lang="fr-FR" sz="2400" dirty="0"/>
              <a:t> </a:t>
            </a:r>
            <a:r>
              <a:rPr lang="ar-MA" sz="2400" dirty="0"/>
              <a:t>السهم هو خط تأثير القوة</a:t>
            </a:r>
          </a:p>
        </p:txBody>
      </p:sp>
      <p:sp>
        <p:nvSpPr>
          <p:cNvPr id="24586" name="Rectangle 17"/>
          <p:cNvSpPr>
            <a:spLocks noChangeArrowheads="1"/>
          </p:cNvSpPr>
          <p:nvPr/>
        </p:nvSpPr>
        <p:spPr bwMode="auto">
          <a:xfrm>
            <a:off x="4856163" y="4711700"/>
            <a:ext cx="33004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>
              <a:buClr>
                <a:srgbClr val="7030A0"/>
              </a:buClr>
              <a:buFont typeface="Wingdings" pitchFamily="2" charset="2"/>
              <a:buChar char="ü"/>
            </a:pPr>
            <a:r>
              <a:rPr lang="ar-SA" sz="2400" dirty="0">
                <a:solidFill>
                  <a:srgbClr val="FF0000"/>
                </a:solidFill>
              </a:rPr>
              <a:t> </a:t>
            </a:r>
            <a:r>
              <a:rPr lang="ar-MA" sz="2400" dirty="0"/>
              <a:t> منحى السهم هو منحى القوة </a:t>
            </a:r>
          </a:p>
        </p:txBody>
      </p:sp>
      <p:sp>
        <p:nvSpPr>
          <p:cNvPr id="24587" name="Rectangle 18"/>
          <p:cNvSpPr>
            <a:spLocks noChangeArrowheads="1"/>
          </p:cNvSpPr>
          <p:nvPr/>
        </p:nvSpPr>
        <p:spPr bwMode="auto">
          <a:xfrm>
            <a:off x="1439863" y="5429250"/>
            <a:ext cx="6715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buClr>
                <a:srgbClr val="7030A0"/>
              </a:buClr>
              <a:buFont typeface="Wingdings" pitchFamily="2" charset="2"/>
              <a:buChar char="ü"/>
            </a:pPr>
            <a:r>
              <a:rPr lang="ar-SA" sz="2400" dirty="0">
                <a:solidFill>
                  <a:srgbClr val="FF0000"/>
                </a:solidFill>
              </a:rPr>
              <a:t> </a:t>
            </a:r>
            <a:r>
              <a:rPr lang="ar-MA" sz="2400" dirty="0"/>
              <a:t> طول السهم يتناسب مع شدة القوة حسب السلم الذي يتم اختياره</a:t>
            </a:r>
            <a:r>
              <a:rPr lang="ar-SA" sz="2400" dirty="0"/>
              <a:t>.</a:t>
            </a:r>
            <a:endParaRPr lang="ar-MA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83" grpId="0"/>
      <p:bldP spid="24584" grpId="0"/>
      <p:bldP spid="24585" grpId="0"/>
      <p:bldP spid="24586" grpId="0"/>
      <p:bldP spid="2458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5"/>
          <p:cNvSpPr txBox="1">
            <a:spLocks noChangeArrowheads="1"/>
          </p:cNvSpPr>
          <p:nvPr/>
        </p:nvSpPr>
        <p:spPr bwMode="auto">
          <a:xfrm>
            <a:off x="5072063" y="3714750"/>
            <a:ext cx="11731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/>
              <a:t>F= 4N</a:t>
            </a:r>
          </a:p>
        </p:txBody>
      </p:sp>
      <p:grpSp>
        <p:nvGrpSpPr>
          <p:cNvPr id="2" name="Groupe 36"/>
          <p:cNvGrpSpPr>
            <a:grpSpLocks/>
          </p:cNvGrpSpPr>
          <p:nvPr/>
        </p:nvGrpSpPr>
        <p:grpSpPr bwMode="auto">
          <a:xfrm>
            <a:off x="2928938" y="5357813"/>
            <a:ext cx="4643437" cy="523875"/>
            <a:chOff x="3643306" y="5929313"/>
            <a:chExt cx="4643444" cy="523220"/>
          </a:xfrm>
        </p:grpSpPr>
        <p:sp>
          <p:nvSpPr>
            <p:cNvPr id="23576" name="ZoneTexte 4"/>
            <p:cNvSpPr txBox="1">
              <a:spLocks noChangeArrowheads="1"/>
            </p:cNvSpPr>
            <p:nvPr/>
          </p:nvSpPr>
          <p:spPr bwMode="auto">
            <a:xfrm>
              <a:off x="3643306" y="5929313"/>
              <a:ext cx="464344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MA" sz="2800" dirty="0"/>
                <a:t> نرمز للقوة بالمتجهة  </a:t>
              </a:r>
              <a:r>
                <a:rPr lang="fr-FR" sz="2800" dirty="0"/>
                <a:t>R, P , F</a:t>
              </a:r>
              <a:r>
                <a:rPr lang="ar-MA" sz="2800" dirty="0"/>
                <a:t>.....</a:t>
              </a:r>
              <a:endParaRPr lang="fr-FR" sz="2800" dirty="0"/>
            </a:p>
          </p:txBody>
        </p:sp>
        <p:cxnSp>
          <p:nvCxnSpPr>
            <p:cNvPr id="7" name="Connecteur droit avec flèche 6"/>
            <p:cNvCxnSpPr/>
            <p:nvPr/>
          </p:nvCxnSpPr>
          <p:spPr>
            <a:xfrm rot="16200000" flipH="1">
              <a:off x="5641972" y="5811803"/>
              <a:ext cx="0" cy="28892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avec flèche 8"/>
            <p:cNvCxnSpPr/>
            <p:nvPr/>
          </p:nvCxnSpPr>
          <p:spPr>
            <a:xfrm>
              <a:off x="4989508" y="5956266"/>
              <a:ext cx="288925" cy="158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11"/>
            <p:cNvCxnSpPr/>
            <p:nvPr/>
          </p:nvCxnSpPr>
          <p:spPr>
            <a:xfrm>
              <a:off x="4511669" y="5956266"/>
              <a:ext cx="288925" cy="158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56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3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4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15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16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23575" name="ZoneTexte 39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572" name="ZoneTexte 36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25606" name="ZoneTexte 16"/>
          <p:cNvSpPr txBox="1">
            <a:spLocks noChangeArrowheads="1"/>
          </p:cNvSpPr>
          <p:nvPr/>
        </p:nvSpPr>
        <p:spPr bwMode="auto">
          <a:xfrm>
            <a:off x="4429125" y="1428750"/>
            <a:ext cx="171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MA" sz="3200" b="1">
                <a:solidFill>
                  <a:srgbClr val="FF0000"/>
                </a:solidFill>
              </a:rPr>
              <a:t>مث</a:t>
            </a:r>
            <a:r>
              <a:rPr lang="ar-SA" sz="3200" b="1">
                <a:solidFill>
                  <a:srgbClr val="FF0000"/>
                </a:solidFill>
              </a:rPr>
              <a:t>ـــــ</a:t>
            </a:r>
            <a:r>
              <a:rPr lang="ar-MA" sz="3200" b="1">
                <a:solidFill>
                  <a:srgbClr val="FF0000"/>
                </a:solidFill>
              </a:rPr>
              <a:t>ال : </a:t>
            </a:r>
            <a:endParaRPr lang="ar-DZ" sz="3200" b="1"/>
          </a:p>
        </p:txBody>
      </p:sp>
      <p:grpSp>
        <p:nvGrpSpPr>
          <p:cNvPr id="5" name="Groupe 26"/>
          <p:cNvGrpSpPr>
            <a:grpSpLocks/>
          </p:cNvGrpSpPr>
          <p:nvPr/>
        </p:nvGrpSpPr>
        <p:grpSpPr bwMode="auto">
          <a:xfrm rot="-2013980">
            <a:off x="3246438" y="3282950"/>
            <a:ext cx="2894012" cy="214313"/>
            <a:chOff x="5272525" y="2615472"/>
            <a:chExt cx="2893855" cy="214314"/>
          </a:xfrm>
        </p:grpSpPr>
        <p:cxnSp>
          <p:nvCxnSpPr>
            <p:cNvPr id="21" name="Connecteur droit 20"/>
            <p:cNvCxnSpPr/>
            <p:nvPr/>
          </p:nvCxnSpPr>
          <p:spPr>
            <a:xfrm rot="5400000">
              <a:off x="5892879" y="2715023"/>
              <a:ext cx="214313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/>
            <p:nvPr/>
          </p:nvCxnSpPr>
          <p:spPr>
            <a:xfrm>
              <a:off x="5287351" y="2711692"/>
              <a:ext cx="2879569" cy="158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/>
            <p:nvPr/>
          </p:nvCxnSpPr>
          <p:spPr>
            <a:xfrm rot="5400000">
              <a:off x="6619763" y="2713454"/>
              <a:ext cx="214313" cy="15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/>
            <p:nvPr/>
          </p:nvCxnSpPr>
          <p:spPr>
            <a:xfrm rot="5400000">
              <a:off x="7337844" y="2713664"/>
              <a:ext cx="214313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/>
            <p:nvPr/>
          </p:nvCxnSpPr>
          <p:spPr>
            <a:xfrm rot="5400000">
              <a:off x="5164228" y="2713515"/>
              <a:ext cx="214314" cy="15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e 26"/>
          <p:cNvGrpSpPr>
            <a:grpSpLocks/>
          </p:cNvGrpSpPr>
          <p:nvPr/>
        </p:nvGrpSpPr>
        <p:grpSpPr bwMode="auto">
          <a:xfrm>
            <a:off x="2486025" y="2300288"/>
            <a:ext cx="735013" cy="530225"/>
            <a:chOff x="2486025" y="2300288"/>
            <a:chExt cx="735013" cy="530225"/>
          </a:xfrm>
        </p:grpSpPr>
        <p:grpSp>
          <p:nvGrpSpPr>
            <p:cNvPr id="8" name="Groupe 28"/>
            <p:cNvGrpSpPr>
              <a:grpSpLocks/>
            </p:cNvGrpSpPr>
            <p:nvPr/>
          </p:nvGrpSpPr>
          <p:grpSpPr bwMode="auto">
            <a:xfrm>
              <a:off x="2486025" y="2616200"/>
              <a:ext cx="735013" cy="214313"/>
              <a:chOff x="5272525" y="2615472"/>
              <a:chExt cx="733855" cy="214314"/>
            </a:xfrm>
          </p:grpSpPr>
          <p:cxnSp>
            <p:nvCxnSpPr>
              <p:cNvPr id="30" name="Connecteur droit 29"/>
              <p:cNvCxnSpPr/>
              <p:nvPr/>
            </p:nvCxnSpPr>
            <p:spPr>
              <a:xfrm rot="5400000">
                <a:off x="5892090" y="2721837"/>
                <a:ext cx="214314" cy="158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avec flèche 30"/>
              <p:cNvCxnSpPr/>
              <p:nvPr/>
            </p:nvCxnSpPr>
            <p:spPr>
              <a:xfrm>
                <a:off x="5286790" y="2713897"/>
                <a:ext cx="719590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/>
              <p:cNvCxnSpPr/>
              <p:nvPr/>
            </p:nvCxnSpPr>
            <p:spPr>
              <a:xfrm rot="5400000">
                <a:off x="5166160" y="2721837"/>
                <a:ext cx="214314" cy="158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562" name="Text Box 5"/>
            <p:cNvSpPr txBox="1">
              <a:spLocks noChangeArrowheads="1"/>
            </p:cNvSpPr>
            <p:nvPr/>
          </p:nvSpPr>
          <p:spPr bwMode="auto">
            <a:xfrm>
              <a:off x="2544763" y="2300288"/>
              <a:ext cx="577850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2400"/>
                <a:t>1N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Tableau 32"/>
          <p:cNvGraphicFramePr>
            <a:graphicFrameLocks noGrp="1"/>
          </p:cNvGraphicFramePr>
          <p:nvPr/>
        </p:nvGraphicFramePr>
        <p:xfrm>
          <a:off x="1369910" y="3286125"/>
          <a:ext cx="6512028" cy="3214709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069198"/>
                <a:gridCol w="3442830"/>
              </a:tblGrid>
              <a:tr h="709741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26242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26242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26242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26242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453" name="Rectangle 69"/>
          <p:cNvSpPr>
            <a:spLocks noChangeArrowheads="1"/>
          </p:cNvSpPr>
          <p:nvPr/>
        </p:nvSpPr>
        <p:spPr bwMode="auto">
          <a:xfrm>
            <a:off x="6518275" y="6015038"/>
            <a:ext cx="9112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rtl="1" eaLnBrk="0" hangingPunct="0">
              <a:spcBef>
                <a:spcPct val="20000"/>
              </a:spcBef>
              <a:buFont typeface="Arial" charset="0"/>
              <a:buNone/>
            </a:pPr>
            <a:r>
              <a:rPr lang="ar-MA" sz="2400" dirty="0"/>
              <a:t>الشدة</a:t>
            </a:r>
            <a:endParaRPr lang="fr-FR" sz="2400" dirty="0"/>
          </a:p>
        </p:txBody>
      </p:sp>
      <p:sp>
        <p:nvSpPr>
          <p:cNvPr id="16452" name="Rectangle 68"/>
          <p:cNvSpPr>
            <a:spLocks noChangeArrowheads="1"/>
          </p:cNvSpPr>
          <p:nvPr/>
        </p:nvSpPr>
        <p:spPr bwMode="auto">
          <a:xfrm>
            <a:off x="2500313" y="6016625"/>
            <a:ext cx="1571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rtl="1" eaLnBrk="0" hangingPunct="0">
              <a:spcBef>
                <a:spcPct val="20000"/>
              </a:spcBef>
              <a:buFont typeface="Arial" charset="0"/>
              <a:buNone/>
            </a:pPr>
            <a:r>
              <a:rPr lang="fr-FR" sz="2400" dirty="0"/>
              <a:t>F</a:t>
            </a:r>
            <a:r>
              <a:rPr lang="fr-FR" sz="2400" dirty="0">
                <a:solidFill>
                  <a:srgbClr val="7030A0"/>
                </a:solidFill>
              </a:rPr>
              <a:t> = </a:t>
            </a:r>
            <a:r>
              <a:rPr lang="fr-FR" sz="2400" dirty="0"/>
              <a:t>0,6 N  </a:t>
            </a:r>
          </a:p>
        </p:txBody>
      </p:sp>
      <p:sp>
        <p:nvSpPr>
          <p:cNvPr id="16451" name="Rectangle 67"/>
          <p:cNvSpPr>
            <a:spLocks noChangeArrowheads="1"/>
          </p:cNvSpPr>
          <p:nvPr/>
        </p:nvSpPr>
        <p:spPr bwMode="auto">
          <a:xfrm>
            <a:off x="6143625" y="5368925"/>
            <a:ext cx="1292225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rtl="1" eaLnBrk="0" hangingPunct="0">
              <a:spcBef>
                <a:spcPct val="20000"/>
              </a:spcBef>
              <a:buFont typeface="Arial" charset="0"/>
              <a:buNone/>
            </a:pPr>
            <a:r>
              <a:rPr lang="ar-MA" sz="2400" dirty="0"/>
              <a:t>المنحى</a:t>
            </a:r>
            <a:endParaRPr lang="fr-FR" sz="2400" dirty="0"/>
          </a:p>
        </p:txBody>
      </p:sp>
      <p:sp>
        <p:nvSpPr>
          <p:cNvPr id="16450" name="Rectangle 66"/>
          <p:cNvSpPr>
            <a:spLocks noChangeArrowheads="1"/>
          </p:cNvSpPr>
          <p:nvPr/>
        </p:nvSpPr>
        <p:spPr bwMode="auto">
          <a:xfrm>
            <a:off x="2214563" y="5372100"/>
            <a:ext cx="1952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rtl="1" eaLnBrk="0" hangingPunct="0">
              <a:spcBef>
                <a:spcPct val="20000"/>
              </a:spcBef>
              <a:buFont typeface="Arial" charset="0"/>
              <a:buNone/>
            </a:pPr>
            <a:r>
              <a:rPr lang="ar-MA" sz="2400" dirty="0"/>
              <a:t>من </a:t>
            </a:r>
            <a:r>
              <a:rPr lang="fr-FR" sz="2400" dirty="0"/>
              <a:t>A</a:t>
            </a:r>
            <a:r>
              <a:rPr lang="ar-MA" sz="2400" dirty="0"/>
              <a:t> إلى الأسفل</a:t>
            </a:r>
            <a:endParaRPr lang="fr-FR" sz="2400" dirty="0"/>
          </a:p>
        </p:txBody>
      </p:sp>
      <p:sp>
        <p:nvSpPr>
          <p:cNvPr id="16449" name="Rectangle 65"/>
          <p:cNvSpPr>
            <a:spLocks noChangeArrowheads="1"/>
          </p:cNvSpPr>
          <p:nvPr/>
        </p:nvSpPr>
        <p:spPr bwMode="auto">
          <a:xfrm>
            <a:off x="5880100" y="4729163"/>
            <a:ext cx="1547813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rtl="1" eaLnBrk="0" hangingPunct="0">
              <a:spcBef>
                <a:spcPct val="20000"/>
              </a:spcBef>
              <a:buFont typeface="Arial" charset="0"/>
              <a:buNone/>
            </a:pPr>
            <a:r>
              <a:rPr lang="ar-MA" sz="2400"/>
              <a:t>خط التأثير</a:t>
            </a:r>
            <a:endParaRPr lang="fr-FR" sz="2400"/>
          </a:p>
        </p:txBody>
      </p:sp>
      <p:sp>
        <p:nvSpPr>
          <p:cNvPr id="16448" name="Rectangle 64"/>
          <p:cNvSpPr>
            <a:spLocks noChangeArrowheads="1"/>
          </p:cNvSpPr>
          <p:nvPr/>
        </p:nvSpPr>
        <p:spPr bwMode="auto">
          <a:xfrm>
            <a:off x="1427163" y="4670425"/>
            <a:ext cx="3309937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rtl="1" eaLnBrk="0" hangingPunct="0">
              <a:spcBef>
                <a:spcPct val="20000"/>
              </a:spcBef>
              <a:buFont typeface="Arial" charset="0"/>
              <a:buNone/>
            </a:pPr>
            <a:r>
              <a:rPr lang="ar-MA" sz="2400" dirty="0"/>
              <a:t>المستقيم</a:t>
            </a:r>
            <a:r>
              <a:rPr lang="fr-FR" sz="2400" dirty="0"/>
              <a:t> D </a:t>
            </a:r>
            <a:r>
              <a:rPr lang="ar-MA" sz="2400" dirty="0"/>
              <a:t> المائل المار من </a:t>
            </a:r>
            <a:r>
              <a:rPr lang="fr-FR" sz="2400" dirty="0"/>
              <a:t>A </a:t>
            </a:r>
            <a:r>
              <a:rPr lang="ar-MA" sz="2400" dirty="0"/>
              <a:t> </a:t>
            </a:r>
            <a:r>
              <a:rPr lang="fr-FR" sz="2400" dirty="0"/>
              <a:t>                </a:t>
            </a:r>
          </a:p>
        </p:txBody>
      </p:sp>
      <p:sp>
        <p:nvSpPr>
          <p:cNvPr id="16447" name="Rectangle 63"/>
          <p:cNvSpPr>
            <a:spLocks noChangeArrowheads="1"/>
          </p:cNvSpPr>
          <p:nvPr/>
        </p:nvSpPr>
        <p:spPr bwMode="auto">
          <a:xfrm>
            <a:off x="5881688" y="4056063"/>
            <a:ext cx="1547812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rtl="1" eaLnBrk="0" hangingPunct="0">
              <a:spcBef>
                <a:spcPct val="20000"/>
              </a:spcBef>
              <a:buFont typeface="Arial" charset="0"/>
              <a:buNone/>
            </a:pPr>
            <a:r>
              <a:rPr lang="ar-MA" sz="2400" dirty="0"/>
              <a:t>نقطة الـتأثير</a:t>
            </a:r>
            <a:endParaRPr lang="fr-FR" sz="2400" dirty="0"/>
          </a:p>
        </p:txBody>
      </p:sp>
      <p:sp>
        <p:nvSpPr>
          <p:cNvPr id="16446" name="Rectangle 62"/>
          <p:cNvSpPr>
            <a:spLocks noChangeArrowheads="1"/>
          </p:cNvSpPr>
          <p:nvPr/>
        </p:nvSpPr>
        <p:spPr bwMode="auto">
          <a:xfrm>
            <a:off x="2759075" y="4098925"/>
            <a:ext cx="8572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 eaLnBrk="0" hangingPunct="0">
              <a:spcBef>
                <a:spcPct val="20000"/>
              </a:spcBef>
              <a:buFont typeface="Arial" charset="0"/>
              <a:buNone/>
            </a:pPr>
            <a:r>
              <a:rPr lang="fr-FR" sz="2400"/>
              <a:t>A             </a:t>
            </a:r>
          </a:p>
        </p:txBody>
      </p:sp>
      <p:sp>
        <p:nvSpPr>
          <p:cNvPr id="24606" name="Rectangle 61"/>
          <p:cNvSpPr>
            <a:spLocks noChangeArrowheads="1"/>
          </p:cNvSpPr>
          <p:nvPr/>
        </p:nvSpPr>
        <p:spPr bwMode="auto">
          <a:xfrm>
            <a:off x="4786313" y="3532188"/>
            <a:ext cx="3048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endParaRPr lang="fr-FR" sz="2400"/>
          </a:p>
        </p:txBody>
      </p:sp>
      <p:sp>
        <p:nvSpPr>
          <p:cNvPr id="31" name="ZoneTexte 30"/>
          <p:cNvSpPr txBox="1"/>
          <p:nvPr/>
        </p:nvSpPr>
        <p:spPr>
          <a:xfrm>
            <a:off x="3643313" y="1071563"/>
            <a:ext cx="25717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857250" indent="-857250" algn="r" rtl="1">
              <a:buFont typeface="+mj-lt"/>
              <a:buAutoNum type="romanUcPeriod" startAt="4"/>
              <a:defRPr/>
            </a:pPr>
            <a:r>
              <a:rPr lang="ar-MA" sz="3600" b="1" u="sng" dirty="0" smtClean="0">
                <a:solidFill>
                  <a:srgbClr val="FF0000"/>
                </a:solidFill>
                <a:latin typeface="+mj-lt"/>
                <a:ea typeface="+mj-ea"/>
                <a:cs typeface="Times New Roman" pitchFamily="18" charset="0"/>
              </a:rPr>
              <a:t>تطبيقات</a:t>
            </a:r>
            <a:endParaRPr lang="fr-FR" sz="3600" b="1" u="sng" dirty="0">
              <a:solidFill>
                <a:srgbClr val="FF0000"/>
              </a:solidFill>
              <a:latin typeface="+mj-lt"/>
              <a:ea typeface="+mj-ea"/>
              <a:cs typeface="Times New Roman" pitchFamily="18" charset="0"/>
            </a:endParaRPr>
          </a:p>
        </p:txBody>
      </p:sp>
      <p:grpSp>
        <p:nvGrpSpPr>
          <p:cNvPr id="2" name="Groupe 36"/>
          <p:cNvGrpSpPr>
            <a:grpSpLocks/>
          </p:cNvGrpSpPr>
          <p:nvPr/>
        </p:nvGrpSpPr>
        <p:grpSpPr bwMode="auto">
          <a:xfrm>
            <a:off x="1928813" y="2643188"/>
            <a:ext cx="5929312" cy="523875"/>
            <a:chOff x="2643174" y="1428736"/>
            <a:chExt cx="5929298" cy="523220"/>
          </a:xfrm>
        </p:grpSpPr>
        <p:sp>
          <p:nvSpPr>
            <p:cNvPr id="24626" name="ZoneTexte 33"/>
            <p:cNvSpPr txBox="1">
              <a:spLocks noChangeArrowheads="1"/>
            </p:cNvSpPr>
            <p:nvPr/>
          </p:nvSpPr>
          <p:spPr bwMode="auto">
            <a:xfrm>
              <a:off x="2643174" y="1428736"/>
              <a:ext cx="592929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fr-FR" sz="2800" dirty="0"/>
                <a:t> F </a:t>
              </a:r>
              <a:r>
                <a:rPr lang="ar-MA" sz="2800" dirty="0"/>
                <a:t>قوة تماس </a:t>
              </a:r>
              <a:r>
                <a:rPr lang="ar-MA" sz="2800" dirty="0" err="1"/>
                <a:t>مموضعة</a:t>
              </a:r>
              <a:r>
                <a:rPr lang="fr-FR" sz="2800" dirty="0"/>
                <a:t> </a:t>
              </a:r>
              <a:r>
                <a:rPr lang="ar-MA" sz="2800" dirty="0"/>
                <a:t>شدتها</a:t>
              </a:r>
              <a:r>
                <a:rPr lang="fr-FR" sz="2800" dirty="0"/>
                <a:t> F = 0,6 N </a:t>
              </a:r>
              <a:r>
                <a:rPr lang="ar-MA" sz="2800" dirty="0"/>
                <a:t>         </a:t>
              </a:r>
              <a:endParaRPr lang="fr-FR" sz="2800" dirty="0"/>
            </a:p>
          </p:txBody>
        </p:sp>
        <p:cxnSp>
          <p:nvCxnSpPr>
            <p:cNvPr id="40" name="Connecteur droit avec flèche 39"/>
            <p:cNvCxnSpPr/>
            <p:nvPr/>
          </p:nvCxnSpPr>
          <p:spPr>
            <a:xfrm>
              <a:off x="8183536" y="1468373"/>
              <a:ext cx="285749" cy="158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e 37"/>
          <p:cNvGrpSpPr>
            <a:grpSpLocks/>
          </p:cNvGrpSpPr>
          <p:nvPr/>
        </p:nvGrpSpPr>
        <p:grpSpPr bwMode="auto">
          <a:xfrm>
            <a:off x="1714500" y="1928813"/>
            <a:ext cx="7000875" cy="523875"/>
            <a:chOff x="1643042" y="1285860"/>
            <a:chExt cx="7000868" cy="523220"/>
          </a:xfrm>
        </p:grpSpPr>
        <p:sp>
          <p:nvSpPr>
            <p:cNvPr id="24624" name="ZoneTexte 31"/>
            <p:cNvSpPr txBox="1">
              <a:spLocks noChangeArrowheads="1"/>
            </p:cNvSpPr>
            <p:nvPr/>
          </p:nvSpPr>
          <p:spPr bwMode="auto">
            <a:xfrm>
              <a:off x="1643042" y="1285860"/>
              <a:ext cx="700086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514350" indent="-514350" algn="r" rtl="1">
                <a:buFont typeface="+mj-lt"/>
                <a:buAutoNum type="arabicPeriod"/>
              </a:pPr>
              <a:r>
                <a:rPr lang="ar-MA" sz="2800" b="1" u="sng" dirty="0" smtClean="0">
                  <a:solidFill>
                    <a:srgbClr val="33CC33"/>
                  </a:solidFill>
                </a:rPr>
                <a:t>تمثيل </a:t>
              </a:r>
              <a:r>
                <a:rPr lang="ar-MA" sz="2800" b="1" u="sng" dirty="0">
                  <a:solidFill>
                    <a:srgbClr val="33CC33"/>
                  </a:solidFill>
                </a:rPr>
                <a:t>القوة  </a:t>
              </a:r>
              <a:r>
                <a:rPr lang="fr-FR" sz="2800" b="1" u="sng" dirty="0">
                  <a:solidFill>
                    <a:srgbClr val="33CC33"/>
                  </a:solidFill>
                </a:rPr>
                <a:t>F</a:t>
              </a:r>
              <a:r>
                <a:rPr lang="ar-MA" sz="2800" b="1" u="sng" dirty="0">
                  <a:solidFill>
                    <a:srgbClr val="33CC33"/>
                  </a:solidFill>
                </a:rPr>
                <a:t> التي يطبقها الخيط على </a:t>
              </a:r>
              <a:r>
                <a:rPr lang="ar-MA" sz="2800" b="1" u="sng" dirty="0" err="1">
                  <a:solidFill>
                    <a:srgbClr val="33CC33"/>
                  </a:solidFill>
                </a:rPr>
                <a:t>النفاخة</a:t>
              </a:r>
              <a:endParaRPr lang="fr-FR" sz="2800" b="1" u="sng" dirty="0">
                <a:solidFill>
                  <a:srgbClr val="33CC33"/>
                </a:solidFill>
              </a:endParaRPr>
            </a:p>
          </p:txBody>
        </p:sp>
        <p:cxnSp>
          <p:nvCxnSpPr>
            <p:cNvPr id="43" name="Connecteur droit avec flèche 42"/>
            <p:cNvCxnSpPr/>
            <p:nvPr/>
          </p:nvCxnSpPr>
          <p:spPr>
            <a:xfrm>
              <a:off x="6102326" y="1330254"/>
              <a:ext cx="285750" cy="1585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e 31"/>
          <p:cNvGrpSpPr>
            <a:grpSpLocks/>
          </p:cNvGrpSpPr>
          <p:nvPr/>
        </p:nvGrpSpPr>
        <p:grpSpPr bwMode="auto">
          <a:xfrm>
            <a:off x="3071813" y="3298825"/>
            <a:ext cx="4819650" cy="663575"/>
            <a:chOff x="3071813" y="3298825"/>
            <a:chExt cx="4819650" cy="663575"/>
          </a:xfrm>
        </p:grpSpPr>
        <p:sp>
          <p:nvSpPr>
            <p:cNvPr id="24618" name="Line 84"/>
            <p:cNvSpPr>
              <a:spLocks noChangeAspect="1" noChangeShapeType="1"/>
            </p:cNvSpPr>
            <p:nvPr/>
          </p:nvSpPr>
          <p:spPr bwMode="auto">
            <a:xfrm rot="21480000" flipH="1">
              <a:off x="4795838" y="3355975"/>
              <a:ext cx="3095625" cy="5762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4619" name="Text Box 85"/>
            <p:cNvSpPr txBox="1">
              <a:spLocks noChangeArrowheads="1"/>
            </p:cNvSpPr>
            <p:nvPr/>
          </p:nvSpPr>
          <p:spPr bwMode="auto">
            <a:xfrm rot="-672705">
              <a:off x="5065713" y="3298825"/>
              <a:ext cx="9175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ar-MA" sz="2400"/>
                <a:t>القوة</a:t>
              </a:r>
              <a:endParaRPr lang="fr-FR" sz="2400"/>
            </a:p>
          </p:txBody>
        </p:sp>
        <p:sp>
          <p:nvSpPr>
            <p:cNvPr id="24620" name="Text Box 86"/>
            <p:cNvSpPr txBox="1">
              <a:spLocks noChangeArrowheads="1"/>
            </p:cNvSpPr>
            <p:nvPr/>
          </p:nvSpPr>
          <p:spPr bwMode="auto">
            <a:xfrm rot="-612286">
              <a:off x="6781800" y="3422650"/>
              <a:ext cx="10112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ar-MA" sz="2400"/>
                <a:t>مميزاتها</a:t>
              </a:r>
              <a:endParaRPr lang="fr-FR" sz="2400"/>
            </a:p>
          </p:txBody>
        </p:sp>
        <p:grpSp>
          <p:nvGrpSpPr>
            <p:cNvPr id="5" name="Groupe 35"/>
            <p:cNvGrpSpPr>
              <a:grpSpLocks/>
            </p:cNvGrpSpPr>
            <p:nvPr/>
          </p:nvGrpSpPr>
          <p:grpSpPr bwMode="auto">
            <a:xfrm>
              <a:off x="3071813" y="3500438"/>
              <a:ext cx="327025" cy="461962"/>
              <a:chOff x="3071802" y="3214686"/>
              <a:chExt cx="327025" cy="461665"/>
            </a:xfrm>
          </p:grpSpPr>
          <p:sp>
            <p:nvSpPr>
              <p:cNvPr id="24622" name="ZoneTexte 27"/>
              <p:cNvSpPr txBox="1">
                <a:spLocks noChangeArrowheads="1"/>
              </p:cNvSpPr>
              <p:nvPr/>
            </p:nvSpPr>
            <p:spPr bwMode="auto">
              <a:xfrm>
                <a:off x="3071802" y="3214686"/>
                <a:ext cx="327025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2400" b="1"/>
                  <a:t>F</a:t>
                </a:r>
                <a:endParaRPr lang="ar-DZ" sz="2400" b="1"/>
              </a:p>
            </p:txBody>
          </p:sp>
          <p:cxnSp>
            <p:nvCxnSpPr>
              <p:cNvPr id="35" name="Connecteur droit avec flèche 34"/>
              <p:cNvCxnSpPr/>
              <p:nvPr/>
            </p:nvCxnSpPr>
            <p:spPr>
              <a:xfrm>
                <a:off x="3108314" y="3241656"/>
                <a:ext cx="285750" cy="158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611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6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7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45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46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24617" name="ZoneTexte 39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4614" name="ZoneTexte 36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6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6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6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6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6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53" grpId="0"/>
      <p:bldP spid="16452" grpId="0"/>
      <p:bldP spid="16451" grpId="0"/>
      <p:bldP spid="16450" grpId="0"/>
      <p:bldP spid="16449" grpId="0"/>
      <p:bldP spid="16448" grpId="0"/>
      <p:bldP spid="16447" grpId="0"/>
      <p:bldP spid="1644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Oval 5"/>
          <p:cNvSpPr>
            <a:spLocks noChangeAspect="1" noChangeArrowheads="1"/>
          </p:cNvSpPr>
          <p:nvPr/>
        </p:nvSpPr>
        <p:spPr bwMode="auto">
          <a:xfrm rot="1110062">
            <a:off x="5538788" y="2179638"/>
            <a:ext cx="1363662" cy="1800225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651" name="Text Box 13"/>
          <p:cNvSpPr txBox="1">
            <a:spLocks noChangeArrowheads="1"/>
          </p:cNvSpPr>
          <p:nvPr/>
        </p:nvSpPr>
        <p:spPr bwMode="auto">
          <a:xfrm>
            <a:off x="5145088" y="3652838"/>
            <a:ext cx="6858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/>
              <a:t>A</a:t>
            </a:r>
          </a:p>
        </p:txBody>
      </p:sp>
      <p:sp>
        <p:nvSpPr>
          <p:cNvPr id="25604" name="Text Box 15"/>
          <p:cNvSpPr txBox="1">
            <a:spLocks noChangeArrowheads="1"/>
          </p:cNvSpPr>
          <p:nvPr/>
        </p:nvSpPr>
        <p:spPr bwMode="auto">
          <a:xfrm>
            <a:off x="357188" y="3929063"/>
            <a:ext cx="28575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3200">
                <a:solidFill>
                  <a:schemeClr val="bg1"/>
                </a:solidFill>
              </a:rPr>
              <a:t>Direction de l’action : la droite (D)</a:t>
            </a:r>
          </a:p>
        </p:txBody>
      </p:sp>
      <p:sp>
        <p:nvSpPr>
          <p:cNvPr id="27653" name="Line 16"/>
          <p:cNvSpPr>
            <a:spLocks noChangeAspect="1" noChangeShapeType="1"/>
          </p:cNvSpPr>
          <p:nvPr/>
        </p:nvSpPr>
        <p:spPr bwMode="auto">
          <a:xfrm flipV="1">
            <a:off x="4857750" y="1295400"/>
            <a:ext cx="2071688" cy="5364163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7654" name="Line 19"/>
          <p:cNvSpPr>
            <a:spLocks noChangeAspect="1" noChangeShapeType="1"/>
          </p:cNvSpPr>
          <p:nvPr/>
        </p:nvSpPr>
        <p:spPr bwMode="auto">
          <a:xfrm flipH="1">
            <a:off x="5078413" y="3900488"/>
            <a:ext cx="842962" cy="215900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7655" name="ZoneTexte 21"/>
          <p:cNvSpPr txBox="1">
            <a:spLocks noChangeArrowheads="1"/>
          </p:cNvSpPr>
          <p:nvPr/>
        </p:nvSpPr>
        <p:spPr bwMode="auto">
          <a:xfrm>
            <a:off x="4929188" y="6000750"/>
            <a:ext cx="642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/>
              <a:t>D</a:t>
            </a:r>
          </a:p>
        </p:txBody>
      </p:sp>
      <p:cxnSp>
        <p:nvCxnSpPr>
          <p:cNvPr id="20" name="Connecteur droit avec flèche 19"/>
          <p:cNvCxnSpPr/>
          <p:nvPr/>
        </p:nvCxnSpPr>
        <p:spPr>
          <a:xfrm>
            <a:off x="1857375" y="3632200"/>
            <a:ext cx="5715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>
            <a:off x="1857375" y="2989263"/>
            <a:ext cx="642938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8" name="ZoneTexte 28"/>
          <p:cNvSpPr txBox="1">
            <a:spLocks noChangeArrowheads="1"/>
          </p:cNvSpPr>
          <p:nvPr/>
        </p:nvSpPr>
        <p:spPr bwMode="auto">
          <a:xfrm flipH="1">
            <a:off x="6858000" y="3000375"/>
            <a:ext cx="857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MA" sz="2400" b="1"/>
              <a:t>نفاخة</a:t>
            </a:r>
            <a:endParaRPr lang="fr-FR" sz="2400" b="1"/>
          </a:p>
        </p:txBody>
      </p:sp>
      <p:sp>
        <p:nvSpPr>
          <p:cNvPr id="27659" name="Oval 11"/>
          <p:cNvSpPr>
            <a:spLocks noChangeArrowheads="1"/>
          </p:cNvSpPr>
          <p:nvPr/>
        </p:nvSpPr>
        <p:spPr bwMode="auto">
          <a:xfrm>
            <a:off x="5843588" y="3851275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2" name="Groupe 21"/>
          <p:cNvGrpSpPr>
            <a:grpSpLocks/>
          </p:cNvGrpSpPr>
          <p:nvPr/>
        </p:nvGrpSpPr>
        <p:grpSpPr bwMode="auto">
          <a:xfrm>
            <a:off x="4714875" y="5021263"/>
            <a:ext cx="523875" cy="809625"/>
            <a:chOff x="4851189" y="3995738"/>
            <a:chExt cx="523220" cy="810520"/>
          </a:xfrm>
        </p:grpSpPr>
        <p:sp>
          <p:nvSpPr>
            <p:cNvPr id="25628" name="Line 21"/>
            <p:cNvSpPr>
              <a:spLocks noChangeShapeType="1"/>
            </p:cNvSpPr>
            <p:nvPr/>
          </p:nvSpPr>
          <p:spPr bwMode="auto">
            <a:xfrm rot="297755" flipV="1">
              <a:off x="4948238" y="3995738"/>
              <a:ext cx="104775" cy="43815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29" name="Text Box 13"/>
            <p:cNvSpPr txBox="1">
              <a:spLocks noChangeArrowheads="1"/>
            </p:cNvSpPr>
            <p:nvPr/>
          </p:nvSpPr>
          <p:spPr bwMode="auto">
            <a:xfrm rot="-4328023">
              <a:off x="4769899" y="4201748"/>
              <a:ext cx="6858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2800">
                  <a:solidFill>
                    <a:srgbClr val="3366FF"/>
                  </a:solidFill>
                </a:rPr>
                <a:t>F</a:t>
              </a:r>
            </a:p>
          </p:txBody>
        </p:sp>
      </p:grpSp>
      <p:grpSp>
        <p:nvGrpSpPr>
          <p:cNvPr id="3" name="Groupe 30"/>
          <p:cNvGrpSpPr>
            <a:grpSpLocks/>
          </p:cNvGrpSpPr>
          <p:nvPr/>
        </p:nvGrpSpPr>
        <p:grpSpPr bwMode="auto">
          <a:xfrm>
            <a:off x="4217988" y="1214438"/>
            <a:ext cx="1354137" cy="584200"/>
            <a:chOff x="4216731" y="1214422"/>
            <a:chExt cx="1355401" cy="585351"/>
          </a:xfrm>
        </p:grpSpPr>
        <p:sp>
          <p:nvSpPr>
            <p:cNvPr id="25626" name="Rectangle 22"/>
            <p:cNvSpPr>
              <a:spLocks noChangeArrowheads="1"/>
            </p:cNvSpPr>
            <p:nvPr/>
          </p:nvSpPr>
          <p:spPr bwMode="auto">
            <a:xfrm>
              <a:off x="4216731" y="1214422"/>
              <a:ext cx="1355401" cy="585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ar-MA" sz="3200" b="1" u="sng">
                  <a:solidFill>
                    <a:srgbClr val="FF0000"/>
                  </a:solidFill>
                </a:rPr>
                <a:t>تمثيل  </a:t>
              </a:r>
              <a:r>
                <a:rPr lang="fr-FR" sz="3200" u="sng">
                  <a:solidFill>
                    <a:srgbClr val="FF0000"/>
                  </a:solidFill>
                </a:rPr>
                <a:t>F</a:t>
              </a:r>
              <a:endParaRPr lang="ar-SA" sz="3200" u="sng">
                <a:solidFill>
                  <a:srgbClr val="FF0000"/>
                </a:solidFill>
              </a:endParaRPr>
            </a:p>
          </p:txBody>
        </p:sp>
        <p:cxnSp>
          <p:nvCxnSpPr>
            <p:cNvPr id="21" name="Connecteur droit avec flèche 20"/>
            <p:cNvCxnSpPr/>
            <p:nvPr/>
          </p:nvCxnSpPr>
          <p:spPr>
            <a:xfrm>
              <a:off x="4348616" y="1281228"/>
              <a:ext cx="287606" cy="159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662" name="Rectangle 24"/>
          <p:cNvSpPr>
            <a:spLocks noChangeArrowheads="1"/>
          </p:cNvSpPr>
          <p:nvPr/>
        </p:nvSpPr>
        <p:spPr bwMode="auto">
          <a:xfrm>
            <a:off x="3743325" y="2703513"/>
            <a:ext cx="9175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MA" sz="2800"/>
              <a:t>السلم :</a:t>
            </a:r>
            <a:endParaRPr lang="ar-SA" sz="2800"/>
          </a:p>
        </p:txBody>
      </p:sp>
      <p:sp>
        <p:nvSpPr>
          <p:cNvPr id="27663" name="Rectangle 25"/>
          <p:cNvSpPr>
            <a:spLocks noChangeArrowheads="1"/>
          </p:cNvSpPr>
          <p:nvPr/>
        </p:nvSpPr>
        <p:spPr bwMode="auto">
          <a:xfrm>
            <a:off x="2541588" y="2744788"/>
            <a:ext cx="8350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fr-FR" sz="2400"/>
              <a:t>0,1N</a:t>
            </a:r>
            <a:endParaRPr lang="ar-SA" sz="2400"/>
          </a:p>
        </p:txBody>
      </p:sp>
      <p:sp>
        <p:nvSpPr>
          <p:cNvPr id="27664" name="Rectangle 26"/>
          <p:cNvSpPr>
            <a:spLocks noChangeArrowheads="1"/>
          </p:cNvSpPr>
          <p:nvPr/>
        </p:nvSpPr>
        <p:spPr bwMode="auto">
          <a:xfrm>
            <a:off x="1144588" y="2703513"/>
            <a:ext cx="7667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fr-FR" sz="2400"/>
              <a:t>1cm</a:t>
            </a:r>
            <a:endParaRPr lang="ar-MA" sz="2400"/>
          </a:p>
        </p:txBody>
      </p:sp>
      <p:sp>
        <p:nvSpPr>
          <p:cNvPr id="27665" name="Rectangle 27"/>
          <p:cNvSpPr>
            <a:spLocks noChangeArrowheads="1"/>
          </p:cNvSpPr>
          <p:nvPr/>
        </p:nvSpPr>
        <p:spPr bwMode="auto">
          <a:xfrm>
            <a:off x="1143000" y="3384550"/>
            <a:ext cx="7667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fr-FR" sz="2400"/>
              <a:t>6cm</a:t>
            </a:r>
            <a:endParaRPr lang="ar-MA" sz="2400"/>
          </a:p>
        </p:txBody>
      </p:sp>
      <p:sp>
        <p:nvSpPr>
          <p:cNvPr id="27666" name="Rectangle 29"/>
          <p:cNvSpPr>
            <a:spLocks noChangeArrowheads="1"/>
          </p:cNvSpPr>
          <p:nvPr/>
        </p:nvSpPr>
        <p:spPr bwMode="auto">
          <a:xfrm>
            <a:off x="2500313" y="3395663"/>
            <a:ext cx="8350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fr-FR" sz="2400"/>
              <a:t>0,6N</a:t>
            </a:r>
            <a:endParaRPr lang="ar-SA" sz="2400"/>
          </a:p>
        </p:txBody>
      </p:sp>
      <p:sp>
        <p:nvSpPr>
          <p:cNvPr id="25619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4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5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36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37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25625" name="ZoneTexte 39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5622" name="ZoneTexte 36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/>
      <p:bldP spid="27651" grpId="0"/>
      <p:bldP spid="27653" grpId="0" animBg="1"/>
      <p:bldP spid="27654" grpId="0" animBg="1"/>
      <p:bldP spid="27655" grpId="0"/>
      <p:bldP spid="27658" grpId="0"/>
      <p:bldP spid="27659" grpId="0" animBg="1"/>
      <p:bldP spid="27662" grpId="0"/>
      <p:bldP spid="27663" grpId="0"/>
      <p:bldP spid="27664" grpId="0"/>
      <p:bldP spid="27665" grpId="0"/>
      <p:bldP spid="2766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Tableau 32"/>
          <p:cNvGraphicFramePr>
            <a:graphicFrameLocks noGrp="1"/>
          </p:cNvGraphicFramePr>
          <p:nvPr/>
        </p:nvGraphicFramePr>
        <p:xfrm>
          <a:off x="1611210" y="3079750"/>
          <a:ext cx="6512028" cy="3214709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069198"/>
                <a:gridCol w="3442830"/>
              </a:tblGrid>
              <a:tr h="709741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26242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26242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26242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26242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453" name="Rectangle 69"/>
          <p:cNvSpPr>
            <a:spLocks noChangeArrowheads="1"/>
          </p:cNvSpPr>
          <p:nvPr/>
        </p:nvSpPr>
        <p:spPr bwMode="auto">
          <a:xfrm>
            <a:off x="6759575" y="5808663"/>
            <a:ext cx="9112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ar-MA" sz="2400"/>
              <a:t>الشدة</a:t>
            </a:r>
            <a:endParaRPr lang="fr-FR" sz="2400"/>
          </a:p>
        </p:txBody>
      </p:sp>
      <p:sp>
        <p:nvSpPr>
          <p:cNvPr id="16452" name="Rectangle 68"/>
          <p:cNvSpPr>
            <a:spLocks noChangeArrowheads="1"/>
          </p:cNvSpPr>
          <p:nvPr/>
        </p:nvSpPr>
        <p:spPr bwMode="auto">
          <a:xfrm>
            <a:off x="2741613" y="5810250"/>
            <a:ext cx="1571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rtl="0" eaLnBrk="0" hangingPunct="0">
              <a:spcBef>
                <a:spcPct val="20000"/>
              </a:spcBef>
              <a:buFont typeface="Arial" charset="0"/>
              <a:buNone/>
            </a:pPr>
            <a:r>
              <a:rPr lang="fr-FR" sz="2400"/>
              <a:t>P</a:t>
            </a:r>
            <a:r>
              <a:rPr lang="fr-FR" sz="2400">
                <a:solidFill>
                  <a:srgbClr val="7030A0"/>
                </a:solidFill>
              </a:rPr>
              <a:t> = </a:t>
            </a:r>
            <a:r>
              <a:rPr lang="fr-FR" sz="2400"/>
              <a:t>15 N  </a:t>
            </a:r>
          </a:p>
        </p:txBody>
      </p:sp>
      <p:sp>
        <p:nvSpPr>
          <p:cNvPr id="16451" name="Rectangle 67"/>
          <p:cNvSpPr>
            <a:spLocks noChangeArrowheads="1"/>
          </p:cNvSpPr>
          <p:nvPr/>
        </p:nvSpPr>
        <p:spPr bwMode="auto">
          <a:xfrm>
            <a:off x="6384925" y="5162550"/>
            <a:ext cx="1292225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ar-MA" sz="2400"/>
              <a:t>المنحى</a:t>
            </a:r>
            <a:endParaRPr lang="fr-FR" sz="2400"/>
          </a:p>
        </p:txBody>
      </p:sp>
      <p:sp>
        <p:nvSpPr>
          <p:cNvPr id="16450" name="Rectangle 66"/>
          <p:cNvSpPr>
            <a:spLocks noChangeArrowheads="1"/>
          </p:cNvSpPr>
          <p:nvPr/>
        </p:nvSpPr>
        <p:spPr bwMode="auto">
          <a:xfrm>
            <a:off x="2455863" y="5165725"/>
            <a:ext cx="1952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ar-MA" sz="2400"/>
              <a:t>من </a:t>
            </a:r>
            <a:r>
              <a:rPr lang="fr-FR" sz="2400"/>
              <a:t>G</a:t>
            </a:r>
            <a:r>
              <a:rPr lang="ar-MA" sz="2400"/>
              <a:t> إلى الأسفل</a:t>
            </a:r>
            <a:endParaRPr lang="fr-FR" sz="2400"/>
          </a:p>
        </p:txBody>
      </p:sp>
      <p:sp>
        <p:nvSpPr>
          <p:cNvPr id="16449" name="Rectangle 65"/>
          <p:cNvSpPr>
            <a:spLocks noChangeArrowheads="1"/>
          </p:cNvSpPr>
          <p:nvPr/>
        </p:nvSpPr>
        <p:spPr bwMode="auto">
          <a:xfrm>
            <a:off x="6121400" y="4522788"/>
            <a:ext cx="1547813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ar-MA" sz="2400"/>
              <a:t>خط التأثير</a:t>
            </a:r>
            <a:endParaRPr lang="fr-FR" sz="2400"/>
          </a:p>
        </p:txBody>
      </p:sp>
      <p:sp>
        <p:nvSpPr>
          <p:cNvPr id="16448" name="Rectangle 64"/>
          <p:cNvSpPr>
            <a:spLocks noChangeArrowheads="1"/>
          </p:cNvSpPr>
          <p:nvPr/>
        </p:nvSpPr>
        <p:spPr bwMode="auto">
          <a:xfrm>
            <a:off x="1812925" y="4464050"/>
            <a:ext cx="316547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ar-MA" sz="2400">
                <a:latin typeface="Calibri" pitchFamily="34" charset="0"/>
              </a:rPr>
              <a:t>المستقيم الرأسي المار من</a:t>
            </a:r>
            <a:r>
              <a:rPr lang="fr-FR" sz="2400">
                <a:latin typeface="Calibri" pitchFamily="34" charset="0"/>
              </a:rPr>
              <a:t> G </a:t>
            </a:r>
            <a:endParaRPr lang="ar-MA" sz="2400">
              <a:latin typeface="Calibri" pitchFamily="34" charset="0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fr-FR" sz="2400"/>
              <a:t> </a:t>
            </a:r>
            <a:r>
              <a:rPr lang="ar-MA" sz="2400"/>
              <a:t> </a:t>
            </a:r>
            <a:r>
              <a:rPr lang="fr-FR" sz="2400"/>
              <a:t>                </a:t>
            </a:r>
          </a:p>
        </p:txBody>
      </p:sp>
      <p:sp>
        <p:nvSpPr>
          <p:cNvPr id="16447" name="Rectangle 63"/>
          <p:cNvSpPr>
            <a:spLocks noChangeArrowheads="1"/>
          </p:cNvSpPr>
          <p:nvPr/>
        </p:nvSpPr>
        <p:spPr bwMode="auto">
          <a:xfrm>
            <a:off x="6122988" y="3849688"/>
            <a:ext cx="1547812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ar-MA" sz="2400"/>
              <a:t>نقطة الـتأثير</a:t>
            </a:r>
            <a:endParaRPr lang="fr-FR" sz="2400"/>
          </a:p>
        </p:txBody>
      </p:sp>
      <p:sp>
        <p:nvSpPr>
          <p:cNvPr id="16446" name="Rectangle 62"/>
          <p:cNvSpPr>
            <a:spLocks noChangeArrowheads="1"/>
          </p:cNvSpPr>
          <p:nvPr/>
        </p:nvSpPr>
        <p:spPr bwMode="auto">
          <a:xfrm>
            <a:off x="2027238" y="3892550"/>
            <a:ext cx="24288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</a:pPr>
            <a:r>
              <a:rPr lang="ar-MA" sz="2400">
                <a:latin typeface="Calibri" pitchFamily="34" charset="0"/>
              </a:rPr>
              <a:t>مركز ثقل الجسم   </a:t>
            </a:r>
            <a:r>
              <a:rPr lang="fr-FR" sz="2400">
                <a:latin typeface="Calibri" pitchFamily="34" charset="0"/>
              </a:rPr>
              <a:t>G</a:t>
            </a:r>
          </a:p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fr-FR" sz="2400"/>
              <a:t>             </a:t>
            </a:r>
          </a:p>
        </p:txBody>
      </p:sp>
      <p:sp>
        <p:nvSpPr>
          <p:cNvPr id="26654" name="Rectangle 61"/>
          <p:cNvSpPr>
            <a:spLocks noChangeArrowheads="1"/>
          </p:cNvSpPr>
          <p:nvPr/>
        </p:nvSpPr>
        <p:spPr bwMode="auto">
          <a:xfrm>
            <a:off x="5027613" y="3325813"/>
            <a:ext cx="3048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endParaRPr lang="fr-FR" sz="2400"/>
          </a:p>
        </p:txBody>
      </p:sp>
      <p:grpSp>
        <p:nvGrpSpPr>
          <p:cNvPr id="2" name="Groupe 36"/>
          <p:cNvGrpSpPr>
            <a:grpSpLocks/>
          </p:cNvGrpSpPr>
          <p:nvPr/>
        </p:nvGrpSpPr>
        <p:grpSpPr bwMode="auto">
          <a:xfrm>
            <a:off x="5099050" y="2365375"/>
            <a:ext cx="3033713" cy="522288"/>
            <a:chOff x="5572106" y="1428736"/>
            <a:chExt cx="3034233" cy="522566"/>
          </a:xfrm>
        </p:grpSpPr>
        <p:sp>
          <p:nvSpPr>
            <p:cNvPr id="26674" name="ZoneTexte 33"/>
            <p:cNvSpPr txBox="1">
              <a:spLocks noChangeArrowheads="1"/>
            </p:cNvSpPr>
            <p:nvPr/>
          </p:nvSpPr>
          <p:spPr bwMode="auto">
            <a:xfrm>
              <a:off x="5572106" y="1428736"/>
              <a:ext cx="3034233" cy="5225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2800"/>
                <a:t> P </a:t>
              </a:r>
              <a:r>
                <a:rPr lang="ar-MA" sz="2800"/>
                <a:t>قوة عن بعد</a:t>
              </a:r>
              <a:r>
                <a:rPr lang="fr-FR" sz="2800"/>
                <a:t> </a:t>
              </a:r>
              <a:r>
                <a:rPr lang="ar-MA" sz="2800"/>
                <a:t>موزعة</a:t>
              </a:r>
              <a:endParaRPr lang="fr-FR" sz="2800"/>
            </a:p>
          </p:txBody>
        </p:sp>
        <p:cxnSp>
          <p:nvCxnSpPr>
            <p:cNvPr id="40" name="Connecteur droit avec flèche 39"/>
            <p:cNvCxnSpPr/>
            <p:nvPr/>
          </p:nvCxnSpPr>
          <p:spPr>
            <a:xfrm>
              <a:off x="8183992" y="1468445"/>
              <a:ext cx="285799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e 37"/>
          <p:cNvGrpSpPr>
            <a:grpSpLocks/>
          </p:cNvGrpSpPr>
          <p:nvPr/>
        </p:nvGrpSpPr>
        <p:grpSpPr bwMode="auto">
          <a:xfrm>
            <a:off x="1714500" y="1138238"/>
            <a:ext cx="7000875" cy="523875"/>
            <a:chOff x="1643042" y="1285860"/>
            <a:chExt cx="7000868" cy="522566"/>
          </a:xfrm>
        </p:grpSpPr>
        <p:sp>
          <p:nvSpPr>
            <p:cNvPr id="26672" name="ZoneTexte 31"/>
            <p:cNvSpPr txBox="1">
              <a:spLocks noChangeArrowheads="1"/>
            </p:cNvSpPr>
            <p:nvPr/>
          </p:nvSpPr>
          <p:spPr bwMode="auto">
            <a:xfrm>
              <a:off x="1643042" y="1285860"/>
              <a:ext cx="7000868" cy="5225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2800" b="1" u="sng">
                  <a:solidFill>
                    <a:srgbClr val="33CC33"/>
                  </a:solidFill>
                </a:rPr>
                <a:t>2</a:t>
              </a:r>
              <a:r>
                <a:rPr lang="ar-MA" sz="2800" b="1" u="sng">
                  <a:solidFill>
                    <a:srgbClr val="33CC33"/>
                  </a:solidFill>
                </a:rPr>
                <a:t>ـ</a:t>
              </a:r>
              <a:r>
                <a:rPr lang="fr-FR" sz="2800" b="1" u="sng">
                  <a:solidFill>
                    <a:srgbClr val="33CC33"/>
                  </a:solidFill>
                </a:rPr>
                <a:t> </a:t>
              </a:r>
              <a:r>
                <a:rPr lang="ar-MA" sz="2800" b="1" u="sng">
                  <a:solidFill>
                    <a:srgbClr val="33CC33"/>
                  </a:solidFill>
                </a:rPr>
                <a:t>4 تمثيل القوة </a:t>
              </a:r>
              <a:r>
                <a:rPr lang="fr-FR" sz="2800" b="1" u="sng">
                  <a:solidFill>
                    <a:srgbClr val="33CC33"/>
                  </a:solidFill>
                </a:rPr>
                <a:t>P</a:t>
              </a:r>
              <a:r>
                <a:rPr lang="ar-MA" sz="2800" b="1" u="sng">
                  <a:solidFill>
                    <a:srgbClr val="33CC33"/>
                  </a:solidFill>
                </a:rPr>
                <a:t> التي تطبقها الأرض على جسم </a:t>
              </a:r>
              <a:r>
                <a:rPr lang="fr-FR" sz="2800" b="1" u="sng">
                  <a:solidFill>
                    <a:srgbClr val="33CC33"/>
                  </a:solidFill>
                </a:rPr>
                <a:t>S</a:t>
              </a:r>
              <a:r>
                <a:rPr lang="ar-MA" sz="2800" b="1" u="sng">
                  <a:solidFill>
                    <a:srgbClr val="33CC33"/>
                  </a:solidFill>
                </a:rPr>
                <a:t> </a:t>
              </a:r>
              <a:endParaRPr lang="fr-FR" sz="2800" b="1" u="sng">
                <a:solidFill>
                  <a:srgbClr val="33CC33"/>
                </a:solidFill>
              </a:endParaRPr>
            </a:p>
          </p:txBody>
        </p:sp>
        <p:cxnSp>
          <p:nvCxnSpPr>
            <p:cNvPr id="43" name="Connecteur droit avec flèche 42"/>
            <p:cNvCxnSpPr/>
            <p:nvPr/>
          </p:nvCxnSpPr>
          <p:spPr>
            <a:xfrm>
              <a:off x="6259487" y="1330199"/>
              <a:ext cx="285750" cy="1583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e 33"/>
          <p:cNvGrpSpPr>
            <a:grpSpLocks/>
          </p:cNvGrpSpPr>
          <p:nvPr/>
        </p:nvGrpSpPr>
        <p:grpSpPr bwMode="auto">
          <a:xfrm>
            <a:off x="3313113" y="3092450"/>
            <a:ext cx="4832350" cy="663575"/>
            <a:chOff x="3313113" y="3092450"/>
            <a:chExt cx="4832350" cy="663575"/>
          </a:xfrm>
        </p:grpSpPr>
        <p:sp>
          <p:nvSpPr>
            <p:cNvPr id="26666" name="Line 84"/>
            <p:cNvSpPr>
              <a:spLocks noChangeAspect="1" noChangeShapeType="1"/>
            </p:cNvSpPr>
            <p:nvPr/>
          </p:nvSpPr>
          <p:spPr bwMode="auto">
            <a:xfrm rot="21480000" flipH="1">
              <a:off x="5049838" y="3138488"/>
              <a:ext cx="3095625" cy="5762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6667" name="Text Box 85"/>
            <p:cNvSpPr txBox="1">
              <a:spLocks noChangeArrowheads="1"/>
            </p:cNvSpPr>
            <p:nvPr/>
          </p:nvSpPr>
          <p:spPr bwMode="auto">
            <a:xfrm rot="-672705">
              <a:off x="5307013" y="3092450"/>
              <a:ext cx="9175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ar-MA" sz="2400"/>
                <a:t>القوة</a:t>
              </a:r>
              <a:endParaRPr lang="fr-FR" sz="2400"/>
            </a:p>
          </p:txBody>
        </p:sp>
        <p:sp>
          <p:nvSpPr>
            <p:cNvPr id="26668" name="Text Box 86"/>
            <p:cNvSpPr txBox="1">
              <a:spLocks noChangeArrowheads="1"/>
            </p:cNvSpPr>
            <p:nvPr/>
          </p:nvSpPr>
          <p:spPr bwMode="auto">
            <a:xfrm rot="-612286">
              <a:off x="7023100" y="3216275"/>
              <a:ext cx="10112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ar-MA" sz="2400"/>
                <a:t>مميزاتها</a:t>
              </a:r>
              <a:endParaRPr lang="fr-FR" sz="2400"/>
            </a:p>
          </p:txBody>
        </p:sp>
        <p:grpSp>
          <p:nvGrpSpPr>
            <p:cNvPr id="5" name="Groupe 35"/>
            <p:cNvGrpSpPr>
              <a:grpSpLocks/>
            </p:cNvGrpSpPr>
            <p:nvPr/>
          </p:nvGrpSpPr>
          <p:grpSpPr bwMode="auto">
            <a:xfrm>
              <a:off x="3313113" y="3294063"/>
              <a:ext cx="327025" cy="461962"/>
              <a:chOff x="3071802" y="3214686"/>
              <a:chExt cx="327025" cy="461665"/>
            </a:xfrm>
          </p:grpSpPr>
          <p:sp>
            <p:nvSpPr>
              <p:cNvPr id="26670" name="ZoneTexte 27"/>
              <p:cNvSpPr txBox="1">
                <a:spLocks noChangeArrowheads="1"/>
              </p:cNvSpPr>
              <p:nvPr/>
            </p:nvSpPr>
            <p:spPr bwMode="auto">
              <a:xfrm>
                <a:off x="3071802" y="3214686"/>
                <a:ext cx="327025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2400" b="1"/>
                  <a:t>F</a:t>
                </a:r>
                <a:endParaRPr lang="ar-DZ" sz="2400" b="1"/>
              </a:p>
            </p:txBody>
          </p:sp>
          <p:cxnSp>
            <p:nvCxnSpPr>
              <p:cNvPr id="35" name="Connecteur droit avec flèche 34"/>
              <p:cNvCxnSpPr/>
              <p:nvPr/>
            </p:nvCxnSpPr>
            <p:spPr>
              <a:xfrm>
                <a:off x="3108314" y="3241656"/>
                <a:ext cx="285750" cy="158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658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6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7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45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46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26665" name="ZoneTexte 39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6662" name="ZoneTexte 36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32" name="ZoneTexte 31"/>
          <p:cNvSpPr txBox="1">
            <a:spLocks noChangeArrowheads="1"/>
          </p:cNvSpPr>
          <p:nvPr/>
        </p:nvSpPr>
        <p:spPr bwMode="auto">
          <a:xfrm>
            <a:off x="3395663" y="1714500"/>
            <a:ext cx="46434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MA" sz="2800" b="1" u="sng">
                <a:solidFill>
                  <a:srgbClr val="33CC33"/>
                </a:solidFill>
              </a:rPr>
              <a:t>وزنه </a:t>
            </a:r>
            <a:r>
              <a:rPr lang="fr-FR" sz="2800" b="1" u="sng">
                <a:solidFill>
                  <a:srgbClr val="33CC33"/>
                </a:solidFill>
              </a:rPr>
              <a:t>P = 15N</a:t>
            </a:r>
            <a:r>
              <a:rPr lang="ar-MA" sz="2800" b="1" u="sng">
                <a:solidFill>
                  <a:srgbClr val="33CC33"/>
                </a:solidFill>
              </a:rPr>
              <a:t> معلق بدينامومتر</a:t>
            </a:r>
            <a:r>
              <a:rPr lang="fr-FR" sz="2800" b="1" u="sng">
                <a:solidFill>
                  <a:srgbClr val="33CC33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6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6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6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6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6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6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6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6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53" grpId="0"/>
      <p:bldP spid="16452" grpId="0"/>
      <p:bldP spid="16451" grpId="0"/>
      <p:bldP spid="16450" grpId="0"/>
      <p:bldP spid="16449" grpId="0"/>
      <p:bldP spid="16448" grpId="0"/>
      <p:bldP spid="16447" grpId="0"/>
      <p:bldP spid="16446" grpId="0"/>
      <p:bldP spid="3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 descr="pc22ط%.jpg"/>
          <p:cNvPicPr preferRelativeResize="0"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0863" y="1987550"/>
            <a:ext cx="1284287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Connecteur droit 28"/>
          <p:cNvCxnSpPr/>
          <p:nvPr/>
        </p:nvCxnSpPr>
        <p:spPr>
          <a:xfrm rot="5400000">
            <a:off x="4162425" y="3868738"/>
            <a:ext cx="4319587" cy="1588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llipse 25"/>
          <p:cNvSpPr/>
          <p:nvPr/>
        </p:nvSpPr>
        <p:spPr>
          <a:xfrm flipH="1" flipV="1">
            <a:off x="6288088" y="5229225"/>
            <a:ext cx="73025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059" name="ZoneTexte 47"/>
          <p:cNvSpPr txBox="1">
            <a:spLocks noChangeArrowheads="1"/>
          </p:cNvSpPr>
          <p:nvPr/>
        </p:nvSpPr>
        <p:spPr bwMode="auto">
          <a:xfrm>
            <a:off x="6550025" y="5049838"/>
            <a:ext cx="428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>
                <a:solidFill>
                  <a:srgbClr val="25C2E7"/>
                </a:solidFill>
              </a:rPr>
              <a:t>G</a:t>
            </a:r>
          </a:p>
        </p:txBody>
      </p:sp>
      <p:cxnSp>
        <p:nvCxnSpPr>
          <p:cNvPr id="42" name="Connecteur droit avec flèche 41"/>
          <p:cNvCxnSpPr/>
          <p:nvPr/>
        </p:nvCxnSpPr>
        <p:spPr>
          <a:xfrm>
            <a:off x="2411413" y="3632200"/>
            <a:ext cx="5715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/>
          <p:cNvCxnSpPr/>
          <p:nvPr/>
        </p:nvCxnSpPr>
        <p:spPr>
          <a:xfrm>
            <a:off x="2411413" y="2989263"/>
            <a:ext cx="642937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e 30"/>
          <p:cNvGrpSpPr>
            <a:grpSpLocks/>
          </p:cNvGrpSpPr>
          <p:nvPr/>
        </p:nvGrpSpPr>
        <p:grpSpPr bwMode="auto">
          <a:xfrm>
            <a:off x="4383088" y="1247775"/>
            <a:ext cx="1246187" cy="584200"/>
            <a:chOff x="4383002" y="1248323"/>
            <a:chExt cx="1245603" cy="584339"/>
          </a:xfrm>
        </p:grpSpPr>
        <p:sp>
          <p:nvSpPr>
            <p:cNvPr id="27673" name="Rectangle 22"/>
            <p:cNvSpPr>
              <a:spLocks noChangeArrowheads="1"/>
            </p:cNvSpPr>
            <p:nvPr/>
          </p:nvSpPr>
          <p:spPr bwMode="auto">
            <a:xfrm>
              <a:off x="4383002" y="1248323"/>
              <a:ext cx="1245603" cy="584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ar-MA" sz="3200" u="sng">
                  <a:solidFill>
                    <a:srgbClr val="FF0000"/>
                  </a:solidFill>
                </a:rPr>
                <a:t>تمثيل </a:t>
              </a:r>
              <a:r>
                <a:rPr lang="fr-FR" sz="3200" u="sng">
                  <a:solidFill>
                    <a:srgbClr val="FF0000"/>
                  </a:solidFill>
                </a:rPr>
                <a:t>P</a:t>
              </a:r>
              <a:endParaRPr lang="ar-SA" sz="3200" u="sng">
                <a:solidFill>
                  <a:srgbClr val="FF0000"/>
                </a:solidFill>
              </a:endParaRPr>
            </a:p>
          </p:txBody>
        </p:sp>
        <p:cxnSp>
          <p:nvCxnSpPr>
            <p:cNvPr id="45" name="Connecteur droit avec flèche 44"/>
            <p:cNvCxnSpPr/>
            <p:nvPr/>
          </p:nvCxnSpPr>
          <p:spPr>
            <a:xfrm>
              <a:off x="4525810" y="1295959"/>
              <a:ext cx="287202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705" name="Rectangle 24"/>
          <p:cNvSpPr>
            <a:spLocks noChangeArrowheads="1"/>
          </p:cNvSpPr>
          <p:nvPr/>
        </p:nvSpPr>
        <p:spPr bwMode="auto">
          <a:xfrm>
            <a:off x="4297363" y="2703513"/>
            <a:ext cx="9175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MA" sz="2800"/>
              <a:t>السلم :</a:t>
            </a:r>
            <a:endParaRPr lang="ar-SA" sz="2800"/>
          </a:p>
        </p:txBody>
      </p:sp>
      <p:sp>
        <p:nvSpPr>
          <p:cNvPr id="29706" name="Rectangle 25"/>
          <p:cNvSpPr>
            <a:spLocks noChangeArrowheads="1"/>
          </p:cNvSpPr>
          <p:nvPr/>
        </p:nvSpPr>
        <p:spPr bwMode="auto">
          <a:xfrm>
            <a:off x="3095625" y="2744788"/>
            <a:ext cx="5794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fr-FR" sz="2400"/>
              <a:t>5N</a:t>
            </a:r>
            <a:endParaRPr lang="ar-SA" sz="2400"/>
          </a:p>
        </p:txBody>
      </p:sp>
      <p:sp>
        <p:nvSpPr>
          <p:cNvPr id="29707" name="Rectangle 26"/>
          <p:cNvSpPr>
            <a:spLocks noChangeArrowheads="1"/>
          </p:cNvSpPr>
          <p:nvPr/>
        </p:nvSpPr>
        <p:spPr bwMode="auto">
          <a:xfrm>
            <a:off x="1698625" y="2703513"/>
            <a:ext cx="7667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fr-FR" sz="2400"/>
              <a:t>1cm</a:t>
            </a:r>
            <a:endParaRPr lang="ar-MA" sz="2400"/>
          </a:p>
        </p:txBody>
      </p:sp>
      <p:sp>
        <p:nvSpPr>
          <p:cNvPr id="29708" name="Rectangle 27"/>
          <p:cNvSpPr>
            <a:spLocks noChangeArrowheads="1"/>
          </p:cNvSpPr>
          <p:nvPr/>
        </p:nvSpPr>
        <p:spPr bwMode="auto">
          <a:xfrm>
            <a:off x="1697038" y="3384550"/>
            <a:ext cx="7667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fr-FR" sz="2400"/>
              <a:t>3cm</a:t>
            </a:r>
            <a:endParaRPr lang="ar-MA" sz="2400"/>
          </a:p>
        </p:txBody>
      </p:sp>
      <p:sp>
        <p:nvSpPr>
          <p:cNvPr id="29709" name="Rectangle 29"/>
          <p:cNvSpPr>
            <a:spLocks noChangeArrowheads="1"/>
          </p:cNvSpPr>
          <p:nvPr/>
        </p:nvSpPr>
        <p:spPr bwMode="auto">
          <a:xfrm>
            <a:off x="3054350" y="3395663"/>
            <a:ext cx="7508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fr-FR" sz="2400"/>
              <a:t>15N</a:t>
            </a:r>
            <a:endParaRPr lang="ar-SA" sz="2400"/>
          </a:p>
        </p:txBody>
      </p:sp>
      <p:grpSp>
        <p:nvGrpSpPr>
          <p:cNvPr id="3" name="Groupe 30"/>
          <p:cNvGrpSpPr>
            <a:grpSpLocks/>
          </p:cNvGrpSpPr>
          <p:nvPr/>
        </p:nvGrpSpPr>
        <p:grpSpPr bwMode="auto">
          <a:xfrm>
            <a:off x="6397625" y="5830888"/>
            <a:ext cx="422275" cy="523875"/>
            <a:chOff x="5204924" y="1248323"/>
            <a:chExt cx="423682" cy="523735"/>
          </a:xfrm>
        </p:grpSpPr>
        <p:cxnSp>
          <p:nvCxnSpPr>
            <p:cNvPr id="55" name="Connecteur droit avec flèche 54"/>
            <p:cNvCxnSpPr/>
            <p:nvPr/>
          </p:nvCxnSpPr>
          <p:spPr>
            <a:xfrm>
              <a:off x="5278192" y="1295935"/>
              <a:ext cx="288295" cy="1587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672" name="Rectangle 22"/>
            <p:cNvSpPr>
              <a:spLocks noChangeArrowheads="1"/>
            </p:cNvSpPr>
            <p:nvPr/>
          </p:nvSpPr>
          <p:spPr bwMode="auto">
            <a:xfrm>
              <a:off x="5204924" y="1248323"/>
              <a:ext cx="423682" cy="523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2800">
                  <a:solidFill>
                    <a:srgbClr val="00B050"/>
                  </a:solidFill>
                </a:rPr>
                <a:t>P</a:t>
              </a:r>
              <a:endParaRPr lang="ar-SA" sz="2800">
                <a:solidFill>
                  <a:srgbClr val="00B050"/>
                </a:solidFill>
              </a:endParaRPr>
            </a:p>
          </p:txBody>
        </p:sp>
      </p:grpSp>
      <p:sp>
        <p:nvSpPr>
          <p:cNvPr id="27663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4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5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61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62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27670" name="ZoneTexte 39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7667" name="ZoneTexte 36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cxnSp>
        <p:nvCxnSpPr>
          <p:cNvPr id="53" name="Connecteur droit avec flèche 52"/>
          <p:cNvCxnSpPr/>
          <p:nvPr/>
        </p:nvCxnSpPr>
        <p:spPr>
          <a:xfrm rot="5400000">
            <a:off x="5646737" y="5942013"/>
            <a:ext cx="1357313" cy="1588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059" grpId="0"/>
      <p:bldP spid="29705" grpId="0"/>
      <p:bldP spid="29706" grpId="0"/>
      <p:bldP spid="29707" grpId="0"/>
      <p:bldP spid="29708" grpId="0"/>
      <p:bldP spid="2970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8688" y="1169988"/>
            <a:ext cx="8215312" cy="714375"/>
          </a:xfrm>
        </p:spPr>
        <p:txBody>
          <a:bodyPr>
            <a:normAutofit/>
          </a:bodyPr>
          <a:lstStyle/>
          <a:p>
            <a:pPr marL="571500" indent="-571500" rtl="1" eaLnBrk="1" hangingPunct="1">
              <a:buFont typeface="+mj-lt"/>
              <a:buAutoNum type="romanUcPeriod" startAt="2"/>
            </a:pPr>
            <a:r>
              <a:rPr lang="ar-MA" sz="3200" b="1" dirty="0" smtClean="0">
                <a:solidFill>
                  <a:srgbClr val="FF0000"/>
                </a:solidFill>
              </a:rPr>
              <a:t>مميزات القوة</a:t>
            </a:r>
            <a:r>
              <a:rPr lang="fr-FR" sz="3200" b="1" dirty="0" smtClean="0">
                <a:solidFill>
                  <a:srgbClr val="FF0000"/>
                </a:solidFill>
                <a:cs typeface="Times New Roman" pitchFamily="18" charset="0"/>
              </a:rPr>
              <a:t>Les caractéristiques de la force  </a:t>
            </a:r>
            <a:endParaRPr lang="ar-DZ" sz="3200" b="1" dirty="0" smtClean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1247775" y="4084638"/>
            <a:ext cx="72263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buClr>
                <a:srgbClr val="7030A0"/>
              </a:buClr>
              <a:buFont typeface="Wingdings" pitchFamily="2" charset="2"/>
              <a:buChar char="ü"/>
            </a:pPr>
            <a:r>
              <a:rPr lang="fr-FR" sz="2400" dirty="0"/>
              <a:t> </a:t>
            </a:r>
            <a:r>
              <a:rPr lang="ar-MA" sz="2400" dirty="0"/>
              <a:t>نقطة تأثير قوة التماس </a:t>
            </a:r>
            <a:r>
              <a:rPr lang="ar-MA" sz="2400" dirty="0" err="1"/>
              <a:t>المموضعة</a:t>
            </a:r>
            <a:r>
              <a:rPr lang="ar-MA" sz="2400" dirty="0"/>
              <a:t> هي نقطة التماس بين الجسم الم</a:t>
            </a:r>
            <a:r>
              <a:rPr lang="ar-SA" sz="2400" dirty="0">
                <a:solidFill>
                  <a:srgbClr val="7030A0"/>
                </a:solidFill>
              </a:rPr>
              <a:t>ُ</a:t>
            </a:r>
            <a:r>
              <a:rPr lang="ar-MA" sz="2400" dirty="0"/>
              <a:t>ؤ</a:t>
            </a:r>
            <a:r>
              <a:rPr lang="ar-SA" sz="2400" dirty="0"/>
              <a:t>َ</a:t>
            </a:r>
            <a:r>
              <a:rPr lang="ar-MA" sz="2400" dirty="0"/>
              <a:t>ث</a:t>
            </a:r>
            <a:r>
              <a:rPr lang="ar-SA" sz="2400" dirty="0"/>
              <a:t>ِ</a:t>
            </a:r>
            <a:r>
              <a:rPr lang="ar-MA" sz="2400" dirty="0"/>
              <a:t>ر</a:t>
            </a:r>
            <a:r>
              <a:rPr lang="fr-FR" sz="2400" dirty="0"/>
              <a:t>.</a:t>
            </a:r>
            <a:endParaRPr lang="ar-DZ" sz="2400" dirty="0"/>
          </a:p>
        </p:txBody>
      </p:sp>
      <p:sp>
        <p:nvSpPr>
          <p:cNvPr id="4100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3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4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10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11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4110" name="ZoneTexte 10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107" name="ZoneTexte 7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4102" name="Rectangle 12"/>
          <p:cNvSpPr>
            <a:spLocks noChangeArrowheads="1"/>
          </p:cNvSpPr>
          <p:nvPr/>
        </p:nvSpPr>
        <p:spPr bwMode="auto">
          <a:xfrm>
            <a:off x="3859388" y="2019300"/>
            <a:ext cx="50179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MA" sz="2800" b="1" dirty="0" smtClean="0">
                <a:solidFill>
                  <a:srgbClr val="33CC33"/>
                </a:solidFill>
              </a:rPr>
              <a:t>نقطة </a:t>
            </a:r>
            <a:r>
              <a:rPr lang="ar-MA" sz="2800" b="1" dirty="0">
                <a:solidFill>
                  <a:srgbClr val="33CC33"/>
                </a:solidFill>
              </a:rPr>
              <a:t>التأثير</a:t>
            </a:r>
            <a:r>
              <a:rPr lang="ar-SA" sz="2800" b="1" dirty="0">
                <a:solidFill>
                  <a:srgbClr val="33CC33"/>
                </a:solidFill>
              </a:rPr>
              <a:t> </a:t>
            </a:r>
            <a:r>
              <a:rPr lang="fr-FR" sz="2800" b="1" dirty="0">
                <a:solidFill>
                  <a:srgbClr val="33CC33"/>
                </a:solidFill>
              </a:rPr>
              <a:t> Point d’application</a:t>
            </a:r>
            <a:endParaRPr lang="ar-SA" sz="2800" b="1" dirty="0">
              <a:solidFill>
                <a:srgbClr val="33CC33"/>
              </a:solidFill>
            </a:endParaRPr>
          </a:p>
        </p:txBody>
      </p:sp>
      <p:sp>
        <p:nvSpPr>
          <p:cNvPr id="4103" name="Rectangle 13"/>
          <p:cNvSpPr>
            <a:spLocks noChangeArrowheads="1"/>
          </p:cNvSpPr>
          <p:nvPr/>
        </p:nvSpPr>
        <p:spPr bwMode="auto">
          <a:xfrm>
            <a:off x="4368712" y="2738438"/>
            <a:ext cx="37846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/>
            <a:r>
              <a:rPr lang="ar-MA" sz="2400" b="1" dirty="0" smtClean="0">
                <a:solidFill>
                  <a:srgbClr val="7030A0"/>
                </a:solidFill>
              </a:rPr>
              <a:t>أ-قوة </a:t>
            </a:r>
            <a:r>
              <a:rPr lang="ar-MA" sz="2400" b="1" dirty="0">
                <a:solidFill>
                  <a:srgbClr val="7030A0"/>
                </a:solidFill>
              </a:rPr>
              <a:t>التماس </a:t>
            </a:r>
            <a:r>
              <a:rPr lang="ar-MA" sz="2400" dirty="0">
                <a:solidFill>
                  <a:srgbClr val="7030A0"/>
                </a:solidFill>
              </a:rPr>
              <a:t>:</a:t>
            </a:r>
            <a:r>
              <a:rPr lang="fr-FR" sz="2400" dirty="0">
                <a:solidFill>
                  <a:srgbClr val="7030A0"/>
                </a:solidFill>
              </a:rPr>
              <a:t>Force de contact </a:t>
            </a:r>
            <a:endParaRPr lang="ar-SA" sz="2400" dirty="0">
              <a:solidFill>
                <a:srgbClr val="7030A0"/>
              </a:solidFill>
            </a:endParaRPr>
          </a:p>
        </p:txBody>
      </p:sp>
      <p:sp>
        <p:nvSpPr>
          <p:cNvPr id="4104" name="Rectangle 14"/>
          <p:cNvSpPr>
            <a:spLocks noChangeArrowheads="1"/>
          </p:cNvSpPr>
          <p:nvPr/>
        </p:nvSpPr>
        <p:spPr bwMode="auto">
          <a:xfrm>
            <a:off x="5934075" y="3425825"/>
            <a:ext cx="22209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/>
            <a:r>
              <a:rPr lang="ar-MA" sz="2400" b="1" dirty="0">
                <a:solidFill>
                  <a:srgbClr val="FF0000"/>
                </a:solidFill>
                <a:latin typeface="Calibri" pitchFamily="34" charset="0"/>
              </a:rPr>
              <a:t>ـ التماس </a:t>
            </a:r>
            <a:r>
              <a:rPr lang="ar-MA" sz="2400" b="1" dirty="0" err="1">
                <a:solidFill>
                  <a:srgbClr val="FF0000"/>
                </a:solidFill>
                <a:latin typeface="Calibri" pitchFamily="34" charset="0"/>
              </a:rPr>
              <a:t>المموضع</a:t>
            </a:r>
            <a:r>
              <a:rPr lang="ar-MA" sz="2400" b="1" dirty="0">
                <a:solidFill>
                  <a:srgbClr val="FF0000"/>
                </a:solidFill>
                <a:latin typeface="Calibri" pitchFamily="34" charset="0"/>
              </a:rPr>
              <a:t> :</a:t>
            </a:r>
          </a:p>
        </p:txBody>
      </p:sp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2154238" y="4805363"/>
            <a:ext cx="6000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ar-MA" sz="2400" dirty="0"/>
              <a:t>و الجسم الم</a:t>
            </a:r>
            <a:r>
              <a:rPr lang="ar-SA" sz="2400" dirty="0"/>
              <a:t>ُ</a:t>
            </a:r>
            <a:r>
              <a:rPr lang="ar-MA" sz="2400" dirty="0"/>
              <a:t>ؤ</a:t>
            </a:r>
            <a:r>
              <a:rPr lang="ar-SA" sz="2400" dirty="0" err="1"/>
              <a:t>َثَّ</a:t>
            </a:r>
            <a:r>
              <a:rPr lang="ar-MA" sz="2400" dirty="0"/>
              <a:t>ر عليه، تنتمي دائما إلى المجموعة المدروسة</a:t>
            </a:r>
            <a:r>
              <a:rPr lang="fr-FR" sz="24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4102" grpId="0"/>
      <p:bldP spid="4103" grpId="0"/>
      <p:bldP spid="4104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16238" y="1819275"/>
            <a:ext cx="5715000" cy="1143000"/>
          </a:xfrm>
        </p:spPr>
        <p:txBody>
          <a:bodyPr/>
          <a:lstStyle/>
          <a:p>
            <a:pPr algn="l" rtl="1" eaLnBrk="1" hangingPunct="1"/>
            <a:r>
              <a:rPr lang="ar-MA" sz="2800" dirty="0" smtClean="0">
                <a:latin typeface="Arial" charset="0"/>
                <a:cs typeface="Arial" charset="0"/>
              </a:rPr>
              <a:t>الخيط يطبق قوة تماس </a:t>
            </a:r>
            <a:r>
              <a:rPr lang="ar-MA" sz="2800" dirty="0" err="1" smtClean="0">
                <a:latin typeface="Arial" charset="0"/>
                <a:cs typeface="Arial" charset="0"/>
              </a:rPr>
              <a:t>مموضعة</a:t>
            </a:r>
            <a:r>
              <a:rPr lang="ar-MA" sz="2800" dirty="0" smtClean="0">
                <a:latin typeface="Arial" charset="0"/>
                <a:cs typeface="Arial" charset="0"/>
              </a:rPr>
              <a:t> على الجسم (</a:t>
            </a:r>
            <a:r>
              <a:rPr lang="fr-FR" sz="2800" dirty="0" smtClean="0">
                <a:latin typeface="Arial" charset="0"/>
                <a:cs typeface="Arial" charset="0"/>
              </a:rPr>
              <a:t>C</a:t>
            </a:r>
            <a:r>
              <a:rPr lang="ar-MA" sz="2800" dirty="0" smtClean="0">
                <a:latin typeface="Arial" charset="0"/>
                <a:cs typeface="Arial" charset="0"/>
              </a:rPr>
              <a:t>)</a:t>
            </a:r>
            <a:endParaRPr lang="ar-DZ" sz="2800" dirty="0" smtClean="0">
              <a:latin typeface="Arial" charset="0"/>
              <a:cs typeface="Arial" charset="0"/>
            </a:endParaRPr>
          </a:p>
        </p:txBody>
      </p:sp>
      <p:cxnSp>
        <p:nvCxnSpPr>
          <p:cNvPr id="5124" name="Connecteur en angle 11"/>
          <p:cNvCxnSpPr>
            <a:cxnSpLocks noChangeAspect="1" noChangeShapeType="1"/>
          </p:cNvCxnSpPr>
          <p:nvPr/>
        </p:nvCxnSpPr>
        <p:spPr bwMode="auto">
          <a:xfrm>
            <a:off x="2832100" y="2959100"/>
            <a:ext cx="1873250" cy="3175"/>
          </a:xfrm>
          <a:prstGeom prst="bentConnector3">
            <a:avLst>
              <a:gd name="adj1" fmla="val 50000"/>
            </a:avLst>
          </a:prstGeom>
          <a:noFill/>
          <a:ln w="19050" algn="ctr">
            <a:solidFill>
              <a:srgbClr val="00B0F0"/>
            </a:solidFill>
            <a:miter lim="800000"/>
            <a:headEnd/>
            <a:tailEnd type="arrow" w="med" len="med"/>
          </a:ln>
        </p:spPr>
      </p:cxnSp>
      <p:cxnSp>
        <p:nvCxnSpPr>
          <p:cNvPr id="5125" name="Connecteur droit avec flèche 13"/>
          <p:cNvCxnSpPr>
            <a:cxnSpLocks noChangeAspect="1" noChangeShapeType="1"/>
          </p:cNvCxnSpPr>
          <p:nvPr/>
        </p:nvCxnSpPr>
        <p:spPr bwMode="auto">
          <a:xfrm>
            <a:off x="2816225" y="3911600"/>
            <a:ext cx="2482850" cy="3175"/>
          </a:xfrm>
          <a:prstGeom prst="straightConnector1">
            <a:avLst/>
          </a:prstGeom>
          <a:noFill/>
          <a:ln w="19050" algn="ctr">
            <a:solidFill>
              <a:srgbClr val="00B0F0"/>
            </a:solidFill>
            <a:round/>
            <a:headEnd/>
            <a:tailEnd type="arrow" w="med" len="med"/>
          </a:ln>
        </p:spPr>
      </p:cxnSp>
      <p:cxnSp>
        <p:nvCxnSpPr>
          <p:cNvPr id="5126" name="Connecteur droit avec flèche 15"/>
          <p:cNvCxnSpPr>
            <a:cxnSpLocks noChangeShapeType="1"/>
          </p:cNvCxnSpPr>
          <p:nvPr/>
        </p:nvCxnSpPr>
        <p:spPr bwMode="auto">
          <a:xfrm>
            <a:off x="2832100" y="5316538"/>
            <a:ext cx="1908175" cy="1587"/>
          </a:xfrm>
          <a:prstGeom prst="straightConnector1">
            <a:avLst/>
          </a:prstGeom>
          <a:noFill/>
          <a:ln w="19050" algn="ctr">
            <a:solidFill>
              <a:srgbClr val="00B0F0"/>
            </a:solidFill>
            <a:round/>
            <a:headEnd/>
            <a:tailEnd type="arrow" w="med" len="med"/>
          </a:ln>
        </p:spPr>
      </p:cxnSp>
      <p:sp>
        <p:nvSpPr>
          <p:cNvPr id="5127" name="ZoneTexte 16"/>
          <p:cNvSpPr txBox="1">
            <a:spLocks noChangeArrowheads="1"/>
          </p:cNvSpPr>
          <p:nvPr/>
        </p:nvSpPr>
        <p:spPr bwMode="auto">
          <a:xfrm>
            <a:off x="1604963" y="2730500"/>
            <a:ext cx="1144587" cy="468313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ar-MA" sz="2400"/>
              <a:t>حامل</a:t>
            </a:r>
            <a:endParaRPr lang="ar-DZ" sz="2400"/>
          </a:p>
        </p:txBody>
      </p:sp>
      <p:sp>
        <p:nvSpPr>
          <p:cNvPr id="5128" name="ZoneTexte 17"/>
          <p:cNvSpPr txBox="1">
            <a:spLocks noChangeArrowheads="1"/>
          </p:cNvSpPr>
          <p:nvPr/>
        </p:nvSpPr>
        <p:spPr bwMode="auto">
          <a:xfrm>
            <a:off x="1963738" y="3673475"/>
            <a:ext cx="820737" cy="468313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ar-MA" sz="2400" dirty="0"/>
              <a:t>خيط</a:t>
            </a:r>
            <a:endParaRPr lang="ar-DZ" sz="2400" dirty="0"/>
          </a:p>
        </p:txBody>
      </p:sp>
      <p:sp>
        <p:nvSpPr>
          <p:cNvPr id="5129" name="ZoneTexte 18"/>
          <p:cNvSpPr txBox="1">
            <a:spLocks noChangeArrowheads="1"/>
          </p:cNvSpPr>
          <p:nvPr/>
        </p:nvSpPr>
        <p:spPr bwMode="auto">
          <a:xfrm>
            <a:off x="1428750" y="5080000"/>
            <a:ext cx="1362075" cy="460375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ar-MA" sz="2400" dirty="0"/>
              <a:t>جسم (</a:t>
            </a:r>
            <a:r>
              <a:rPr lang="fr-FR" sz="2400" dirty="0"/>
              <a:t>C</a:t>
            </a:r>
            <a:r>
              <a:rPr lang="ar-MA" sz="2400" dirty="0"/>
              <a:t>) </a:t>
            </a:r>
            <a:endParaRPr lang="ar-DZ" sz="2400" dirty="0"/>
          </a:p>
        </p:txBody>
      </p:sp>
      <p:sp>
        <p:nvSpPr>
          <p:cNvPr id="50" name="ZoneTexte 49"/>
          <p:cNvSpPr txBox="1">
            <a:spLocks noChangeArrowheads="1"/>
          </p:cNvSpPr>
          <p:nvPr/>
        </p:nvSpPr>
        <p:spPr bwMode="auto">
          <a:xfrm>
            <a:off x="2887663" y="6088063"/>
            <a:ext cx="4286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defRPr/>
            </a:pPr>
            <a:r>
              <a:rPr lang="ar-MA" sz="2400" dirty="0">
                <a:latin typeface="Arial" pitchFamily="34" charset="0"/>
                <a:cs typeface="Arial" pitchFamily="34" charset="0"/>
              </a:rPr>
              <a:t>نقطة تأثير هذه القوة هي النقطة  </a:t>
            </a:r>
            <a:r>
              <a:rPr lang="fr-F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</a:t>
            </a:r>
            <a:endParaRPr lang="ar-DZ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653213" y="4291013"/>
            <a:ext cx="1785937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1">
              <a:defRPr/>
            </a:pPr>
            <a:r>
              <a:rPr lang="ar-M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نقطة </a:t>
            </a:r>
            <a:r>
              <a:rPr lang="ar-S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تماس</a:t>
            </a:r>
            <a:r>
              <a:rPr lang="ar-M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الخيط بالجسم</a:t>
            </a:r>
            <a:endParaRPr lang="fr-F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4916488" y="4102100"/>
            <a:ext cx="388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/>
              <a:t>A</a:t>
            </a:r>
          </a:p>
        </p:txBody>
      </p:sp>
      <p:sp>
        <p:nvSpPr>
          <p:cNvPr id="5132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3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4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25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26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5158" name="ZoneTexte 10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155" name="ZoneTexte 7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5134" name="ZoneTexte 28"/>
          <p:cNvSpPr txBox="1">
            <a:spLocks noChangeArrowheads="1"/>
          </p:cNvSpPr>
          <p:nvPr/>
        </p:nvSpPr>
        <p:spPr bwMode="auto">
          <a:xfrm>
            <a:off x="4214813" y="1258888"/>
            <a:ext cx="17145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MA" sz="3200" b="1">
                <a:solidFill>
                  <a:srgbClr val="FF0000"/>
                </a:solidFill>
              </a:rPr>
              <a:t>مث</a:t>
            </a:r>
            <a:r>
              <a:rPr lang="ar-SA" sz="3200" b="1">
                <a:solidFill>
                  <a:srgbClr val="FF0000"/>
                </a:solidFill>
              </a:rPr>
              <a:t>ـــــ</a:t>
            </a:r>
            <a:r>
              <a:rPr lang="ar-MA" sz="3200" b="1">
                <a:solidFill>
                  <a:srgbClr val="FF0000"/>
                </a:solidFill>
              </a:rPr>
              <a:t>ال : </a:t>
            </a:r>
            <a:endParaRPr lang="ar-DZ" sz="3200" b="1"/>
          </a:p>
        </p:txBody>
      </p:sp>
      <p:cxnSp>
        <p:nvCxnSpPr>
          <p:cNvPr id="49" name="Connecteur droit avec flèche 48"/>
          <p:cNvCxnSpPr/>
          <p:nvPr/>
        </p:nvCxnSpPr>
        <p:spPr>
          <a:xfrm rot="10800000">
            <a:off x="5449888" y="4673600"/>
            <a:ext cx="1143000" cy="15875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e 37"/>
          <p:cNvGrpSpPr>
            <a:grpSpLocks/>
          </p:cNvGrpSpPr>
          <p:nvPr/>
        </p:nvGrpSpPr>
        <p:grpSpPr bwMode="auto">
          <a:xfrm>
            <a:off x="4775200" y="2808288"/>
            <a:ext cx="1357313" cy="3121025"/>
            <a:chOff x="4775202" y="2808636"/>
            <a:chExt cx="1357145" cy="3120677"/>
          </a:xfrm>
        </p:grpSpPr>
        <p:grpSp>
          <p:nvGrpSpPr>
            <p:cNvPr id="6" name="Groupe 26"/>
            <p:cNvGrpSpPr>
              <a:grpSpLocks/>
            </p:cNvGrpSpPr>
            <p:nvPr/>
          </p:nvGrpSpPr>
          <p:grpSpPr bwMode="auto">
            <a:xfrm>
              <a:off x="4776788" y="2959100"/>
              <a:ext cx="1223962" cy="2970213"/>
              <a:chOff x="4776788" y="2959100"/>
              <a:chExt cx="1223962" cy="2970213"/>
            </a:xfrm>
          </p:grpSpPr>
          <p:cxnSp>
            <p:nvCxnSpPr>
              <p:cNvPr id="5149" name="Connecteur droit 4"/>
              <p:cNvCxnSpPr>
                <a:cxnSpLocks noChangeAspect="1" noChangeShapeType="1"/>
              </p:cNvCxnSpPr>
              <p:nvPr/>
            </p:nvCxnSpPr>
            <p:spPr bwMode="auto">
              <a:xfrm>
                <a:off x="4776788" y="2968625"/>
                <a:ext cx="1223962" cy="1588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grpSp>
            <p:nvGrpSpPr>
              <p:cNvPr id="7" name="Groupe 27"/>
              <p:cNvGrpSpPr>
                <a:grpSpLocks/>
              </p:cNvGrpSpPr>
              <p:nvPr/>
            </p:nvGrpSpPr>
            <p:grpSpPr bwMode="auto">
              <a:xfrm>
                <a:off x="4814888" y="2959100"/>
                <a:ext cx="1038225" cy="2970213"/>
                <a:chOff x="5113997" y="2143116"/>
                <a:chExt cx="1038940" cy="2969981"/>
              </a:xfrm>
            </p:grpSpPr>
            <p:sp>
              <p:nvSpPr>
                <p:cNvPr id="5151" name="Organigramme : Stockage à accès direct 9"/>
                <p:cNvSpPr>
                  <a:spLocks noChangeArrowheads="1"/>
                </p:cNvSpPr>
                <p:nvPr/>
              </p:nvSpPr>
              <p:spPr bwMode="auto">
                <a:xfrm rot="-5400000">
                  <a:off x="4938142" y="3898302"/>
                  <a:ext cx="1390650" cy="1038940"/>
                </a:xfrm>
                <a:prstGeom prst="flowChartMagneticDrum">
                  <a:avLst/>
                </a:prstGeom>
                <a:solidFill>
                  <a:schemeClr val="accent2"/>
                </a:solidFill>
                <a:ln w="285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ar-SA" sz="2400"/>
                </a:p>
              </p:txBody>
            </p:sp>
            <p:cxnSp>
              <p:nvCxnSpPr>
                <p:cNvPr id="5152" name="Connecteur droit 8"/>
                <p:cNvCxnSpPr>
                  <a:cxnSpLocks noChangeAspect="1" noChangeShapeType="1"/>
                </p:cNvCxnSpPr>
                <p:nvPr/>
              </p:nvCxnSpPr>
              <p:spPr bwMode="auto">
                <a:xfrm rot="5280000">
                  <a:off x="4807465" y="2962002"/>
                  <a:ext cx="1691142" cy="53370"/>
                </a:xfrm>
                <a:prstGeom prst="line">
                  <a:avLst/>
                </a:prstGeom>
                <a:noFill/>
                <a:ln w="2857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sp>
              <p:nvSpPr>
                <p:cNvPr id="24" name="Ellipse 23"/>
                <p:cNvSpPr>
                  <a:spLocks noChangeAspect="1"/>
                </p:cNvSpPr>
                <p:nvPr/>
              </p:nvSpPr>
              <p:spPr>
                <a:xfrm flipH="1">
                  <a:off x="5615927" y="3797308"/>
                  <a:ext cx="73066" cy="7142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fr-FR" dirty="0">
                    <a:solidFill>
                      <a:srgbClr val="FF0000"/>
                    </a:solidFill>
                  </a:endParaRPr>
                </a:p>
              </p:txBody>
            </p:sp>
          </p:grpSp>
        </p:grpSp>
        <p:grpSp>
          <p:nvGrpSpPr>
            <p:cNvPr id="8" name="Groupe 36"/>
            <p:cNvGrpSpPr>
              <a:grpSpLocks/>
            </p:cNvGrpSpPr>
            <p:nvPr/>
          </p:nvGrpSpPr>
          <p:grpSpPr bwMode="auto">
            <a:xfrm>
              <a:off x="4775202" y="2808636"/>
              <a:ext cx="1357145" cy="154165"/>
              <a:chOff x="4775202" y="2808636"/>
              <a:chExt cx="1357145" cy="154165"/>
            </a:xfrm>
          </p:grpSpPr>
          <p:cxnSp>
            <p:nvCxnSpPr>
              <p:cNvPr id="30" name="Connecteur droit 29"/>
              <p:cNvCxnSpPr/>
              <p:nvPr/>
            </p:nvCxnSpPr>
            <p:spPr>
              <a:xfrm rot="5400000">
                <a:off x="5335520" y="2819748"/>
                <a:ext cx="142859" cy="14285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/>
              <p:cNvCxnSpPr/>
              <p:nvPr/>
            </p:nvCxnSpPr>
            <p:spPr>
              <a:xfrm rot="5400000">
                <a:off x="5462504" y="2819748"/>
                <a:ext cx="142859" cy="14285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/>
              <p:cNvCxnSpPr/>
              <p:nvPr/>
            </p:nvCxnSpPr>
            <p:spPr>
              <a:xfrm rot="5400000">
                <a:off x="5591075" y="2819748"/>
                <a:ext cx="142859" cy="14285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/>
              <p:cNvCxnSpPr/>
              <p:nvPr/>
            </p:nvCxnSpPr>
            <p:spPr>
              <a:xfrm rot="5400000">
                <a:off x="5725996" y="2819748"/>
                <a:ext cx="142859" cy="14285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/>
              <p:cNvCxnSpPr/>
              <p:nvPr/>
            </p:nvCxnSpPr>
            <p:spPr>
              <a:xfrm rot="5400000">
                <a:off x="5868854" y="2819748"/>
                <a:ext cx="142859" cy="14285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/>
              <p:cNvCxnSpPr/>
              <p:nvPr/>
            </p:nvCxnSpPr>
            <p:spPr>
              <a:xfrm rot="5400000">
                <a:off x="5989489" y="2819748"/>
                <a:ext cx="142859" cy="14285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/>
              <p:cNvCxnSpPr/>
              <p:nvPr/>
            </p:nvCxnSpPr>
            <p:spPr>
              <a:xfrm rot="5400000">
                <a:off x="4775201" y="2808637"/>
                <a:ext cx="142859" cy="14285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/>
              <p:cNvCxnSpPr/>
              <p:nvPr/>
            </p:nvCxnSpPr>
            <p:spPr>
              <a:xfrm rot="5400000">
                <a:off x="4921233" y="2808637"/>
                <a:ext cx="142859" cy="14285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/>
              <p:cNvCxnSpPr/>
              <p:nvPr/>
            </p:nvCxnSpPr>
            <p:spPr>
              <a:xfrm rot="5400000">
                <a:off x="5075202" y="2808637"/>
                <a:ext cx="142859" cy="14285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/>
              <p:cNvCxnSpPr/>
              <p:nvPr/>
            </p:nvCxnSpPr>
            <p:spPr>
              <a:xfrm rot="5400000">
                <a:off x="5206948" y="2808637"/>
                <a:ext cx="142859" cy="14285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27" grpId="0" animBg="1"/>
      <p:bldP spid="5128" grpId="0" animBg="1"/>
      <p:bldP spid="5129" grpId="0" animBg="1"/>
      <p:bldP spid="50" grpId="0"/>
      <p:bldP spid="19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ZoneTexte 4"/>
          <p:cNvSpPr txBox="1">
            <a:spLocks noChangeArrowheads="1"/>
          </p:cNvSpPr>
          <p:nvPr/>
        </p:nvSpPr>
        <p:spPr bwMode="auto">
          <a:xfrm>
            <a:off x="5608638" y="4189413"/>
            <a:ext cx="428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>
                <a:solidFill>
                  <a:srgbClr val="FF0000"/>
                </a:solidFill>
              </a:rPr>
              <a:t>B</a:t>
            </a:r>
          </a:p>
        </p:txBody>
      </p:sp>
      <p:pic>
        <p:nvPicPr>
          <p:cNvPr id="38918" name="Picture 6" descr="tab[1]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95838" y="3033713"/>
            <a:ext cx="1419225" cy="1085850"/>
          </a:xfrm>
        </p:spPr>
      </p:pic>
      <p:sp>
        <p:nvSpPr>
          <p:cNvPr id="4" name="Ellipse 3"/>
          <p:cNvSpPr/>
          <p:nvPr/>
        </p:nvSpPr>
        <p:spPr>
          <a:xfrm>
            <a:off x="5576888" y="4214813"/>
            <a:ext cx="142875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2" name="Groupe 22"/>
          <p:cNvGrpSpPr>
            <a:grpSpLocks/>
          </p:cNvGrpSpPr>
          <p:nvPr/>
        </p:nvGrpSpPr>
        <p:grpSpPr bwMode="auto">
          <a:xfrm>
            <a:off x="3149600" y="3086100"/>
            <a:ext cx="2095500" cy="1571625"/>
            <a:chOff x="3149602" y="3086545"/>
            <a:chExt cx="2095920" cy="1571625"/>
          </a:xfrm>
        </p:grpSpPr>
        <p:cxnSp>
          <p:nvCxnSpPr>
            <p:cNvPr id="7" name="Connecteur droit avec flèche 6"/>
            <p:cNvCxnSpPr/>
            <p:nvPr/>
          </p:nvCxnSpPr>
          <p:spPr>
            <a:xfrm rot="14400000" flipH="1">
              <a:off x="3888094" y="3300743"/>
              <a:ext cx="1571625" cy="114322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>
              <a:cxnSpLocks noChangeAspect="1"/>
            </p:cNvCxnSpPr>
            <p:nvPr/>
          </p:nvCxnSpPr>
          <p:spPr>
            <a:xfrm rot="10800000">
              <a:off x="3149602" y="3478658"/>
              <a:ext cx="64783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571625" y="3214688"/>
            <a:ext cx="1500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ar-MA" sz="2400" dirty="0"/>
              <a:t>نقطة التأثير</a:t>
            </a:r>
            <a:endParaRPr lang="fr-FR" sz="2400" dirty="0"/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1089025" y="4865688"/>
            <a:ext cx="7072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buClr>
                <a:srgbClr val="7030A0"/>
              </a:buClr>
              <a:buFont typeface="Wingdings" pitchFamily="2" charset="2"/>
              <a:buChar char="ü"/>
            </a:pPr>
            <a:r>
              <a:rPr lang="ar-SA" sz="2400" dirty="0"/>
              <a:t> </a:t>
            </a:r>
            <a:r>
              <a:rPr lang="ar-MA" sz="2400" dirty="0"/>
              <a:t>تأثير الطاولة على </a:t>
            </a:r>
            <a:r>
              <a:rPr lang="ar-SA" sz="2400" dirty="0"/>
              <a:t>العلبة</a:t>
            </a:r>
            <a:r>
              <a:rPr lang="ar-MA" sz="2400" dirty="0"/>
              <a:t> قوة تماس موزعة على مجموع نقط سطحه،</a:t>
            </a:r>
            <a:endParaRPr lang="fr-FR" sz="2400" dirty="0"/>
          </a:p>
        </p:txBody>
      </p:sp>
      <p:sp>
        <p:nvSpPr>
          <p:cNvPr id="6152" name="Rectangle 11"/>
          <p:cNvSpPr>
            <a:spLocks noChangeArrowheads="1"/>
          </p:cNvSpPr>
          <p:nvPr/>
        </p:nvSpPr>
        <p:spPr bwMode="auto">
          <a:xfrm>
            <a:off x="6567488" y="1285875"/>
            <a:ext cx="20113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/>
            <a:r>
              <a:rPr lang="ar-MA" sz="2400" b="1" dirty="0">
                <a:solidFill>
                  <a:srgbClr val="FF0000"/>
                </a:solidFill>
                <a:latin typeface="Calibri" pitchFamily="34" charset="0"/>
              </a:rPr>
              <a:t>ـ التماس </a:t>
            </a:r>
            <a:r>
              <a:rPr lang="ar-MA" sz="2400" b="1" dirty="0">
                <a:solidFill>
                  <a:srgbClr val="FF0000"/>
                </a:solidFill>
              </a:rPr>
              <a:t>الموزع</a:t>
            </a:r>
            <a:r>
              <a:rPr lang="ar-MA" sz="2400" b="1" dirty="0">
                <a:solidFill>
                  <a:srgbClr val="FF0000"/>
                </a:solidFill>
                <a:latin typeface="Calibri" pitchFamily="34" charset="0"/>
              </a:rPr>
              <a:t> :</a:t>
            </a:r>
          </a:p>
        </p:txBody>
      </p:sp>
      <p:sp>
        <p:nvSpPr>
          <p:cNvPr id="6153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3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5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19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20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6161" name="ZoneTexte 10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6158" name="ZoneTexte 7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22" name="ZoneTexte 21"/>
          <p:cNvSpPr txBox="1">
            <a:spLocks noChangeArrowheads="1"/>
          </p:cNvSpPr>
          <p:nvPr/>
        </p:nvSpPr>
        <p:spPr bwMode="auto">
          <a:xfrm>
            <a:off x="4286250" y="1714500"/>
            <a:ext cx="171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MA" sz="3200" b="1">
                <a:solidFill>
                  <a:srgbClr val="FF0000"/>
                </a:solidFill>
              </a:rPr>
              <a:t>مث</a:t>
            </a:r>
            <a:r>
              <a:rPr lang="ar-SA" sz="3200" b="1">
                <a:solidFill>
                  <a:srgbClr val="FF0000"/>
                </a:solidFill>
              </a:rPr>
              <a:t>ـــــ</a:t>
            </a:r>
            <a:r>
              <a:rPr lang="ar-MA" sz="3200" b="1">
                <a:solidFill>
                  <a:srgbClr val="FF0000"/>
                </a:solidFill>
              </a:rPr>
              <a:t>ال : </a:t>
            </a:r>
            <a:endParaRPr lang="ar-DZ" sz="3200" b="1"/>
          </a:p>
        </p:txBody>
      </p:sp>
      <p:sp>
        <p:nvSpPr>
          <p:cNvPr id="24" name="ZoneTexte 23"/>
          <p:cNvSpPr txBox="1">
            <a:spLocks noChangeArrowheads="1"/>
          </p:cNvSpPr>
          <p:nvPr/>
        </p:nvSpPr>
        <p:spPr bwMode="auto">
          <a:xfrm>
            <a:off x="3154363" y="5583238"/>
            <a:ext cx="5000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buClr>
                <a:srgbClr val="7030A0"/>
              </a:buClr>
              <a:buFont typeface="Wingdings" pitchFamily="2" charset="2"/>
              <a:buChar char="ü"/>
            </a:pPr>
            <a:r>
              <a:rPr lang="ar-SA" sz="2400" dirty="0"/>
              <a:t> </a:t>
            </a:r>
            <a:r>
              <a:rPr lang="ar-MA" sz="2400" dirty="0"/>
              <a:t>نقطة تأثير هذه القوة نقطة معينة واحدة :</a:t>
            </a:r>
            <a:r>
              <a:rPr lang="fr-FR" sz="2400" dirty="0">
                <a:solidFill>
                  <a:srgbClr val="FF0000"/>
                </a:solidFill>
                <a:cs typeface="Times New Roman" pitchFamily="18" charset="0"/>
              </a:rPr>
              <a:t>B 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4" grpId="0" animBg="1"/>
      <p:bldP spid="16" grpId="0"/>
      <p:bldP spid="10" grpId="0"/>
      <p:bldP spid="6152" grpId="0"/>
      <p:bldP spid="22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Espace réservé du contenu 17" descr="Image1'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14688" y="2500313"/>
            <a:ext cx="4183062" cy="2160587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57463" y="1143000"/>
            <a:ext cx="5157787" cy="1143000"/>
          </a:xfrm>
        </p:spPr>
        <p:txBody>
          <a:bodyPr/>
          <a:lstStyle/>
          <a:p>
            <a:pPr algn="l" rtl="1" eaLnBrk="1" hangingPunct="1"/>
            <a:r>
              <a:rPr lang="ar-MA" sz="2800" dirty="0" smtClean="0"/>
              <a:t>تطبق الرياح على الشراع قوة تماس موزعة</a:t>
            </a:r>
            <a:endParaRPr lang="fr-FR" sz="2800" dirty="0" smtClean="0">
              <a:cs typeface="Times New Roman" pitchFamily="18" charset="0"/>
            </a:endParaRPr>
          </a:p>
        </p:txBody>
      </p:sp>
      <p:sp>
        <p:nvSpPr>
          <p:cNvPr id="11270" name="ZoneTexte 5"/>
          <p:cNvSpPr txBox="1">
            <a:spLocks noChangeArrowheads="1"/>
          </p:cNvSpPr>
          <p:nvPr/>
        </p:nvSpPr>
        <p:spPr bwMode="auto">
          <a:xfrm>
            <a:off x="1600200" y="3089275"/>
            <a:ext cx="1214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ar-MA" sz="2000" b="1" dirty="0"/>
              <a:t>مركز الدفع</a:t>
            </a:r>
            <a:endParaRPr lang="fr-FR" sz="2000" b="1" dirty="0"/>
          </a:p>
        </p:txBody>
      </p:sp>
      <p:sp>
        <p:nvSpPr>
          <p:cNvPr id="11273" name="ZoneTexte 27"/>
          <p:cNvSpPr txBox="1">
            <a:spLocks noChangeArrowheads="1"/>
          </p:cNvSpPr>
          <p:nvPr/>
        </p:nvSpPr>
        <p:spPr bwMode="auto">
          <a:xfrm>
            <a:off x="1725613" y="5146675"/>
            <a:ext cx="64293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buClr>
                <a:srgbClr val="7030A0"/>
              </a:buClr>
              <a:buFont typeface="Wingdings" pitchFamily="2" charset="2"/>
              <a:buChar char="ü"/>
            </a:pPr>
            <a:r>
              <a:rPr lang="fr-FR" sz="2800" dirty="0"/>
              <a:t> </a:t>
            </a:r>
            <a:r>
              <a:rPr lang="ar-MA" sz="2800" dirty="0"/>
              <a:t>نقطة تأثير هذه القوة نقطة معينة نسميها مركز الدفع</a:t>
            </a:r>
            <a:r>
              <a:rPr lang="fr-FR" sz="2800" dirty="0"/>
              <a:t>.</a:t>
            </a:r>
          </a:p>
        </p:txBody>
      </p:sp>
      <p:sp>
        <p:nvSpPr>
          <p:cNvPr id="7174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3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4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14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15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7182" name="ZoneTexte 10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179" name="ZoneTexte 7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21" name="ZoneTexte 6"/>
          <p:cNvSpPr txBox="1">
            <a:spLocks noChangeArrowheads="1"/>
          </p:cNvSpPr>
          <p:nvPr/>
        </p:nvSpPr>
        <p:spPr bwMode="auto">
          <a:xfrm>
            <a:off x="5008563" y="3136900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K</a:t>
            </a:r>
          </a:p>
        </p:txBody>
      </p:sp>
      <p:cxnSp>
        <p:nvCxnSpPr>
          <p:cNvPr id="22" name="Connecteur droit avec flèche 21"/>
          <p:cNvCxnSpPr/>
          <p:nvPr/>
        </p:nvCxnSpPr>
        <p:spPr>
          <a:xfrm>
            <a:off x="2886075" y="3303588"/>
            <a:ext cx="2087563" cy="1587"/>
          </a:xfrm>
          <a:prstGeom prst="straightConnector1">
            <a:avLst/>
          </a:prstGeom>
          <a:ln w="127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270" grpId="0"/>
      <p:bldP spid="11273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contenu 2"/>
          <p:cNvSpPr>
            <a:spLocks noGrp="1"/>
          </p:cNvSpPr>
          <p:nvPr>
            <p:ph idx="1"/>
          </p:nvPr>
        </p:nvSpPr>
        <p:spPr>
          <a:xfrm>
            <a:off x="642938" y="1701800"/>
            <a:ext cx="8229600" cy="571500"/>
          </a:xfrm>
        </p:spPr>
        <p:txBody>
          <a:bodyPr/>
          <a:lstStyle/>
          <a:p>
            <a:pPr algn="r" rtl="1" eaLnBrk="1" hangingPunct="1">
              <a:buClr>
                <a:srgbClr val="7030A0"/>
              </a:buClr>
              <a:buFont typeface="Wingdings" pitchFamily="2" charset="2"/>
              <a:buChar char="ü"/>
            </a:pPr>
            <a:r>
              <a:rPr lang="ar-MA" sz="2800" dirty="0" smtClean="0"/>
              <a:t>الأجسام ذات الأشكال الهندسية البسيطة نقطة تأثير قوة التماس</a:t>
            </a:r>
            <a:endParaRPr lang="fr-FR" sz="2800" dirty="0" smtClean="0">
              <a:cs typeface="Arial" charset="0"/>
            </a:endParaRPr>
          </a:p>
        </p:txBody>
      </p:sp>
      <p:sp>
        <p:nvSpPr>
          <p:cNvPr id="8195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2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3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19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20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8216" name="ZoneTexte 10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213" name="ZoneTexte 7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22" name="Espace réservé du contenu 2"/>
          <p:cNvSpPr txBox="1">
            <a:spLocks/>
          </p:cNvSpPr>
          <p:nvPr/>
        </p:nvSpPr>
        <p:spPr bwMode="auto">
          <a:xfrm>
            <a:off x="2786063" y="2405063"/>
            <a:ext cx="53721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ar-MA" sz="2800" dirty="0">
                <a:latin typeface="+mn-lt"/>
                <a:cs typeface="+mn-cs"/>
              </a:rPr>
              <a:t>الموزعة هي المركز الهندسي لمساحة التماس</a:t>
            </a:r>
            <a:r>
              <a:rPr lang="fr-FR" sz="2800" dirty="0">
                <a:latin typeface="+mn-lt"/>
                <a:cs typeface="+mn-cs"/>
              </a:rPr>
              <a:t>.</a:t>
            </a:r>
            <a:endParaRPr lang="fr-FR" sz="2800" dirty="0">
              <a:latin typeface="+mn-lt"/>
              <a:cs typeface="Arial" pitchFamily="34" charset="0"/>
            </a:endParaRPr>
          </a:p>
        </p:txBody>
      </p:sp>
      <p:grpSp>
        <p:nvGrpSpPr>
          <p:cNvPr id="4" name="Groupe 26"/>
          <p:cNvGrpSpPr>
            <a:grpSpLocks/>
          </p:cNvGrpSpPr>
          <p:nvPr/>
        </p:nvGrpSpPr>
        <p:grpSpPr bwMode="auto">
          <a:xfrm>
            <a:off x="1860550" y="2895600"/>
            <a:ext cx="3168650" cy="3132138"/>
            <a:chOff x="1860550" y="2895325"/>
            <a:chExt cx="3168650" cy="3132138"/>
          </a:xfrm>
        </p:grpSpPr>
        <p:cxnSp>
          <p:nvCxnSpPr>
            <p:cNvPr id="23" name="Connecteur droit 22"/>
            <p:cNvCxnSpPr>
              <a:cxnSpLocks noChangeAspect="1"/>
            </p:cNvCxnSpPr>
            <p:nvPr/>
          </p:nvCxnSpPr>
          <p:spPr>
            <a:xfrm rot="13980000" flipV="1">
              <a:off x="1875632" y="3834331"/>
              <a:ext cx="3132138" cy="1254125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e 25"/>
            <p:cNvGrpSpPr>
              <a:grpSpLocks/>
            </p:cNvGrpSpPr>
            <p:nvPr/>
          </p:nvGrpSpPr>
          <p:grpSpPr bwMode="auto">
            <a:xfrm>
              <a:off x="1860550" y="3558900"/>
              <a:ext cx="3168650" cy="1800225"/>
              <a:chOff x="1860550" y="3143250"/>
              <a:chExt cx="3168650" cy="1800225"/>
            </a:xfrm>
          </p:grpSpPr>
          <p:sp>
            <p:nvSpPr>
              <p:cNvPr id="5" name="Rectangle 4"/>
              <p:cNvSpPr>
                <a:spLocks/>
              </p:cNvSpPr>
              <p:nvPr/>
            </p:nvSpPr>
            <p:spPr>
              <a:xfrm>
                <a:off x="2000250" y="3143250"/>
                <a:ext cx="2879725" cy="180022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cxnSp>
            <p:nvCxnSpPr>
              <p:cNvPr id="7" name="Connecteur droit 6"/>
              <p:cNvCxnSpPr>
                <a:cxnSpLocks noChangeAspect="1"/>
              </p:cNvCxnSpPr>
              <p:nvPr/>
            </p:nvCxnSpPr>
            <p:spPr>
              <a:xfrm rot="21000000" flipV="1">
                <a:off x="1860550" y="3403600"/>
                <a:ext cx="3168650" cy="1266825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10" name="ZoneTexte 10"/>
              <p:cNvSpPr txBox="1">
                <a:spLocks noChangeArrowheads="1"/>
              </p:cNvSpPr>
              <p:nvPr/>
            </p:nvSpPr>
            <p:spPr bwMode="auto">
              <a:xfrm>
                <a:off x="2994025" y="3838143"/>
                <a:ext cx="357188" cy="4035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2000">
                    <a:solidFill>
                      <a:srgbClr val="FF0000"/>
                    </a:solidFill>
                  </a:rPr>
                  <a:t>O</a:t>
                </a:r>
              </a:p>
            </p:txBody>
          </p:sp>
          <p:sp>
            <p:nvSpPr>
              <p:cNvPr id="25" name="Organigramme : Connecteur 24"/>
              <p:cNvSpPr>
                <a:spLocks noChangeAspect="1"/>
              </p:cNvSpPr>
              <p:nvPr/>
            </p:nvSpPr>
            <p:spPr>
              <a:xfrm>
                <a:off x="3392488" y="3989388"/>
                <a:ext cx="107950" cy="107950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</p:grpSp>
      </p:grpSp>
      <p:grpSp>
        <p:nvGrpSpPr>
          <p:cNvPr id="9" name="Groupe 23"/>
          <p:cNvGrpSpPr>
            <a:grpSpLocks/>
          </p:cNvGrpSpPr>
          <p:nvPr/>
        </p:nvGrpSpPr>
        <p:grpSpPr bwMode="auto">
          <a:xfrm>
            <a:off x="6500813" y="3702050"/>
            <a:ext cx="1620837" cy="1622425"/>
            <a:chOff x="6784975" y="3203575"/>
            <a:chExt cx="1620838" cy="1622425"/>
          </a:xfrm>
        </p:grpSpPr>
        <p:sp>
          <p:nvSpPr>
            <p:cNvPr id="8200" name="ZoneTexte 10"/>
            <p:cNvSpPr txBox="1">
              <a:spLocks noChangeArrowheads="1"/>
            </p:cNvSpPr>
            <p:nvPr/>
          </p:nvSpPr>
          <p:spPr bwMode="auto">
            <a:xfrm>
              <a:off x="7208838" y="3778250"/>
              <a:ext cx="357187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2000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8" name="Ellipse 7"/>
            <p:cNvSpPr/>
            <p:nvPr/>
          </p:nvSpPr>
          <p:spPr>
            <a:xfrm rot="20969058">
              <a:off x="6784975" y="3206750"/>
              <a:ext cx="1619251" cy="16192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" name="Connecteur droit 11"/>
            <p:cNvCxnSpPr/>
            <p:nvPr/>
          </p:nvCxnSpPr>
          <p:spPr>
            <a:xfrm rot="10800000" flipH="1">
              <a:off x="6786562" y="3892550"/>
              <a:ext cx="1619251" cy="2159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/>
            <p:cNvCxnSpPr/>
            <p:nvPr/>
          </p:nvCxnSpPr>
          <p:spPr>
            <a:xfrm rot="16200000" flipH="1">
              <a:off x="6761163" y="3894137"/>
              <a:ext cx="1619250" cy="238125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rganigramme : Connecteur 9"/>
            <p:cNvSpPr>
              <a:spLocks noChangeAspect="1"/>
            </p:cNvSpPr>
            <p:nvPr/>
          </p:nvSpPr>
          <p:spPr>
            <a:xfrm>
              <a:off x="7527925" y="3965575"/>
              <a:ext cx="107950" cy="107950"/>
            </a:xfrm>
            <a:prstGeom prst="flowChartConnector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8205" name="ZoneTexte 10"/>
            <p:cNvSpPr txBox="1">
              <a:spLocks noChangeArrowheads="1"/>
            </p:cNvSpPr>
            <p:nvPr/>
          </p:nvSpPr>
          <p:spPr bwMode="auto">
            <a:xfrm>
              <a:off x="7164388" y="3654425"/>
              <a:ext cx="357187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2000">
                  <a:solidFill>
                    <a:srgbClr val="FF0000"/>
                  </a:solidFill>
                </a:rPr>
                <a:t>O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57625" y="1106488"/>
            <a:ext cx="4872038" cy="1011237"/>
          </a:xfrm>
        </p:spPr>
        <p:txBody>
          <a:bodyPr/>
          <a:lstStyle/>
          <a:p>
            <a:pPr algn="l" rtl="1" eaLnBrk="1" hangingPunct="1">
              <a:defRPr/>
            </a:pPr>
            <a:r>
              <a:rPr lang="ar-MA" sz="2400" b="1" dirty="0" smtClean="0">
                <a:solidFill>
                  <a:srgbClr val="7030A0"/>
                </a:solidFill>
                <a:latin typeface="Arial" pitchFamily="34" charset="0"/>
                <a:ea typeface="+mn-ea"/>
                <a:cs typeface="Arial" pitchFamily="34" charset="0"/>
              </a:rPr>
              <a:t>ب-قوة عن بعد </a:t>
            </a:r>
            <a:r>
              <a:rPr lang="fr-FR" sz="2400" b="1" dirty="0" smtClean="0">
                <a:solidFill>
                  <a:srgbClr val="7030A0"/>
                </a:solidFill>
                <a:latin typeface="Arial" pitchFamily="34" charset="0"/>
                <a:ea typeface="+mn-ea"/>
                <a:cs typeface="Arial" pitchFamily="34" charset="0"/>
              </a:rPr>
              <a:t>  Force à distance</a:t>
            </a:r>
          </a:p>
        </p:txBody>
      </p:sp>
      <p:pic>
        <p:nvPicPr>
          <p:cNvPr id="46082" name="Picture 2" descr="F:\LES FORCES\Mécaniques\NOTION DE FORCE\newton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8" y="2857500"/>
            <a:ext cx="28575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5072063" y="2214563"/>
            <a:ext cx="32146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ar-SA" sz="2400" dirty="0">
                <a:solidFill>
                  <a:srgbClr val="FF0000"/>
                </a:solidFill>
                <a:latin typeface="Calibri" pitchFamily="34" charset="0"/>
              </a:rPr>
              <a:t>- تأثير الأرض على الجسم</a:t>
            </a:r>
            <a:endParaRPr lang="fr-FR" sz="24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9221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3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5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9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10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9227" name="ZoneTexte 10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224" name="ZoneTexte 7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37"/>
          <p:cNvGrpSpPr>
            <a:grpSpLocks/>
          </p:cNvGrpSpPr>
          <p:nvPr/>
        </p:nvGrpSpPr>
        <p:grpSpPr bwMode="auto">
          <a:xfrm>
            <a:off x="6373813" y="1985963"/>
            <a:ext cx="1560512" cy="2951162"/>
            <a:chOff x="5572125" y="1985247"/>
            <a:chExt cx="1560354" cy="2951878"/>
          </a:xfrm>
        </p:grpSpPr>
        <p:grpSp>
          <p:nvGrpSpPr>
            <p:cNvPr id="3" name="Groupe 19"/>
            <p:cNvGrpSpPr>
              <a:grpSpLocks/>
            </p:cNvGrpSpPr>
            <p:nvPr/>
          </p:nvGrpSpPr>
          <p:grpSpPr bwMode="auto">
            <a:xfrm>
              <a:off x="5572125" y="2143125"/>
              <a:ext cx="1428750" cy="2794000"/>
              <a:chOff x="5572125" y="2143125"/>
              <a:chExt cx="1428750" cy="2794000"/>
            </a:xfrm>
          </p:grpSpPr>
          <p:cxnSp>
            <p:nvCxnSpPr>
              <p:cNvPr id="8" name="Connecteur droit 7"/>
              <p:cNvCxnSpPr/>
              <p:nvPr/>
            </p:nvCxnSpPr>
            <p:spPr>
              <a:xfrm>
                <a:off x="5572125" y="2142447"/>
                <a:ext cx="1428605" cy="15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/>
              <p:cNvCxnSpPr>
                <a:cxnSpLocks noChangeAspect="1"/>
              </p:cNvCxnSpPr>
              <p:nvPr/>
            </p:nvCxnSpPr>
            <p:spPr>
              <a:xfrm rot="5400000">
                <a:off x="5263034" y="3165840"/>
                <a:ext cx="2053136" cy="6349"/>
              </a:xfrm>
              <a:prstGeom prst="line">
                <a:avLst/>
              </a:prstGeom>
              <a:ln w="31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Ellipse 31"/>
              <p:cNvSpPr/>
              <p:nvPr/>
            </p:nvSpPr>
            <p:spPr>
              <a:xfrm>
                <a:off x="5761018" y="3857363"/>
                <a:ext cx="1071454" cy="107976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</p:grpSp>
        <p:cxnSp>
          <p:nvCxnSpPr>
            <p:cNvPr id="22" name="Connecteur droit 21"/>
            <p:cNvCxnSpPr/>
            <p:nvPr/>
          </p:nvCxnSpPr>
          <p:spPr bwMode="auto">
            <a:xfrm rot="5400000">
              <a:off x="6147510" y="1995593"/>
              <a:ext cx="142910" cy="1444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/>
            <p:nvPr/>
          </p:nvCxnSpPr>
          <p:spPr bwMode="auto">
            <a:xfrm rot="5400000">
              <a:off x="6274497" y="1995593"/>
              <a:ext cx="142910" cy="1444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/>
            <p:nvPr/>
          </p:nvCxnSpPr>
          <p:spPr bwMode="auto">
            <a:xfrm rot="5400000">
              <a:off x="6403866" y="1996386"/>
              <a:ext cx="142910" cy="1428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/>
            <p:nvPr/>
          </p:nvCxnSpPr>
          <p:spPr bwMode="auto">
            <a:xfrm rot="5400000">
              <a:off x="6538790" y="1996386"/>
              <a:ext cx="142910" cy="1428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/>
            <p:nvPr/>
          </p:nvCxnSpPr>
          <p:spPr bwMode="auto">
            <a:xfrm rot="5400000">
              <a:off x="6681650" y="1996386"/>
              <a:ext cx="142910" cy="1428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/>
            <p:cNvCxnSpPr/>
            <p:nvPr/>
          </p:nvCxnSpPr>
          <p:spPr bwMode="auto">
            <a:xfrm rot="5400000">
              <a:off x="6989594" y="1996386"/>
              <a:ext cx="142910" cy="1428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/>
            <p:nvPr/>
          </p:nvCxnSpPr>
          <p:spPr bwMode="auto">
            <a:xfrm rot="5400000">
              <a:off x="5586386" y="1985272"/>
              <a:ext cx="142910" cy="1428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/>
            <p:nvPr/>
          </p:nvCxnSpPr>
          <p:spPr bwMode="auto">
            <a:xfrm rot="5400000">
              <a:off x="5732421" y="1985272"/>
              <a:ext cx="142910" cy="1428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/>
            <p:cNvCxnSpPr/>
            <p:nvPr/>
          </p:nvCxnSpPr>
          <p:spPr bwMode="auto">
            <a:xfrm rot="5400000">
              <a:off x="5886394" y="1985272"/>
              <a:ext cx="142910" cy="1428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/>
            <p:nvPr/>
          </p:nvCxnSpPr>
          <p:spPr bwMode="auto">
            <a:xfrm rot="5400000">
              <a:off x="6018142" y="1985272"/>
              <a:ext cx="142910" cy="1428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 bwMode="auto">
            <a:xfrm rot="5400000">
              <a:off x="6824511" y="1996386"/>
              <a:ext cx="142910" cy="1428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43" name="Titre 12"/>
          <p:cNvSpPr>
            <a:spLocks noGrp="1"/>
          </p:cNvSpPr>
          <p:nvPr>
            <p:ph type="title"/>
          </p:nvPr>
        </p:nvSpPr>
        <p:spPr>
          <a:xfrm>
            <a:off x="1071563" y="1000125"/>
            <a:ext cx="3114675" cy="1143000"/>
          </a:xfrm>
        </p:spPr>
        <p:txBody>
          <a:bodyPr/>
          <a:lstStyle/>
          <a:p>
            <a:pPr algn="r" eaLnBrk="1" hangingPunct="1"/>
            <a:r>
              <a:rPr lang="ar-MA" b="1" dirty="0" smtClean="0">
                <a:cs typeface="Arial" charset="0"/>
              </a:rPr>
              <a:t>  </a:t>
            </a:r>
            <a:endParaRPr lang="fr-FR" dirty="0" smtClean="0">
              <a:cs typeface="Times New Roman" pitchFamily="18" charset="0"/>
            </a:endParaRPr>
          </a:p>
        </p:txBody>
      </p:sp>
      <p:cxnSp>
        <p:nvCxnSpPr>
          <p:cNvPr id="23" name="Connecteur droit avec flèche 22"/>
          <p:cNvCxnSpPr>
            <a:cxnSpLocks noChangeAspect="1"/>
          </p:cNvCxnSpPr>
          <p:nvPr/>
        </p:nvCxnSpPr>
        <p:spPr>
          <a:xfrm rot="10800000">
            <a:off x="7099300" y="3143250"/>
            <a:ext cx="719138" cy="1588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5" name="ZoneTexte 8"/>
          <p:cNvSpPr txBox="1">
            <a:spLocks noChangeArrowheads="1"/>
          </p:cNvSpPr>
          <p:nvPr/>
        </p:nvSpPr>
        <p:spPr bwMode="auto">
          <a:xfrm>
            <a:off x="2305050" y="190500"/>
            <a:ext cx="3649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MA" sz="2800" b="1">
                <a:solidFill>
                  <a:srgbClr val="FF0000"/>
                </a:solidFill>
                <a:latin typeface="Times New Roman" pitchFamily="18" charset="0"/>
              </a:rPr>
              <a:t>مفهوم القوة</a:t>
            </a:r>
            <a:endParaRPr lang="fr-FR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4" name="Groupe 16"/>
          <p:cNvGrpSpPr>
            <a:grpSpLocks/>
          </p:cNvGrpSpPr>
          <p:nvPr/>
        </p:nvGrpSpPr>
        <p:grpSpPr bwMode="auto">
          <a:xfrm>
            <a:off x="6500813" y="133350"/>
            <a:ext cx="2581275" cy="708025"/>
            <a:chOff x="6500813" y="133350"/>
            <a:chExt cx="2581275" cy="708025"/>
          </a:xfrm>
        </p:grpSpPr>
        <p:grpSp>
          <p:nvGrpSpPr>
            <p:cNvPr id="5" name="Groupe 8"/>
            <p:cNvGrpSpPr>
              <a:grpSpLocks/>
            </p:cNvGrpSpPr>
            <p:nvPr/>
          </p:nvGrpSpPr>
          <p:grpSpPr bwMode="auto">
            <a:xfrm>
              <a:off x="6500808" y="152400"/>
              <a:ext cx="2581280" cy="688974"/>
              <a:chOff x="6934200" y="152016"/>
              <a:chExt cx="2147659" cy="689161"/>
            </a:xfrm>
          </p:grpSpPr>
          <p:sp>
            <p:nvSpPr>
              <p:cNvPr id="27" name="Titre 1"/>
              <p:cNvSpPr txBox="1">
                <a:spLocks/>
              </p:cNvSpPr>
              <p:nvPr/>
            </p:nvSpPr>
            <p:spPr>
              <a:xfrm>
                <a:off x="8076714" y="152016"/>
                <a:ext cx="968162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المادة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  </a:t>
                </a:r>
                <a:endParaRPr lang="fr-FR" sz="1000" b="1" dirty="0">
                  <a:solidFill>
                    <a:srgbClr val="000000"/>
                  </a:solidFill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28" name="Titre 1"/>
              <p:cNvSpPr txBox="1">
                <a:spLocks/>
              </p:cNvSpPr>
              <p:nvPr/>
            </p:nvSpPr>
            <p:spPr>
              <a:xfrm>
                <a:off x="8229929" y="542647"/>
                <a:ext cx="851930" cy="247717"/>
              </a:xfrm>
              <a:prstGeom prst="rect">
                <a:avLst/>
              </a:prstGeom>
            </p:spPr>
            <p:txBody>
              <a:bodyPr anchor="ctr"/>
              <a:lstStyle/>
              <a:p>
                <a:pPr algn="r" rtl="1" fontAlgn="auto">
                  <a:spcBef>
                    <a:spcPct val="20000"/>
                  </a:spcBef>
                  <a:spcAft>
                    <a:spcPts val="0"/>
                  </a:spcAft>
                  <a:buClr>
                    <a:schemeClr val="hlink"/>
                  </a:buClr>
                  <a:buFont typeface="Wingdings" pitchFamily="2" charset="2"/>
                  <a:buNone/>
                  <a:defRPr/>
                </a:pPr>
                <a:r>
                  <a:rPr lang="ar-SA" sz="1000" b="1" dirty="0">
                    <a:solidFill>
                      <a:srgbClr val="00000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المستوى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       </a:t>
                </a:r>
                <a:r>
                  <a:rPr lang="ar-SA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:</a:t>
                </a:r>
                <a:r>
                  <a:rPr lang="en-US" sz="1000" b="1" dirty="0">
                    <a:solidFill>
                      <a:srgbClr val="0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fr-FR" sz="1000" b="1" dirty="0">
                  <a:solidFill>
                    <a:srgbClr val="000000"/>
                  </a:solidFill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10282" name="ZoneTexte 28"/>
              <p:cNvSpPr txBox="1">
                <a:spLocks noChangeArrowheads="1"/>
              </p:cNvSpPr>
              <p:nvPr/>
            </p:nvSpPr>
            <p:spPr bwMode="auto">
              <a:xfrm>
                <a:off x="6934200" y="533400"/>
                <a:ext cx="1447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None/>
                </a:pPr>
                <a:r>
                  <a:rPr lang="ar-SA" sz="1400" b="1">
                    <a:solidFill>
                      <a:srgbClr val="000000"/>
                    </a:solidFill>
                  </a:rPr>
                  <a:t>الثالثة ثانوي إعدادي</a:t>
                </a:r>
                <a:endParaRPr lang="fr-FR" sz="1400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0279" name="ZoneTexte 25"/>
            <p:cNvSpPr txBox="1">
              <a:spLocks noChangeArrowheads="1"/>
            </p:cNvSpPr>
            <p:nvPr/>
          </p:nvSpPr>
          <p:spPr bwMode="auto">
            <a:xfrm>
              <a:off x="6834078" y="133350"/>
              <a:ext cx="137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/>
              <a:r>
                <a:rPr lang="ar-SA" sz="1400" b="1">
                  <a:solidFill>
                    <a:srgbClr val="000000"/>
                  </a:solidFill>
                  <a:latin typeface="Calibri" pitchFamily="34" charset="0"/>
                </a:rPr>
                <a:t>العلوم الفيزيائية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grpSp>
        <p:nvGrpSpPr>
          <p:cNvPr id="6" name="Groupe 20"/>
          <p:cNvGrpSpPr>
            <a:grpSpLocks/>
          </p:cNvGrpSpPr>
          <p:nvPr/>
        </p:nvGrpSpPr>
        <p:grpSpPr bwMode="auto">
          <a:xfrm>
            <a:off x="6780213" y="4052888"/>
            <a:ext cx="363537" cy="407987"/>
            <a:chOff x="5965825" y="3995738"/>
            <a:chExt cx="363538" cy="407987"/>
          </a:xfrm>
        </p:grpSpPr>
        <p:sp>
          <p:nvSpPr>
            <p:cNvPr id="10276" name="ZoneTexte 10"/>
            <p:cNvSpPr txBox="1">
              <a:spLocks noChangeArrowheads="1"/>
            </p:cNvSpPr>
            <p:nvPr/>
          </p:nvSpPr>
          <p:spPr bwMode="auto">
            <a:xfrm>
              <a:off x="5965825" y="3995738"/>
              <a:ext cx="357188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2000">
                  <a:solidFill>
                    <a:srgbClr val="FF0000"/>
                  </a:solidFill>
                </a:rPr>
                <a:t>G</a:t>
              </a:r>
            </a:p>
          </p:txBody>
        </p:sp>
        <p:sp>
          <p:nvSpPr>
            <p:cNvPr id="30" name="Organigramme : Connecteur 29"/>
            <p:cNvSpPr>
              <a:spLocks noChangeAspect="1"/>
            </p:cNvSpPr>
            <p:nvPr/>
          </p:nvSpPr>
          <p:spPr>
            <a:xfrm>
              <a:off x="6221413" y="4295775"/>
              <a:ext cx="107950" cy="107950"/>
            </a:xfrm>
            <a:prstGeom prst="flowChartConnector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sp>
        <p:nvSpPr>
          <p:cNvPr id="10251" name="Rectangle 32"/>
          <p:cNvSpPr>
            <a:spLocks noChangeArrowheads="1"/>
          </p:cNvSpPr>
          <p:nvPr/>
        </p:nvSpPr>
        <p:spPr bwMode="auto">
          <a:xfrm>
            <a:off x="7856538" y="2930525"/>
            <a:ext cx="603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/>
            <a:r>
              <a:rPr lang="ar-MA" sz="2000" dirty="0"/>
              <a:t>خيط </a:t>
            </a:r>
            <a:endParaRPr lang="ar-SA" sz="2000" dirty="0"/>
          </a:p>
        </p:txBody>
      </p:sp>
      <p:sp>
        <p:nvSpPr>
          <p:cNvPr id="10252" name="Rectangle 34"/>
          <p:cNvSpPr>
            <a:spLocks noChangeArrowheads="1"/>
          </p:cNvSpPr>
          <p:nvPr/>
        </p:nvSpPr>
        <p:spPr bwMode="auto">
          <a:xfrm>
            <a:off x="3571875" y="2846388"/>
            <a:ext cx="24272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/>
            <a:r>
              <a:rPr lang="ar-MA" sz="2000" dirty="0"/>
              <a:t>عند قطع الخيط تسقط الكرة </a:t>
            </a:r>
            <a:endParaRPr lang="ar-SA" sz="2000" dirty="0"/>
          </a:p>
        </p:txBody>
      </p:sp>
      <p:sp>
        <p:nvSpPr>
          <p:cNvPr id="10253" name="Rectangle 35"/>
          <p:cNvSpPr>
            <a:spLocks noChangeArrowheads="1"/>
          </p:cNvSpPr>
          <p:nvPr/>
        </p:nvSpPr>
        <p:spPr bwMode="auto">
          <a:xfrm>
            <a:off x="2563813" y="5648325"/>
            <a:ext cx="46799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/>
            <a:r>
              <a:rPr lang="ar-MA" sz="2400" dirty="0"/>
              <a:t>الأرض تطبق قوة على الكرة تسمى وزن الكرة</a:t>
            </a:r>
            <a:endParaRPr lang="ar-SA" sz="2400" dirty="0"/>
          </a:p>
        </p:txBody>
      </p:sp>
      <p:sp>
        <p:nvSpPr>
          <p:cNvPr id="10254" name="ZoneTexte 38"/>
          <p:cNvSpPr txBox="1">
            <a:spLocks noChangeArrowheads="1"/>
          </p:cNvSpPr>
          <p:nvPr/>
        </p:nvSpPr>
        <p:spPr bwMode="auto">
          <a:xfrm>
            <a:off x="6357938" y="1285875"/>
            <a:ext cx="1857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ar-SA" sz="2800" b="1" dirty="0">
                <a:solidFill>
                  <a:srgbClr val="FF0000"/>
                </a:solidFill>
                <a:latin typeface="Calibri" pitchFamily="34" charset="0"/>
              </a:rPr>
              <a:t>- </a:t>
            </a:r>
            <a:r>
              <a:rPr lang="ar-MA" sz="2800" b="1" dirty="0">
                <a:solidFill>
                  <a:srgbClr val="FF0000"/>
                </a:solidFill>
                <a:latin typeface="Calibri" pitchFamily="34" charset="0"/>
              </a:rPr>
              <a:t>كرة تسقط</a:t>
            </a:r>
            <a:endParaRPr lang="fr-FR" sz="28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cxnSp>
        <p:nvCxnSpPr>
          <p:cNvPr id="55" name="Connecteur droit avec flèche 54"/>
          <p:cNvCxnSpPr>
            <a:cxnSpLocks noChangeAspect="1"/>
          </p:cNvCxnSpPr>
          <p:nvPr/>
        </p:nvCxnSpPr>
        <p:spPr>
          <a:xfrm>
            <a:off x="1785938" y="3146425"/>
            <a:ext cx="720725" cy="1588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32"/>
          <p:cNvSpPr>
            <a:spLocks noChangeArrowheads="1"/>
          </p:cNvSpPr>
          <p:nvPr/>
        </p:nvSpPr>
        <p:spPr bwMode="auto">
          <a:xfrm>
            <a:off x="1147763" y="2957513"/>
            <a:ext cx="603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/>
            <a:r>
              <a:rPr lang="ar-MA" sz="2000" dirty="0"/>
              <a:t>خيط </a:t>
            </a:r>
            <a:endParaRPr lang="ar-SA" sz="2000" dirty="0"/>
          </a:p>
        </p:txBody>
      </p:sp>
      <p:grpSp>
        <p:nvGrpSpPr>
          <p:cNvPr id="7" name="Groupe 62"/>
          <p:cNvGrpSpPr>
            <a:grpSpLocks/>
          </p:cNvGrpSpPr>
          <p:nvPr/>
        </p:nvGrpSpPr>
        <p:grpSpPr bwMode="auto">
          <a:xfrm>
            <a:off x="1779588" y="1989138"/>
            <a:ext cx="1560512" cy="2935287"/>
            <a:chOff x="1779585" y="1988951"/>
            <a:chExt cx="1560354" cy="2936189"/>
          </a:xfrm>
        </p:grpSpPr>
        <p:grpSp>
          <p:nvGrpSpPr>
            <p:cNvPr id="9" name="Groupe 38"/>
            <p:cNvGrpSpPr>
              <a:grpSpLocks/>
            </p:cNvGrpSpPr>
            <p:nvPr/>
          </p:nvGrpSpPr>
          <p:grpSpPr bwMode="auto">
            <a:xfrm>
              <a:off x="1779585" y="1988951"/>
              <a:ext cx="1560354" cy="2936189"/>
              <a:chOff x="5572125" y="1985247"/>
              <a:chExt cx="1560354" cy="2936189"/>
            </a:xfrm>
          </p:grpSpPr>
          <p:grpSp>
            <p:nvGrpSpPr>
              <p:cNvPr id="11" name="Groupe 19"/>
              <p:cNvGrpSpPr>
                <a:grpSpLocks/>
              </p:cNvGrpSpPr>
              <p:nvPr/>
            </p:nvGrpSpPr>
            <p:grpSpPr bwMode="auto">
              <a:xfrm>
                <a:off x="5572125" y="2143125"/>
                <a:ext cx="1428750" cy="2778311"/>
                <a:chOff x="5572125" y="2143125"/>
                <a:chExt cx="1428750" cy="2778311"/>
              </a:xfrm>
            </p:grpSpPr>
            <p:cxnSp>
              <p:nvCxnSpPr>
                <p:cNvPr id="52" name="Connecteur droit 51"/>
                <p:cNvCxnSpPr/>
                <p:nvPr/>
              </p:nvCxnSpPr>
              <p:spPr>
                <a:xfrm>
                  <a:off x="5572125" y="2142458"/>
                  <a:ext cx="1428605" cy="158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Connecteur droit 52"/>
                <p:cNvCxnSpPr>
                  <a:cxnSpLocks noChangeAspect="1"/>
                </p:cNvCxnSpPr>
                <p:nvPr/>
              </p:nvCxnSpPr>
              <p:spPr>
                <a:xfrm rot="5400000">
                  <a:off x="5714750" y="2717310"/>
                  <a:ext cx="1152879" cy="3175"/>
                </a:xfrm>
                <a:prstGeom prst="line">
                  <a:avLst/>
                </a:prstGeom>
                <a:ln w="317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" name="Ellipse 53"/>
                <p:cNvSpPr/>
                <p:nvPr/>
              </p:nvSpPr>
              <p:spPr>
                <a:xfrm>
                  <a:off x="5761018" y="3841604"/>
                  <a:ext cx="1071454" cy="107983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fr-FR"/>
                </a:p>
              </p:txBody>
            </p:sp>
          </p:grpSp>
          <p:cxnSp>
            <p:nvCxnSpPr>
              <p:cNvPr id="41" name="Connecteur droit 40"/>
              <p:cNvCxnSpPr/>
              <p:nvPr/>
            </p:nvCxnSpPr>
            <p:spPr bwMode="auto">
              <a:xfrm rot="5400000">
                <a:off x="6147506" y="1995599"/>
                <a:ext cx="142919" cy="14444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/>
              <p:cNvCxnSpPr/>
              <p:nvPr/>
            </p:nvCxnSpPr>
            <p:spPr bwMode="auto">
              <a:xfrm rot="5400000">
                <a:off x="6274493" y="1995599"/>
                <a:ext cx="142919" cy="14444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/>
              <p:cNvCxnSpPr/>
              <p:nvPr/>
            </p:nvCxnSpPr>
            <p:spPr bwMode="auto">
              <a:xfrm rot="5400000">
                <a:off x="6403862" y="1996392"/>
                <a:ext cx="142919" cy="14286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/>
              <p:cNvCxnSpPr/>
              <p:nvPr/>
            </p:nvCxnSpPr>
            <p:spPr bwMode="auto">
              <a:xfrm rot="5400000">
                <a:off x="6538785" y="1996392"/>
                <a:ext cx="142919" cy="14286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/>
              <p:cNvCxnSpPr/>
              <p:nvPr/>
            </p:nvCxnSpPr>
            <p:spPr bwMode="auto">
              <a:xfrm rot="5400000">
                <a:off x="6681645" y="1996392"/>
                <a:ext cx="142919" cy="14286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/>
              <p:cNvCxnSpPr/>
              <p:nvPr/>
            </p:nvCxnSpPr>
            <p:spPr bwMode="auto">
              <a:xfrm rot="5400000">
                <a:off x="6989589" y="1996392"/>
                <a:ext cx="142919" cy="14286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/>
              <p:cNvCxnSpPr/>
              <p:nvPr/>
            </p:nvCxnSpPr>
            <p:spPr bwMode="auto">
              <a:xfrm rot="5400000">
                <a:off x="5586381" y="1985276"/>
                <a:ext cx="142919" cy="14286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/>
              <p:cNvCxnSpPr/>
              <p:nvPr/>
            </p:nvCxnSpPr>
            <p:spPr bwMode="auto">
              <a:xfrm rot="5400000">
                <a:off x="5732417" y="1985276"/>
                <a:ext cx="142919" cy="14286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/>
              <p:cNvCxnSpPr/>
              <p:nvPr/>
            </p:nvCxnSpPr>
            <p:spPr bwMode="auto">
              <a:xfrm rot="5400000">
                <a:off x="5886389" y="1985276"/>
                <a:ext cx="142919" cy="14286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/>
              <p:cNvCxnSpPr/>
              <p:nvPr/>
            </p:nvCxnSpPr>
            <p:spPr bwMode="auto">
              <a:xfrm rot="5400000">
                <a:off x="6018138" y="1985276"/>
                <a:ext cx="142919" cy="14286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/>
              <p:cNvCxnSpPr/>
              <p:nvPr/>
            </p:nvCxnSpPr>
            <p:spPr bwMode="auto">
              <a:xfrm rot="5400000">
                <a:off x="6824506" y="1996392"/>
                <a:ext cx="142919" cy="14286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e 20"/>
            <p:cNvGrpSpPr>
              <a:grpSpLocks/>
            </p:cNvGrpSpPr>
            <p:nvPr/>
          </p:nvGrpSpPr>
          <p:grpSpPr bwMode="auto">
            <a:xfrm>
              <a:off x="2214546" y="4013383"/>
              <a:ext cx="363538" cy="407987"/>
              <a:chOff x="5965825" y="4008617"/>
              <a:chExt cx="363538" cy="407987"/>
            </a:xfrm>
          </p:grpSpPr>
          <p:sp>
            <p:nvSpPr>
              <p:cNvPr id="10259" name="ZoneTexte 10"/>
              <p:cNvSpPr txBox="1">
                <a:spLocks noChangeArrowheads="1"/>
              </p:cNvSpPr>
              <p:nvPr/>
            </p:nvSpPr>
            <p:spPr bwMode="auto">
              <a:xfrm>
                <a:off x="5965825" y="4008617"/>
                <a:ext cx="357188" cy="4000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2000">
                    <a:solidFill>
                      <a:srgbClr val="FF0000"/>
                    </a:solidFill>
                  </a:rPr>
                  <a:t>G</a:t>
                </a:r>
              </a:p>
            </p:txBody>
          </p:sp>
          <p:sp>
            <p:nvSpPr>
              <p:cNvPr id="59" name="Organigramme : Connecteur 58"/>
              <p:cNvSpPr>
                <a:spLocks noChangeAspect="1"/>
              </p:cNvSpPr>
              <p:nvPr/>
            </p:nvSpPr>
            <p:spPr>
              <a:xfrm>
                <a:off x="6221356" y="4308999"/>
                <a:ext cx="107939" cy="107983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</p:grpSp>
      </p:grpSp>
      <p:sp>
        <p:nvSpPr>
          <p:cNvPr id="62" name="Rectangle 32"/>
          <p:cNvSpPr>
            <a:spLocks noChangeArrowheads="1"/>
          </p:cNvSpPr>
          <p:nvPr/>
        </p:nvSpPr>
        <p:spPr bwMode="auto">
          <a:xfrm>
            <a:off x="7715250" y="5000625"/>
            <a:ext cx="13446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/>
            <a:r>
              <a:rPr lang="ar-SA" sz="2000" dirty="0"/>
              <a:t>سطح الأرض</a:t>
            </a:r>
            <a:r>
              <a:rPr lang="ar-MA" sz="2000" dirty="0"/>
              <a:t> </a:t>
            </a:r>
            <a:endParaRPr lang="ar-SA" sz="2000" dirty="0"/>
          </a:p>
        </p:txBody>
      </p:sp>
      <p:sp>
        <p:nvSpPr>
          <p:cNvPr id="65" name="Rectangle 64"/>
          <p:cNvSpPr/>
          <p:nvPr/>
        </p:nvSpPr>
        <p:spPr>
          <a:xfrm>
            <a:off x="1500188" y="5214938"/>
            <a:ext cx="6286500" cy="71437"/>
          </a:xfrm>
          <a:prstGeom prst="rect">
            <a:avLst/>
          </a:prstGeom>
          <a:solidFill>
            <a:srgbClr val="8B8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/>
      <p:bldP spid="10252" grpId="0"/>
      <p:bldP spid="10253" grpId="0"/>
      <p:bldP spid="10254" grpId="0"/>
      <p:bldP spid="56" grpId="0"/>
      <p:bldP spid="62" grpId="0"/>
      <p:bldP spid="6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982</Words>
  <PresentationFormat>Affichage à l'écran (4:3)</PresentationFormat>
  <Paragraphs>303</Paragraphs>
  <Slides>26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Thème Office</vt:lpstr>
      <vt:lpstr>مفهوم القوة </vt:lpstr>
      <vt:lpstr>Diapositive 2</vt:lpstr>
      <vt:lpstr>مميزات القوةLes caractéristiques de la force  </vt:lpstr>
      <vt:lpstr>الخيط يطبق قوة تماس مموضعة على الجسم (C)</vt:lpstr>
      <vt:lpstr>Diapositive 5</vt:lpstr>
      <vt:lpstr>تطبق الرياح على الشراع قوة تماس موزعة</vt:lpstr>
      <vt:lpstr>Diapositive 7</vt:lpstr>
      <vt:lpstr>ب-قوة عن بعد   Force à distance</vt:lpstr>
      <vt:lpstr>  </vt:lpstr>
      <vt:lpstr>Diapositive 10</vt:lpstr>
      <vt:lpstr>خط التأثيرLa droite d’action </vt:lpstr>
      <vt:lpstr>Diapositive 12</vt:lpstr>
      <vt:lpstr>Diapositive 13</vt:lpstr>
      <vt:lpstr>Diapositive 14</vt:lpstr>
      <vt:lpstr>الشدة  Intensité</vt:lpstr>
      <vt:lpstr>Diapositive 16</vt:lpstr>
      <vt:lpstr>قياس شدة القوة </vt:lpstr>
      <vt:lpstr>وصف الدينامومتر</vt:lpstr>
      <vt:lpstr>Diapositive 19</vt:lpstr>
      <vt:lpstr>ما شدة القوة ؟</vt:lpstr>
      <vt:lpstr>تمثيل القوة  Représentation de la force</vt:lpstr>
      <vt:lpstr>Diapositive 22</vt:lpstr>
      <vt:lpstr>Diapositive 23</vt:lpstr>
      <vt:lpstr>Diapositive 24</vt:lpstr>
      <vt:lpstr>Diapositive 25</vt:lpstr>
      <vt:lpstr>Diapositive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مفهوم القوة </dc:title>
  <dc:creator>dru</dc:creator>
  <cp:lastModifiedBy>dru</cp:lastModifiedBy>
  <cp:revision>3</cp:revision>
  <dcterms:created xsi:type="dcterms:W3CDTF">2017-01-23T14:55:38Z</dcterms:created>
  <dcterms:modified xsi:type="dcterms:W3CDTF">2017-03-23T13:19:24Z</dcterms:modified>
</cp:coreProperties>
</file>