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369" r:id="rId5"/>
    <p:sldId id="257" r:id="rId6"/>
    <p:sldId id="258" r:id="rId7"/>
    <p:sldId id="366" r:id="rId8"/>
    <p:sldId id="386" r:id="rId9"/>
    <p:sldId id="261" r:id="rId10"/>
    <p:sldId id="384" r:id="rId11"/>
    <p:sldId id="385" r:id="rId12"/>
    <p:sldId id="371" r:id="rId13"/>
    <p:sldId id="364" r:id="rId14"/>
    <p:sldId id="361" r:id="rId15"/>
    <p:sldId id="376" r:id="rId16"/>
    <p:sldId id="367" r:id="rId17"/>
    <p:sldId id="359" r:id="rId18"/>
    <p:sldId id="368" r:id="rId19"/>
    <p:sldId id="377" r:id="rId20"/>
    <p:sldId id="363" r:id="rId21"/>
    <p:sldId id="379" r:id="rId22"/>
    <p:sldId id="380" r:id="rId23"/>
    <p:sldId id="383" r:id="rId24"/>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F93"/>
    <a:srgbClr val="214095"/>
    <a:srgbClr val="2342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autoAdjust="0"/>
    <p:restoredTop sz="94660"/>
  </p:normalViewPr>
  <p:slideViewPr>
    <p:cSldViewPr snapToGrid="0">
      <p:cViewPr varScale="1">
        <p:scale>
          <a:sx n="113" d="100"/>
          <a:sy n="113" d="100"/>
        </p:scale>
        <p:origin x="114" y="5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F57A05-22BD-4B86-865F-9C81DF0AD3BB}" type="datetimeFigureOut">
              <a:rPr lang="nb-NO" smtClean="0"/>
              <a:t>21.04.2023</a:t>
            </a:fld>
            <a:endParaRPr lang="nb-N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3FDCA-C53E-4A91-94DA-2186E247B81A}" type="slidenum">
              <a:rPr lang="nb-NO" smtClean="0"/>
              <a:t>‹#›</a:t>
            </a:fld>
            <a:endParaRPr lang="nb-NO"/>
          </a:p>
        </p:txBody>
      </p:sp>
    </p:spTree>
    <p:extLst>
      <p:ext uri="{BB962C8B-B14F-4D97-AF65-F5344CB8AC3E}">
        <p14:creationId xmlns:p14="http://schemas.microsoft.com/office/powerpoint/2010/main" val="3650131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2D314-4A0D-8231-6940-1841AEF9279A}"/>
              </a:ext>
            </a:extLst>
          </p:cNvPr>
          <p:cNvSpPr>
            <a:spLocks noGrp="1"/>
          </p:cNvSpPr>
          <p:nvPr>
            <p:ph type="ctrTitle"/>
          </p:nvPr>
        </p:nvSpPr>
        <p:spPr>
          <a:xfrm>
            <a:off x="1524000" y="8556959"/>
            <a:ext cx="9144000" cy="2387600"/>
          </a:xfrm>
          <a:prstGeom prst="rect">
            <a:avLst/>
          </a:prstGeom>
        </p:spPr>
        <p:txBody>
          <a:bodyPr anchor="b">
            <a:noAutofit/>
          </a:bodyPr>
          <a:lstStyle>
            <a:lvl1pPr algn="ctr">
              <a:defRPr sz="4800" b="0" i="0">
                <a:solidFill>
                  <a:srgbClr val="213F93"/>
                </a:solidFill>
                <a:latin typeface="Franklin Gothic Demi Cond" panose="020B0706030402020204" pitchFamily="34" charset="0"/>
              </a:defRPr>
            </a:lvl1pPr>
          </a:lstStyle>
          <a:p>
            <a:pPr algn="ctr" eaLnBrk="1" fontAlgn="auto" hangingPunct="1">
              <a:spcAft>
                <a:spcPts val="0"/>
              </a:spcAft>
              <a:defRPr/>
            </a:pPr>
            <a:endParaRPr lang="nb-NO" altLang="nb-NO" sz="6000" kern="1200" dirty="0">
              <a:solidFill>
                <a:srgbClr val="213F93"/>
              </a:solidFill>
              <a:latin typeface="Franklin Gothic Demi Cond" panose="020B0706030402020204" pitchFamily="34" charset="0"/>
              <a:ea typeface="+mj-ea"/>
              <a:cs typeface="+mj-cs"/>
            </a:endParaRPr>
          </a:p>
        </p:txBody>
      </p:sp>
      <p:sp>
        <p:nvSpPr>
          <p:cNvPr id="29" name="Title 1">
            <a:extLst>
              <a:ext uri="{FF2B5EF4-FFF2-40B4-BE49-F238E27FC236}">
                <a16:creationId xmlns:a16="http://schemas.microsoft.com/office/drawing/2014/main" id="{4939453C-75F5-ACF3-7F99-986054279E19}"/>
              </a:ext>
            </a:extLst>
          </p:cNvPr>
          <p:cNvSpPr txBox="1">
            <a:spLocks/>
          </p:cNvSpPr>
          <p:nvPr userDrawn="1"/>
        </p:nvSpPr>
        <p:spPr>
          <a:xfrm>
            <a:off x="1326664" y="769987"/>
            <a:ext cx="9854172" cy="751163"/>
          </a:xfrm>
          <a:prstGeom prst="rect">
            <a:avLst/>
          </a:prstGeom>
        </p:spPr>
        <p:txBody>
          <a:bodyPr/>
          <a:lstStyle>
            <a:lvl1pPr algn="l" defTabSz="914400" rtl="0" eaLnBrk="1" latinLnBrk="0" hangingPunct="1">
              <a:lnSpc>
                <a:spcPct val="90000"/>
              </a:lnSpc>
              <a:spcBef>
                <a:spcPct val="0"/>
              </a:spcBef>
              <a:buNone/>
              <a:defRPr sz="4400" kern="1200">
                <a:solidFill>
                  <a:srgbClr val="214095"/>
                </a:solidFill>
                <a:latin typeface="Franklin Gothic Medium Cond" panose="020B0606030402020204" pitchFamily="34" charset="0"/>
                <a:ea typeface="+mj-ea"/>
                <a:cs typeface="+mj-cs"/>
              </a:defRPr>
            </a:lvl1pPr>
          </a:lstStyle>
          <a:p>
            <a:endParaRPr lang="nb-NO" sz="4000" dirty="0">
              <a:solidFill>
                <a:srgbClr val="214095"/>
              </a:solidFill>
              <a:latin typeface="Franklin Gothic Demi Cond" panose="020B0706030402020204" pitchFamily="34" charset="0"/>
            </a:endParaRPr>
          </a:p>
        </p:txBody>
      </p:sp>
      <p:sp>
        <p:nvSpPr>
          <p:cNvPr id="31" name="Date Placeholder 3">
            <a:extLst>
              <a:ext uri="{FF2B5EF4-FFF2-40B4-BE49-F238E27FC236}">
                <a16:creationId xmlns:a16="http://schemas.microsoft.com/office/drawing/2014/main" id="{AFA9B1DA-2C98-FA6B-FBD6-B93F718EC7EC}"/>
              </a:ext>
            </a:extLst>
          </p:cNvPr>
          <p:cNvSpPr>
            <a:spLocks noGrp="1"/>
          </p:cNvSpPr>
          <p:nvPr>
            <p:ph type="dt" sz="half" idx="2"/>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32" name="Footer Placeholder 4">
            <a:extLst>
              <a:ext uri="{FF2B5EF4-FFF2-40B4-BE49-F238E27FC236}">
                <a16:creationId xmlns:a16="http://schemas.microsoft.com/office/drawing/2014/main" id="{F2210CC0-3872-5ACA-1B14-DF508D2925E7}"/>
              </a:ext>
            </a:extLst>
          </p:cNvPr>
          <p:cNvSpPr>
            <a:spLocks noGrp="1"/>
          </p:cNvSpPr>
          <p:nvPr>
            <p:ph type="ftr" sz="quarter" idx="3"/>
          </p:nvPr>
        </p:nvSpPr>
        <p:spPr>
          <a:xfrm>
            <a:off x="4038600" y="6356350"/>
            <a:ext cx="4114800" cy="365125"/>
          </a:xfrm>
          <a:prstGeom prst="rect">
            <a:avLst/>
          </a:prstGeom>
        </p:spPr>
        <p:txBody>
          <a:bodyPr/>
          <a:lstStyle/>
          <a:p>
            <a:endParaRPr lang="nb-NO"/>
          </a:p>
        </p:txBody>
      </p:sp>
      <p:sp>
        <p:nvSpPr>
          <p:cNvPr id="33" name="Slide Number Placeholder 5">
            <a:extLst>
              <a:ext uri="{FF2B5EF4-FFF2-40B4-BE49-F238E27FC236}">
                <a16:creationId xmlns:a16="http://schemas.microsoft.com/office/drawing/2014/main" id="{0847B318-78E7-5468-AFB9-F666EFF21C74}"/>
              </a:ext>
            </a:extLst>
          </p:cNvPr>
          <p:cNvSpPr>
            <a:spLocks noGrp="1"/>
          </p:cNvSpPr>
          <p:nvPr>
            <p:ph type="sldNum" sz="quarter" idx="4"/>
          </p:nvPr>
        </p:nvSpPr>
        <p:spPr>
          <a:xfrm>
            <a:off x="8610600" y="6356350"/>
            <a:ext cx="2743200" cy="365125"/>
          </a:xfrm>
          <a:prstGeom prst="rect">
            <a:avLst/>
          </a:prstGeom>
        </p:spPr>
        <p:txBody>
          <a:bodyPr/>
          <a:lstStyle/>
          <a:p>
            <a:fld id="{96B66E5E-0A37-4EBB-88C7-CA147D23048A}" type="slidenum">
              <a:rPr lang="nb-NO" smtClean="0"/>
              <a:t>‹#›</a:t>
            </a:fld>
            <a:endParaRPr lang="nb-NO"/>
          </a:p>
        </p:txBody>
      </p:sp>
      <p:grpSp>
        <p:nvGrpSpPr>
          <p:cNvPr id="34" name="Group 33">
            <a:extLst>
              <a:ext uri="{FF2B5EF4-FFF2-40B4-BE49-F238E27FC236}">
                <a16:creationId xmlns:a16="http://schemas.microsoft.com/office/drawing/2014/main" id="{02C4F751-214D-72A1-B9E5-7A410D286C73}"/>
              </a:ext>
            </a:extLst>
          </p:cNvPr>
          <p:cNvGrpSpPr/>
          <p:nvPr userDrawn="1"/>
        </p:nvGrpSpPr>
        <p:grpSpPr>
          <a:xfrm>
            <a:off x="189314" y="256216"/>
            <a:ext cx="10991522" cy="1239203"/>
            <a:chOff x="269525" y="222885"/>
            <a:chExt cx="10991522" cy="1239203"/>
          </a:xfrm>
        </p:grpSpPr>
        <p:pic>
          <p:nvPicPr>
            <p:cNvPr id="35" name="Picture 34" descr="Logo, icon&#10;&#10;Description automatically generated">
              <a:extLst>
                <a:ext uri="{FF2B5EF4-FFF2-40B4-BE49-F238E27FC236}">
                  <a16:creationId xmlns:a16="http://schemas.microsoft.com/office/drawing/2014/main" id="{413C70B3-6898-E9BC-70BF-9ECF859A1F87}"/>
                </a:ext>
              </a:extLst>
            </p:cNvPr>
            <p:cNvPicPr>
              <a:picLocks noChangeAspect="1"/>
            </p:cNvPicPr>
            <p:nvPr userDrawn="1"/>
          </p:nvPicPr>
          <p:blipFill rotWithShape="1">
            <a:blip r:embed="rId2" cstate="hqprint">
              <a:alphaModFix/>
              <a:extLst>
                <a:ext uri="{28A0092B-C50C-407E-A947-70E740481C1C}">
                  <a14:useLocalDpi xmlns:a14="http://schemas.microsoft.com/office/drawing/2010/main" val="0"/>
                </a:ext>
              </a:extLst>
            </a:blip>
            <a:srcRect l="31479" t="30421" r="33067" b="30950"/>
            <a:stretch/>
          </p:blipFill>
          <p:spPr>
            <a:xfrm>
              <a:off x="269525" y="222885"/>
              <a:ext cx="1137350" cy="1239203"/>
            </a:xfrm>
            <a:prstGeom prst="rect">
              <a:avLst/>
            </a:prstGeom>
          </p:spPr>
        </p:pic>
        <p:cxnSp>
          <p:nvCxnSpPr>
            <p:cNvPr id="36" name="Straight Connector 35">
              <a:extLst>
                <a:ext uri="{FF2B5EF4-FFF2-40B4-BE49-F238E27FC236}">
                  <a16:creationId xmlns:a16="http://schemas.microsoft.com/office/drawing/2014/main" id="{1B8CCF0D-88E4-D399-123F-42461D929B59}"/>
                </a:ext>
              </a:extLst>
            </p:cNvPr>
            <p:cNvCxnSpPr>
              <a:cxnSpLocks/>
            </p:cNvCxnSpPr>
            <p:nvPr userDrawn="1"/>
          </p:nvCxnSpPr>
          <p:spPr>
            <a:xfrm>
              <a:off x="896116" y="1372778"/>
              <a:ext cx="10364931" cy="0"/>
            </a:xfrm>
            <a:prstGeom prst="line">
              <a:avLst/>
            </a:prstGeom>
            <a:ln w="111125">
              <a:solidFill>
                <a:srgbClr val="214095"/>
              </a:solidFill>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1478137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9EBD7-76D2-4C29-3F67-3F72E601FF9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155FABBD-71CE-52A5-868B-F996DA4F26CE}"/>
              </a:ext>
            </a:extLst>
          </p:cNvPr>
          <p:cNvSpPr>
            <a:spLocks noGrp="1"/>
          </p:cNvSpPr>
          <p:nvPr>
            <p:ph type="body" orient="vert" idx="1"/>
          </p:nvPr>
        </p:nvSpPr>
        <p:spPr>
          <a:xfrm>
            <a:off x="838200" y="1795737"/>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1ACAFE69-A688-02E8-C8FE-5D6FBBE5F9D5}"/>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5" name="Footer Placeholder 4">
            <a:extLst>
              <a:ext uri="{FF2B5EF4-FFF2-40B4-BE49-F238E27FC236}">
                <a16:creationId xmlns:a16="http://schemas.microsoft.com/office/drawing/2014/main" id="{6B23F429-5BB4-1E1B-F105-17B29AE3F447}"/>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Slide Number Placeholder 5">
            <a:extLst>
              <a:ext uri="{FF2B5EF4-FFF2-40B4-BE49-F238E27FC236}">
                <a16:creationId xmlns:a16="http://schemas.microsoft.com/office/drawing/2014/main" id="{CB5D9DE5-BBBE-BEC4-933D-061B322AF079}"/>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8385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69C632-0B9A-7AA3-868F-1829854E69A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4B0742CE-ABB4-BA5D-20B4-EC9B5D9424E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2CF8B46B-2ABA-654D-D365-0117DA15A79F}"/>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5" name="Footer Placeholder 4">
            <a:extLst>
              <a:ext uri="{FF2B5EF4-FFF2-40B4-BE49-F238E27FC236}">
                <a16:creationId xmlns:a16="http://schemas.microsoft.com/office/drawing/2014/main" id="{32B771E0-BA1E-7574-5684-6E776E4506CF}"/>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Slide Number Placeholder 5">
            <a:extLst>
              <a:ext uri="{FF2B5EF4-FFF2-40B4-BE49-F238E27FC236}">
                <a16:creationId xmlns:a16="http://schemas.microsoft.com/office/drawing/2014/main" id="{F7E21E5B-D6A6-B901-3BC9-AE570214FD47}"/>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402614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A40024D-821E-CC13-D7F9-40E98A6AE823}"/>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5" name="Footer Placeholder 4">
            <a:extLst>
              <a:ext uri="{FF2B5EF4-FFF2-40B4-BE49-F238E27FC236}">
                <a16:creationId xmlns:a16="http://schemas.microsoft.com/office/drawing/2014/main" id="{E264D0FC-6524-B3BB-7222-ACFC41F0EC20}"/>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Slide Number Placeholder 5">
            <a:extLst>
              <a:ext uri="{FF2B5EF4-FFF2-40B4-BE49-F238E27FC236}">
                <a16:creationId xmlns:a16="http://schemas.microsoft.com/office/drawing/2014/main" id="{5B8E94BC-4B09-8830-F7F0-F6DC6AD7F09F}"/>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pic>
        <p:nvPicPr>
          <p:cNvPr id="13" name="Picture 12" descr="Logo, company name&#10;&#10;Description automatically generated">
            <a:extLst>
              <a:ext uri="{FF2B5EF4-FFF2-40B4-BE49-F238E27FC236}">
                <a16:creationId xmlns:a16="http://schemas.microsoft.com/office/drawing/2014/main" id="{1A1F4A23-A673-5F99-C620-E36921048920}"/>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l="18309" t="26621" r="18502" b="30048"/>
          <a:stretch/>
        </p:blipFill>
        <p:spPr>
          <a:xfrm>
            <a:off x="4038600" y="-1889406"/>
            <a:ext cx="1053028" cy="722112"/>
          </a:xfrm>
          <a:prstGeom prst="rect">
            <a:avLst/>
          </a:prstGeom>
        </p:spPr>
      </p:pic>
      <p:pic>
        <p:nvPicPr>
          <p:cNvPr id="14" name="Picture 13" descr="Logo, company name&#10;&#10;Description automatically generated">
            <a:extLst>
              <a:ext uri="{FF2B5EF4-FFF2-40B4-BE49-F238E27FC236}">
                <a16:creationId xmlns:a16="http://schemas.microsoft.com/office/drawing/2014/main" id="{F893BFE3-674A-32B5-7808-83CB350A048A}"/>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3295170" y="-359659"/>
            <a:ext cx="1826400" cy="1826400"/>
          </a:xfrm>
          <a:prstGeom prst="rect">
            <a:avLst/>
          </a:prstGeom>
        </p:spPr>
      </p:pic>
    </p:spTree>
    <p:extLst>
      <p:ext uri="{BB962C8B-B14F-4D97-AF65-F5344CB8AC3E}">
        <p14:creationId xmlns:p14="http://schemas.microsoft.com/office/powerpoint/2010/main" val="4225565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FF3E22-A068-8143-88B2-3103AB844BA6}"/>
              </a:ext>
            </a:extLst>
          </p:cNvPr>
          <p:cNvSpPr/>
          <p:nvPr userDrawn="1"/>
        </p:nvSpPr>
        <p:spPr>
          <a:xfrm>
            <a:off x="0" y="5349875"/>
            <a:ext cx="12192000" cy="1655953"/>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8" name="Picture 7" descr="Map&#10;&#10;Description automatically generated">
            <a:extLst>
              <a:ext uri="{FF2B5EF4-FFF2-40B4-BE49-F238E27FC236}">
                <a16:creationId xmlns:a16="http://schemas.microsoft.com/office/drawing/2014/main" id="{A6DDBF53-9EA2-96A8-307E-24D82FD42C2D}"/>
              </a:ext>
            </a:extLst>
          </p:cNvPr>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28430" t="4643" r="3712"/>
          <a:stretch/>
        </p:blipFill>
        <p:spPr>
          <a:xfrm>
            <a:off x="-1" y="0"/>
            <a:ext cx="12192001" cy="5353847"/>
          </a:xfrm>
          <a:prstGeom prst="rect">
            <a:avLst/>
          </a:prstGeom>
        </p:spPr>
      </p:pic>
      <p:pic>
        <p:nvPicPr>
          <p:cNvPr id="9" name="Picture 8" descr="Logo&#10;&#10;Description automatically generated">
            <a:extLst>
              <a:ext uri="{FF2B5EF4-FFF2-40B4-BE49-F238E27FC236}">
                <a16:creationId xmlns:a16="http://schemas.microsoft.com/office/drawing/2014/main" id="{B0A5B3CC-6314-B8D0-345C-AB8DA473F304}"/>
              </a:ext>
            </a:extLst>
          </p:cNvPr>
          <p:cNvPicPr>
            <a:picLocks noChangeAspect="1"/>
          </p:cNvPicPr>
          <p:nvPr userDrawn="1"/>
        </p:nvPicPr>
        <p:blipFill rotWithShape="1">
          <a:blip r:embed="rId3" cstate="hqprint">
            <a:extLst>
              <a:ext uri="{28A0092B-C50C-407E-A947-70E740481C1C}">
                <a14:useLocalDpi xmlns:a14="http://schemas.microsoft.com/office/drawing/2010/main" val="0"/>
              </a:ext>
            </a:extLst>
          </a:blip>
          <a:srcRect l="18187" t="28538" r="19591" b="27542"/>
          <a:stretch/>
        </p:blipFill>
        <p:spPr>
          <a:xfrm>
            <a:off x="658656" y="5752191"/>
            <a:ext cx="996690" cy="703531"/>
          </a:xfrm>
          <a:prstGeom prst="rect">
            <a:avLst/>
          </a:prstGeom>
        </p:spPr>
      </p:pic>
      <p:pic>
        <p:nvPicPr>
          <p:cNvPr id="10" name="Picture 9" descr="Graphical user interface, text, email&#10;&#10;Description automatically generated">
            <a:extLst>
              <a:ext uri="{FF2B5EF4-FFF2-40B4-BE49-F238E27FC236}">
                <a16:creationId xmlns:a16="http://schemas.microsoft.com/office/drawing/2014/main" id="{09B3F600-1332-2999-FF8E-46998842F2C8}"/>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884129" y="5815850"/>
            <a:ext cx="2746545" cy="576212"/>
          </a:xfrm>
          <a:prstGeom prst="rect">
            <a:avLst/>
          </a:prstGeom>
        </p:spPr>
      </p:pic>
      <p:sp>
        <p:nvSpPr>
          <p:cNvPr id="16" name="Title 1">
            <a:extLst>
              <a:ext uri="{FF2B5EF4-FFF2-40B4-BE49-F238E27FC236}">
                <a16:creationId xmlns:a16="http://schemas.microsoft.com/office/drawing/2014/main" id="{D1FCDDE2-055D-D6E7-90B2-7B442F180F2C}"/>
              </a:ext>
            </a:extLst>
          </p:cNvPr>
          <p:cNvSpPr>
            <a:spLocks noGrp="1"/>
          </p:cNvSpPr>
          <p:nvPr>
            <p:ph type="title"/>
          </p:nvPr>
        </p:nvSpPr>
        <p:spPr>
          <a:xfrm>
            <a:off x="1655346" y="1919189"/>
            <a:ext cx="9582150" cy="1325563"/>
          </a:xfrm>
          <a:prstGeom prst="rect">
            <a:avLst/>
          </a:prstGeom>
        </p:spPr>
        <p:txBody>
          <a:bodyPr/>
          <a:lstStyle>
            <a:lvl1pPr algn="ctr">
              <a:defRPr/>
            </a:lvl1pPr>
          </a:lstStyle>
          <a:p>
            <a:r>
              <a:rPr lang="en-US" dirty="0"/>
              <a:t>Click to edit Master title style</a:t>
            </a:r>
            <a:endParaRPr lang="nb-NO" dirty="0"/>
          </a:p>
        </p:txBody>
      </p:sp>
    </p:spTree>
    <p:extLst>
      <p:ext uri="{BB962C8B-B14F-4D97-AF65-F5344CB8AC3E}">
        <p14:creationId xmlns:p14="http://schemas.microsoft.com/office/powerpoint/2010/main" val="2757846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D7D67-8F4C-6230-ABAF-4B91545CAE57}"/>
              </a:ext>
            </a:extLst>
          </p:cNvPr>
          <p:cNvSpPr>
            <a:spLocks noGrp="1"/>
          </p:cNvSpPr>
          <p:nvPr>
            <p:ph type="title"/>
          </p:nvPr>
        </p:nvSpPr>
        <p:spPr>
          <a:xfrm>
            <a:off x="3112770" y="365125"/>
            <a:ext cx="8241030" cy="1325563"/>
          </a:xfrm>
          <a:prstGeom prst="rect">
            <a:avLst/>
          </a:prstGeom>
        </p:spPr>
        <p:txBody>
          <a:bodyPr/>
          <a:lstStyle/>
          <a:p>
            <a:r>
              <a:rPr lang="en-US" dirty="0"/>
              <a:t>Click to edit Master title style</a:t>
            </a:r>
            <a:endParaRPr lang="nb-NO" dirty="0"/>
          </a:p>
        </p:txBody>
      </p:sp>
      <p:sp>
        <p:nvSpPr>
          <p:cNvPr id="4" name="Content Placeholder 3">
            <a:extLst>
              <a:ext uri="{FF2B5EF4-FFF2-40B4-BE49-F238E27FC236}">
                <a16:creationId xmlns:a16="http://schemas.microsoft.com/office/drawing/2014/main" id="{DD8B9294-E8CE-691A-7EEF-312AEC5A2CA2}"/>
              </a:ext>
            </a:extLst>
          </p:cNvPr>
          <p:cNvSpPr>
            <a:spLocks noGrp="1"/>
          </p:cNvSpPr>
          <p:nvPr>
            <p:ph sz="half" idx="2"/>
          </p:nvPr>
        </p:nvSpPr>
        <p:spPr>
          <a:xfrm>
            <a:off x="3112770" y="1825625"/>
            <a:ext cx="824103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1394DC18-3ED0-B2E4-7276-EE87CB017C4D}"/>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6" name="Footer Placeholder 5">
            <a:extLst>
              <a:ext uri="{FF2B5EF4-FFF2-40B4-BE49-F238E27FC236}">
                <a16:creationId xmlns:a16="http://schemas.microsoft.com/office/drawing/2014/main" id="{DC756DE9-EF12-3ECB-3ACA-D975DA7965BF}"/>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Slide Number Placeholder 6">
            <a:extLst>
              <a:ext uri="{FF2B5EF4-FFF2-40B4-BE49-F238E27FC236}">
                <a16:creationId xmlns:a16="http://schemas.microsoft.com/office/drawing/2014/main" id="{29CE75B1-9322-092A-22AB-E724D95454D8}"/>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
        <p:nvSpPr>
          <p:cNvPr id="8" name="Rectangle 7">
            <a:extLst>
              <a:ext uri="{FF2B5EF4-FFF2-40B4-BE49-F238E27FC236}">
                <a16:creationId xmlns:a16="http://schemas.microsoft.com/office/drawing/2014/main" id="{EF1B9D94-950B-8CD0-4EB5-44E65922A5D7}"/>
              </a:ext>
            </a:extLst>
          </p:cNvPr>
          <p:cNvSpPr/>
          <p:nvPr userDrawn="1"/>
        </p:nvSpPr>
        <p:spPr>
          <a:xfrm>
            <a:off x="0" y="-9715"/>
            <a:ext cx="1981200" cy="6867714"/>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2" name="Picture 21" descr="Logo&#10;&#10;Description automatically generated">
            <a:extLst>
              <a:ext uri="{FF2B5EF4-FFF2-40B4-BE49-F238E27FC236}">
                <a16:creationId xmlns:a16="http://schemas.microsoft.com/office/drawing/2014/main" id="{EE70D613-F3AA-06FB-963A-0E046D86E5D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l="17889" t="28611" r="13333" b="30556"/>
          <a:stretch/>
        </p:blipFill>
        <p:spPr>
          <a:xfrm>
            <a:off x="554355" y="5636072"/>
            <a:ext cx="872490" cy="517997"/>
          </a:xfrm>
          <a:prstGeom prst="rect">
            <a:avLst/>
          </a:prstGeom>
        </p:spPr>
      </p:pic>
      <p:pic>
        <p:nvPicPr>
          <p:cNvPr id="23" name="Picture 22" descr="Graphical user interface, text, email&#10;&#10;Description automatically generated">
            <a:extLst>
              <a:ext uri="{FF2B5EF4-FFF2-40B4-BE49-F238E27FC236}">
                <a16:creationId xmlns:a16="http://schemas.microsoft.com/office/drawing/2014/main" id="{C2E29F30-2B77-93D6-DBDD-9024783A4D6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2716" y="6262721"/>
            <a:ext cx="1668780" cy="350102"/>
          </a:xfrm>
          <a:prstGeom prst="rect">
            <a:avLst/>
          </a:prstGeom>
        </p:spPr>
      </p:pic>
    </p:spTree>
    <p:extLst>
      <p:ext uri="{BB962C8B-B14F-4D97-AF65-F5344CB8AC3E}">
        <p14:creationId xmlns:p14="http://schemas.microsoft.com/office/powerpoint/2010/main" val="3031929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E3004-6BB8-58A1-CEFA-6F87CEB46F6C}"/>
              </a:ext>
            </a:extLst>
          </p:cNvPr>
          <p:cNvSpPr>
            <a:spLocks noGrp="1"/>
          </p:cNvSpPr>
          <p:nvPr>
            <p:ph type="title"/>
          </p:nvPr>
        </p:nvSpPr>
        <p:spPr>
          <a:xfrm>
            <a:off x="839788" y="365125"/>
            <a:ext cx="10515600" cy="1325563"/>
          </a:xfrm>
          <a:prstGeom prst="rect">
            <a:avLst/>
          </a:prstGeom>
        </p:spPr>
        <p:txBody>
          <a:bodyPr/>
          <a:lstStyle/>
          <a:p>
            <a:r>
              <a:rPr lang="en-US" dirty="0"/>
              <a:t>Click to edit Master title style</a:t>
            </a:r>
            <a:endParaRPr lang="nb-NO" dirty="0"/>
          </a:p>
        </p:txBody>
      </p:sp>
      <p:sp>
        <p:nvSpPr>
          <p:cNvPr id="3" name="Text Placeholder 2">
            <a:extLst>
              <a:ext uri="{FF2B5EF4-FFF2-40B4-BE49-F238E27FC236}">
                <a16:creationId xmlns:a16="http://schemas.microsoft.com/office/drawing/2014/main" id="{3D8A999E-9E72-CF2C-D892-743F0D4D955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82FC3-0FE3-EC51-613F-EFBFFF08602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1E30E101-A3BE-AC04-DEE5-F4C02996EA0E}"/>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CD600E-5268-B291-5E90-73DA93AD6891}"/>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023E6AC2-61D7-909F-9888-A8377E229492}"/>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8" name="Footer Placeholder 7">
            <a:extLst>
              <a:ext uri="{FF2B5EF4-FFF2-40B4-BE49-F238E27FC236}">
                <a16:creationId xmlns:a16="http://schemas.microsoft.com/office/drawing/2014/main" id="{193873B0-5D54-9188-C750-68F66601516F}"/>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9" name="Slide Number Placeholder 8">
            <a:extLst>
              <a:ext uri="{FF2B5EF4-FFF2-40B4-BE49-F238E27FC236}">
                <a16:creationId xmlns:a16="http://schemas.microsoft.com/office/drawing/2014/main" id="{2193DD89-C411-2588-278A-5A4E9F3D11AE}"/>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192302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24101-8BF6-BBCF-968E-BE8ADA86ED94}"/>
              </a:ext>
            </a:extLst>
          </p:cNvPr>
          <p:cNvSpPr>
            <a:spLocks noGrp="1"/>
          </p:cNvSpPr>
          <p:nvPr>
            <p:ph type="title"/>
          </p:nvPr>
        </p:nvSpPr>
        <p:spPr>
          <a:xfrm>
            <a:off x="838200" y="365125"/>
            <a:ext cx="10515600" cy="1325563"/>
          </a:xfrm>
          <a:prstGeom prst="rect">
            <a:avLst/>
          </a:prstGeom>
        </p:spPr>
        <p:txBody>
          <a:bodyPr/>
          <a:lstStyle>
            <a:lvl1pPr>
              <a:defRPr>
                <a:latin typeface="Franklin Gothic Demi Cond" panose="020B0706030402020204" pitchFamily="34" charset="0"/>
              </a:defRPr>
            </a:lvl1pPr>
          </a:lstStyle>
          <a:p>
            <a:r>
              <a:rPr lang="en-US"/>
              <a:t>Click to edit Master title style</a:t>
            </a:r>
            <a:endParaRPr lang="nb-NO"/>
          </a:p>
        </p:txBody>
      </p:sp>
      <p:sp>
        <p:nvSpPr>
          <p:cNvPr id="3" name="Date Placeholder 2">
            <a:extLst>
              <a:ext uri="{FF2B5EF4-FFF2-40B4-BE49-F238E27FC236}">
                <a16:creationId xmlns:a16="http://schemas.microsoft.com/office/drawing/2014/main" id="{B7AB2E75-958C-75F1-92E1-317F42DDBFE0}"/>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4" name="Footer Placeholder 3">
            <a:extLst>
              <a:ext uri="{FF2B5EF4-FFF2-40B4-BE49-F238E27FC236}">
                <a16:creationId xmlns:a16="http://schemas.microsoft.com/office/drawing/2014/main" id="{4DB212B5-CD25-6DBF-A0B0-482AD750897E}"/>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5" name="Slide Number Placeholder 4">
            <a:extLst>
              <a:ext uri="{FF2B5EF4-FFF2-40B4-BE49-F238E27FC236}">
                <a16:creationId xmlns:a16="http://schemas.microsoft.com/office/drawing/2014/main" id="{E414691B-2B4E-823B-8D47-84BC0279D729}"/>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4005938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9A1D22-9765-A6DC-AFF8-F482F2BA6723}"/>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3" name="Footer Placeholder 2">
            <a:extLst>
              <a:ext uri="{FF2B5EF4-FFF2-40B4-BE49-F238E27FC236}">
                <a16:creationId xmlns:a16="http://schemas.microsoft.com/office/drawing/2014/main" id="{FEF9CFDF-F768-1F50-F551-6E76A07F4255}"/>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4" name="Slide Number Placeholder 3">
            <a:extLst>
              <a:ext uri="{FF2B5EF4-FFF2-40B4-BE49-F238E27FC236}">
                <a16:creationId xmlns:a16="http://schemas.microsoft.com/office/drawing/2014/main" id="{7CCD8B12-B94E-7EA1-1747-D8A8D55017F8}"/>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3407073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3C780-4B3D-4D66-92DB-A631B2912EA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8D53D38F-9E5A-B657-2FC2-C6A0F468802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93269E5D-D20A-017D-0A56-66CD99A65A9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50AFB6-E5A0-A0CB-C3B7-D7F7A581B21D}"/>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6" name="Footer Placeholder 5">
            <a:extLst>
              <a:ext uri="{FF2B5EF4-FFF2-40B4-BE49-F238E27FC236}">
                <a16:creationId xmlns:a16="http://schemas.microsoft.com/office/drawing/2014/main" id="{8AC355E9-E27A-14F6-FC77-BFBC913D41F8}"/>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Slide Number Placeholder 6">
            <a:extLst>
              <a:ext uri="{FF2B5EF4-FFF2-40B4-BE49-F238E27FC236}">
                <a16:creationId xmlns:a16="http://schemas.microsoft.com/office/drawing/2014/main" id="{0C950D27-D73F-34C3-9AB3-19E38E0E6801}"/>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3395645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D6E13-01BB-BBBE-412B-19B98D4E20F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08AC163E-5A02-FAE3-68F6-736CFB20C782}"/>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C15E8798-543A-083E-32C9-9DDF0CF1C3E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0D276E-91C9-E2FD-3ECE-1421F3FC92F5}"/>
              </a:ext>
            </a:extLst>
          </p:cNvPr>
          <p:cNvSpPr>
            <a:spLocks noGrp="1"/>
          </p:cNvSpPr>
          <p:nvPr>
            <p:ph type="dt" sz="half" idx="10"/>
          </p:nvPr>
        </p:nvSpPr>
        <p:spPr>
          <a:xfrm>
            <a:off x="838200" y="6356350"/>
            <a:ext cx="2743200" cy="365125"/>
          </a:xfrm>
          <a:prstGeom prst="rect">
            <a:avLst/>
          </a:prstGeom>
        </p:spPr>
        <p:txBody>
          <a:bodyPr/>
          <a:lstStyle/>
          <a:p>
            <a:fld id="{020565B7-889E-4115-A312-1FF064B39A2E}" type="datetimeFigureOut">
              <a:rPr lang="nb-NO" smtClean="0"/>
              <a:t>21.04.2023</a:t>
            </a:fld>
            <a:endParaRPr lang="nb-NO"/>
          </a:p>
        </p:txBody>
      </p:sp>
      <p:sp>
        <p:nvSpPr>
          <p:cNvPr id="6" name="Footer Placeholder 5">
            <a:extLst>
              <a:ext uri="{FF2B5EF4-FFF2-40B4-BE49-F238E27FC236}">
                <a16:creationId xmlns:a16="http://schemas.microsoft.com/office/drawing/2014/main" id="{7F9A8A6A-9C02-19A2-2FC7-3F54AC27632A}"/>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Slide Number Placeholder 6">
            <a:extLst>
              <a:ext uri="{FF2B5EF4-FFF2-40B4-BE49-F238E27FC236}">
                <a16:creationId xmlns:a16="http://schemas.microsoft.com/office/drawing/2014/main" id="{826AFFF3-0F64-8F7F-7CEE-C8CC8740FD5D}"/>
              </a:ext>
            </a:extLst>
          </p:cNvPr>
          <p:cNvSpPr>
            <a:spLocks noGrp="1"/>
          </p:cNvSpPr>
          <p:nvPr>
            <p:ph type="sldNum" sz="quarter" idx="12"/>
          </p:nvPr>
        </p:nvSpPr>
        <p:spPr>
          <a:xfrm>
            <a:off x="8610600" y="6356350"/>
            <a:ext cx="2743200" cy="365125"/>
          </a:xfrm>
          <a:prstGeom prst="rect">
            <a:avLst/>
          </a:prstGeom>
        </p:spPr>
        <p:txBody>
          <a:bodyPr/>
          <a:lstStyle/>
          <a:p>
            <a:fld id="{96B66E5E-0A37-4EBB-88C7-CA147D23048A}" type="slidenum">
              <a:rPr lang="nb-NO" smtClean="0"/>
              <a:t>‹#›</a:t>
            </a:fld>
            <a:endParaRPr lang="nb-NO"/>
          </a:p>
        </p:txBody>
      </p:sp>
    </p:spTree>
    <p:extLst>
      <p:ext uri="{BB962C8B-B14F-4D97-AF65-F5344CB8AC3E}">
        <p14:creationId xmlns:p14="http://schemas.microsoft.com/office/powerpoint/2010/main" val="272281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131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214095"/>
          </a:solidFill>
          <a:latin typeface="Franklin Gothic Demi Cond" panose="020B07060304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anklin Gothic Medium Cond" panose="020B06060304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anklin Gothic Medium Cond" panose="020B06060304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anklin Gothic Medium Cond" panose="020B06060304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Medium Cond" panose="020B06060304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Medium Cond" panose="020B06060304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jpeg"/><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g"/><Relationship Id="rId1" Type="http://schemas.openxmlformats.org/officeDocument/2006/relationships/slideLayout" Target="../slideLayouts/slideLayout4.xml"/><Relationship Id="rId5" Type="http://schemas.openxmlformats.org/officeDocument/2006/relationships/image" Target="../media/image76.jpg"/><Relationship Id="rId4" Type="http://schemas.openxmlformats.org/officeDocument/2006/relationships/image" Target="../media/image75.jpg"/></Relationships>
</file>

<file path=ppt/slides/_rels/slide13.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10.png"/><Relationship Id="rId7" Type="http://schemas.openxmlformats.org/officeDocument/2006/relationships/image" Target="../media/image91.sv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80.png"/><Relationship Id="rId11" Type="http://schemas.openxmlformats.org/officeDocument/2006/relationships/image" Target="../media/image95.svg"/><Relationship Id="rId5" Type="http://schemas.openxmlformats.org/officeDocument/2006/relationships/image" Target="../media/image89.svg"/><Relationship Id="rId10" Type="http://schemas.openxmlformats.org/officeDocument/2006/relationships/image" Target="../media/image82.png"/><Relationship Id="rId4" Type="http://schemas.openxmlformats.org/officeDocument/2006/relationships/image" Target="../media/image79.png"/><Relationship Id="rId9" Type="http://schemas.openxmlformats.org/officeDocument/2006/relationships/image" Target="../media/image93.svg"/></Relationships>
</file>

<file path=ppt/slides/_rels/slide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jpg"/><Relationship Id="rId18" Type="http://schemas.openxmlformats.org/officeDocument/2006/relationships/image" Target="../media/image27.jpeg"/><Relationship Id="rId26" Type="http://schemas.openxmlformats.org/officeDocument/2006/relationships/image" Target="../media/image35.jpeg"/><Relationship Id="rId3" Type="http://schemas.openxmlformats.org/officeDocument/2006/relationships/image" Target="../media/image12.png"/><Relationship Id="rId21" Type="http://schemas.openxmlformats.org/officeDocument/2006/relationships/image" Target="../media/image30.png"/><Relationship Id="rId7" Type="http://schemas.openxmlformats.org/officeDocument/2006/relationships/image" Target="../media/image16.jpeg"/><Relationship Id="rId12" Type="http://schemas.openxmlformats.org/officeDocument/2006/relationships/image" Target="../media/image21.jpeg"/><Relationship Id="rId17" Type="http://schemas.openxmlformats.org/officeDocument/2006/relationships/image" Target="../media/image26.jpeg"/><Relationship Id="rId25" Type="http://schemas.openxmlformats.org/officeDocument/2006/relationships/image" Target="../media/image34.jpeg"/><Relationship Id="rId2" Type="http://schemas.openxmlformats.org/officeDocument/2006/relationships/image" Target="../media/image11.png"/><Relationship Id="rId16" Type="http://schemas.openxmlformats.org/officeDocument/2006/relationships/image" Target="../media/image25.png"/><Relationship Id="rId20" Type="http://schemas.openxmlformats.org/officeDocument/2006/relationships/image" Target="../media/image29.png"/><Relationship Id="rId29" Type="http://schemas.openxmlformats.org/officeDocument/2006/relationships/image" Target="../media/image38.jpg"/><Relationship Id="rId1" Type="http://schemas.openxmlformats.org/officeDocument/2006/relationships/slideLayout" Target="../slideLayouts/slideLayout7.xml"/><Relationship Id="rId6" Type="http://schemas.openxmlformats.org/officeDocument/2006/relationships/image" Target="../media/image15.jpeg"/><Relationship Id="rId11" Type="http://schemas.openxmlformats.org/officeDocument/2006/relationships/image" Target="../media/image20.jpg"/><Relationship Id="rId24" Type="http://schemas.openxmlformats.org/officeDocument/2006/relationships/image" Target="../media/image33.jpg"/><Relationship Id="rId32" Type="http://schemas.openxmlformats.org/officeDocument/2006/relationships/image" Target="../media/image41.png"/><Relationship Id="rId5" Type="http://schemas.openxmlformats.org/officeDocument/2006/relationships/image" Target="../media/image14.jpe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10" Type="http://schemas.openxmlformats.org/officeDocument/2006/relationships/image" Target="../media/image19.jpeg"/><Relationship Id="rId19" Type="http://schemas.openxmlformats.org/officeDocument/2006/relationships/image" Target="../media/image28.jpeg"/><Relationship Id="rId31" Type="http://schemas.openxmlformats.org/officeDocument/2006/relationships/image" Target="../media/image40.jpeg"/><Relationship Id="rId4" Type="http://schemas.openxmlformats.org/officeDocument/2006/relationships/image" Target="../media/image13.jpeg"/><Relationship Id="rId9" Type="http://schemas.openxmlformats.org/officeDocument/2006/relationships/image" Target="../media/image18.jpeg"/><Relationship Id="rId14" Type="http://schemas.openxmlformats.org/officeDocument/2006/relationships/image" Target="../media/image23.png"/><Relationship Id="rId22" Type="http://schemas.openxmlformats.org/officeDocument/2006/relationships/image" Target="../media/image31.jpeg"/><Relationship Id="rId27" Type="http://schemas.openxmlformats.org/officeDocument/2006/relationships/image" Target="../media/image36.jpeg"/><Relationship Id="rId30" Type="http://schemas.openxmlformats.org/officeDocument/2006/relationships/image" Target="../media/image39.jpeg"/></Relationships>
</file>

<file path=ppt/slides/_rels/slide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slideLayout" Target="../slideLayouts/slideLayout4.xml"/><Relationship Id="rId4" Type="http://schemas.openxmlformats.org/officeDocument/2006/relationships/image" Target="../media/image6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1F9AD-6C09-7796-AAE9-4CA17A4B1FED}"/>
              </a:ext>
            </a:extLst>
          </p:cNvPr>
          <p:cNvSpPr>
            <a:spLocks noGrp="1"/>
          </p:cNvSpPr>
          <p:nvPr>
            <p:ph type="title"/>
          </p:nvPr>
        </p:nvSpPr>
        <p:spPr>
          <a:xfrm>
            <a:off x="1065228" y="1012114"/>
            <a:ext cx="9953122" cy="1325563"/>
          </a:xfrm>
          <a:prstGeom prst="rect">
            <a:avLst/>
          </a:prstGeom>
        </p:spPr>
        <p:txBody>
          <a:bodyPr/>
          <a:lstStyle>
            <a:lvl1pPr algn="ctr">
              <a:defRPr/>
            </a:lvl1pPr>
          </a:lstStyle>
          <a:p>
            <a:pPr algn="ctr" eaLnBrk="1" fontAlgn="auto" hangingPunct="1">
              <a:spcAft>
                <a:spcPts val="0"/>
              </a:spcAft>
              <a:defRPr/>
            </a:pPr>
            <a:r>
              <a:rPr lang="nb-NO" altLang="nb-NO" sz="8800" b="1" dirty="0">
                <a:solidFill>
                  <a:schemeClr val="bg1"/>
                </a:solidFill>
                <a:effectLst>
                  <a:outerShdw blurRad="38100" dist="38100" dir="2700000" algn="tl">
                    <a:srgbClr val="000000">
                      <a:alpha val="43137"/>
                    </a:srgbClr>
                  </a:outerShdw>
                </a:effectLst>
                <a:cs typeface="Times New Roman" panose="02020603050405020304" pitchFamily="18" charset="0"/>
              </a:rPr>
              <a:t>IDENTITY ON THE LINE</a:t>
            </a:r>
          </a:p>
        </p:txBody>
      </p:sp>
      <p:sp>
        <p:nvSpPr>
          <p:cNvPr id="3" name="Title 1">
            <a:extLst>
              <a:ext uri="{FF2B5EF4-FFF2-40B4-BE49-F238E27FC236}">
                <a16:creationId xmlns:a16="http://schemas.microsoft.com/office/drawing/2014/main" id="{6091F9AD-6C09-7796-AAE9-4CA17A4B1FED}"/>
              </a:ext>
            </a:extLst>
          </p:cNvPr>
          <p:cNvSpPr txBox="1">
            <a:spLocks/>
          </p:cNvSpPr>
          <p:nvPr/>
        </p:nvSpPr>
        <p:spPr>
          <a:xfrm>
            <a:off x="4329952" y="5656730"/>
            <a:ext cx="7243483" cy="762000"/>
          </a:xfrm>
          <a:prstGeom prst="rect">
            <a:avLst/>
          </a:prstGeom>
        </p:spPr>
        <p:txBody>
          <a:bodyPr/>
          <a:lstStyle>
            <a:lvl1pPr algn="ctr" defTabSz="914400" rtl="0" eaLnBrk="1" latinLnBrk="0" hangingPunct="1">
              <a:lnSpc>
                <a:spcPct val="90000"/>
              </a:lnSpc>
              <a:spcBef>
                <a:spcPct val="0"/>
              </a:spcBef>
              <a:buNone/>
              <a:defRPr sz="4400" kern="1200">
                <a:solidFill>
                  <a:srgbClr val="214095"/>
                </a:solidFill>
                <a:latin typeface="Franklin Gothic Demi Cond" panose="020B0706030402020204" pitchFamily="34" charset="0"/>
                <a:ea typeface="+mj-ea"/>
                <a:cs typeface="+mj-cs"/>
              </a:defRPr>
            </a:lvl1pPr>
          </a:lstStyle>
          <a:p>
            <a:pPr>
              <a:lnSpc>
                <a:spcPct val="150000"/>
              </a:lnSpc>
              <a:defRPr/>
            </a:pPr>
            <a:r>
              <a:rPr lang="nb-NO" altLang="nb-NO" sz="2400" b="1" dirty="0" smtClean="0">
                <a:solidFill>
                  <a:schemeClr val="bg1"/>
                </a:solidFill>
                <a:effectLst>
                  <a:outerShdw blurRad="38100" dist="38100" dir="2700000" algn="tl">
                    <a:srgbClr val="000000">
                      <a:alpha val="43137"/>
                    </a:srgbClr>
                  </a:outerShdw>
                </a:effectLst>
                <a:cs typeface="Times New Roman" panose="02020603050405020304" pitchFamily="18" charset="0"/>
              </a:rPr>
              <a:t>KATHRIN PABST, </a:t>
            </a:r>
            <a:r>
              <a:rPr lang="nb-NO" altLang="nb-NO" sz="2400" b="1" dirty="0" err="1" smtClean="0">
                <a:solidFill>
                  <a:schemeClr val="bg1"/>
                </a:solidFill>
                <a:effectLst>
                  <a:outerShdw blurRad="38100" dist="38100" dir="2700000" algn="tl">
                    <a:srgbClr val="000000">
                      <a:alpha val="43137"/>
                    </a:srgbClr>
                  </a:outerShdw>
                </a:effectLst>
                <a:cs typeface="Times New Roman" panose="02020603050405020304" pitchFamily="18" charset="0"/>
              </a:rPr>
              <a:t>phD</a:t>
            </a:r>
            <a:endParaRPr lang="nb-NO" altLang="nb-NO" sz="2400" b="1" dirty="0" smtClean="0">
              <a:solidFill>
                <a:schemeClr val="bg1"/>
              </a:solidFill>
              <a:effectLst>
                <a:outerShdw blurRad="38100" dist="38100" dir="2700000" algn="tl">
                  <a:srgbClr val="000000">
                    <a:alpha val="43137"/>
                  </a:srgbClr>
                </a:outerShdw>
              </a:effectLst>
              <a:cs typeface="Times New Roman" panose="02020603050405020304" pitchFamily="18" charset="0"/>
            </a:endParaRPr>
          </a:p>
          <a:p>
            <a:pPr>
              <a:lnSpc>
                <a:spcPct val="150000"/>
              </a:lnSpc>
              <a:defRPr/>
            </a:pPr>
            <a:r>
              <a:rPr lang="nb-NO" altLang="nb-NO" sz="2400" b="1" dirty="0" smtClean="0">
                <a:solidFill>
                  <a:schemeClr val="bg1"/>
                </a:solidFill>
                <a:effectLst>
                  <a:outerShdw blurRad="38100" dist="38100" dir="2700000" algn="tl">
                    <a:srgbClr val="000000">
                      <a:alpha val="43137"/>
                    </a:srgbClr>
                  </a:outerShdw>
                </a:effectLst>
                <a:cs typeface="Times New Roman" panose="02020603050405020304" pitchFamily="18" charset="0"/>
              </a:rPr>
              <a:t>Project </a:t>
            </a:r>
            <a:r>
              <a:rPr lang="nb-NO" altLang="nb-NO" sz="2400" b="1" dirty="0">
                <a:solidFill>
                  <a:schemeClr val="bg1"/>
                </a:solidFill>
                <a:effectLst>
                  <a:outerShdw blurRad="38100" dist="38100" dir="2700000" algn="tl">
                    <a:srgbClr val="000000">
                      <a:alpha val="43137"/>
                    </a:srgbClr>
                  </a:outerShdw>
                </a:effectLst>
                <a:cs typeface="Times New Roman" panose="02020603050405020304" pitchFamily="18" charset="0"/>
              </a:rPr>
              <a:t>leader </a:t>
            </a:r>
            <a:r>
              <a:rPr lang="nb-NO" altLang="nb-NO" sz="2400" b="1" dirty="0" smtClean="0">
                <a:solidFill>
                  <a:schemeClr val="bg1"/>
                </a:solidFill>
                <a:effectLst>
                  <a:outerShdw blurRad="38100" dist="38100" dir="2700000" algn="tl">
                    <a:srgbClr val="000000">
                      <a:alpha val="43137"/>
                    </a:srgbClr>
                  </a:outerShdw>
                </a:effectLst>
                <a:cs typeface="Times New Roman" panose="02020603050405020304" pitchFamily="18" charset="0"/>
              </a:rPr>
              <a:t>//Vest-Agder Museum</a:t>
            </a:r>
            <a:endParaRPr lang="nb-NO" altLang="nb-NO" sz="2400" b="1" dirty="0">
              <a:solidFill>
                <a:schemeClr val="bg1"/>
              </a:solidFill>
              <a:effectLst>
                <a:outerShdw blurRad="38100" dist="38100" dir="2700000" algn="tl">
                  <a:srgbClr val="000000">
                    <a:alpha val="43137"/>
                  </a:srgbClr>
                </a:outerShdw>
              </a:effectLst>
              <a:cs typeface="Times New Roman" panose="02020603050405020304" pitchFamily="18" charset="0"/>
            </a:endParaRPr>
          </a:p>
        </p:txBody>
      </p:sp>
      <p:sp>
        <p:nvSpPr>
          <p:cNvPr id="4" name="Title 1">
            <a:extLst>
              <a:ext uri="{FF2B5EF4-FFF2-40B4-BE49-F238E27FC236}">
                <a16:creationId xmlns:a16="http://schemas.microsoft.com/office/drawing/2014/main" id="{6091F9AD-6C09-7796-AAE9-4CA17A4B1FED}"/>
              </a:ext>
            </a:extLst>
          </p:cNvPr>
          <p:cNvSpPr txBox="1">
            <a:spLocks/>
          </p:cNvSpPr>
          <p:nvPr/>
        </p:nvSpPr>
        <p:spPr>
          <a:xfrm>
            <a:off x="584200" y="2553048"/>
            <a:ext cx="11175999" cy="1325563"/>
          </a:xfrm>
          <a:prstGeom prst="rect">
            <a:avLst/>
          </a:prstGeom>
        </p:spPr>
        <p:txBody>
          <a:bodyPr/>
          <a:lstStyle>
            <a:lvl1pPr algn="ctr" defTabSz="914400" rtl="0" eaLnBrk="1" latinLnBrk="0" hangingPunct="1">
              <a:lnSpc>
                <a:spcPct val="90000"/>
              </a:lnSpc>
              <a:spcBef>
                <a:spcPct val="0"/>
              </a:spcBef>
              <a:buNone/>
              <a:defRPr sz="4400" kern="1200">
                <a:solidFill>
                  <a:srgbClr val="214095"/>
                </a:solidFill>
                <a:latin typeface="Franklin Gothic Demi Cond" panose="020B0706030402020204" pitchFamily="34" charset="0"/>
                <a:ea typeface="+mj-ea"/>
                <a:cs typeface="+mj-cs"/>
              </a:defRPr>
            </a:lvl1pPr>
          </a:lstStyle>
          <a:p>
            <a:pPr>
              <a:defRPr/>
            </a:pP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FINAL CONFERENCE</a:t>
            </a:r>
          </a:p>
          <a:p>
            <a:pPr>
              <a:defRPr/>
            </a:pP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«The </a:t>
            </a:r>
            <a:r>
              <a:rPr lang="nb-NO" altLang="nb-NO" sz="3200" b="1" dirty="0" err="1" smtClean="0">
                <a:solidFill>
                  <a:schemeClr val="tx1"/>
                </a:solidFill>
                <a:effectLst>
                  <a:outerShdw blurRad="38100" dist="38100" dir="2700000" algn="tl">
                    <a:srgbClr val="000000">
                      <a:alpha val="43137"/>
                    </a:srgbClr>
                  </a:outerShdw>
                </a:effectLst>
                <a:cs typeface="Times New Roman" panose="02020603050405020304" pitchFamily="18" charset="0"/>
              </a:rPr>
              <a:t>Migratory</a:t>
            </a: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 </a:t>
            </a:r>
            <a:r>
              <a:rPr lang="nb-NO" altLang="nb-NO" sz="3200" b="1" dirty="0" err="1" smtClean="0">
                <a:solidFill>
                  <a:schemeClr val="tx1"/>
                </a:solidFill>
                <a:effectLst>
                  <a:outerShdw blurRad="38100" dist="38100" dir="2700000" algn="tl">
                    <a:srgbClr val="000000">
                      <a:alpha val="43137"/>
                    </a:srgbClr>
                  </a:outerShdw>
                </a:effectLst>
                <a:cs typeface="Times New Roman" panose="02020603050405020304" pitchFamily="18" charset="0"/>
              </a:rPr>
              <a:t>Experience</a:t>
            </a: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 </a:t>
            </a:r>
            <a:r>
              <a:rPr lang="nb-NO" altLang="nb-NO" sz="3200" b="1" dirty="0" err="1" smtClean="0">
                <a:solidFill>
                  <a:schemeClr val="tx1"/>
                </a:solidFill>
                <a:effectLst>
                  <a:outerShdw blurRad="38100" dist="38100" dir="2700000" algn="tl">
                    <a:srgbClr val="000000">
                      <a:alpha val="43137"/>
                    </a:srgbClr>
                  </a:outerShdw>
                </a:effectLst>
                <a:cs typeface="Times New Roman" panose="02020603050405020304" pitchFamily="18" charset="0"/>
              </a:rPr>
              <a:t>Adopting</a:t>
            </a: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 a </a:t>
            </a:r>
            <a:r>
              <a:rPr lang="nb-NO" altLang="nb-NO" sz="3200" b="1" dirty="0" err="1" smtClean="0">
                <a:solidFill>
                  <a:schemeClr val="tx1"/>
                </a:solidFill>
                <a:effectLst>
                  <a:outerShdw blurRad="38100" dist="38100" dir="2700000" algn="tl">
                    <a:srgbClr val="000000">
                      <a:alpha val="43137"/>
                    </a:srgbClr>
                  </a:outerShdw>
                </a:effectLst>
                <a:cs typeface="Times New Roman" panose="02020603050405020304" pitchFamily="18" charset="0"/>
              </a:rPr>
              <a:t>three-generational</a:t>
            </a: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 </a:t>
            </a:r>
            <a:r>
              <a:rPr lang="nb-NO" altLang="nb-NO" sz="3200" b="1" dirty="0" err="1" smtClean="0">
                <a:solidFill>
                  <a:schemeClr val="tx1"/>
                </a:solidFill>
                <a:effectLst>
                  <a:outerShdw blurRad="38100" dist="38100" dir="2700000" algn="tl">
                    <a:srgbClr val="000000">
                      <a:alpha val="43137"/>
                    </a:srgbClr>
                  </a:outerShdw>
                </a:effectLst>
                <a:cs typeface="Times New Roman" panose="02020603050405020304" pitchFamily="18" charset="0"/>
              </a:rPr>
              <a:t>Perspective</a:t>
            </a: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a:t>
            </a:r>
          </a:p>
          <a:p>
            <a:pPr>
              <a:defRPr/>
            </a:pPr>
            <a:r>
              <a:rPr lang="nb-NO" altLang="nb-NO" sz="3200" b="1" dirty="0" smtClean="0">
                <a:solidFill>
                  <a:schemeClr val="tx1"/>
                </a:solidFill>
                <a:effectLst>
                  <a:outerShdw blurRad="38100" dist="38100" dir="2700000" algn="tl">
                    <a:srgbClr val="000000">
                      <a:alpha val="43137"/>
                    </a:srgbClr>
                  </a:outerShdw>
                </a:effectLst>
                <a:cs typeface="Times New Roman" panose="02020603050405020304" pitchFamily="18" charset="0"/>
              </a:rPr>
              <a:t> </a:t>
            </a:r>
          </a:p>
          <a:p>
            <a:pPr>
              <a:defRPr/>
            </a:pPr>
            <a:r>
              <a:rPr lang="nb-NO" altLang="nb-NO" sz="2400" b="1" dirty="0" smtClean="0">
                <a:solidFill>
                  <a:schemeClr val="tx1"/>
                </a:solidFill>
                <a:effectLst>
                  <a:outerShdw blurRad="38100" dist="38100" dir="2700000" algn="tl">
                    <a:srgbClr val="000000">
                      <a:alpha val="43137"/>
                    </a:srgbClr>
                  </a:outerShdw>
                </a:effectLst>
                <a:cs typeface="Times New Roman" panose="02020603050405020304" pitchFamily="18" charset="0"/>
              </a:rPr>
              <a:t>Brussels, Norway House, 26th of April 2023</a:t>
            </a:r>
          </a:p>
        </p:txBody>
      </p:sp>
    </p:spTree>
    <p:extLst>
      <p:ext uri="{BB962C8B-B14F-4D97-AF65-F5344CB8AC3E}">
        <p14:creationId xmlns:p14="http://schemas.microsoft.com/office/powerpoint/2010/main" val="2858005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12295" y="225993"/>
            <a:ext cx="1899891" cy="1384995"/>
          </a:xfrm>
          <a:prstGeom prst="rect">
            <a:avLst/>
          </a:prstGeom>
          <a:noFill/>
        </p:spPr>
        <p:txBody>
          <a:bodyPr wrap="square" rtlCol="0">
            <a:spAutoFit/>
          </a:bodyPr>
          <a:lstStyle/>
          <a:p>
            <a:pPr>
              <a:spcBef>
                <a:spcPct val="0"/>
              </a:spcBef>
            </a:pPr>
            <a:r>
              <a:rPr lang="nb-NO" altLang="nb-NO" sz="2800" dirty="0">
                <a:solidFill>
                  <a:schemeClr val="bg1"/>
                </a:solidFill>
                <a:latin typeface="Franklin Gothic Demi Cond" panose="020B0706030402020204" pitchFamily="34" charset="0"/>
                <a:cs typeface="Times New Roman" panose="02020603050405020304" pitchFamily="18" charset="0"/>
              </a:rPr>
              <a:t>DIGITAL</a:t>
            </a:r>
          </a:p>
          <a:p>
            <a:pPr>
              <a:spcBef>
                <a:spcPct val="0"/>
              </a:spcBef>
            </a:pPr>
            <a:r>
              <a:rPr lang="nb-NO" altLang="nb-NO" sz="2800" dirty="0">
                <a:solidFill>
                  <a:schemeClr val="bg1"/>
                </a:solidFill>
                <a:latin typeface="Franklin Gothic Demi Cond" panose="020B0706030402020204" pitchFamily="34" charset="0"/>
                <a:cs typeface="Times New Roman" panose="02020603050405020304" pitchFamily="18" charset="0"/>
              </a:rPr>
              <a:t>JOINT EXHIBITION</a:t>
            </a:r>
          </a:p>
        </p:txBody>
      </p:sp>
      <p:pic>
        <p:nvPicPr>
          <p:cNvPr id="3" name="Picture 2">
            <a:extLst>
              <a:ext uri="{FF2B5EF4-FFF2-40B4-BE49-F238E27FC236}">
                <a16:creationId xmlns:a16="http://schemas.microsoft.com/office/drawing/2014/main" id="{31485A9B-0C9E-CA21-162F-23E31529B1BA}"/>
              </a:ext>
            </a:extLst>
          </p:cNvPr>
          <p:cNvPicPr>
            <a:picLocks noChangeAspect="1"/>
          </p:cNvPicPr>
          <p:nvPr/>
        </p:nvPicPr>
        <p:blipFill>
          <a:blip r:embed="rId2"/>
          <a:stretch>
            <a:fillRect/>
          </a:stretch>
        </p:blipFill>
        <p:spPr>
          <a:xfrm>
            <a:off x="2012187" y="225993"/>
            <a:ext cx="9913113" cy="5169742"/>
          </a:xfrm>
          <a:prstGeom prst="rect">
            <a:avLst/>
          </a:prstGeom>
        </p:spPr>
      </p:pic>
      <p:sp>
        <p:nvSpPr>
          <p:cNvPr id="5" name="TextBox 4">
            <a:extLst>
              <a:ext uri="{FF2B5EF4-FFF2-40B4-BE49-F238E27FC236}">
                <a16:creationId xmlns:a16="http://schemas.microsoft.com/office/drawing/2014/main" id="{9F7BD5CD-924F-FD06-F59E-5DF26371FB2A}"/>
              </a:ext>
            </a:extLst>
          </p:cNvPr>
          <p:cNvSpPr txBox="1"/>
          <p:nvPr/>
        </p:nvSpPr>
        <p:spPr>
          <a:xfrm>
            <a:off x="2012187" y="5582011"/>
            <a:ext cx="4682179" cy="584775"/>
          </a:xfrm>
          <a:prstGeom prst="rect">
            <a:avLst/>
          </a:prstGeom>
          <a:noFill/>
        </p:spPr>
        <p:txBody>
          <a:bodyPr wrap="none" rtlCol="0">
            <a:spAutoFit/>
          </a:bodyPr>
          <a:lstStyle/>
          <a:p>
            <a:r>
              <a:rPr lang="nb-NO" sz="3200" b="1" dirty="0">
                <a:solidFill>
                  <a:srgbClr val="213F93"/>
                </a:solidFill>
              </a:rPr>
              <a:t>www.identityontheline.eu</a:t>
            </a:r>
          </a:p>
        </p:txBody>
      </p:sp>
    </p:spTree>
    <p:extLst>
      <p:ext uri="{BB962C8B-B14F-4D97-AF65-F5344CB8AC3E}">
        <p14:creationId xmlns:p14="http://schemas.microsoft.com/office/powerpoint/2010/main" val="1748279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9614" y="299344"/>
            <a:ext cx="1961881" cy="2492990"/>
          </a:xfrm>
          <a:prstGeom prst="rect">
            <a:avLst/>
          </a:prstGeom>
          <a:noFill/>
        </p:spPr>
        <p:txBody>
          <a:bodyPr wrap="square" rtlCol="0">
            <a:spAutoFit/>
          </a:bodyPr>
          <a:lstStyle/>
          <a:p>
            <a:pPr>
              <a:spcBef>
                <a:spcPct val="0"/>
              </a:spcBef>
            </a:pPr>
            <a:r>
              <a:rPr lang="nb-NO" altLang="nb-NO" sz="3600" dirty="0" smtClean="0">
                <a:solidFill>
                  <a:schemeClr val="bg1"/>
                </a:solidFill>
                <a:latin typeface="Franklin Gothic Demi Cond" panose="020B0706030402020204" pitchFamily="34" charset="0"/>
                <a:cs typeface="Times New Roman" panose="02020603050405020304" pitchFamily="18" charset="0"/>
              </a:rPr>
              <a:t>9 MOVIES</a:t>
            </a:r>
          </a:p>
          <a:p>
            <a:pPr>
              <a:spcBef>
                <a:spcPct val="0"/>
              </a:spcBef>
            </a:pPr>
            <a:r>
              <a:rPr lang="nb-NO" altLang="nb-NO" sz="2000" dirty="0" smtClean="0">
                <a:solidFill>
                  <a:schemeClr val="bg1"/>
                </a:solidFill>
                <a:latin typeface="Franklin Gothic Demi Cond" panose="020B0706030402020204" pitchFamily="34" charset="0"/>
                <a:cs typeface="Times New Roman" panose="02020603050405020304" pitchFamily="18" charset="0"/>
              </a:rPr>
              <a:t>IN 8 LANGUAGES</a:t>
            </a:r>
          </a:p>
          <a:p>
            <a:pPr>
              <a:spcBef>
                <a:spcPct val="0"/>
              </a:spcBef>
            </a:pPr>
            <a:endParaRPr lang="nb-NO" altLang="nb-NO" sz="3600" dirty="0" smtClean="0">
              <a:solidFill>
                <a:schemeClr val="bg1"/>
              </a:solidFill>
              <a:latin typeface="Franklin Gothic Demi Cond" panose="020B0706030402020204" pitchFamily="34" charset="0"/>
              <a:cs typeface="Times New Roman" panose="02020603050405020304" pitchFamily="18" charset="0"/>
            </a:endParaRPr>
          </a:p>
          <a:p>
            <a:pPr>
              <a:spcBef>
                <a:spcPct val="0"/>
              </a:spcBef>
            </a:pPr>
            <a:r>
              <a:rPr lang="nb-NO" altLang="nb-NO" sz="3200" dirty="0" smtClean="0">
                <a:solidFill>
                  <a:schemeClr val="bg1"/>
                </a:solidFill>
                <a:latin typeface="Franklin Gothic Demi Cond" panose="020B0706030402020204" pitchFamily="34" charset="0"/>
                <a:cs typeface="Times New Roman" panose="02020603050405020304" pitchFamily="18" charset="0"/>
              </a:rPr>
              <a:t>DIGITAL</a:t>
            </a:r>
          </a:p>
          <a:p>
            <a:pPr>
              <a:spcBef>
                <a:spcPct val="0"/>
              </a:spcBef>
            </a:pPr>
            <a:r>
              <a:rPr lang="nb-NO" altLang="nb-NO" sz="3200" dirty="0" smtClean="0">
                <a:solidFill>
                  <a:schemeClr val="bg1"/>
                </a:solidFill>
                <a:latin typeface="Franklin Gothic Demi Cond" panose="020B0706030402020204" pitchFamily="34" charset="0"/>
                <a:cs typeface="Times New Roman" panose="02020603050405020304" pitchFamily="18" charset="0"/>
              </a:rPr>
              <a:t>PACKAGES</a:t>
            </a:r>
          </a:p>
        </p:txBody>
      </p:sp>
      <p:pic>
        <p:nvPicPr>
          <p:cNvPr id="3" name="Picture 2" descr="Text&#10;&#10;Description automatically generated">
            <a:extLst>
              <a:ext uri="{FF2B5EF4-FFF2-40B4-BE49-F238E27FC236}">
                <a16:creationId xmlns:a16="http://schemas.microsoft.com/office/drawing/2014/main" id="{67D22806-CD4E-B923-07DB-DEE6B4F9C4F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297390" y="488664"/>
            <a:ext cx="4807480" cy="2907577"/>
          </a:xfrm>
          <a:prstGeom prst="rect">
            <a:avLst/>
          </a:prstGeom>
        </p:spPr>
      </p:pic>
      <p:sp>
        <p:nvSpPr>
          <p:cNvPr id="7" name="TextBox 6">
            <a:extLst>
              <a:ext uri="{FF2B5EF4-FFF2-40B4-BE49-F238E27FC236}">
                <a16:creationId xmlns:a16="http://schemas.microsoft.com/office/drawing/2014/main" id="{7A9D663C-E848-9B85-426B-DFAAD9DF3D3D}"/>
              </a:ext>
            </a:extLst>
          </p:cNvPr>
          <p:cNvSpPr txBox="1"/>
          <p:nvPr/>
        </p:nvSpPr>
        <p:spPr>
          <a:xfrm>
            <a:off x="7411453" y="300845"/>
            <a:ext cx="3609473" cy="707886"/>
          </a:xfrm>
          <a:prstGeom prst="rect">
            <a:avLst/>
          </a:prstGeom>
          <a:noFill/>
        </p:spPr>
        <p:txBody>
          <a:bodyPr wrap="square" rtlCol="0">
            <a:spAutoFit/>
          </a:bodyPr>
          <a:lstStyle/>
          <a:p>
            <a:pPr>
              <a:spcBef>
                <a:spcPct val="0"/>
              </a:spcBef>
            </a:pPr>
            <a:r>
              <a:rPr lang="nb-NO" altLang="nb-NO" sz="4000" b="1" spc="300" dirty="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1 </a:t>
            </a:r>
            <a:r>
              <a:rPr lang="nb-NO" altLang="nb-NO" sz="4000" b="1" spc="300" dirty="0" smtClean="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MOVIE, </a:t>
            </a:r>
            <a:r>
              <a:rPr lang="nb-NO" altLang="nb-NO" sz="2400" b="1" spc="300" dirty="0" smtClean="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45 min</a:t>
            </a:r>
            <a:endParaRPr lang="nb-NO" altLang="nb-NO" sz="2400" b="1" spc="300" dirty="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2CA2EBA6-4F82-919F-97B2-CEF30C976072}"/>
              </a:ext>
            </a:extLst>
          </p:cNvPr>
          <p:cNvPicPr>
            <a:picLocks noChangeAspect="1"/>
          </p:cNvPicPr>
          <p:nvPr/>
        </p:nvPicPr>
        <p:blipFill rotWithShape="1">
          <a:blip r:embed="rId3"/>
          <a:srcRect t="-1462" r="50000" b="18751"/>
          <a:stretch/>
        </p:blipFill>
        <p:spPr>
          <a:xfrm>
            <a:off x="8993339" y="5120163"/>
            <a:ext cx="2047221" cy="1058295"/>
          </a:xfrm>
          <a:prstGeom prst="rect">
            <a:avLst/>
          </a:prstGeom>
        </p:spPr>
      </p:pic>
      <p:sp>
        <p:nvSpPr>
          <p:cNvPr id="24" name="TextBox 23">
            <a:extLst>
              <a:ext uri="{FF2B5EF4-FFF2-40B4-BE49-F238E27FC236}">
                <a16:creationId xmlns:a16="http://schemas.microsoft.com/office/drawing/2014/main" id="{49934849-F106-0BFC-249F-21B6E0C9EE24}"/>
              </a:ext>
            </a:extLst>
          </p:cNvPr>
          <p:cNvSpPr txBox="1"/>
          <p:nvPr/>
        </p:nvSpPr>
        <p:spPr>
          <a:xfrm>
            <a:off x="9382645" y="893374"/>
            <a:ext cx="1346844" cy="369332"/>
          </a:xfrm>
          <a:prstGeom prst="rect">
            <a:avLst/>
          </a:prstGeom>
          <a:noFill/>
        </p:spPr>
        <p:txBody>
          <a:bodyPr wrap="none" rtlCol="0">
            <a:spAutoFit/>
          </a:bodyPr>
          <a:lstStyle/>
          <a:p>
            <a:r>
              <a:rPr lang="nb-NO" b="1" i="1" dirty="0" smtClean="0">
                <a:solidFill>
                  <a:srgbClr val="213F93"/>
                </a:solidFill>
              </a:rPr>
              <a:t>8 </a:t>
            </a:r>
            <a:r>
              <a:rPr lang="nb-NO" b="1" i="1" dirty="0" err="1" smtClean="0">
                <a:solidFill>
                  <a:srgbClr val="213F93"/>
                </a:solidFill>
              </a:rPr>
              <a:t>languages</a:t>
            </a:r>
            <a:endParaRPr lang="nb-NO" b="1" i="1" dirty="0">
              <a:solidFill>
                <a:srgbClr val="213F93"/>
              </a:solidFill>
            </a:endParaRPr>
          </a:p>
        </p:txBody>
      </p:sp>
      <p:sp>
        <p:nvSpPr>
          <p:cNvPr id="26" name="TextBox 25">
            <a:extLst>
              <a:ext uri="{FF2B5EF4-FFF2-40B4-BE49-F238E27FC236}">
                <a16:creationId xmlns:a16="http://schemas.microsoft.com/office/drawing/2014/main" id="{5E8F524B-34DB-ADD5-5278-203F100150EE}"/>
              </a:ext>
            </a:extLst>
          </p:cNvPr>
          <p:cNvSpPr txBox="1"/>
          <p:nvPr/>
        </p:nvSpPr>
        <p:spPr>
          <a:xfrm>
            <a:off x="7420764" y="1260966"/>
            <a:ext cx="3609473" cy="707886"/>
          </a:xfrm>
          <a:prstGeom prst="rect">
            <a:avLst/>
          </a:prstGeom>
          <a:noFill/>
        </p:spPr>
        <p:txBody>
          <a:bodyPr wrap="square" rtlCol="0">
            <a:spAutoFit/>
          </a:bodyPr>
          <a:lstStyle/>
          <a:p>
            <a:pPr>
              <a:spcBef>
                <a:spcPct val="0"/>
              </a:spcBef>
            </a:pPr>
            <a:r>
              <a:rPr lang="nb-NO" altLang="nb-NO" sz="4000" b="1" spc="300" dirty="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1 TRAILER</a:t>
            </a:r>
          </a:p>
        </p:txBody>
      </p:sp>
      <p:sp>
        <p:nvSpPr>
          <p:cNvPr id="28" name="TextBox 27">
            <a:extLst>
              <a:ext uri="{FF2B5EF4-FFF2-40B4-BE49-F238E27FC236}">
                <a16:creationId xmlns:a16="http://schemas.microsoft.com/office/drawing/2014/main" id="{8A52A3EC-8521-707D-7729-0E278D344CFB}"/>
              </a:ext>
            </a:extLst>
          </p:cNvPr>
          <p:cNvSpPr txBox="1"/>
          <p:nvPr/>
        </p:nvSpPr>
        <p:spPr>
          <a:xfrm>
            <a:off x="7420763" y="2187689"/>
            <a:ext cx="4457727" cy="707886"/>
          </a:xfrm>
          <a:prstGeom prst="rect">
            <a:avLst/>
          </a:prstGeom>
          <a:noFill/>
        </p:spPr>
        <p:txBody>
          <a:bodyPr wrap="square" rtlCol="0">
            <a:spAutoFit/>
          </a:bodyPr>
          <a:lstStyle/>
          <a:p>
            <a:pPr>
              <a:spcBef>
                <a:spcPct val="0"/>
              </a:spcBef>
            </a:pPr>
            <a:r>
              <a:rPr lang="nb-NO" altLang="nb-NO" sz="4000" b="1" spc="300" dirty="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7 </a:t>
            </a:r>
            <a:r>
              <a:rPr lang="nb-NO" altLang="nb-NO" sz="4000" b="1" spc="300" dirty="0" smtClean="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MOVIES, </a:t>
            </a:r>
            <a:r>
              <a:rPr lang="nb-NO" altLang="nb-NO" sz="2400" b="1" spc="300" dirty="0" smtClean="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5 min </a:t>
            </a:r>
            <a:r>
              <a:rPr lang="nb-NO" altLang="nb-NO" sz="2400" b="1" spc="300" dirty="0" err="1" smtClean="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each</a:t>
            </a:r>
            <a:endParaRPr lang="nb-NO" altLang="nb-NO" sz="2400" b="1" spc="300" dirty="0">
              <a:solidFill>
                <a:srgbClr val="213F93"/>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endParaRPr>
          </a:p>
        </p:txBody>
      </p:sp>
      <p:sp>
        <p:nvSpPr>
          <p:cNvPr id="32" name="TextBox 31">
            <a:extLst>
              <a:ext uri="{FF2B5EF4-FFF2-40B4-BE49-F238E27FC236}">
                <a16:creationId xmlns:a16="http://schemas.microsoft.com/office/drawing/2014/main" id="{FAB739BB-858F-8AD1-6181-C72CDD524D3E}"/>
              </a:ext>
            </a:extLst>
          </p:cNvPr>
          <p:cNvSpPr txBox="1"/>
          <p:nvPr/>
        </p:nvSpPr>
        <p:spPr>
          <a:xfrm>
            <a:off x="9586764" y="2821129"/>
            <a:ext cx="1346844" cy="369332"/>
          </a:xfrm>
          <a:prstGeom prst="rect">
            <a:avLst/>
          </a:prstGeom>
          <a:noFill/>
        </p:spPr>
        <p:txBody>
          <a:bodyPr wrap="none" rtlCol="0">
            <a:spAutoFit/>
          </a:bodyPr>
          <a:lstStyle/>
          <a:p>
            <a:r>
              <a:rPr lang="nb-NO" b="1" i="1" dirty="0" smtClean="0">
                <a:solidFill>
                  <a:srgbClr val="213F93"/>
                </a:solidFill>
              </a:rPr>
              <a:t>8 </a:t>
            </a:r>
            <a:r>
              <a:rPr lang="nb-NO" b="1" i="1" dirty="0" err="1" smtClean="0">
                <a:solidFill>
                  <a:srgbClr val="213F93"/>
                </a:solidFill>
              </a:rPr>
              <a:t>languages</a:t>
            </a:r>
            <a:endParaRPr lang="nb-NO" b="1" i="1" dirty="0">
              <a:solidFill>
                <a:srgbClr val="213F93"/>
              </a:solidFill>
            </a:endParaRPr>
          </a:p>
        </p:txBody>
      </p:sp>
      <p:pic>
        <p:nvPicPr>
          <p:cNvPr id="34" name="Picture 33">
            <a:extLst>
              <a:ext uri="{FF2B5EF4-FFF2-40B4-BE49-F238E27FC236}">
                <a16:creationId xmlns:a16="http://schemas.microsoft.com/office/drawing/2014/main" id="{75273FF6-33DA-6559-F3D3-DCAC34F6046A}"/>
              </a:ext>
            </a:extLst>
          </p:cNvPr>
          <p:cNvPicPr>
            <a:picLocks noChangeAspect="1"/>
          </p:cNvPicPr>
          <p:nvPr/>
        </p:nvPicPr>
        <p:blipFill rotWithShape="1">
          <a:blip r:embed="rId4"/>
          <a:srcRect r="50000" b="17065"/>
          <a:stretch/>
        </p:blipFill>
        <p:spPr>
          <a:xfrm>
            <a:off x="2584192" y="3914568"/>
            <a:ext cx="2010933" cy="1042351"/>
          </a:xfrm>
          <a:prstGeom prst="rect">
            <a:avLst/>
          </a:prstGeom>
        </p:spPr>
      </p:pic>
      <p:pic>
        <p:nvPicPr>
          <p:cNvPr id="36" name="Picture 35">
            <a:extLst>
              <a:ext uri="{FF2B5EF4-FFF2-40B4-BE49-F238E27FC236}">
                <a16:creationId xmlns:a16="http://schemas.microsoft.com/office/drawing/2014/main" id="{4A4781C2-EA74-4370-C247-FBC287D3E8EB}"/>
              </a:ext>
            </a:extLst>
          </p:cNvPr>
          <p:cNvPicPr>
            <a:picLocks noChangeAspect="1"/>
          </p:cNvPicPr>
          <p:nvPr/>
        </p:nvPicPr>
        <p:blipFill rotWithShape="1">
          <a:blip r:embed="rId5"/>
          <a:srcRect r="50253" b="17065"/>
          <a:stretch/>
        </p:blipFill>
        <p:spPr>
          <a:xfrm>
            <a:off x="2589272" y="5151096"/>
            <a:ext cx="2000775" cy="1042351"/>
          </a:xfrm>
          <a:prstGeom prst="rect">
            <a:avLst/>
          </a:prstGeom>
        </p:spPr>
      </p:pic>
      <p:pic>
        <p:nvPicPr>
          <p:cNvPr id="38" name="Picture 37">
            <a:extLst>
              <a:ext uri="{FF2B5EF4-FFF2-40B4-BE49-F238E27FC236}">
                <a16:creationId xmlns:a16="http://schemas.microsoft.com/office/drawing/2014/main" id="{F8C5C7DE-C1F4-3190-93B0-78BB864E1A6C}"/>
              </a:ext>
            </a:extLst>
          </p:cNvPr>
          <p:cNvPicPr>
            <a:picLocks noChangeAspect="1"/>
          </p:cNvPicPr>
          <p:nvPr/>
        </p:nvPicPr>
        <p:blipFill rotWithShape="1">
          <a:blip r:embed="rId6"/>
          <a:srcRect r="50000" b="17065"/>
          <a:stretch/>
        </p:blipFill>
        <p:spPr>
          <a:xfrm>
            <a:off x="6864199" y="5120163"/>
            <a:ext cx="2024066" cy="1049158"/>
          </a:xfrm>
          <a:prstGeom prst="rect">
            <a:avLst/>
          </a:prstGeom>
        </p:spPr>
      </p:pic>
      <p:pic>
        <p:nvPicPr>
          <p:cNvPr id="40" name="Picture 39">
            <a:extLst>
              <a:ext uri="{FF2B5EF4-FFF2-40B4-BE49-F238E27FC236}">
                <a16:creationId xmlns:a16="http://schemas.microsoft.com/office/drawing/2014/main" id="{E49672FE-D6BA-6082-5161-3594A14E5BFE}"/>
              </a:ext>
            </a:extLst>
          </p:cNvPr>
          <p:cNvPicPr>
            <a:picLocks noChangeAspect="1"/>
          </p:cNvPicPr>
          <p:nvPr/>
        </p:nvPicPr>
        <p:blipFill rotWithShape="1">
          <a:blip r:embed="rId7"/>
          <a:srcRect r="50000" b="17065"/>
          <a:stretch/>
        </p:blipFill>
        <p:spPr>
          <a:xfrm>
            <a:off x="6909399" y="3932229"/>
            <a:ext cx="2024066" cy="1049158"/>
          </a:xfrm>
          <a:prstGeom prst="rect">
            <a:avLst/>
          </a:prstGeom>
        </p:spPr>
      </p:pic>
      <p:pic>
        <p:nvPicPr>
          <p:cNvPr id="42" name="Picture 41">
            <a:extLst>
              <a:ext uri="{FF2B5EF4-FFF2-40B4-BE49-F238E27FC236}">
                <a16:creationId xmlns:a16="http://schemas.microsoft.com/office/drawing/2014/main" id="{95691373-9361-6BCB-FD20-BFCE7B78EE69}"/>
              </a:ext>
            </a:extLst>
          </p:cNvPr>
          <p:cNvPicPr>
            <a:picLocks noChangeAspect="1"/>
          </p:cNvPicPr>
          <p:nvPr/>
        </p:nvPicPr>
        <p:blipFill rotWithShape="1">
          <a:blip r:embed="rId8"/>
          <a:srcRect r="50000" b="16632"/>
          <a:stretch/>
        </p:blipFill>
        <p:spPr>
          <a:xfrm>
            <a:off x="9016495" y="3923407"/>
            <a:ext cx="2024066" cy="1054645"/>
          </a:xfrm>
          <a:prstGeom prst="rect">
            <a:avLst/>
          </a:prstGeom>
        </p:spPr>
      </p:pic>
      <p:pic>
        <p:nvPicPr>
          <p:cNvPr id="44" name="Picture 43">
            <a:extLst>
              <a:ext uri="{FF2B5EF4-FFF2-40B4-BE49-F238E27FC236}">
                <a16:creationId xmlns:a16="http://schemas.microsoft.com/office/drawing/2014/main" id="{175E6F87-75FC-F908-0DF7-56ACB0C4831C}"/>
              </a:ext>
            </a:extLst>
          </p:cNvPr>
          <p:cNvPicPr>
            <a:picLocks noChangeAspect="1"/>
          </p:cNvPicPr>
          <p:nvPr/>
        </p:nvPicPr>
        <p:blipFill rotWithShape="1">
          <a:blip r:embed="rId9"/>
          <a:srcRect r="50000" b="16632"/>
          <a:stretch/>
        </p:blipFill>
        <p:spPr>
          <a:xfrm>
            <a:off x="4701130" y="5121124"/>
            <a:ext cx="2057994" cy="1072323"/>
          </a:xfrm>
          <a:prstGeom prst="rect">
            <a:avLst/>
          </a:prstGeom>
        </p:spPr>
      </p:pic>
      <p:pic>
        <p:nvPicPr>
          <p:cNvPr id="46" name="Picture 45">
            <a:extLst>
              <a:ext uri="{FF2B5EF4-FFF2-40B4-BE49-F238E27FC236}">
                <a16:creationId xmlns:a16="http://schemas.microsoft.com/office/drawing/2014/main" id="{7844AC45-3BC0-216C-E56D-3E8A3410A41E}"/>
              </a:ext>
            </a:extLst>
          </p:cNvPr>
          <p:cNvPicPr>
            <a:picLocks noChangeAspect="1"/>
          </p:cNvPicPr>
          <p:nvPr/>
        </p:nvPicPr>
        <p:blipFill rotWithShape="1">
          <a:blip r:embed="rId10"/>
          <a:srcRect r="50253" b="17052"/>
          <a:stretch/>
        </p:blipFill>
        <p:spPr>
          <a:xfrm>
            <a:off x="4723265" y="3914568"/>
            <a:ext cx="2057994" cy="1072324"/>
          </a:xfrm>
          <a:prstGeom prst="rect">
            <a:avLst/>
          </a:prstGeom>
        </p:spPr>
      </p:pic>
    </p:spTree>
    <p:extLst>
      <p:ext uri="{BB962C8B-B14F-4D97-AF65-F5344CB8AC3E}">
        <p14:creationId xmlns:p14="http://schemas.microsoft.com/office/powerpoint/2010/main" val="37308036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6042" y="137277"/>
            <a:ext cx="2165683" cy="3847207"/>
          </a:xfrm>
          <a:prstGeom prst="rect">
            <a:avLst/>
          </a:prstGeom>
          <a:noFill/>
        </p:spPr>
        <p:txBody>
          <a:bodyPr wrap="square" rtlCol="0">
            <a:spAutoFit/>
          </a:bodyPr>
          <a:lstStyle/>
          <a:p>
            <a:pPr>
              <a:spcBef>
                <a:spcPct val="0"/>
              </a:spcBef>
            </a:pPr>
            <a:r>
              <a:rPr lang="nb-NO" altLang="nb-NO" sz="2800" dirty="0">
                <a:solidFill>
                  <a:schemeClr val="bg1"/>
                </a:solidFill>
                <a:latin typeface="Franklin Gothic Demi Cond" panose="020B0706030402020204" pitchFamily="34" charset="0"/>
                <a:cs typeface="Times New Roman" panose="02020603050405020304" pitchFamily="18" charset="0"/>
              </a:rPr>
              <a:t>GUIDED </a:t>
            </a:r>
            <a:r>
              <a:rPr lang="nb-NO" altLang="nb-NO" sz="2800" dirty="0" smtClean="0">
                <a:solidFill>
                  <a:schemeClr val="bg1"/>
                </a:solidFill>
                <a:latin typeface="Franklin Gothic Demi Cond" panose="020B0706030402020204" pitchFamily="34" charset="0"/>
                <a:cs typeface="Times New Roman" panose="02020603050405020304" pitchFamily="18" charset="0"/>
              </a:rPr>
              <a:t>VISITS </a:t>
            </a:r>
            <a:r>
              <a:rPr lang="nb-NO" altLang="nb-NO" sz="2400" dirty="0" smtClean="0">
                <a:solidFill>
                  <a:schemeClr val="bg1"/>
                </a:solidFill>
                <a:latin typeface="Franklin Gothic Demi Cond" panose="020B0706030402020204" pitchFamily="34" charset="0"/>
                <a:cs typeface="Times New Roman" panose="02020603050405020304" pitchFamily="18" charset="0"/>
              </a:rPr>
              <a:t>to </a:t>
            </a:r>
            <a:r>
              <a:rPr lang="nb-NO" altLang="nb-NO" sz="2400" dirty="0" err="1" smtClean="0">
                <a:solidFill>
                  <a:schemeClr val="bg1"/>
                </a:solidFill>
                <a:latin typeface="Franklin Gothic Demi Cond" panose="020B0706030402020204" pitchFamily="34" charset="0"/>
                <a:cs typeface="Times New Roman" panose="02020603050405020304" pitchFamily="18" charset="0"/>
              </a:rPr>
              <a:t>places</a:t>
            </a:r>
            <a:r>
              <a:rPr lang="nb-NO" altLang="nb-NO" sz="2400" dirty="0" smtClean="0">
                <a:solidFill>
                  <a:schemeClr val="bg1"/>
                </a:solidFill>
                <a:latin typeface="Franklin Gothic Demi Cond" panose="020B0706030402020204" pitchFamily="34" charset="0"/>
                <a:cs typeface="Times New Roman" panose="02020603050405020304" pitchFamily="18" charset="0"/>
              </a:rPr>
              <a:t> of </a:t>
            </a:r>
            <a:r>
              <a:rPr lang="nb-NO" altLang="nb-NO" sz="2400" dirty="0" err="1" smtClean="0">
                <a:solidFill>
                  <a:schemeClr val="bg1"/>
                </a:solidFill>
                <a:latin typeface="Franklin Gothic Demi Cond" panose="020B0706030402020204" pitchFamily="34" charset="0"/>
                <a:cs typeface="Times New Roman" panose="02020603050405020304" pitchFamily="18" charset="0"/>
              </a:rPr>
              <a:t>Rememberance</a:t>
            </a:r>
            <a:endParaRPr lang="nb-NO" altLang="nb-NO" sz="24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WEBINARS/</a:t>
            </a: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LECTURES</a:t>
            </a: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WORKSHOPS</a:t>
            </a:r>
            <a:endParaRPr lang="nb-NO" altLang="nb-NO" sz="2800" dirty="0">
              <a:solidFill>
                <a:schemeClr val="bg1"/>
              </a:solidFill>
              <a:latin typeface="Franklin Gothic Demi Cond" panose="020B0706030402020204" pitchFamily="34" charset="0"/>
              <a:cs typeface="Times New Roman" panose="02020603050405020304" pitchFamily="18" charset="0"/>
            </a:endParaRPr>
          </a:p>
        </p:txBody>
      </p:sp>
      <p:grpSp>
        <p:nvGrpSpPr>
          <p:cNvPr id="6" name="Group 5">
            <a:extLst>
              <a:ext uri="{FF2B5EF4-FFF2-40B4-BE49-F238E27FC236}">
                <a16:creationId xmlns:a16="http://schemas.microsoft.com/office/drawing/2014/main" id="{F179F164-006F-1245-0746-3E7C254B0725}"/>
              </a:ext>
            </a:extLst>
          </p:cNvPr>
          <p:cNvGrpSpPr/>
          <p:nvPr/>
        </p:nvGrpSpPr>
        <p:grpSpPr>
          <a:xfrm>
            <a:off x="1946031" y="0"/>
            <a:ext cx="10318506" cy="6858000"/>
            <a:chOff x="1946031" y="0"/>
            <a:chExt cx="10318506" cy="6858000"/>
          </a:xfrm>
        </p:grpSpPr>
        <p:pic>
          <p:nvPicPr>
            <p:cNvPr id="5" name="Picture 4" descr="A group of people posing for a photo in front of buildings&#10;&#10;Description automatically generated with medium confidence">
              <a:extLst>
                <a:ext uri="{FF2B5EF4-FFF2-40B4-BE49-F238E27FC236}">
                  <a16:creationId xmlns:a16="http://schemas.microsoft.com/office/drawing/2014/main" id="{276080F2-4141-AE35-6AC9-E0F563A33342}"/>
                </a:ext>
              </a:extLst>
            </p:cNvPr>
            <p:cNvPicPr>
              <a:picLocks noChangeAspect="1"/>
            </p:cNvPicPr>
            <p:nvPr/>
          </p:nvPicPr>
          <p:blipFill rotWithShape="1">
            <a:blip r:embed="rId2">
              <a:extLst>
                <a:ext uri="{28A0092B-C50C-407E-A947-70E740481C1C}">
                  <a14:useLocalDpi xmlns:a14="http://schemas.microsoft.com/office/drawing/2010/main" val="0"/>
                </a:ext>
              </a:extLst>
            </a:blip>
            <a:srcRect l="313" t="5378" r="-313" b="5378"/>
            <a:stretch/>
          </p:blipFill>
          <p:spPr>
            <a:xfrm>
              <a:off x="1946031" y="0"/>
              <a:ext cx="10245969" cy="6858000"/>
            </a:xfrm>
            <a:prstGeom prst="rect">
              <a:avLst/>
            </a:prstGeom>
          </p:spPr>
        </p:pic>
        <p:sp>
          <p:nvSpPr>
            <p:cNvPr id="3" name="TextBox 2">
              <a:extLst>
                <a:ext uri="{FF2B5EF4-FFF2-40B4-BE49-F238E27FC236}">
                  <a16:creationId xmlns:a16="http://schemas.microsoft.com/office/drawing/2014/main" id="{E0B6E70F-F01A-81CE-7E63-8D00CC7083A9}"/>
                </a:ext>
              </a:extLst>
            </p:cNvPr>
            <p:cNvSpPr txBox="1"/>
            <p:nvPr/>
          </p:nvSpPr>
          <p:spPr>
            <a:xfrm>
              <a:off x="7692537" y="137277"/>
              <a:ext cx="4572000" cy="707886"/>
            </a:xfrm>
            <a:prstGeom prst="rect">
              <a:avLst/>
            </a:prstGeom>
            <a:noFill/>
          </p:spPr>
          <p:txBody>
            <a:bodyPr wrap="square" rtlCol="0">
              <a:spAutoFit/>
            </a:bodyPr>
            <a:lstStyle/>
            <a:p>
              <a:pPr>
                <a:spcBef>
                  <a:spcPct val="0"/>
                </a:spcBef>
              </a:pPr>
              <a:r>
                <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7 GUIDED TOURS</a:t>
              </a:r>
            </a:p>
          </p:txBody>
        </p:sp>
      </p:grpSp>
      <p:grpSp>
        <p:nvGrpSpPr>
          <p:cNvPr id="11" name="Group 10">
            <a:extLst>
              <a:ext uri="{FF2B5EF4-FFF2-40B4-BE49-F238E27FC236}">
                <a16:creationId xmlns:a16="http://schemas.microsoft.com/office/drawing/2014/main" id="{2BB3BAA7-CF1C-13E3-3BAF-42098203C164}"/>
              </a:ext>
            </a:extLst>
          </p:cNvPr>
          <p:cNvGrpSpPr/>
          <p:nvPr/>
        </p:nvGrpSpPr>
        <p:grpSpPr>
          <a:xfrm>
            <a:off x="1946031" y="326384"/>
            <a:ext cx="10630980" cy="6205231"/>
            <a:chOff x="1946031" y="326384"/>
            <a:chExt cx="10630980" cy="6205231"/>
          </a:xfrm>
        </p:grpSpPr>
        <p:pic>
          <p:nvPicPr>
            <p:cNvPr id="8" name="Picture 7">
              <a:extLst>
                <a:ext uri="{FF2B5EF4-FFF2-40B4-BE49-F238E27FC236}">
                  <a16:creationId xmlns:a16="http://schemas.microsoft.com/office/drawing/2014/main" id="{5AFBE164-1580-4AB8-C6D2-B30D02A3C16D}"/>
                </a:ext>
              </a:extLst>
            </p:cNvPr>
            <p:cNvPicPr>
              <a:picLocks noChangeAspect="1"/>
            </p:cNvPicPr>
            <p:nvPr/>
          </p:nvPicPr>
          <p:blipFill rotWithShape="1">
            <a:blip r:embed="rId3"/>
            <a:srcRect r="50000" b="2737"/>
            <a:stretch/>
          </p:blipFill>
          <p:spPr>
            <a:xfrm>
              <a:off x="1946031" y="326384"/>
              <a:ext cx="10207740" cy="6205231"/>
            </a:xfrm>
            <a:prstGeom prst="rect">
              <a:avLst/>
            </a:prstGeom>
          </p:spPr>
        </p:pic>
        <p:sp>
          <p:nvSpPr>
            <p:cNvPr id="10" name="TextBox 9">
              <a:extLst>
                <a:ext uri="{FF2B5EF4-FFF2-40B4-BE49-F238E27FC236}">
                  <a16:creationId xmlns:a16="http://schemas.microsoft.com/office/drawing/2014/main" id="{D0E4B7E0-5C09-EAC3-CB2C-28661DB5BE86}"/>
                </a:ext>
              </a:extLst>
            </p:cNvPr>
            <p:cNvSpPr txBox="1"/>
            <p:nvPr/>
          </p:nvSpPr>
          <p:spPr>
            <a:xfrm>
              <a:off x="8967538" y="5632979"/>
              <a:ext cx="3609473" cy="707886"/>
            </a:xfrm>
            <a:prstGeom prst="rect">
              <a:avLst/>
            </a:prstGeom>
            <a:noFill/>
          </p:spPr>
          <p:txBody>
            <a:bodyPr wrap="square" rtlCol="0">
              <a:spAutoFit/>
            </a:bodyPr>
            <a:lstStyle/>
            <a:p>
              <a:pPr>
                <a:spcBef>
                  <a:spcPct val="0"/>
                </a:spcBef>
              </a:pPr>
              <a:r>
                <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7 WEBINARS</a:t>
              </a:r>
            </a:p>
          </p:txBody>
        </p:sp>
      </p:grpSp>
      <p:grpSp>
        <p:nvGrpSpPr>
          <p:cNvPr id="20" name="Group 19">
            <a:extLst>
              <a:ext uri="{FF2B5EF4-FFF2-40B4-BE49-F238E27FC236}">
                <a16:creationId xmlns:a16="http://schemas.microsoft.com/office/drawing/2014/main" id="{973995DB-F1FF-18A1-D3C6-DDB899328A0E}"/>
              </a:ext>
            </a:extLst>
          </p:cNvPr>
          <p:cNvGrpSpPr/>
          <p:nvPr/>
        </p:nvGrpSpPr>
        <p:grpSpPr>
          <a:xfrm>
            <a:off x="1946031" y="-1"/>
            <a:ext cx="10502643" cy="6858000"/>
            <a:chOff x="1946031" y="-1"/>
            <a:chExt cx="10502643" cy="6858000"/>
          </a:xfrm>
        </p:grpSpPr>
        <p:pic>
          <p:nvPicPr>
            <p:cNvPr id="17" name="Picture 16" descr="A picture containing text, person, indoor, ceiling&#10;&#10;Description automatically generated">
              <a:extLst>
                <a:ext uri="{FF2B5EF4-FFF2-40B4-BE49-F238E27FC236}">
                  <a16:creationId xmlns:a16="http://schemas.microsoft.com/office/drawing/2014/main" id="{2646FD26-9334-763A-C2A5-F12A4750EE4C}"/>
                </a:ext>
              </a:extLst>
            </p:cNvPr>
            <p:cNvPicPr>
              <a:picLocks noChangeAspect="1"/>
            </p:cNvPicPr>
            <p:nvPr/>
          </p:nvPicPr>
          <p:blipFill rotWithShape="1">
            <a:blip r:embed="rId4">
              <a:extLst>
                <a:ext uri="{28A0092B-C50C-407E-A947-70E740481C1C}">
                  <a14:useLocalDpi xmlns:a14="http://schemas.microsoft.com/office/drawing/2010/main" val="0"/>
                </a:ext>
              </a:extLst>
            </a:blip>
            <a:srcRect t="12936"/>
            <a:stretch/>
          </p:blipFill>
          <p:spPr>
            <a:xfrm>
              <a:off x="1946031" y="-1"/>
              <a:ext cx="10502643" cy="6858000"/>
            </a:xfrm>
            <a:prstGeom prst="rect">
              <a:avLst/>
            </a:prstGeom>
          </p:spPr>
        </p:pic>
        <p:sp>
          <p:nvSpPr>
            <p:cNvPr id="19" name="TextBox 18">
              <a:extLst>
                <a:ext uri="{FF2B5EF4-FFF2-40B4-BE49-F238E27FC236}">
                  <a16:creationId xmlns:a16="http://schemas.microsoft.com/office/drawing/2014/main" id="{C3FDFFC2-91D8-1CB0-64E6-AEAE0A0EFCB9}"/>
                </a:ext>
              </a:extLst>
            </p:cNvPr>
            <p:cNvSpPr txBox="1"/>
            <p:nvPr/>
          </p:nvSpPr>
          <p:spPr>
            <a:xfrm>
              <a:off x="8582527" y="5802869"/>
              <a:ext cx="3609473" cy="707886"/>
            </a:xfrm>
            <a:prstGeom prst="rect">
              <a:avLst/>
            </a:prstGeom>
            <a:noFill/>
          </p:spPr>
          <p:txBody>
            <a:bodyPr wrap="square" rtlCol="0">
              <a:spAutoFit/>
            </a:bodyPr>
            <a:lstStyle/>
            <a:p>
              <a:pPr>
                <a:spcBef>
                  <a:spcPct val="0"/>
                </a:spcBef>
              </a:pPr>
              <a:r>
                <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9 LECTURES</a:t>
              </a:r>
            </a:p>
          </p:txBody>
        </p:sp>
      </p:grpSp>
      <p:pic>
        <p:nvPicPr>
          <p:cNvPr id="22" name="Picture 21" descr="A picture containing floor, indoor, person, people&#10;&#10;Description automatically generated">
            <a:extLst>
              <a:ext uri="{FF2B5EF4-FFF2-40B4-BE49-F238E27FC236}">
                <a16:creationId xmlns:a16="http://schemas.microsoft.com/office/drawing/2014/main" id="{0237408D-F7EC-E367-B471-19F00E0ED0E6}"/>
              </a:ext>
            </a:extLst>
          </p:cNvPr>
          <p:cNvPicPr>
            <a:picLocks noChangeAspect="1"/>
          </p:cNvPicPr>
          <p:nvPr/>
        </p:nvPicPr>
        <p:blipFill rotWithShape="1">
          <a:blip r:embed="rId5">
            <a:extLst>
              <a:ext uri="{28A0092B-C50C-407E-A947-70E740481C1C}">
                <a14:useLocalDpi xmlns:a14="http://schemas.microsoft.com/office/drawing/2010/main" val="0"/>
              </a:ext>
            </a:extLst>
          </a:blip>
          <a:srcRect t="6765" b="6765"/>
          <a:stretch/>
        </p:blipFill>
        <p:spPr>
          <a:xfrm>
            <a:off x="1946031" y="0"/>
            <a:ext cx="10592751" cy="6857999"/>
          </a:xfrm>
          <a:prstGeom prst="rect">
            <a:avLst/>
          </a:prstGeom>
        </p:spPr>
      </p:pic>
      <p:sp>
        <p:nvSpPr>
          <p:cNvPr id="24" name="TextBox 23">
            <a:extLst>
              <a:ext uri="{FF2B5EF4-FFF2-40B4-BE49-F238E27FC236}">
                <a16:creationId xmlns:a16="http://schemas.microsoft.com/office/drawing/2014/main" id="{37E0AB4F-B77A-3BA9-1C5E-522C703A1BCD}"/>
              </a:ext>
            </a:extLst>
          </p:cNvPr>
          <p:cNvSpPr txBox="1"/>
          <p:nvPr/>
        </p:nvSpPr>
        <p:spPr>
          <a:xfrm>
            <a:off x="8734927" y="5955269"/>
            <a:ext cx="3609473" cy="707886"/>
          </a:xfrm>
          <a:prstGeom prst="rect">
            <a:avLst/>
          </a:prstGeom>
          <a:noFill/>
        </p:spPr>
        <p:txBody>
          <a:bodyPr wrap="square" rtlCol="0">
            <a:spAutoFit/>
          </a:bodyPr>
          <a:lstStyle/>
          <a:p>
            <a:pPr>
              <a:spcBef>
                <a:spcPct val="0"/>
              </a:spcBef>
            </a:pPr>
            <a:endPar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endParaRPr>
          </a:p>
        </p:txBody>
      </p:sp>
    </p:spTree>
    <p:extLst>
      <p:ext uri="{BB962C8B-B14F-4D97-AF65-F5344CB8AC3E}">
        <p14:creationId xmlns:p14="http://schemas.microsoft.com/office/powerpoint/2010/main" val="4174287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0"/>
                                        </p:tgtEl>
                                      </p:cBhvr>
                                    </p:animEffect>
                                    <p:set>
                                      <p:cBhvr>
                                        <p:cTn id="27"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6042" y="137277"/>
            <a:ext cx="2165683" cy="1815882"/>
          </a:xfrm>
          <a:prstGeom prst="rect">
            <a:avLst/>
          </a:prstGeom>
          <a:noFill/>
        </p:spPr>
        <p:txBody>
          <a:bodyPr wrap="square" rtlCol="0">
            <a:spAutoFit/>
          </a:bodyPr>
          <a:lstStyle/>
          <a:p>
            <a:pPr>
              <a:spcBef>
                <a:spcPct val="0"/>
              </a:spcBef>
            </a:pPr>
            <a:r>
              <a:rPr lang="nb-NO" altLang="nb-NO" sz="2800" dirty="0">
                <a:solidFill>
                  <a:schemeClr val="bg1"/>
                </a:solidFill>
                <a:latin typeface="Franklin Gothic Demi Cond" panose="020B0706030402020204" pitchFamily="34" charset="0"/>
                <a:cs typeface="Times New Roman" panose="02020603050405020304" pitchFamily="18" charset="0"/>
              </a:rPr>
              <a:t>SCHOOL </a:t>
            </a:r>
            <a:r>
              <a:rPr lang="nb-NO" altLang="nb-NO" sz="2800" dirty="0" smtClean="0">
                <a:solidFill>
                  <a:schemeClr val="bg1"/>
                </a:solidFill>
                <a:latin typeface="Franklin Gothic Demi Cond" panose="020B0706030402020204" pitchFamily="34" charset="0"/>
                <a:cs typeface="Times New Roman" panose="02020603050405020304" pitchFamily="18" charset="0"/>
              </a:rPr>
              <a:t>PACKAGES</a:t>
            </a: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smtClean="0">
              <a:solidFill>
                <a:schemeClr val="bg1"/>
              </a:solidFill>
              <a:latin typeface="Franklin Gothic Demi Cond" panose="020B0706030402020204" pitchFamily="34" charset="0"/>
              <a:cs typeface="Times New Roman" panose="02020603050405020304" pitchFamily="18" charset="0"/>
            </a:endParaRPr>
          </a:p>
        </p:txBody>
      </p:sp>
      <p:pic>
        <p:nvPicPr>
          <p:cNvPr id="7" name="Picture 6" descr="A picture containing person&#10;&#10;Description automatically generated">
            <a:extLst>
              <a:ext uri="{FF2B5EF4-FFF2-40B4-BE49-F238E27FC236}">
                <a16:creationId xmlns:a16="http://schemas.microsoft.com/office/drawing/2014/main" id="{AC7CEC9C-04F1-1EA0-B331-E531EBEE2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4846" y="0"/>
            <a:ext cx="10287781" cy="6858000"/>
          </a:xfrm>
          <a:prstGeom prst="rect">
            <a:avLst/>
          </a:prstGeom>
        </p:spPr>
      </p:pic>
      <p:sp>
        <p:nvSpPr>
          <p:cNvPr id="12" name="TextBox 11">
            <a:extLst>
              <a:ext uri="{FF2B5EF4-FFF2-40B4-BE49-F238E27FC236}">
                <a16:creationId xmlns:a16="http://schemas.microsoft.com/office/drawing/2014/main" id="{C9C9A726-4DD9-FA09-A53F-DFCA5796BB61}"/>
              </a:ext>
            </a:extLst>
          </p:cNvPr>
          <p:cNvSpPr txBox="1"/>
          <p:nvPr/>
        </p:nvSpPr>
        <p:spPr>
          <a:xfrm>
            <a:off x="8582527" y="5802869"/>
            <a:ext cx="3609473" cy="707886"/>
          </a:xfrm>
          <a:prstGeom prst="rect">
            <a:avLst/>
          </a:prstGeom>
          <a:noFill/>
        </p:spPr>
        <p:txBody>
          <a:bodyPr wrap="square" rtlCol="0">
            <a:spAutoFit/>
          </a:bodyPr>
          <a:lstStyle/>
          <a:p>
            <a:pPr>
              <a:spcBef>
                <a:spcPct val="0"/>
              </a:spcBef>
            </a:pPr>
            <a:r>
              <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8 LANGUAGES</a:t>
            </a:r>
          </a:p>
        </p:txBody>
      </p:sp>
    </p:spTree>
    <p:extLst>
      <p:ext uri="{BB962C8B-B14F-4D97-AF65-F5344CB8AC3E}">
        <p14:creationId xmlns:p14="http://schemas.microsoft.com/office/powerpoint/2010/main" val="26827147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A981F23-359F-D9C5-1275-0A8063936C28}"/>
              </a:ext>
            </a:extLst>
          </p:cNvPr>
          <p:cNvSpPr txBox="1"/>
          <p:nvPr/>
        </p:nvSpPr>
        <p:spPr>
          <a:xfrm>
            <a:off x="1019832" y="1470178"/>
            <a:ext cx="11325725" cy="5016758"/>
          </a:xfrm>
          <a:prstGeom prst="rect">
            <a:avLst/>
          </a:prstGeom>
          <a:noFill/>
        </p:spPr>
        <p:txBody>
          <a:bodyPr wrap="square" rtlCol="0">
            <a:spAutoFit/>
          </a:bodyPr>
          <a:lstStyle/>
          <a:p>
            <a:pPr eaLnBrk="1" fontAlgn="auto" hangingPunct="1">
              <a:lnSpc>
                <a:spcPct val="200000"/>
              </a:lnSpc>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A continuously increasing network of colleagues interested in the same topic</a:t>
            </a:r>
            <a:endParaRPr lang="en-US" altLang="nb-NO" sz="2000" dirty="0">
              <a:solidFill>
                <a:srgbClr val="213F93"/>
              </a:solidFill>
              <a:latin typeface="Franklin Gothic Medium" panose="020B0603020102020204" pitchFamily="34" charset="0"/>
              <a:cs typeface="Times New Roman" panose="02020603050405020304" pitchFamily="18" charset="0"/>
            </a:endParaRPr>
          </a:p>
          <a:p>
            <a:pPr>
              <a:lnSpc>
                <a:spcPct val="200000"/>
              </a:lnSpc>
              <a:defRPr/>
            </a:pPr>
            <a:r>
              <a:rPr lang="en-US" altLang="nb-NO" sz="2000" dirty="0">
                <a:solidFill>
                  <a:srgbClr val="213F93"/>
                </a:solidFill>
                <a:latin typeface="Franklin Gothic Medium" panose="020B0603020102020204" pitchFamily="34" charset="0"/>
                <a:cs typeface="Times New Roman" panose="02020603050405020304" pitchFamily="18" charset="0"/>
              </a:rPr>
              <a:t>New research project “What happens to the Untold?” (</a:t>
            </a:r>
            <a:r>
              <a:rPr lang="en-US" altLang="nb-NO" sz="2000" dirty="0" smtClean="0">
                <a:solidFill>
                  <a:srgbClr val="213F93"/>
                </a:solidFill>
                <a:latin typeface="Franklin Gothic Medium" panose="020B0603020102020204" pitchFamily="34" charset="0"/>
                <a:cs typeface="Times New Roman" panose="02020603050405020304" pitchFamily="18" charset="0"/>
              </a:rPr>
              <a:t>Norway)</a:t>
            </a:r>
          </a:p>
          <a:p>
            <a:pPr eaLnBrk="1" fontAlgn="auto" hangingPunct="1">
              <a:spcAft>
                <a:spcPts val="0"/>
              </a:spcAft>
              <a:defRPr/>
            </a:pPr>
            <a:endParaRPr lang="en-US" altLang="nb-NO" sz="2000" b="1"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New concepts of collaboration with informants (Slovenia)</a:t>
            </a:r>
          </a:p>
          <a:p>
            <a:pPr eaLnBrk="1" fontAlgn="auto" hangingPunct="1">
              <a:spcAft>
                <a:spcPts val="0"/>
              </a:spcAft>
              <a:defRPr/>
            </a:pPr>
            <a:endParaRPr lang="en-US" altLang="nb-NO" sz="2000"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New concepts to reaching out to children and students (Poland and Lithuania)</a:t>
            </a:r>
          </a:p>
          <a:p>
            <a:pPr eaLnBrk="1" fontAlgn="auto" hangingPunct="1">
              <a:spcAft>
                <a:spcPts val="0"/>
              </a:spcAft>
              <a:defRPr/>
            </a:pPr>
            <a:endParaRPr lang="en-US" altLang="nb-NO" sz="2000"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Collaborating with an Ukrainian film producer, documenting Crimean Tatars</a:t>
            </a:r>
          </a:p>
          <a:p>
            <a:pPr eaLnBrk="1" fontAlgn="auto" hangingPunct="1">
              <a:spcAft>
                <a:spcPts val="0"/>
              </a:spcAft>
              <a:defRPr/>
            </a:pPr>
            <a:endParaRPr lang="en-US" altLang="nb-NO" sz="2000"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 </a:t>
            </a: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Addressing colleagues and politicians in Brussels, 26</a:t>
            </a:r>
            <a:r>
              <a:rPr lang="en-US" altLang="nb-NO" sz="2000" baseline="30000" dirty="0" smtClean="0">
                <a:solidFill>
                  <a:srgbClr val="213F93"/>
                </a:solidFill>
                <a:latin typeface="Franklin Gothic Medium" panose="020B0603020102020204" pitchFamily="34" charset="0"/>
                <a:cs typeface="Times New Roman" panose="02020603050405020304" pitchFamily="18" charset="0"/>
              </a:rPr>
              <a:t>th</a:t>
            </a:r>
            <a:r>
              <a:rPr lang="en-US" altLang="nb-NO" sz="2000" dirty="0" smtClean="0">
                <a:solidFill>
                  <a:srgbClr val="213F93"/>
                </a:solidFill>
                <a:latin typeface="Franklin Gothic Medium" panose="020B0603020102020204" pitchFamily="34" charset="0"/>
                <a:cs typeface="Times New Roman" panose="02020603050405020304" pitchFamily="18" charset="0"/>
              </a:rPr>
              <a:t> of April 2023</a:t>
            </a:r>
            <a:endParaRPr lang="en-US" altLang="nb-NO" sz="2000"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r>
              <a:rPr lang="en-US" altLang="nb-NO" sz="2000" dirty="0" smtClean="0">
                <a:solidFill>
                  <a:srgbClr val="213F93"/>
                </a:solidFill>
                <a:latin typeface="Franklin Gothic Medium" panose="020B0603020102020204" pitchFamily="34" charset="0"/>
                <a:cs typeface="Times New Roman" panose="02020603050405020304" pitchFamily="18" charset="0"/>
              </a:rPr>
              <a:t> </a:t>
            </a:r>
          </a:p>
          <a:p>
            <a:pPr eaLnBrk="1" fontAlgn="auto" hangingPunct="1">
              <a:spcAft>
                <a:spcPts val="0"/>
              </a:spcAft>
              <a:defRPr/>
            </a:pPr>
            <a:endParaRPr lang="en-US" altLang="nb-NO" sz="2000" i="1" dirty="0">
              <a:solidFill>
                <a:srgbClr val="213F93"/>
              </a:solidFill>
              <a:latin typeface="Franklin Gothic Medium" panose="020B0603020102020204" pitchFamily="34" charset="0"/>
              <a:cs typeface="Times New Roman" panose="02020603050405020304" pitchFamily="18" charset="0"/>
            </a:endParaRPr>
          </a:p>
          <a:p>
            <a:pPr eaLnBrk="1" fontAlgn="auto" hangingPunct="1">
              <a:spcAft>
                <a:spcPts val="0"/>
              </a:spcAft>
              <a:defRPr/>
            </a:pPr>
            <a:endParaRPr lang="en-US" altLang="nb-NO" sz="2000" i="1" dirty="0">
              <a:solidFill>
                <a:srgbClr val="213F93"/>
              </a:solidFill>
              <a:latin typeface="Franklin Gothic Medium" panose="020B0603020102020204" pitchFamily="34" charset="0"/>
              <a:cs typeface="Times New Roman" panose="02020603050405020304" pitchFamily="18" charset="0"/>
            </a:endParaRPr>
          </a:p>
        </p:txBody>
      </p:sp>
      <p:pic>
        <p:nvPicPr>
          <p:cNvPr id="2" name="Picture 1" descr="Icon&#10;&#10;Description automatically generated with medium confidence">
            <a:extLst>
              <a:ext uri="{FF2B5EF4-FFF2-40B4-BE49-F238E27FC236}">
                <a16:creationId xmlns:a16="http://schemas.microsoft.com/office/drawing/2014/main" id="{10E06B08-1F80-3742-161F-029EF87E4316}"/>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59221" y="1739283"/>
            <a:ext cx="231488" cy="313630"/>
          </a:xfrm>
          <a:prstGeom prst="rect">
            <a:avLst/>
          </a:prstGeom>
        </p:spPr>
      </p:pic>
      <p:pic>
        <p:nvPicPr>
          <p:cNvPr id="5" name="Picture 4" descr="Icon&#10;&#10;Description automatically generated with medium confidence">
            <a:extLst>
              <a:ext uri="{FF2B5EF4-FFF2-40B4-BE49-F238E27FC236}">
                <a16:creationId xmlns:a16="http://schemas.microsoft.com/office/drawing/2014/main" id="{C74FD1F4-A0CF-11D7-5B1C-BFBC5F8C808C}"/>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44652" y="2341033"/>
            <a:ext cx="231488" cy="313630"/>
          </a:xfrm>
          <a:prstGeom prst="rect">
            <a:avLst/>
          </a:prstGeom>
        </p:spPr>
      </p:pic>
      <p:pic>
        <p:nvPicPr>
          <p:cNvPr id="6" name="Picture 5" descr="Icon&#10;&#10;Description automatically generated with medium confidence">
            <a:extLst>
              <a:ext uri="{FF2B5EF4-FFF2-40B4-BE49-F238E27FC236}">
                <a16:creationId xmlns:a16="http://schemas.microsoft.com/office/drawing/2014/main" id="{72BF53A4-3C1C-5145-DF3D-4DB808671C37}"/>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44652" y="3021298"/>
            <a:ext cx="231488" cy="313630"/>
          </a:xfrm>
          <a:prstGeom prst="rect">
            <a:avLst/>
          </a:prstGeom>
        </p:spPr>
      </p:pic>
      <p:pic>
        <p:nvPicPr>
          <p:cNvPr id="7" name="Picture 6" descr="Icon&#10;&#10;Description automatically generated with medium confidence">
            <a:extLst>
              <a:ext uri="{FF2B5EF4-FFF2-40B4-BE49-F238E27FC236}">
                <a16:creationId xmlns:a16="http://schemas.microsoft.com/office/drawing/2014/main" id="{1B3931C0-58BD-CB3F-80D6-493CDCE6C3AC}"/>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61585" y="3620619"/>
            <a:ext cx="231488" cy="313630"/>
          </a:xfrm>
          <a:prstGeom prst="rect">
            <a:avLst/>
          </a:prstGeom>
        </p:spPr>
      </p:pic>
      <p:pic>
        <p:nvPicPr>
          <p:cNvPr id="8" name="Picture 7" descr="Icon&#10;&#10;Description automatically generated with medium confidence">
            <a:extLst>
              <a:ext uri="{FF2B5EF4-FFF2-40B4-BE49-F238E27FC236}">
                <a16:creationId xmlns:a16="http://schemas.microsoft.com/office/drawing/2014/main" id="{66BFB844-51F8-93E9-490F-E0DB192FD840}"/>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44654" y="4248892"/>
            <a:ext cx="231488" cy="313630"/>
          </a:xfrm>
          <a:prstGeom prst="rect">
            <a:avLst/>
          </a:prstGeom>
        </p:spPr>
      </p:pic>
      <p:pic>
        <p:nvPicPr>
          <p:cNvPr id="9" name="Picture 8" descr="Icon&#10;&#10;Description automatically generated with medium confidence">
            <a:extLst>
              <a:ext uri="{FF2B5EF4-FFF2-40B4-BE49-F238E27FC236}">
                <a16:creationId xmlns:a16="http://schemas.microsoft.com/office/drawing/2014/main" id="{052EA9AC-30B9-678F-A156-52F000A7F8E9}"/>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570045" y="5191809"/>
            <a:ext cx="231488" cy="313630"/>
          </a:xfrm>
          <a:prstGeom prst="rect">
            <a:avLst/>
          </a:prstGeom>
        </p:spPr>
      </p:pic>
      <p:pic>
        <p:nvPicPr>
          <p:cNvPr id="13" name="Picture 12" descr="Text&#10;&#10;Description automatically generated with medium confidence">
            <a:extLst>
              <a:ext uri="{FF2B5EF4-FFF2-40B4-BE49-F238E27FC236}">
                <a16:creationId xmlns:a16="http://schemas.microsoft.com/office/drawing/2014/main" id="{1EF5BBF4-9FF9-B042-18C4-1E7DD6BE109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699958" y="6127433"/>
            <a:ext cx="2223329" cy="461665"/>
          </a:xfrm>
          <a:prstGeom prst="rect">
            <a:avLst/>
          </a:prstGeom>
        </p:spPr>
      </p:pic>
      <p:pic>
        <p:nvPicPr>
          <p:cNvPr id="15" name="Picture 14" descr="Logo, company name&#10;&#10;Description automatically generated">
            <a:extLst>
              <a:ext uri="{FF2B5EF4-FFF2-40B4-BE49-F238E27FC236}">
                <a16:creationId xmlns:a16="http://schemas.microsoft.com/office/drawing/2014/main" id="{029B0B8E-93D5-1C6A-DD7F-8AB45A5E719B}"/>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t="29941" b="30826"/>
          <a:stretch/>
        </p:blipFill>
        <p:spPr>
          <a:xfrm>
            <a:off x="8356845" y="6077261"/>
            <a:ext cx="1518743" cy="595846"/>
          </a:xfrm>
          <a:prstGeom prst="rect">
            <a:avLst/>
          </a:prstGeom>
        </p:spPr>
      </p:pic>
      <p:sp>
        <p:nvSpPr>
          <p:cNvPr id="18" name="Rectangle 17">
            <a:extLst>
              <a:ext uri="{FF2B5EF4-FFF2-40B4-BE49-F238E27FC236}">
                <a16:creationId xmlns:a16="http://schemas.microsoft.com/office/drawing/2014/main" id="{5059FC30-A4A7-4775-4707-8268987173BF}"/>
              </a:ext>
            </a:extLst>
          </p:cNvPr>
          <p:cNvSpPr/>
          <p:nvPr/>
        </p:nvSpPr>
        <p:spPr>
          <a:xfrm>
            <a:off x="0" y="1"/>
            <a:ext cx="12192000" cy="1206076"/>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0" name="Title 1">
            <a:extLst>
              <a:ext uri="{FF2B5EF4-FFF2-40B4-BE49-F238E27FC236}">
                <a16:creationId xmlns:a16="http://schemas.microsoft.com/office/drawing/2014/main" id="{880946B4-9C5E-5A17-DAEA-D99098C99C70}"/>
              </a:ext>
            </a:extLst>
          </p:cNvPr>
          <p:cNvSpPr txBox="1">
            <a:spLocks/>
          </p:cNvSpPr>
          <p:nvPr/>
        </p:nvSpPr>
        <p:spPr>
          <a:xfrm>
            <a:off x="593795" y="291812"/>
            <a:ext cx="10486540" cy="699921"/>
          </a:xfrm>
          <a:prstGeom prst="rect">
            <a:avLst/>
          </a:prstGeom>
        </p:spPr>
        <p:txBody>
          <a:bodyPr anchor="b">
            <a:noAutofit/>
          </a:bodyPr>
          <a:lstStyle>
            <a:lvl1pPr algn="ctr" defTabSz="914400" rtl="0" eaLnBrk="1" latinLnBrk="0" hangingPunct="1">
              <a:lnSpc>
                <a:spcPct val="90000"/>
              </a:lnSpc>
              <a:spcBef>
                <a:spcPct val="0"/>
              </a:spcBef>
              <a:buNone/>
              <a:defRPr sz="4800" b="0" i="0" kern="1200">
                <a:solidFill>
                  <a:srgbClr val="213F93"/>
                </a:solidFill>
                <a:latin typeface="Franklin Gothic Demi Cond" panose="020B0706030402020204" pitchFamily="34" charset="0"/>
                <a:ea typeface="+mj-ea"/>
                <a:cs typeface="+mj-cs"/>
              </a:defRPr>
            </a:lvl1pPr>
          </a:lstStyle>
          <a:p>
            <a:pPr algn="l"/>
            <a:r>
              <a:rPr lang="nb-NO" sz="4000" b="1" spc="300" dirty="0" smtClean="0">
                <a:solidFill>
                  <a:schemeClr val="bg1"/>
                </a:solidFill>
                <a:latin typeface="Franklin Gothic Medium Cond" panose="020B0606030402020204" pitchFamily="34" charset="0"/>
                <a:cs typeface="Times New Roman" panose="02020603050405020304" pitchFamily="18" charset="0"/>
              </a:rPr>
              <a:t>SPIN-</a:t>
            </a:r>
            <a:r>
              <a:rPr lang="nb-NO" sz="4000" b="1" spc="300" dirty="0" err="1" smtClean="0">
                <a:solidFill>
                  <a:schemeClr val="bg1"/>
                </a:solidFill>
                <a:latin typeface="Franklin Gothic Medium Cond" panose="020B0606030402020204" pitchFamily="34" charset="0"/>
                <a:cs typeface="Times New Roman" panose="02020603050405020304" pitchFamily="18" charset="0"/>
              </a:rPr>
              <a:t>OFFs</a:t>
            </a:r>
            <a:r>
              <a:rPr lang="nb-NO" sz="4000" b="1" spc="300" dirty="0" smtClean="0">
                <a:solidFill>
                  <a:schemeClr val="bg1"/>
                </a:solidFill>
                <a:latin typeface="Franklin Gothic Medium Cond" panose="020B0606030402020204" pitchFamily="34" charset="0"/>
                <a:cs typeface="Times New Roman" panose="02020603050405020304" pitchFamily="18" charset="0"/>
              </a:rPr>
              <a:t> SO FAR</a:t>
            </a:r>
            <a:endParaRPr lang="nb-NO" sz="4000" spc="300" dirty="0">
              <a:solidFill>
                <a:schemeClr val="bg1"/>
              </a:solidFill>
              <a:latin typeface="Franklin Gothic Medium Cond" panose="020B0606030402020204" pitchFamily="34" charset="0"/>
            </a:endParaRPr>
          </a:p>
        </p:txBody>
      </p:sp>
    </p:spTree>
    <p:extLst>
      <p:ext uri="{BB962C8B-B14F-4D97-AF65-F5344CB8AC3E}">
        <p14:creationId xmlns:p14="http://schemas.microsoft.com/office/powerpoint/2010/main" val="262335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1000"/>
                                        <p:tgtEl>
                                          <p:spTgt spid="4">
                                            <p:txEl>
                                              <p:pRg st="7" end="7"/>
                                            </p:txEl>
                                          </p:spTgt>
                                        </p:tgtEl>
                                      </p:cBhvr>
                                    </p:animEffect>
                                    <p:anim calcmode="lin" valueType="num">
                                      <p:cBhvr>
                                        <p:cTn id="3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7" end="7"/>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9" end="9"/>
                                            </p:txEl>
                                          </p:spTgt>
                                        </p:tgtEl>
                                        <p:attrNameLst>
                                          <p:attrName>style.visibility</p:attrName>
                                        </p:attrNameLst>
                                      </p:cBhvr>
                                      <p:to>
                                        <p:strVal val="visible"/>
                                      </p:to>
                                    </p:set>
                                    <p:animEffect transition="in" filter="fade">
                                      <p:cBhvr>
                                        <p:cTn id="40" dur="1000"/>
                                        <p:tgtEl>
                                          <p:spTgt spid="4">
                                            <p:txEl>
                                              <p:pRg st="9" end="9"/>
                                            </p:txEl>
                                          </p:spTgt>
                                        </p:tgtEl>
                                      </p:cBhvr>
                                    </p:animEffect>
                                    <p:anim calcmode="lin" valueType="num">
                                      <p:cBhvr>
                                        <p:cTn id="41"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9" end="9"/>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1000"/>
                                        <p:tgtEl>
                                          <p:spTgt spid="4">
                                            <p:txEl>
                                              <p:pRg st="10" end="10"/>
                                            </p:txEl>
                                          </p:spTgt>
                                        </p:tgtEl>
                                      </p:cBhvr>
                                    </p:animEffect>
                                    <p:anim calcmode="lin" valueType="num">
                                      <p:cBhvr>
                                        <p:cTn id="46"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ext&#10;&#10;Description automatically generated with medium confidence">
            <a:extLst>
              <a:ext uri="{FF2B5EF4-FFF2-40B4-BE49-F238E27FC236}">
                <a16:creationId xmlns:a16="http://schemas.microsoft.com/office/drawing/2014/main" id="{1EF5BBF4-9FF9-B042-18C4-1E7DD6BE109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699958" y="6127433"/>
            <a:ext cx="2223329" cy="461665"/>
          </a:xfrm>
          <a:prstGeom prst="rect">
            <a:avLst/>
          </a:prstGeom>
        </p:spPr>
      </p:pic>
      <p:pic>
        <p:nvPicPr>
          <p:cNvPr id="15" name="Picture 14" descr="Logo, company name&#10;&#10;Description automatically generated">
            <a:extLst>
              <a:ext uri="{FF2B5EF4-FFF2-40B4-BE49-F238E27FC236}">
                <a16:creationId xmlns:a16="http://schemas.microsoft.com/office/drawing/2014/main" id="{029B0B8E-93D5-1C6A-DD7F-8AB45A5E719B}"/>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29941" b="30826"/>
          <a:stretch/>
        </p:blipFill>
        <p:spPr>
          <a:xfrm>
            <a:off x="8181215" y="5970342"/>
            <a:ext cx="1518743" cy="595846"/>
          </a:xfrm>
          <a:prstGeom prst="rect">
            <a:avLst/>
          </a:prstGeom>
        </p:spPr>
      </p:pic>
      <p:sp>
        <p:nvSpPr>
          <p:cNvPr id="18" name="Rectangle 17">
            <a:extLst>
              <a:ext uri="{FF2B5EF4-FFF2-40B4-BE49-F238E27FC236}">
                <a16:creationId xmlns:a16="http://schemas.microsoft.com/office/drawing/2014/main" id="{5059FC30-A4A7-4775-4707-8268987173BF}"/>
              </a:ext>
            </a:extLst>
          </p:cNvPr>
          <p:cNvSpPr/>
          <p:nvPr/>
        </p:nvSpPr>
        <p:spPr>
          <a:xfrm>
            <a:off x="0" y="1"/>
            <a:ext cx="12192000" cy="1206076"/>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0" name="Title 1">
            <a:extLst>
              <a:ext uri="{FF2B5EF4-FFF2-40B4-BE49-F238E27FC236}">
                <a16:creationId xmlns:a16="http://schemas.microsoft.com/office/drawing/2014/main" id="{880946B4-9C5E-5A17-DAEA-D99098C99C70}"/>
              </a:ext>
            </a:extLst>
          </p:cNvPr>
          <p:cNvSpPr txBox="1">
            <a:spLocks/>
          </p:cNvSpPr>
          <p:nvPr/>
        </p:nvSpPr>
        <p:spPr>
          <a:xfrm>
            <a:off x="593795" y="291812"/>
            <a:ext cx="10486540" cy="699921"/>
          </a:xfrm>
          <a:prstGeom prst="rect">
            <a:avLst/>
          </a:prstGeom>
        </p:spPr>
        <p:txBody>
          <a:bodyPr anchor="b">
            <a:noAutofit/>
          </a:bodyPr>
          <a:lstStyle>
            <a:lvl1pPr algn="ctr" defTabSz="914400" rtl="0" eaLnBrk="1" latinLnBrk="0" hangingPunct="1">
              <a:lnSpc>
                <a:spcPct val="90000"/>
              </a:lnSpc>
              <a:spcBef>
                <a:spcPct val="0"/>
              </a:spcBef>
              <a:buNone/>
              <a:defRPr sz="4800" b="0" i="0" kern="1200">
                <a:solidFill>
                  <a:srgbClr val="213F93"/>
                </a:solidFill>
                <a:latin typeface="Franklin Gothic Demi Cond" panose="020B0706030402020204" pitchFamily="34" charset="0"/>
                <a:ea typeface="+mj-ea"/>
                <a:cs typeface="+mj-cs"/>
              </a:defRPr>
            </a:lvl1pPr>
          </a:lstStyle>
          <a:p>
            <a:pPr algn="l"/>
            <a:r>
              <a:rPr lang="nb-NO" sz="4000" b="1" spc="300" dirty="0">
                <a:solidFill>
                  <a:schemeClr val="bg1"/>
                </a:solidFill>
                <a:latin typeface="Franklin Gothic Medium Cond" panose="020B0606030402020204" pitchFamily="34" charset="0"/>
                <a:cs typeface="Times New Roman" panose="02020603050405020304" pitchFamily="18" charset="0"/>
              </a:rPr>
              <a:t>OUTREACH</a:t>
            </a:r>
            <a:endParaRPr lang="nb-NO" sz="4000" spc="300" dirty="0">
              <a:solidFill>
                <a:schemeClr val="bg1"/>
              </a:solidFill>
              <a:latin typeface="Franklin Gothic Medium Cond" panose="020B0606030402020204" pitchFamily="34" charset="0"/>
            </a:endParaRPr>
          </a:p>
        </p:txBody>
      </p:sp>
      <p:sp>
        <p:nvSpPr>
          <p:cNvPr id="25" name="Freeform: Shape 24">
            <a:extLst>
              <a:ext uri="{FF2B5EF4-FFF2-40B4-BE49-F238E27FC236}">
                <a16:creationId xmlns:a16="http://schemas.microsoft.com/office/drawing/2014/main" id="{42F09607-2B97-EDD4-8169-7AFEEBFC5C86}"/>
              </a:ext>
            </a:extLst>
          </p:cNvPr>
          <p:cNvSpPr/>
          <p:nvPr/>
        </p:nvSpPr>
        <p:spPr>
          <a:xfrm>
            <a:off x="4676340" y="2864562"/>
            <a:ext cx="2371962" cy="2371750"/>
          </a:xfrm>
          <a:custGeom>
            <a:avLst/>
            <a:gdLst>
              <a:gd name="connsiteX0" fmla="*/ 0 w 2371962"/>
              <a:gd name="connsiteY0" fmla="*/ 1185875 h 2371750"/>
              <a:gd name="connsiteX1" fmla="*/ 1185981 w 2371962"/>
              <a:gd name="connsiteY1" fmla="*/ 0 h 2371750"/>
              <a:gd name="connsiteX2" fmla="*/ 2371962 w 2371962"/>
              <a:gd name="connsiteY2" fmla="*/ 1185875 h 2371750"/>
              <a:gd name="connsiteX3" fmla="*/ 1185981 w 2371962"/>
              <a:gd name="connsiteY3" fmla="*/ 2371750 h 2371750"/>
              <a:gd name="connsiteX4" fmla="*/ 0 w 2371962"/>
              <a:gd name="connsiteY4" fmla="*/ 1185875 h 23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1962" h="2371750">
                <a:moveTo>
                  <a:pt x="0" y="1185875"/>
                </a:moveTo>
                <a:cubicBezTo>
                  <a:pt x="0" y="530934"/>
                  <a:pt x="530982" y="0"/>
                  <a:pt x="1185981" y="0"/>
                </a:cubicBezTo>
                <a:cubicBezTo>
                  <a:pt x="1840980" y="0"/>
                  <a:pt x="2371962" y="530934"/>
                  <a:pt x="2371962" y="1185875"/>
                </a:cubicBezTo>
                <a:cubicBezTo>
                  <a:pt x="2371962" y="1840816"/>
                  <a:pt x="1840980" y="2371750"/>
                  <a:pt x="1185981" y="2371750"/>
                </a:cubicBezTo>
                <a:cubicBezTo>
                  <a:pt x="530982" y="2371750"/>
                  <a:pt x="0" y="1840816"/>
                  <a:pt x="0" y="1185875"/>
                </a:cubicBezTo>
                <a:close/>
              </a:path>
            </a:pathLst>
          </a:custGeom>
        </p:spPr>
        <p:style>
          <a:lnRef idx="2">
            <a:schemeClr val="lt1">
              <a:hueOff val="0"/>
              <a:satOff val="0"/>
              <a:lumOff val="0"/>
              <a:alphaOff val="0"/>
            </a:schemeClr>
          </a:lnRef>
          <a:fillRef idx="1">
            <a:schemeClr val="accent5">
              <a:shade val="50000"/>
              <a:hueOff val="0"/>
              <a:satOff val="0"/>
              <a:lumOff val="0"/>
              <a:alphaOff val="0"/>
            </a:schemeClr>
          </a:fillRef>
          <a:effectRef idx="0">
            <a:schemeClr val="accent5">
              <a:shade val="50000"/>
              <a:hueOff val="0"/>
              <a:satOff val="0"/>
              <a:lumOff val="0"/>
              <a:alphaOff val="0"/>
            </a:schemeClr>
          </a:effectRef>
          <a:fontRef idx="minor">
            <a:schemeClr val="lt1"/>
          </a:fontRef>
        </p:style>
        <p:txBody>
          <a:bodyPr spcFirstLastPara="0" vert="horz" wrap="square" lIns="401976" tIns="401945" rIns="401976" bIns="401945" numCol="1" spcCol="1270" anchor="ctr" anchorCtr="0">
            <a:noAutofit/>
          </a:bodyPr>
          <a:lstStyle/>
          <a:p>
            <a:pPr marL="0" lvl="0" indent="0" algn="ctr" defTabSz="1911350">
              <a:lnSpc>
                <a:spcPct val="90000"/>
              </a:lnSpc>
              <a:spcBef>
                <a:spcPct val="0"/>
              </a:spcBef>
              <a:spcAft>
                <a:spcPct val="35000"/>
              </a:spcAft>
              <a:buNone/>
            </a:pPr>
            <a:r>
              <a:rPr lang="nb-NO" sz="4300" kern="1200" dirty="0"/>
              <a:t>Impact</a:t>
            </a:r>
          </a:p>
        </p:txBody>
      </p:sp>
      <p:grpSp>
        <p:nvGrpSpPr>
          <p:cNvPr id="37" name="Group 36">
            <a:extLst>
              <a:ext uri="{FF2B5EF4-FFF2-40B4-BE49-F238E27FC236}">
                <a16:creationId xmlns:a16="http://schemas.microsoft.com/office/drawing/2014/main" id="{E7329294-9A85-75F4-128A-D012D6BA46DA}"/>
              </a:ext>
            </a:extLst>
          </p:cNvPr>
          <p:cNvGrpSpPr/>
          <p:nvPr/>
        </p:nvGrpSpPr>
        <p:grpSpPr>
          <a:xfrm>
            <a:off x="7288296" y="2140141"/>
            <a:ext cx="4072407" cy="1448841"/>
            <a:chOff x="7243969" y="2137021"/>
            <a:chExt cx="4072407" cy="1448841"/>
          </a:xfrm>
        </p:grpSpPr>
        <p:sp>
          <p:nvSpPr>
            <p:cNvPr id="27" name="Oval 26" descr="Cycle with people outline">
              <a:extLst>
                <a:ext uri="{FF2B5EF4-FFF2-40B4-BE49-F238E27FC236}">
                  <a16:creationId xmlns:a16="http://schemas.microsoft.com/office/drawing/2014/main" id="{39E30270-16EA-29C6-2954-AB4B66586E49}"/>
                </a:ext>
              </a:extLst>
            </p:cNvPr>
            <p:cNvSpPr/>
            <p:nvPr/>
          </p:nvSpPr>
          <p:spPr>
            <a:xfrm>
              <a:off x="7243969" y="2315185"/>
              <a:ext cx="1270942" cy="1270677"/>
            </a:xfrm>
            <a:prstGeom prst="ellipse">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28" name="Freeform: Shape 27">
              <a:extLst>
                <a:ext uri="{FF2B5EF4-FFF2-40B4-BE49-F238E27FC236}">
                  <a16:creationId xmlns:a16="http://schemas.microsoft.com/office/drawing/2014/main" id="{8076EA96-EA8B-71E9-30C6-419435A952E2}"/>
                </a:ext>
              </a:extLst>
            </p:cNvPr>
            <p:cNvSpPr/>
            <p:nvPr/>
          </p:nvSpPr>
          <p:spPr>
            <a:xfrm>
              <a:off x="8514911" y="2137021"/>
              <a:ext cx="2801465" cy="1230037"/>
            </a:xfrm>
            <a:custGeom>
              <a:avLst/>
              <a:gdLst>
                <a:gd name="connsiteX0" fmla="*/ 0 w 2801465"/>
                <a:gd name="connsiteY0" fmla="*/ 0 h 1230037"/>
                <a:gd name="connsiteX1" fmla="*/ 2801465 w 2801465"/>
                <a:gd name="connsiteY1" fmla="*/ 0 h 1230037"/>
                <a:gd name="connsiteX2" fmla="*/ 2801465 w 2801465"/>
                <a:gd name="connsiteY2" fmla="*/ 1230037 h 1230037"/>
                <a:gd name="connsiteX3" fmla="*/ 0 w 2801465"/>
                <a:gd name="connsiteY3" fmla="*/ 1230037 h 1230037"/>
                <a:gd name="connsiteX4" fmla="*/ 0 w 2801465"/>
                <a:gd name="connsiteY4" fmla="*/ 0 h 123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1465" h="1230037">
                  <a:moveTo>
                    <a:pt x="0" y="0"/>
                  </a:moveTo>
                  <a:lnTo>
                    <a:pt x="2801465" y="0"/>
                  </a:lnTo>
                  <a:lnTo>
                    <a:pt x="2801465" y="1230037"/>
                  </a:lnTo>
                  <a:lnTo>
                    <a:pt x="0" y="12300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10000"/>
                </a:spcAft>
                <a:buNone/>
              </a:pPr>
              <a:r>
                <a:rPr lang="nb-NO" sz="2400" kern="1200" dirty="0"/>
                <a:t>1.500.000 we have reached with our Social Media</a:t>
              </a:r>
            </a:p>
          </p:txBody>
        </p:sp>
      </p:grpSp>
      <p:grpSp>
        <p:nvGrpSpPr>
          <p:cNvPr id="38" name="Group 37">
            <a:extLst>
              <a:ext uri="{FF2B5EF4-FFF2-40B4-BE49-F238E27FC236}">
                <a16:creationId xmlns:a16="http://schemas.microsoft.com/office/drawing/2014/main" id="{17E6C6E6-03EF-AE03-D9E6-2CA700C49352}"/>
              </a:ext>
            </a:extLst>
          </p:cNvPr>
          <p:cNvGrpSpPr/>
          <p:nvPr/>
        </p:nvGrpSpPr>
        <p:grpSpPr>
          <a:xfrm>
            <a:off x="7291743" y="4262057"/>
            <a:ext cx="3976861" cy="1278262"/>
            <a:chOff x="7291743" y="4262057"/>
            <a:chExt cx="3976861" cy="1278262"/>
          </a:xfrm>
        </p:grpSpPr>
        <p:sp>
          <p:nvSpPr>
            <p:cNvPr id="29" name="Oval 28" descr="Newspaper outline">
              <a:extLst>
                <a:ext uri="{FF2B5EF4-FFF2-40B4-BE49-F238E27FC236}">
                  <a16:creationId xmlns:a16="http://schemas.microsoft.com/office/drawing/2014/main" id="{1F209116-99D5-BC0F-6BCE-26E8686BA5E3}"/>
                </a:ext>
              </a:extLst>
            </p:cNvPr>
            <p:cNvSpPr/>
            <p:nvPr/>
          </p:nvSpPr>
          <p:spPr>
            <a:xfrm>
              <a:off x="7291743" y="4262057"/>
              <a:ext cx="1270942" cy="1270677"/>
            </a:xfrm>
            <a:prstGeom prst="ellipse">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rcRect/>
              <a:stretch>
                <a:fillRect/>
              </a:stretch>
            </a:blipFill>
          </p:spPr>
          <p:style>
            <a:lnRef idx="2">
              <a:schemeClr val="lt1">
                <a:hueOff val="0"/>
                <a:satOff val="0"/>
                <a:lumOff val="0"/>
                <a:alphaOff val="0"/>
              </a:schemeClr>
            </a:lnRef>
            <a:fillRef idx="1">
              <a:scrgbClr r="0" g="0" b="0"/>
            </a:fillRef>
            <a:effectRef idx="0">
              <a:schemeClr val="accent5">
                <a:tint val="50000"/>
                <a:hueOff val="-5553"/>
                <a:satOff val="191"/>
                <a:lumOff val="-612"/>
                <a:alphaOff val="0"/>
              </a:schemeClr>
            </a:effectRef>
            <a:fontRef idx="minor">
              <a:schemeClr val="lt1">
                <a:hueOff val="0"/>
                <a:satOff val="0"/>
                <a:lumOff val="0"/>
                <a:alphaOff val="0"/>
              </a:schemeClr>
            </a:fontRef>
          </p:style>
        </p:sp>
        <p:sp>
          <p:nvSpPr>
            <p:cNvPr id="30" name="Freeform: Shape 29">
              <a:extLst>
                <a:ext uri="{FF2B5EF4-FFF2-40B4-BE49-F238E27FC236}">
                  <a16:creationId xmlns:a16="http://schemas.microsoft.com/office/drawing/2014/main" id="{38AD9123-37AA-ACE4-A3BE-0B6B6C068F73}"/>
                </a:ext>
              </a:extLst>
            </p:cNvPr>
            <p:cNvSpPr/>
            <p:nvPr/>
          </p:nvSpPr>
          <p:spPr>
            <a:xfrm>
              <a:off x="8562685" y="4310282"/>
              <a:ext cx="2705919" cy="1230037"/>
            </a:xfrm>
            <a:custGeom>
              <a:avLst/>
              <a:gdLst>
                <a:gd name="connsiteX0" fmla="*/ 0 w 2705919"/>
                <a:gd name="connsiteY0" fmla="*/ 0 h 1230037"/>
                <a:gd name="connsiteX1" fmla="*/ 2705919 w 2705919"/>
                <a:gd name="connsiteY1" fmla="*/ 0 h 1230037"/>
                <a:gd name="connsiteX2" fmla="*/ 2705919 w 2705919"/>
                <a:gd name="connsiteY2" fmla="*/ 1230037 h 1230037"/>
                <a:gd name="connsiteX3" fmla="*/ 0 w 2705919"/>
                <a:gd name="connsiteY3" fmla="*/ 1230037 h 1230037"/>
                <a:gd name="connsiteX4" fmla="*/ 0 w 2705919"/>
                <a:gd name="connsiteY4" fmla="*/ 0 h 123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919" h="1230037">
                  <a:moveTo>
                    <a:pt x="0" y="0"/>
                  </a:moveTo>
                  <a:lnTo>
                    <a:pt x="2705919" y="0"/>
                  </a:lnTo>
                  <a:lnTo>
                    <a:pt x="2705919" y="1230037"/>
                  </a:lnTo>
                  <a:lnTo>
                    <a:pt x="0" y="12300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9210" tIns="29210" rIns="29210" bIns="29210" numCol="1" spcCol="1270" anchor="ctr" anchorCtr="0">
              <a:noAutofit/>
            </a:bodyPr>
            <a:lstStyle/>
            <a:p>
              <a:pPr marL="0" lvl="0" indent="0" algn="l" defTabSz="1022350">
                <a:lnSpc>
                  <a:spcPct val="90000"/>
                </a:lnSpc>
                <a:spcBef>
                  <a:spcPct val="0"/>
                </a:spcBef>
                <a:spcAft>
                  <a:spcPct val="10000"/>
                </a:spcAft>
                <a:buNone/>
              </a:pPr>
              <a:r>
                <a:rPr lang="nb-NO" sz="2300" dirty="0"/>
                <a:t>8</a:t>
              </a:r>
              <a:r>
                <a:rPr lang="nb-NO" sz="2300" kern="1200" dirty="0" smtClean="0"/>
                <a:t>.000.000 </a:t>
              </a:r>
              <a:r>
                <a:rPr lang="nb-NO" sz="2300" kern="1200" dirty="0"/>
                <a:t>have seen our news in seven countries</a:t>
              </a:r>
            </a:p>
          </p:txBody>
        </p:sp>
      </p:grpSp>
      <p:grpSp>
        <p:nvGrpSpPr>
          <p:cNvPr id="36" name="Group 35">
            <a:extLst>
              <a:ext uri="{FF2B5EF4-FFF2-40B4-BE49-F238E27FC236}">
                <a16:creationId xmlns:a16="http://schemas.microsoft.com/office/drawing/2014/main" id="{0B01F23A-911B-EEEA-BD98-3FD43623A6A1}"/>
              </a:ext>
            </a:extLst>
          </p:cNvPr>
          <p:cNvGrpSpPr/>
          <p:nvPr/>
        </p:nvGrpSpPr>
        <p:grpSpPr>
          <a:xfrm>
            <a:off x="1125847" y="4757092"/>
            <a:ext cx="3858177" cy="1511173"/>
            <a:chOff x="1125847" y="4757092"/>
            <a:chExt cx="3858177" cy="1511173"/>
          </a:xfrm>
        </p:grpSpPr>
        <p:sp>
          <p:nvSpPr>
            <p:cNvPr id="31" name="Oval 30" descr="Lecturer outline">
              <a:extLst>
                <a:ext uri="{FF2B5EF4-FFF2-40B4-BE49-F238E27FC236}">
                  <a16:creationId xmlns:a16="http://schemas.microsoft.com/office/drawing/2014/main" id="{D582B6CA-F87C-5772-593E-06FD7B863B52}"/>
                </a:ext>
              </a:extLst>
            </p:cNvPr>
            <p:cNvSpPr/>
            <p:nvPr/>
          </p:nvSpPr>
          <p:spPr>
            <a:xfrm>
              <a:off x="3713082" y="4757092"/>
              <a:ext cx="1270942" cy="1270677"/>
            </a:xfrm>
            <a:prstGeom prst="ellipse">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xmlns="" r:embed="rId9"/>
                  </a:ext>
                </a:extLst>
              </a:blip>
              <a:srcRect/>
              <a:stretch>
                <a:fillRect/>
              </a:stretch>
            </a:blipFill>
          </p:spPr>
          <p:style>
            <a:lnRef idx="2">
              <a:schemeClr val="lt1">
                <a:hueOff val="0"/>
                <a:satOff val="0"/>
                <a:lumOff val="0"/>
                <a:alphaOff val="0"/>
              </a:schemeClr>
            </a:lnRef>
            <a:fillRef idx="1">
              <a:scrgbClr r="0" g="0" b="0"/>
            </a:fillRef>
            <a:effectRef idx="0">
              <a:schemeClr val="accent5">
                <a:tint val="50000"/>
                <a:hueOff val="-11107"/>
                <a:satOff val="381"/>
                <a:lumOff val="-1225"/>
                <a:alphaOff val="0"/>
              </a:schemeClr>
            </a:effectRef>
            <a:fontRef idx="minor">
              <a:schemeClr val="lt1">
                <a:hueOff val="0"/>
                <a:satOff val="0"/>
                <a:lumOff val="0"/>
                <a:alphaOff val="0"/>
              </a:schemeClr>
            </a:fontRef>
          </p:style>
        </p:sp>
        <p:sp>
          <p:nvSpPr>
            <p:cNvPr id="32" name="Freeform: Shape 31">
              <a:extLst>
                <a:ext uri="{FF2B5EF4-FFF2-40B4-BE49-F238E27FC236}">
                  <a16:creationId xmlns:a16="http://schemas.microsoft.com/office/drawing/2014/main" id="{5E10C58E-A9D5-3578-77FF-04A2B79AC0E2}"/>
                </a:ext>
              </a:extLst>
            </p:cNvPr>
            <p:cNvSpPr/>
            <p:nvPr/>
          </p:nvSpPr>
          <p:spPr>
            <a:xfrm>
              <a:off x="1125847" y="5038228"/>
              <a:ext cx="2791121" cy="1230037"/>
            </a:xfrm>
            <a:custGeom>
              <a:avLst/>
              <a:gdLst>
                <a:gd name="connsiteX0" fmla="*/ 0 w 2791121"/>
                <a:gd name="connsiteY0" fmla="*/ 0 h 1230037"/>
                <a:gd name="connsiteX1" fmla="*/ 2791121 w 2791121"/>
                <a:gd name="connsiteY1" fmla="*/ 0 h 1230037"/>
                <a:gd name="connsiteX2" fmla="*/ 2791121 w 2791121"/>
                <a:gd name="connsiteY2" fmla="*/ 1230037 h 1230037"/>
                <a:gd name="connsiteX3" fmla="*/ 0 w 2791121"/>
                <a:gd name="connsiteY3" fmla="*/ 1230037 h 1230037"/>
                <a:gd name="connsiteX4" fmla="*/ 0 w 2791121"/>
                <a:gd name="connsiteY4" fmla="*/ 0 h 123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1121" h="1230037">
                  <a:moveTo>
                    <a:pt x="0" y="0"/>
                  </a:moveTo>
                  <a:lnTo>
                    <a:pt x="2791121" y="0"/>
                  </a:lnTo>
                  <a:lnTo>
                    <a:pt x="2791121" y="1230037"/>
                  </a:lnTo>
                  <a:lnTo>
                    <a:pt x="0" y="12300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9210" tIns="29210" rIns="29210" bIns="29210" numCol="1" spcCol="1270" anchor="ctr" anchorCtr="0">
              <a:noAutofit/>
            </a:bodyPr>
            <a:lstStyle/>
            <a:p>
              <a:pPr marL="0" lvl="0" indent="0" algn="l" defTabSz="1022350">
                <a:lnSpc>
                  <a:spcPct val="90000"/>
                </a:lnSpc>
                <a:spcBef>
                  <a:spcPct val="0"/>
                </a:spcBef>
                <a:spcAft>
                  <a:spcPct val="10000"/>
                </a:spcAft>
                <a:buNone/>
              </a:pPr>
              <a:r>
                <a:rPr lang="nb-NO" sz="2300" kern="1200" dirty="0"/>
                <a:t>More than 60.000 visitors to the local and joint exhibitions</a:t>
              </a:r>
            </a:p>
          </p:txBody>
        </p:sp>
      </p:grpSp>
      <p:grpSp>
        <p:nvGrpSpPr>
          <p:cNvPr id="35" name="Group 34">
            <a:extLst>
              <a:ext uri="{FF2B5EF4-FFF2-40B4-BE49-F238E27FC236}">
                <a16:creationId xmlns:a16="http://schemas.microsoft.com/office/drawing/2014/main" id="{6C261769-5A37-D7D4-84DD-DF0E7609243C}"/>
              </a:ext>
            </a:extLst>
          </p:cNvPr>
          <p:cNvGrpSpPr/>
          <p:nvPr/>
        </p:nvGrpSpPr>
        <p:grpSpPr>
          <a:xfrm>
            <a:off x="1015150" y="1982645"/>
            <a:ext cx="3877035" cy="1270677"/>
            <a:chOff x="1015150" y="1982645"/>
            <a:chExt cx="3877035" cy="1270677"/>
          </a:xfrm>
        </p:grpSpPr>
        <p:sp>
          <p:nvSpPr>
            <p:cNvPr id="33" name="Oval 32" descr="Good Idea outline">
              <a:extLst>
                <a:ext uri="{FF2B5EF4-FFF2-40B4-BE49-F238E27FC236}">
                  <a16:creationId xmlns:a16="http://schemas.microsoft.com/office/drawing/2014/main" id="{A1887EE4-615E-50DF-2589-3225D842EF60}"/>
                </a:ext>
              </a:extLst>
            </p:cNvPr>
            <p:cNvSpPr/>
            <p:nvPr/>
          </p:nvSpPr>
          <p:spPr>
            <a:xfrm>
              <a:off x="3621243" y="1982645"/>
              <a:ext cx="1270942" cy="1270677"/>
            </a:xfrm>
            <a:prstGeom prst="ellipse">
              <a:avLst/>
            </a:prstGeom>
            <a:blipFill>
              <a:blip r:embed="rId10">
                <a:extLst>
                  <a:ext uri="{28A0092B-C50C-407E-A947-70E740481C1C}">
                    <a14:useLocalDpi xmlns:a14="http://schemas.microsoft.com/office/drawing/2010/main" val="0"/>
                  </a:ext>
                  <a:ext uri="{96DAC541-7B7A-43D3-8B79-37D633B846F1}">
                    <asvg:svgBlip xmlns:asvg="http://schemas.microsoft.com/office/drawing/2016/SVG/main" xmlns="" r:embed="rId11"/>
                  </a:ext>
                </a:extLst>
              </a:blip>
              <a:srcRect/>
              <a:stretch>
                <a:fillRect/>
              </a:stretch>
            </a:blipFill>
          </p:spPr>
          <p:style>
            <a:lnRef idx="2">
              <a:schemeClr val="lt1">
                <a:hueOff val="0"/>
                <a:satOff val="0"/>
                <a:lumOff val="0"/>
                <a:alphaOff val="0"/>
              </a:schemeClr>
            </a:lnRef>
            <a:fillRef idx="1">
              <a:scrgbClr r="0" g="0" b="0"/>
            </a:fillRef>
            <a:effectRef idx="0">
              <a:schemeClr val="accent5">
                <a:tint val="50000"/>
                <a:hueOff val="-16660"/>
                <a:satOff val="572"/>
                <a:lumOff val="-1837"/>
                <a:alphaOff val="0"/>
              </a:schemeClr>
            </a:effectRef>
            <a:fontRef idx="minor">
              <a:schemeClr val="lt1">
                <a:hueOff val="0"/>
                <a:satOff val="0"/>
                <a:lumOff val="0"/>
                <a:alphaOff val="0"/>
              </a:schemeClr>
            </a:fontRef>
          </p:style>
        </p:sp>
        <p:sp>
          <p:nvSpPr>
            <p:cNvPr id="34" name="Freeform: Shape 33">
              <a:extLst>
                <a:ext uri="{FF2B5EF4-FFF2-40B4-BE49-F238E27FC236}">
                  <a16:creationId xmlns:a16="http://schemas.microsoft.com/office/drawing/2014/main" id="{F8565EB7-449F-11A8-7256-1C7780698A65}"/>
                </a:ext>
              </a:extLst>
            </p:cNvPr>
            <p:cNvSpPr/>
            <p:nvPr/>
          </p:nvSpPr>
          <p:spPr>
            <a:xfrm>
              <a:off x="1015150" y="2002964"/>
              <a:ext cx="2618811" cy="1230037"/>
            </a:xfrm>
            <a:custGeom>
              <a:avLst/>
              <a:gdLst>
                <a:gd name="connsiteX0" fmla="*/ 0 w 2618811"/>
                <a:gd name="connsiteY0" fmla="*/ 0 h 1230037"/>
                <a:gd name="connsiteX1" fmla="*/ 2618811 w 2618811"/>
                <a:gd name="connsiteY1" fmla="*/ 0 h 1230037"/>
                <a:gd name="connsiteX2" fmla="*/ 2618811 w 2618811"/>
                <a:gd name="connsiteY2" fmla="*/ 1230037 h 1230037"/>
                <a:gd name="connsiteX3" fmla="*/ 0 w 2618811"/>
                <a:gd name="connsiteY3" fmla="*/ 1230037 h 1230037"/>
                <a:gd name="connsiteX4" fmla="*/ 0 w 2618811"/>
                <a:gd name="connsiteY4" fmla="*/ 0 h 123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811" h="1230037">
                  <a:moveTo>
                    <a:pt x="0" y="0"/>
                  </a:moveTo>
                  <a:lnTo>
                    <a:pt x="2618811" y="0"/>
                  </a:lnTo>
                  <a:lnTo>
                    <a:pt x="2618811" y="1230037"/>
                  </a:lnTo>
                  <a:lnTo>
                    <a:pt x="0" y="12300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marL="0" lvl="0" indent="0" algn="l" defTabSz="977900">
                <a:lnSpc>
                  <a:spcPct val="90000"/>
                </a:lnSpc>
                <a:spcBef>
                  <a:spcPct val="0"/>
                </a:spcBef>
                <a:spcAft>
                  <a:spcPct val="10000"/>
                </a:spcAft>
                <a:buNone/>
              </a:pPr>
              <a:r>
                <a:rPr lang="nb-NO" sz="2200" kern="1200" dirty="0"/>
                <a:t>3000 professionals in Europe have learned about I-ON</a:t>
              </a:r>
            </a:p>
          </p:txBody>
        </p:sp>
      </p:grpSp>
    </p:spTree>
    <p:extLst>
      <p:ext uri="{BB962C8B-B14F-4D97-AF65-F5344CB8AC3E}">
        <p14:creationId xmlns:p14="http://schemas.microsoft.com/office/powerpoint/2010/main" val="392394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 y="266130"/>
            <a:ext cx="2055224" cy="1323439"/>
          </a:xfrm>
          <a:prstGeom prst="rect">
            <a:avLst/>
          </a:prstGeom>
          <a:noFill/>
        </p:spPr>
        <p:txBody>
          <a:bodyPr wrap="square" rtlCol="0">
            <a:spAutoFit/>
          </a:bodyPr>
          <a:lstStyle/>
          <a:p>
            <a:pPr>
              <a:spcBef>
                <a:spcPct val="0"/>
              </a:spcBef>
            </a:pPr>
            <a:r>
              <a:rPr lang="nb-NO" altLang="nb-NO" sz="4000" dirty="0" smtClean="0">
                <a:solidFill>
                  <a:schemeClr val="bg1"/>
                </a:solidFill>
                <a:latin typeface="Franklin Gothic Demi Cond" panose="020B0706030402020204" pitchFamily="34" charset="0"/>
                <a:cs typeface="Times New Roman" panose="02020603050405020304" pitchFamily="18" charset="0"/>
              </a:rPr>
              <a:t>EMA</a:t>
            </a:r>
          </a:p>
          <a:p>
            <a:pPr>
              <a:spcBef>
                <a:spcPct val="0"/>
              </a:spcBef>
            </a:pPr>
            <a:r>
              <a:rPr lang="nb-NO" altLang="nb-NO" sz="4000" dirty="0" smtClean="0">
                <a:solidFill>
                  <a:schemeClr val="bg1"/>
                </a:solidFill>
                <a:latin typeface="Franklin Gothic Demi Cond" panose="020B0706030402020204" pitchFamily="34" charset="0"/>
                <a:cs typeface="Times New Roman" panose="02020603050405020304" pitchFamily="18" charset="0"/>
              </a:rPr>
              <a:t>10.09.22</a:t>
            </a:r>
            <a:endParaRPr lang="nb-NO" altLang="nb-NO" sz="4000" dirty="0">
              <a:solidFill>
                <a:schemeClr val="bg1"/>
              </a:solidFill>
              <a:latin typeface="Franklin Gothic Demi Cond" panose="020B0706030402020204" pitchFamily="34" charset="0"/>
              <a:cs typeface="Times New Roman" panose="02020603050405020304" pitchFamily="18" charset="0"/>
            </a:endParaRPr>
          </a:p>
        </p:txBody>
      </p:sp>
      <p:sp>
        <p:nvSpPr>
          <p:cNvPr id="5" name="Rektangel 4"/>
          <p:cNvSpPr/>
          <p:nvPr/>
        </p:nvSpPr>
        <p:spPr>
          <a:xfrm>
            <a:off x="7010400" y="479892"/>
            <a:ext cx="4673599" cy="6124754"/>
          </a:xfrm>
          <a:prstGeom prst="rect">
            <a:avLst/>
          </a:prstGeom>
        </p:spPr>
        <p:txBody>
          <a:bodyPr wrap="square">
            <a:spAutoFit/>
          </a:bodyPr>
          <a:lstStyle/>
          <a:p>
            <a:pPr lvl="0">
              <a:defRPr/>
            </a:pPr>
            <a:r>
              <a:rPr lang="en-US" altLang="nb-NO" sz="1400" i="1" dirty="0" smtClean="0">
                <a:latin typeface="Franklin Gothic Medium" panose="020B0603020102020204" pitchFamily="34" charset="0"/>
                <a:cs typeface="Times New Roman" panose="02020603050405020304" pitchFamily="18" charset="0"/>
              </a:rPr>
              <a:t>The European Museum Academy Prize </a:t>
            </a:r>
            <a:r>
              <a:rPr lang="en-US" altLang="nb-NO" sz="1400" i="1" dirty="0" err="1" smtClean="0">
                <a:latin typeface="Franklin Gothic Medium" panose="020B0603020102020204" pitchFamily="34" charset="0"/>
                <a:cs typeface="Times New Roman" panose="02020603050405020304" pitchFamily="18" charset="0"/>
              </a:rPr>
              <a:t>recognises</a:t>
            </a:r>
            <a:r>
              <a:rPr lang="en-US" altLang="nb-NO" sz="1400" i="1" dirty="0" smtClean="0">
                <a:latin typeface="Franklin Gothic Medium" panose="020B0603020102020204" pitchFamily="34" charset="0"/>
                <a:cs typeface="Times New Roman" panose="02020603050405020304" pitchFamily="18" charset="0"/>
              </a:rPr>
              <a:t> the outstanding results of </a:t>
            </a:r>
            <a:r>
              <a:rPr lang="en-US" altLang="nb-NO" sz="1400" i="1" dirty="0" err="1" smtClean="0">
                <a:latin typeface="Franklin Gothic Medium" panose="020B0603020102020204" pitchFamily="34" charset="0"/>
                <a:cs typeface="Times New Roman" panose="02020603050405020304" pitchFamily="18" charset="0"/>
              </a:rPr>
              <a:t>organisations</a:t>
            </a:r>
            <a:r>
              <a:rPr lang="en-US" altLang="nb-NO" sz="1400" i="1" dirty="0" smtClean="0">
                <a:latin typeface="Franklin Gothic Medium" panose="020B0603020102020204" pitchFamily="34" charset="0"/>
                <a:cs typeface="Times New Roman" panose="02020603050405020304" pitchFamily="18" charset="0"/>
              </a:rPr>
              <a:t>, researchers and cultural institutions in creating pioneering museums, or producing studies and carrying on projects of European relevance destined to influence the development of </a:t>
            </a:r>
            <a:r>
              <a:rPr lang="en-US" altLang="nb-NO" sz="1400" i="1" dirty="0" err="1" smtClean="0">
                <a:latin typeface="Franklin Gothic Medium" panose="020B0603020102020204" pitchFamily="34" charset="0"/>
                <a:cs typeface="Times New Roman" panose="02020603050405020304" pitchFamily="18" charset="0"/>
              </a:rPr>
              <a:t>museological</a:t>
            </a:r>
            <a:r>
              <a:rPr lang="en-US" altLang="nb-NO" sz="1400" i="1" dirty="0" smtClean="0">
                <a:latin typeface="Franklin Gothic Medium" panose="020B0603020102020204" pitchFamily="34" charset="0"/>
                <a:cs typeface="Times New Roman" panose="02020603050405020304" pitchFamily="18" charset="0"/>
              </a:rPr>
              <a:t> discourse at the international level.</a:t>
            </a:r>
          </a:p>
          <a:p>
            <a:pPr lvl="0">
              <a:defRPr/>
            </a:pPr>
            <a:endParaRPr lang="en-US" altLang="nb-NO" sz="1400" dirty="0" smtClean="0">
              <a:latin typeface="Franklin Gothic Medium" panose="020B0603020102020204" pitchFamily="34" charset="0"/>
              <a:cs typeface="Times New Roman" panose="02020603050405020304" pitchFamily="18" charset="0"/>
            </a:endParaRPr>
          </a:p>
          <a:p>
            <a:pPr lvl="0">
              <a:defRPr/>
            </a:pPr>
            <a:r>
              <a:rPr lang="en-US" altLang="nb-NO" sz="1400" dirty="0" smtClean="0">
                <a:latin typeface="Franklin Gothic Medium" panose="020B0603020102020204" pitchFamily="34" charset="0"/>
                <a:cs typeface="Times New Roman" panose="02020603050405020304" pitchFamily="18" charset="0"/>
              </a:rPr>
              <a:t>In 2022, the EMA Board has decided to give the EMA Prize to I-ON, pointing out that: </a:t>
            </a:r>
          </a:p>
          <a:p>
            <a:pPr lvl="0">
              <a:defRPr/>
            </a:pPr>
            <a:endParaRPr lang="en-US" altLang="nb-NO" sz="1400" dirty="0" smtClean="0">
              <a:latin typeface="Franklin Gothic Medium" panose="020B0603020102020204" pitchFamily="34" charset="0"/>
              <a:cs typeface="Times New Roman" panose="02020603050405020304" pitchFamily="18" charset="0"/>
            </a:endParaRPr>
          </a:p>
          <a:p>
            <a:pPr marL="285750" lvl="0" indent="-285750">
              <a:buFont typeface="Arial" panose="020B0604020202020204" pitchFamily="34" charset="0"/>
              <a:buChar char="•"/>
              <a:defRPr/>
            </a:pPr>
            <a:r>
              <a:rPr lang="en-US" altLang="nb-NO" sz="1400" dirty="0" smtClean="0">
                <a:latin typeface="Franklin Gothic Medium" panose="020B0603020102020204" pitchFamily="34" charset="0"/>
                <a:cs typeface="Times New Roman" panose="02020603050405020304" pitchFamily="18" charset="0"/>
              </a:rPr>
              <a:t>The project unfolds common features of migration and its impact on future generations: children and grandchildren. It is about identities, basic human rights, discrimination. It is all about so-called difficult history. </a:t>
            </a:r>
          </a:p>
          <a:p>
            <a:pPr lvl="0">
              <a:defRPr/>
            </a:pPr>
            <a:r>
              <a:rPr lang="en-US" altLang="nb-NO" sz="1400" dirty="0" smtClean="0">
                <a:latin typeface="Franklin Gothic Medium" panose="020B0603020102020204" pitchFamily="34" charset="0"/>
                <a:cs typeface="Times New Roman" panose="02020603050405020304" pitchFamily="18" charset="0"/>
              </a:rPr>
              <a:t>	</a:t>
            </a:r>
          </a:p>
          <a:p>
            <a:pPr marL="285750" lvl="0" indent="-285750">
              <a:buFont typeface="Arial" panose="020B0604020202020204" pitchFamily="34" charset="0"/>
              <a:buChar char="•"/>
              <a:defRPr/>
            </a:pPr>
            <a:r>
              <a:rPr lang="en-US" altLang="nb-NO" sz="1400" dirty="0" smtClean="0">
                <a:latin typeface="Franklin Gothic Medium" panose="020B0603020102020204" pitchFamily="34" charset="0"/>
                <a:cs typeface="Times New Roman" panose="02020603050405020304" pitchFamily="18" charset="0"/>
              </a:rPr>
              <a:t>The impressive outcome is a joint travelling exhibition, separate exhibitions in all countries concerned, publications, webinars, school packages and so on. It shows what mid-sized museums can achieve.</a:t>
            </a:r>
          </a:p>
          <a:p>
            <a:pPr lvl="0">
              <a:defRPr/>
            </a:pPr>
            <a:r>
              <a:rPr lang="en-US" altLang="nb-NO" sz="1400" dirty="0" smtClean="0">
                <a:latin typeface="Franklin Gothic Medium" panose="020B0603020102020204" pitchFamily="34" charset="0"/>
                <a:cs typeface="Times New Roman" panose="02020603050405020304" pitchFamily="18" charset="0"/>
              </a:rPr>
              <a:t> </a:t>
            </a:r>
          </a:p>
          <a:p>
            <a:pPr marL="285750" lvl="0" indent="-285750">
              <a:buFont typeface="Arial" panose="020B0604020202020204" pitchFamily="34" charset="0"/>
              <a:buChar char="•"/>
              <a:defRPr/>
            </a:pPr>
            <a:r>
              <a:rPr lang="en-US" altLang="nb-NO" sz="1400" dirty="0" smtClean="0">
                <a:latin typeface="Franklin Gothic Medium" panose="020B0603020102020204" pitchFamily="34" charset="0"/>
                <a:cs typeface="Times New Roman" panose="02020603050405020304" pitchFamily="18" charset="0"/>
              </a:rPr>
              <a:t>The project is for sure an important contribution to the understanding of the history of migration in the 20th century, thanks to its international exposure Europe-wide.</a:t>
            </a:r>
          </a:p>
          <a:p>
            <a:pPr marL="285750" lvl="0" indent="-285750">
              <a:buFont typeface="Arial" panose="020B0604020202020204" pitchFamily="34" charset="0"/>
              <a:buChar char="•"/>
              <a:defRPr/>
            </a:pPr>
            <a:endParaRPr lang="en-US" altLang="nb-NO" sz="1400" dirty="0" smtClean="0">
              <a:latin typeface="Franklin Gothic Medium" panose="020B0603020102020204" pitchFamily="34" charset="0"/>
              <a:cs typeface="Times New Roman" panose="02020603050405020304" pitchFamily="18" charset="0"/>
            </a:endParaRPr>
          </a:p>
          <a:p>
            <a:pPr marL="285750" lvl="0" indent="-285750">
              <a:buFont typeface="Arial" panose="020B0604020202020204" pitchFamily="34" charset="0"/>
              <a:buChar char="•"/>
              <a:defRPr/>
            </a:pPr>
            <a:endParaRPr lang="en-US" altLang="nb-NO" sz="1400" dirty="0">
              <a:latin typeface="Franklin Gothic Medium" panose="020B0603020102020204" pitchFamily="34" charset="0"/>
              <a:cs typeface="Times New Roman" panose="02020603050405020304" pitchFamily="18" charset="0"/>
            </a:endParaRPr>
          </a:p>
          <a:p>
            <a:pPr lvl="0">
              <a:defRPr/>
            </a:pPr>
            <a:endParaRPr lang="en-US" altLang="nb-NO" sz="1400" dirty="0">
              <a:latin typeface="Franklin Gothic Medium" panose="020B0603020102020204" pitchFamily="34" charset="0"/>
              <a:cs typeface="Times New Roman" panose="02020603050405020304" pitchFamily="18" charset="0"/>
            </a:endParaRPr>
          </a:p>
        </p:txBody>
      </p:sp>
      <p:pic>
        <p:nvPicPr>
          <p:cNvPr id="6" name="Bilde 5"/>
          <p:cNvPicPr>
            <a:picLocks noChangeAspect="1"/>
          </p:cNvPicPr>
          <p:nvPr/>
        </p:nvPicPr>
        <p:blipFill>
          <a:blip r:embed="rId2"/>
          <a:stretch>
            <a:fillRect/>
          </a:stretch>
        </p:blipFill>
        <p:spPr>
          <a:xfrm>
            <a:off x="2768600" y="479892"/>
            <a:ext cx="3810000" cy="5715000"/>
          </a:xfrm>
          <a:prstGeom prst="rect">
            <a:avLst/>
          </a:prstGeom>
        </p:spPr>
      </p:pic>
    </p:spTree>
    <p:extLst>
      <p:ext uri="{BB962C8B-B14F-4D97-AF65-F5344CB8AC3E}">
        <p14:creationId xmlns:p14="http://schemas.microsoft.com/office/powerpoint/2010/main" val="1702067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247739" y="266130"/>
            <a:ext cx="1543050" cy="1446550"/>
          </a:xfrm>
          <a:prstGeom prst="rect">
            <a:avLst/>
          </a:prstGeom>
          <a:noFill/>
        </p:spPr>
        <p:txBody>
          <a:bodyPr wrap="square" rtlCol="0">
            <a:spAutoFit/>
          </a:bodyPr>
          <a:lstStyle/>
          <a:p>
            <a:pPr>
              <a:spcBef>
                <a:spcPct val="0"/>
              </a:spcBef>
            </a:pPr>
            <a:r>
              <a:rPr lang="nb-NO" altLang="nb-NO" sz="4400" dirty="0">
                <a:solidFill>
                  <a:schemeClr val="bg1"/>
                </a:solidFill>
                <a:latin typeface="Franklin Gothic Demi Cond" panose="020B0706030402020204" pitchFamily="34" charset="0"/>
                <a:cs typeface="Times New Roman" panose="02020603050405020304" pitchFamily="18" charset="0"/>
              </a:rPr>
              <a:t>OUR TEAM</a:t>
            </a:r>
          </a:p>
        </p:txBody>
      </p:sp>
      <p:pic>
        <p:nvPicPr>
          <p:cNvPr id="5" name="Picture 4" descr="A group of people posing for a photo&#10;&#10;Description automatically generated">
            <a:extLst>
              <a:ext uri="{FF2B5EF4-FFF2-40B4-BE49-F238E27FC236}">
                <a16:creationId xmlns:a16="http://schemas.microsoft.com/office/drawing/2014/main" id="{06C2DDC9-7582-23EA-FA00-8C310383BD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833" y="0"/>
            <a:ext cx="10287000" cy="6858000"/>
          </a:xfrm>
          <a:prstGeom prst="rect">
            <a:avLst/>
          </a:prstGeom>
        </p:spPr>
      </p:pic>
    </p:spTree>
    <p:extLst>
      <p:ext uri="{BB962C8B-B14F-4D97-AF65-F5344CB8AC3E}">
        <p14:creationId xmlns:p14="http://schemas.microsoft.com/office/powerpoint/2010/main" val="6496000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4D971F91-3F2F-C425-57C3-3E83F0BCD59D}"/>
              </a:ext>
            </a:extLst>
          </p:cNvPr>
          <p:cNvPicPr>
            <a:picLocks noChangeAspect="1"/>
          </p:cNvPicPr>
          <p:nvPr/>
        </p:nvPicPr>
        <p:blipFill rotWithShape="1">
          <a:blip r:embed="rId2">
            <a:extLst>
              <a:ext uri="{28A0092B-C50C-407E-A947-70E740481C1C}">
                <a14:useLocalDpi xmlns:a14="http://schemas.microsoft.com/office/drawing/2010/main" val="0"/>
              </a:ext>
            </a:extLst>
          </a:blip>
          <a:srcRect t="38611"/>
          <a:stretch/>
        </p:blipFill>
        <p:spPr>
          <a:xfrm>
            <a:off x="2667000" y="2038350"/>
            <a:ext cx="6858000" cy="4210050"/>
          </a:xfrm>
          <a:prstGeom prst="rect">
            <a:avLst/>
          </a:prstGeom>
        </p:spPr>
      </p:pic>
    </p:spTree>
    <p:extLst>
      <p:ext uri="{BB962C8B-B14F-4D97-AF65-F5344CB8AC3E}">
        <p14:creationId xmlns:p14="http://schemas.microsoft.com/office/powerpoint/2010/main" val="41029434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 y="266130"/>
            <a:ext cx="2055224" cy="1384995"/>
          </a:xfrm>
          <a:prstGeom prst="rect">
            <a:avLst/>
          </a:prstGeom>
          <a:noFill/>
        </p:spPr>
        <p:txBody>
          <a:bodyPr wrap="square" rtlCol="0">
            <a:spAutoFit/>
          </a:bodyPr>
          <a:lstStyle/>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FINAL </a:t>
            </a: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CONFERENCE</a:t>
            </a: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26.04.23</a:t>
            </a:r>
            <a:endParaRPr lang="nb-NO" altLang="nb-NO" sz="2800" dirty="0">
              <a:solidFill>
                <a:schemeClr val="bg1"/>
              </a:solidFill>
              <a:latin typeface="Franklin Gothic Demi Cond" panose="020B0706030402020204" pitchFamily="34" charset="0"/>
              <a:cs typeface="Times New Roman" panose="02020603050405020304" pitchFamily="18" charset="0"/>
            </a:endParaRPr>
          </a:p>
        </p:txBody>
      </p:sp>
      <p:sp>
        <p:nvSpPr>
          <p:cNvPr id="5" name="Rektangel 4"/>
          <p:cNvSpPr/>
          <p:nvPr/>
        </p:nvSpPr>
        <p:spPr>
          <a:xfrm>
            <a:off x="2667000" y="200491"/>
            <a:ext cx="9050866" cy="6740307"/>
          </a:xfrm>
          <a:prstGeom prst="rect">
            <a:avLst/>
          </a:prstGeom>
        </p:spPr>
        <p:txBody>
          <a:bodyPr wrap="square">
            <a:spAutoFit/>
          </a:bodyPr>
          <a:lstStyle/>
          <a:p>
            <a:pPr lvl="0">
              <a:defRPr/>
            </a:pPr>
            <a:r>
              <a:rPr lang="nb-NO" altLang="nb-NO" sz="3200" b="1" dirty="0" smtClean="0">
                <a:solidFill>
                  <a:prstClr val="black"/>
                </a:solidFill>
                <a:effectLst>
                  <a:outerShdw blurRad="38100" dist="38100" dir="2700000" algn="tl">
                    <a:srgbClr val="000000">
                      <a:alpha val="43137"/>
                    </a:srgbClr>
                  </a:outerShdw>
                </a:effectLst>
                <a:cs typeface="Times New Roman" panose="02020603050405020304" pitchFamily="18" charset="0"/>
              </a:rPr>
              <a:t>«</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The </a:t>
            </a:r>
            <a:r>
              <a:rPr lang="nb-NO" altLang="nb-NO" sz="3200" b="1" dirty="0" err="1">
                <a:solidFill>
                  <a:prstClr val="black"/>
                </a:solidFill>
                <a:effectLst>
                  <a:outerShdw blurRad="38100" dist="38100" dir="2700000" algn="tl">
                    <a:srgbClr val="000000">
                      <a:alpha val="43137"/>
                    </a:srgbClr>
                  </a:outerShdw>
                </a:effectLst>
                <a:cs typeface="Times New Roman" panose="02020603050405020304" pitchFamily="18" charset="0"/>
              </a:rPr>
              <a:t>Migratory</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 </a:t>
            </a:r>
            <a:r>
              <a:rPr lang="nb-NO" altLang="nb-NO" sz="3200" b="1" dirty="0" err="1">
                <a:solidFill>
                  <a:prstClr val="black"/>
                </a:solidFill>
                <a:effectLst>
                  <a:outerShdw blurRad="38100" dist="38100" dir="2700000" algn="tl">
                    <a:srgbClr val="000000">
                      <a:alpha val="43137"/>
                    </a:srgbClr>
                  </a:outerShdw>
                </a:effectLst>
                <a:cs typeface="Times New Roman" panose="02020603050405020304" pitchFamily="18" charset="0"/>
              </a:rPr>
              <a:t>Experience</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 </a:t>
            </a:r>
            <a:endParaRPr lang="nb-NO" altLang="nb-NO" sz="3200" b="1" dirty="0" smtClean="0">
              <a:solidFill>
                <a:prstClr val="black"/>
              </a:solidFill>
              <a:effectLst>
                <a:outerShdw blurRad="38100" dist="38100" dir="2700000" algn="tl">
                  <a:srgbClr val="000000">
                    <a:alpha val="43137"/>
                  </a:srgbClr>
                </a:outerShdw>
              </a:effectLst>
              <a:cs typeface="Times New Roman" panose="02020603050405020304" pitchFamily="18" charset="0"/>
            </a:endParaRPr>
          </a:p>
          <a:p>
            <a:pPr lvl="0">
              <a:defRPr/>
            </a:pPr>
            <a:r>
              <a:rPr lang="nb-NO" altLang="nb-NO" sz="3200" b="1" dirty="0" err="1" smtClean="0">
                <a:solidFill>
                  <a:prstClr val="black"/>
                </a:solidFill>
                <a:effectLst>
                  <a:outerShdw blurRad="38100" dist="38100" dir="2700000" algn="tl">
                    <a:srgbClr val="000000">
                      <a:alpha val="43137"/>
                    </a:srgbClr>
                  </a:outerShdw>
                </a:effectLst>
                <a:cs typeface="Times New Roman" panose="02020603050405020304" pitchFamily="18" charset="0"/>
              </a:rPr>
              <a:t>Adopting</a:t>
            </a:r>
            <a:r>
              <a:rPr lang="nb-NO" altLang="nb-NO" sz="3200" b="1" dirty="0" smtClean="0">
                <a:solidFill>
                  <a:prstClr val="black"/>
                </a:solidFill>
                <a:effectLst>
                  <a:outerShdw blurRad="38100" dist="38100" dir="2700000" algn="tl">
                    <a:srgbClr val="000000">
                      <a:alpha val="43137"/>
                    </a:srgbClr>
                  </a:outerShdw>
                </a:effectLst>
                <a:cs typeface="Times New Roman" panose="02020603050405020304" pitchFamily="18" charset="0"/>
              </a:rPr>
              <a:t> </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a </a:t>
            </a:r>
            <a:r>
              <a:rPr lang="nb-NO" altLang="nb-NO" sz="3200" b="1" dirty="0" err="1">
                <a:solidFill>
                  <a:prstClr val="black"/>
                </a:solidFill>
                <a:effectLst>
                  <a:outerShdw blurRad="38100" dist="38100" dir="2700000" algn="tl">
                    <a:srgbClr val="000000">
                      <a:alpha val="43137"/>
                    </a:srgbClr>
                  </a:outerShdw>
                </a:effectLst>
                <a:cs typeface="Times New Roman" panose="02020603050405020304" pitchFamily="18" charset="0"/>
              </a:rPr>
              <a:t>three-generational</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 </a:t>
            </a:r>
            <a:r>
              <a:rPr lang="nb-NO" altLang="nb-NO" sz="3200" b="1" dirty="0" err="1">
                <a:solidFill>
                  <a:prstClr val="black"/>
                </a:solidFill>
                <a:effectLst>
                  <a:outerShdw blurRad="38100" dist="38100" dir="2700000" algn="tl">
                    <a:srgbClr val="000000">
                      <a:alpha val="43137"/>
                    </a:srgbClr>
                  </a:outerShdw>
                </a:effectLst>
                <a:cs typeface="Times New Roman" panose="02020603050405020304" pitchFamily="18" charset="0"/>
              </a:rPr>
              <a:t>Perspective</a:t>
            </a:r>
            <a:r>
              <a:rPr lang="nb-NO" altLang="nb-NO" sz="3200" b="1" dirty="0">
                <a:solidFill>
                  <a:prstClr val="black"/>
                </a:solidFill>
                <a:effectLst>
                  <a:outerShdw blurRad="38100" dist="38100" dir="2700000" algn="tl">
                    <a:srgbClr val="000000">
                      <a:alpha val="43137"/>
                    </a:srgbClr>
                  </a:outerShdw>
                </a:effectLst>
                <a:cs typeface="Times New Roman" panose="02020603050405020304" pitchFamily="18" charset="0"/>
              </a:rPr>
              <a:t>» </a:t>
            </a:r>
            <a:endParaRPr lang="nb-NO" altLang="nb-NO" sz="3200" b="1" dirty="0" smtClean="0">
              <a:solidFill>
                <a:prstClr val="black"/>
              </a:solidFill>
              <a:effectLst>
                <a:outerShdw blurRad="38100" dist="38100" dir="2700000" algn="tl">
                  <a:srgbClr val="000000">
                    <a:alpha val="43137"/>
                  </a:srgbClr>
                </a:outerShdw>
              </a:effectLst>
              <a:cs typeface="Times New Roman" panose="02020603050405020304" pitchFamily="18" charset="0"/>
            </a:endParaRPr>
          </a:p>
          <a:p>
            <a:pPr lvl="0">
              <a:defRPr/>
            </a:pPr>
            <a:endParaRPr lang="nb-NO" altLang="nb-NO" sz="3200" b="1" i="1" dirty="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lvl="0">
              <a:defRPr/>
            </a:pP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Main </a:t>
            </a:r>
            <a:r>
              <a:rPr lang="nb-NO" altLang="nb-NO" sz="2400" b="1" i="1" u="sng"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question</a:t>
            </a: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u="sng"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we</a:t>
            </a: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u="sng"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want</a:t>
            </a: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to </a:t>
            </a:r>
            <a:r>
              <a:rPr lang="nb-NO" altLang="nb-NO" sz="2400" b="1" i="1" u="sng"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explore</a:t>
            </a: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u="sng"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today</a:t>
            </a:r>
            <a:r>
              <a:rPr lang="nb-NO" altLang="nb-NO" sz="2400" b="1" i="1" u="sng"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a:t>
            </a:r>
          </a:p>
          <a:p>
            <a:pPr lvl="0">
              <a:defRPr/>
            </a:pP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Why</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is a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three-generational</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perspective</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important</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to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adopt</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and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how</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could</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400" b="1"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this</a:t>
            </a:r>
            <a:r>
              <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be done? </a:t>
            </a:r>
          </a:p>
          <a:p>
            <a:pPr lvl="0">
              <a:defRPr/>
            </a:pPr>
            <a:endParaRPr lang="nb-NO" altLang="nb-NO" sz="2000" i="1" dirty="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marL="457200" lvl="0" indent="-457200">
              <a:buAutoNum type="alphaLcParenR"/>
              <a:defRPr/>
            </a:pP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Process</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&amp;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findings</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from Slovenia,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Croatia</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Norway,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Lithuania</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Poland,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Denmark</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and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Sweden</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p>
          <a:p>
            <a:pPr marL="457200" lvl="0" indent="-457200">
              <a:buAutoNum type="alphaLcParenR"/>
              <a:defRPr/>
            </a:pP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Launching</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of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Crimean</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Tatars»</a:t>
            </a:r>
          </a:p>
          <a:p>
            <a:pPr marL="457200" lvl="0" indent="-457200">
              <a:buAutoNum type="alphaLcParenR"/>
              <a:defRPr/>
            </a:pP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Keynote</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by Dr. Wiebke Sievers</a:t>
            </a:r>
          </a:p>
          <a:p>
            <a:pPr lvl="0">
              <a:defRPr/>
            </a:pPr>
            <a:r>
              <a:rPr lang="nb-NO" altLang="nb-NO" sz="2000" i="1" dirty="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Senior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Researcher</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the</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Austian</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Academy</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of Science in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Vienna</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p>
          <a:p>
            <a:pPr lvl="0">
              <a:defRPr/>
            </a:pPr>
            <a:endParaRPr lang="nb-NO" altLang="nb-NO" sz="2000" i="1" dirty="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lvl="0">
              <a:defRPr/>
            </a:pPr>
            <a:endPar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lvl="0">
              <a:defRPr/>
            </a:pP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16:30 – 18:30: High-</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level</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roundtable</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the</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a:t>
            </a:r>
            <a:r>
              <a:rPr lang="nb-NO" altLang="nb-NO" sz="2000" i="1" dirty="0" err="1"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Euroepan</a:t>
            </a:r>
            <a:r>
              <a:rPr lang="nb-NO" altLang="nb-NO" sz="2000"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rPr>
              <a:t> Parliament</a:t>
            </a:r>
          </a:p>
          <a:p>
            <a:pPr marL="457200" lvl="0" indent="-457200">
              <a:buAutoNum type="alphaLcParenR"/>
              <a:defRPr/>
            </a:pPr>
            <a:endParaRPr lang="nb-NO" altLang="nb-NO" sz="24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lvl="0">
              <a:defRPr/>
            </a:pPr>
            <a:endParaRPr lang="nb-NO" altLang="nb-NO" sz="3200" b="1" i="1" dirty="0" smtClean="0">
              <a:solidFill>
                <a:prstClr val="black"/>
              </a:solidFill>
              <a:effectLst>
                <a:outerShdw blurRad="38100" dist="38100" dir="2700000" algn="tl">
                  <a:srgbClr val="000000">
                    <a:alpha val="43137"/>
                  </a:srgbClr>
                </a:outerShdw>
              </a:effectLst>
              <a:latin typeface="Franklin Gothic Medium" panose="020B0603020102020204" pitchFamily="34" charset="0"/>
              <a:cs typeface="Times New Roman" panose="02020603050405020304" pitchFamily="18" charset="0"/>
            </a:endParaRPr>
          </a:p>
          <a:p>
            <a:pPr marL="285750" lvl="0" indent="-285750">
              <a:buFont typeface="Arial" panose="020B0604020202020204" pitchFamily="34" charset="0"/>
              <a:buChar char="•"/>
              <a:defRPr/>
            </a:pPr>
            <a:endParaRPr lang="en-US" altLang="nb-NO" sz="1400" dirty="0">
              <a:latin typeface="Franklin Gothic Medium" panose="020B0603020102020204" pitchFamily="34" charset="0"/>
              <a:cs typeface="Times New Roman" panose="02020603050405020304" pitchFamily="18" charset="0"/>
            </a:endParaRPr>
          </a:p>
          <a:p>
            <a:pPr lvl="0">
              <a:defRPr/>
            </a:pPr>
            <a:endParaRPr lang="en-US" altLang="nb-NO" sz="1400" dirty="0">
              <a:latin typeface="Franklin Gothic Medium" panose="020B0603020102020204" pitchFamily="34" charset="0"/>
              <a:cs typeface="Times New Roman" panose="02020603050405020304" pitchFamily="18" charset="0"/>
            </a:endParaRPr>
          </a:p>
        </p:txBody>
      </p:sp>
    </p:spTree>
    <p:extLst>
      <p:ext uri="{BB962C8B-B14F-4D97-AF65-F5344CB8AC3E}">
        <p14:creationId xmlns:p14="http://schemas.microsoft.com/office/powerpoint/2010/main" val="1973350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1000"/>
                                        <p:tgtEl>
                                          <p:spTgt spid="5">
                                            <p:txEl>
                                              <p:pRg st="6" end="6"/>
                                            </p:txEl>
                                          </p:spTgt>
                                        </p:tgtEl>
                                      </p:cBhvr>
                                    </p:animEffect>
                                    <p:anim calcmode="lin" valueType="num">
                                      <p:cBhvr>
                                        <p:cTn id="8"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7" end="7"/>
                                            </p:txEl>
                                          </p:spTgt>
                                        </p:tgtEl>
                                        <p:attrNameLst>
                                          <p:attrName>style.visibility</p:attrName>
                                        </p:attrNameLst>
                                      </p:cBhvr>
                                      <p:to>
                                        <p:strVal val="visible"/>
                                      </p:to>
                                    </p:set>
                                    <p:animEffect transition="in" filter="fade">
                                      <p:cBhvr>
                                        <p:cTn id="12" dur="1000"/>
                                        <p:tgtEl>
                                          <p:spTgt spid="5">
                                            <p:txEl>
                                              <p:pRg st="7" end="7"/>
                                            </p:txEl>
                                          </p:spTgt>
                                        </p:tgtEl>
                                      </p:cBhvr>
                                    </p:animEffect>
                                    <p:anim calcmode="lin" valueType="num">
                                      <p:cBhvr>
                                        <p:cTn id="13"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7" end="7"/>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animEffect transition="in" filter="fade">
                                      <p:cBhvr>
                                        <p:cTn id="17" dur="1000"/>
                                        <p:tgtEl>
                                          <p:spTgt spid="5">
                                            <p:txEl>
                                              <p:pRg st="8" end="8"/>
                                            </p:txEl>
                                          </p:spTgt>
                                        </p:tgtEl>
                                      </p:cBhvr>
                                    </p:animEffect>
                                    <p:anim calcmode="lin" valueType="num">
                                      <p:cBhvr>
                                        <p:cTn id="18"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8" end="8"/>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9" end="9"/>
                                            </p:txEl>
                                          </p:spTgt>
                                        </p:tgtEl>
                                        <p:attrNameLst>
                                          <p:attrName>style.visibility</p:attrName>
                                        </p:attrNameLst>
                                      </p:cBhvr>
                                      <p:to>
                                        <p:strVal val="visible"/>
                                      </p:to>
                                    </p:set>
                                    <p:animEffect transition="in" filter="fade">
                                      <p:cBhvr>
                                        <p:cTn id="22" dur="1000"/>
                                        <p:tgtEl>
                                          <p:spTgt spid="5">
                                            <p:txEl>
                                              <p:pRg st="9" end="9"/>
                                            </p:txEl>
                                          </p:spTgt>
                                        </p:tgtEl>
                                      </p:cBhvr>
                                    </p:animEffect>
                                    <p:anim calcmode="lin" valueType="num">
                                      <p:cBhvr>
                                        <p:cTn id="23"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xEl>
                                              <p:pRg st="12" end="12"/>
                                            </p:txEl>
                                          </p:spTgt>
                                        </p:tgtEl>
                                        <p:attrNameLst>
                                          <p:attrName>style.visibility</p:attrName>
                                        </p:attrNameLst>
                                      </p:cBhvr>
                                      <p:to>
                                        <p:strVal val="visible"/>
                                      </p:to>
                                    </p:set>
                                    <p:animEffect transition="in" filter="fade">
                                      <p:cBhvr>
                                        <p:cTn id="29" dur="1000"/>
                                        <p:tgtEl>
                                          <p:spTgt spid="5">
                                            <p:txEl>
                                              <p:pRg st="12" end="12"/>
                                            </p:txEl>
                                          </p:spTgt>
                                        </p:tgtEl>
                                      </p:cBhvr>
                                    </p:animEffect>
                                    <p:anim calcmode="lin" valueType="num">
                                      <p:cBhvr>
                                        <p:cTn id="30" dur="1000" fill="hold"/>
                                        <p:tgtEl>
                                          <p:spTgt spid="5">
                                            <p:txEl>
                                              <p:pRg st="12" end="12"/>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973DFED-48F4-58EA-EFC0-FF1845B0D624}"/>
              </a:ext>
            </a:extLst>
          </p:cNvPr>
          <p:cNvSpPr/>
          <p:nvPr/>
        </p:nvSpPr>
        <p:spPr>
          <a:xfrm>
            <a:off x="0" y="1"/>
            <a:ext cx="12192000" cy="1206076"/>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TextBox 3">
            <a:extLst>
              <a:ext uri="{FF2B5EF4-FFF2-40B4-BE49-F238E27FC236}">
                <a16:creationId xmlns:a16="http://schemas.microsoft.com/office/drawing/2014/main" id="{CA981F23-359F-D9C5-1275-0A8063936C28}"/>
              </a:ext>
            </a:extLst>
          </p:cNvPr>
          <p:cNvSpPr txBox="1"/>
          <p:nvPr/>
        </p:nvSpPr>
        <p:spPr>
          <a:xfrm>
            <a:off x="634615" y="1716861"/>
            <a:ext cx="11325725" cy="4708981"/>
          </a:xfrm>
          <a:prstGeom prst="rect">
            <a:avLst/>
          </a:prstGeom>
          <a:noFill/>
        </p:spPr>
        <p:txBody>
          <a:bodyPr wrap="square" rtlCol="0">
            <a:spAutoFit/>
          </a:bodyPr>
          <a:lstStyle/>
          <a:p>
            <a:pPr eaLnBrk="1" hangingPunct="1">
              <a:lnSpc>
                <a:spcPct val="100000"/>
              </a:lnSpc>
              <a:spcBef>
                <a:spcPct val="0"/>
              </a:spcBef>
              <a:buSzTx/>
            </a:pPr>
            <a:r>
              <a:rPr lang="nb-NO" altLang="en-US" sz="2000" dirty="0">
                <a:solidFill>
                  <a:srgbClr val="213F93"/>
                </a:solidFill>
                <a:latin typeface="Franklin Gothic Medium" panose="020B0603020102020204" pitchFamily="34" charset="0"/>
                <a:cs typeface="Times New Roman" panose="02020603050405020304" pitchFamily="18" charset="0"/>
              </a:rPr>
              <a:t>A large-scale cooperation project</a:t>
            </a:r>
            <a:r>
              <a:rPr lang="en-US" altLang="en-US" sz="2000" dirty="0">
                <a:solidFill>
                  <a:srgbClr val="213F93"/>
                </a:solidFill>
                <a:latin typeface="Franklin Gothic Medium" panose="020B0603020102020204" pitchFamily="34" charset="0"/>
                <a:cs typeface="Times New Roman" panose="02020603050405020304" pitchFamily="18" charset="0"/>
              </a:rPr>
              <a:t> </a:t>
            </a:r>
            <a:r>
              <a:rPr lang="en-US" altLang="en-US" sz="2000" b="1" dirty="0">
                <a:solidFill>
                  <a:srgbClr val="213F93"/>
                </a:solidFill>
                <a:latin typeface="Franklin Gothic Medium" panose="020B0603020102020204" pitchFamily="34" charset="0"/>
                <a:cs typeface="Times New Roman" panose="02020603050405020304" pitchFamily="18" charset="0"/>
              </a:rPr>
              <a:t>between six cultural history museums and one university</a:t>
            </a:r>
            <a:r>
              <a:rPr lang="en-US" altLang="en-US" sz="2000" dirty="0">
                <a:solidFill>
                  <a:srgbClr val="213F93"/>
                </a:solidFill>
                <a:latin typeface="Franklin Gothic Medium" panose="020B0603020102020204" pitchFamily="34" charset="0"/>
                <a:cs typeface="Times New Roman" panose="02020603050405020304" pitchFamily="18" charset="0"/>
              </a:rPr>
              <a:t>, working together to explore the </a:t>
            </a:r>
            <a:r>
              <a:rPr lang="en-US" altLang="en-US" sz="2000" b="1" dirty="0">
                <a:solidFill>
                  <a:srgbClr val="213F93"/>
                </a:solidFill>
                <a:latin typeface="Franklin Gothic Medium" panose="020B0603020102020204" pitchFamily="34" charset="0"/>
                <a:cs typeface="Times New Roman" panose="02020603050405020304" pitchFamily="18" charset="0"/>
              </a:rPr>
              <a:t>long-term consequences of seven different migration processes</a:t>
            </a:r>
            <a:r>
              <a:rPr lang="en-US" altLang="en-US" sz="2000" dirty="0">
                <a:solidFill>
                  <a:srgbClr val="213F93"/>
                </a:solidFill>
                <a:latin typeface="Franklin Gothic Medium" panose="020B0603020102020204" pitchFamily="34" charset="0"/>
                <a:cs typeface="Times New Roman" panose="02020603050405020304" pitchFamily="18" charset="0"/>
              </a:rPr>
              <a:t>, forced or voluntary, </a:t>
            </a:r>
            <a:r>
              <a:rPr lang="en-US" altLang="en-US" sz="2000" b="1" dirty="0">
                <a:solidFill>
                  <a:srgbClr val="213F93"/>
                </a:solidFill>
                <a:latin typeface="Franklin Gothic Medium" panose="020B0603020102020204" pitchFamily="34" charset="0"/>
                <a:cs typeface="Times New Roman" panose="02020603050405020304" pitchFamily="18" charset="0"/>
              </a:rPr>
              <a:t>which took place in Europe over the last 100 years</a:t>
            </a:r>
            <a:r>
              <a:rPr lang="en-US" altLang="en-US" sz="2000" dirty="0">
                <a:solidFill>
                  <a:srgbClr val="213F93"/>
                </a:solidFill>
                <a:latin typeface="Franklin Gothic Medium" panose="020B0603020102020204" pitchFamily="34" charset="0"/>
                <a:cs typeface="Times New Roman" panose="02020603050405020304" pitchFamily="18" charset="0"/>
              </a:rPr>
              <a:t>. </a:t>
            </a:r>
          </a:p>
          <a:p>
            <a:pPr eaLnBrk="1" hangingPunct="1">
              <a:lnSpc>
                <a:spcPct val="100000"/>
              </a:lnSpc>
              <a:spcBef>
                <a:spcPct val="0"/>
              </a:spcBef>
              <a:buSzTx/>
            </a:pPr>
            <a:endParaRPr lang="en-US" altLang="en-US" sz="2000" dirty="0">
              <a:solidFill>
                <a:srgbClr val="213F93"/>
              </a:solidFill>
              <a:latin typeface="Franklin Gothic Medium" panose="020B0603020102020204" pitchFamily="34" charset="0"/>
              <a:cs typeface="Times New Roman" panose="02020603050405020304" pitchFamily="18" charset="0"/>
            </a:endParaRPr>
          </a:p>
          <a:p>
            <a:pPr eaLnBrk="1" hangingPunct="1">
              <a:lnSpc>
                <a:spcPct val="100000"/>
              </a:lnSpc>
              <a:spcBef>
                <a:spcPct val="0"/>
              </a:spcBef>
              <a:buSzTx/>
            </a:pPr>
            <a:r>
              <a:rPr lang="en-US" altLang="en-US" sz="2000" dirty="0">
                <a:solidFill>
                  <a:srgbClr val="213F93"/>
                </a:solidFill>
                <a:latin typeface="Franklin Gothic Medium" panose="020B0603020102020204" pitchFamily="34" charset="0"/>
                <a:cs typeface="Times New Roman" panose="02020603050405020304" pitchFamily="18" charset="0"/>
              </a:rPr>
              <a:t>Through the </a:t>
            </a:r>
            <a:r>
              <a:rPr lang="en-US" altLang="en-US" sz="2000" b="1" dirty="0">
                <a:solidFill>
                  <a:srgbClr val="213F93"/>
                </a:solidFill>
                <a:latin typeface="Franklin Gothic Medium" panose="020B0603020102020204" pitchFamily="34" charset="0"/>
                <a:cs typeface="Times New Roman" panose="02020603050405020304" pitchFamily="18" charset="0"/>
              </a:rPr>
              <a:t>collection and dissemination of experiences from former migrants and their descendants</a:t>
            </a:r>
            <a:r>
              <a:rPr lang="en-US" altLang="en-US" sz="2000" dirty="0">
                <a:solidFill>
                  <a:srgbClr val="213F93"/>
                </a:solidFill>
                <a:latin typeface="Franklin Gothic Medium" panose="020B0603020102020204" pitchFamily="34" charset="0"/>
                <a:cs typeface="Times New Roman" panose="02020603050405020304" pitchFamily="18" charset="0"/>
              </a:rPr>
              <a:t>, </a:t>
            </a:r>
            <a:r>
              <a:rPr lang="en-US" altLang="en-US" sz="2000" dirty="0" err="1">
                <a:solidFill>
                  <a:srgbClr val="213F93"/>
                </a:solidFill>
                <a:latin typeface="Franklin Gothic Medium" panose="020B0603020102020204" pitchFamily="34" charset="0"/>
                <a:cs typeface="Times New Roman" panose="02020603050405020304" pitchFamily="18" charset="0"/>
              </a:rPr>
              <a:t>summarised</a:t>
            </a:r>
            <a:r>
              <a:rPr lang="en-US" altLang="en-US" sz="2000" dirty="0">
                <a:solidFill>
                  <a:srgbClr val="213F93"/>
                </a:solidFill>
                <a:latin typeface="Franklin Gothic Medium" panose="020B0603020102020204" pitchFamily="34" charset="0"/>
                <a:cs typeface="Times New Roman" panose="02020603050405020304" pitchFamily="18" charset="0"/>
              </a:rPr>
              <a:t> and placed in factual historical contexts, we will unfold and </a:t>
            </a:r>
            <a:r>
              <a:rPr lang="en-US" altLang="en-US" sz="2000" b="1" dirty="0">
                <a:solidFill>
                  <a:srgbClr val="213F93"/>
                </a:solidFill>
                <a:latin typeface="Franklin Gothic Medium" panose="020B0603020102020204" pitchFamily="34" charset="0"/>
                <a:cs typeface="Times New Roman" panose="02020603050405020304" pitchFamily="18" charset="0"/>
              </a:rPr>
              <a:t>transmit common features </a:t>
            </a:r>
            <a:r>
              <a:rPr lang="en-US" altLang="en-US" sz="2000" dirty="0">
                <a:solidFill>
                  <a:srgbClr val="213F93"/>
                </a:solidFill>
                <a:latin typeface="Franklin Gothic Medium" panose="020B0603020102020204" pitchFamily="34" charset="0"/>
                <a:cs typeface="Times New Roman" panose="02020603050405020304" pitchFamily="18" charset="0"/>
              </a:rPr>
              <a:t>of migration from past to future generations. </a:t>
            </a:r>
          </a:p>
          <a:p>
            <a:pPr eaLnBrk="1" hangingPunct="1">
              <a:lnSpc>
                <a:spcPct val="100000"/>
              </a:lnSpc>
              <a:spcBef>
                <a:spcPct val="0"/>
              </a:spcBef>
              <a:buSzTx/>
            </a:pPr>
            <a:endParaRPr lang="en-US" altLang="en-US" sz="2000" dirty="0">
              <a:solidFill>
                <a:srgbClr val="213F93"/>
              </a:solidFill>
              <a:latin typeface="Franklin Gothic Medium" panose="020B0603020102020204" pitchFamily="34" charset="0"/>
              <a:cs typeface="Times New Roman" panose="02020603050405020304" pitchFamily="18" charset="0"/>
            </a:endParaRPr>
          </a:p>
          <a:p>
            <a:pPr eaLnBrk="1" hangingPunct="1">
              <a:lnSpc>
                <a:spcPct val="100000"/>
              </a:lnSpc>
              <a:spcBef>
                <a:spcPct val="0"/>
              </a:spcBef>
              <a:buSzTx/>
            </a:pPr>
            <a:r>
              <a:rPr lang="en-US" altLang="en-US" sz="2000" dirty="0">
                <a:solidFill>
                  <a:srgbClr val="213F93"/>
                </a:solidFill>
                <a:latin typeface="Franklin Gothic Medium" panose="020B0603020102020204" pitchFamily="34" charset="0"/>
                <a:cs typeface="Times New Roman" panose="02020603050405020304" pitchFamily="18" charset="0"/>
              </a:rPr>
              <a:t>Our priority is to </a:t>
            </a:r>
            <a:r>
              <a:rPr lang="en-US" altLang="en-US" sz="2000" b="1" dirty="0">
                <a:solidFill>
                  <a:srgbClr val="213F93"/>
                </a:solidFill>
                <a:latin typeface="Franklin Gothic Medium" panose="020B0603020102020204" pitchFamily="34" charset="0"/>
                <a:cs typeface="Times New Roman" panose="02020603050405020304" pitchFamily="18" charset="0"/>
              </a:rPr>
              <a:t>reinforce the sense of belonging to a common European </a:t>
            </a:r>
            <a:r>
              <a:rPr lang="en-US" altLang="en-US" sz="2000" dirty="0">
                <a:solidFill>
                  <a:srgbClr val="213F93"/>
                </a:solidFill>
                <a:latin typeface="Franklin Gothic Medium" panose="020B0603020102020204" pitchFamily="34" charset="0"/>
                <a:cs typeface="Times New Roman" panose="02020603050405020304" pitchFamily="18" charset="0"/>
              </a:rPr>
              <a:t>space for contemporary migrants, to those who have settled and their hosting communities. </a:t>
            </a:r>
          </a:p>
          <a:p>
            <a:pPr eaLnBrk="1" hangingPunct="1">
              <a:lnSpc>
                <a:spcPct val="100000"/>
              </a:lnSpc>
              <a:spcBef>
                <a:spcPct val="0"/>
              </a:spcBef>
              <a:buSzTx/>
            </a:pPr>
            <a:endParaRPr lang="en-US" altLang="en-US" sz="2000" dirty="0">
              <a:solidFill>
                <a:srgbClr val="213F93"/>
              </a:solidFill>
              <a:latin typeface="Franklin Gothic Medium" panose="020B0603020102020204" pitchFamily="34" charset="0"/>
              <a:cs typeface="Times New Roman" panose="02020603050405020304" pitchFamily="18" charset="0"/>
            </a:endParaRPr>
          </a:p>
          <a:p>
            <a:pPr eaLnBrk="1" hangingPunct="1">
              <a:lnSpc>
                <a:spcPct val="100000"/>
              </a:lnSpc>
              <a:spcBef>
                <a:spcPct val="0"/>
              </a:spcBef>
              <a:buSzTx/>
            </a:pPr>
            <a:r>
              <a:rPr lang="en-US" altLang="en-US" sz="2000" dirty="0">
                <a:solidFill>
                  <a:srgbClr val="213F93"/>
                </a:solidFill>
                <a:latin typeface="Franklin Gothic Medium" panose="020B0603020102020204" pitchFamily="34" charset="0"/>
                <a:cs typeface="Times New Roman" panose="02020603050405020304" pitchFamily="18" charset="0"/>
              </a:rPr>
              <a:t>Project period: September 2019 – August 2023</a:t>
            </a:r>
          </a:p>
          <a:p>
            <a:pPr eaLnBrk="1" hangingPunct="1">
              <a:lnSpc>
                <a:spcPct val="100000"/>
              </a:lnSpc>
              <a:spcBef>
                <a:spcPct val="0"/>
              </a:spcBef>
              <a:buSzTx/>
            </a:pPr>
            <a:endParaRPr lang="en-US" altLang="en-US" sz="2000" dirty="0">
              <a:solidFill>
                <a:srgbClr val="213F93"/>
              </a:solidFill>
              <a:latin typeface="Franklin Gothic Medium" panose="020B0603020102020204" pitchFamily="34" charset="0"/>
              <a:cs typeface="Times New Roman" panose="02020603050405020304" pitchFamily="18" charset="0"/>
            </a:endParaRPr>
          </a:p>
          <a:p>
            <a:pPr eaLnBrk="1" hangingPunct="1">
              <a:lnSpc>
                <a:spcPct val="100000"/>
              </a:lnSpc>
              <a:spcBef>
                <a:spcPct val="0"/>
              </a:spcBef>
              <a:buSzTx/>
            </a:pPr>
            <a:r>
              <a:rPr lang="en-US" altLang="en-US" sz="2000" dirty="0">
                <a:solidFill>
                  <a:srgbClr val="213F93"/>
                </a:solidFill>
                <a:latin typeface="Franklin Gothic Medium" panose="020B0603020102020204" pitchFamily="34" charset="0"/>
                <a:cs typeface="Times New Roman" panose="02020603050405020304" pitchFamily="18" charset="0"/>
              </a:rPr>
              <a:t>Co-funded by  the Creative Europe Program of the European Union with 1,28 Million Euro</a:t>
            </a:r>
          </a:p>
          <a:p>
            <a:pPr eaLnBrk="1" hangingPunct="1">
              <a:lnSpc>
                <a:spcPct val="100000"/>
              </a:lnSpc>
              <a:spcBef>
                <a:spcPct val="0"/>
              </a:spcBef>
              <a:buSzTx/>
            </a:pPr>
            <a:r>
              <a:rPr lang="en-US" altLang="en-US" sz="2000" dirty="0">
                <a:solidFill>
                  <a:srgbClr val="213F93"/>
                </a:solidFill>
                <a:latin typeface="Franklin Gothic Medium" panose="020B0603020102020204" pitchFamily="34" charset="0"/>
                <a:cs typeface="Times New Roman" panose="02020603050405020304" pitchFamily="18" charset="0"/>
              </a:rPr>
              <a:t>Total budget: 2,56 Million Euro</a:t>
            </a:r>
          </a:p>
        </p:txBody>
      </p:sp>
      <p:pic>
        <p:nvPicPr>
          <p:cNvPr id="5" name="Picture 4" descr="Text&#10;&#10;Description automatically generated with medium confidence">
            <a:extLst>
              <a:ext uri="{FF2B5EF4-FFF2-40B4-BE49-F238E27FC236}">
                <a16:creationId xmlns:a16="http://schemas.microsoft.com/office/drawing/2014/main" id="{20094567-9C21-0425-5770-37D6E0AD2BE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968671" y="6235409"/>
            <a:ext cx="2223329" cy="461665"/>
          </a:xfrm>
          <a:prstGeom prst="rect">
            <a:avLst/>
          </a:prstGeom>
        </p:spPr>
      </p:pic>
      <p:pic>
        <p:nvPicPr>
          <p:cNvPr id="7" name="Picture 6" descr="Logo, company name&#10;&#10;Description automatically generated">
            <a:extLst>
              <a:ext uri="{FF2B5EF4-FFF2-40B4-BE49-F238E27FC236}">
                <a16:creationId xmlns:a16="http://schemas.microsoft.com/office/drawing/2014/main" id="{81EA429D-1C92-7570-7AB6-A71F7C9E01F1}"/>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29941" b="30826"/>
          <a:stretch/>
        </p:blipFill>
        <p:spPr>
          <a:xfrm>
            <a:off x="8393898" y="6107764"/>
            <a:ext cx="1518743" cy="595846"/>
          </a:xfrm>
          <a:prstGeom prst="rect">
            <a:avLst/>
          </a:prstGeom>
        </p:spPr>
      </p:pic>
      <p:sp>
        <p:nvSpPr>
          <p:cNvPr id="3" name="Title 1">
            <a:extLst>
              <a:ext uri="{FF2B5EF4-FFF2-40B4-BE49-F238E27FC236}">
                <a16:creationId xmlns:a16="http://schemas.microsoft.com/office/drawing/2014/main" id="{9B99C190-86E6-89E7-5C64-10B508333E33}"/>
              </a:ext>
            </a:extLst>
          </p:cNvPr>
          <p:cNvSpPr txBox="1">
            <a:spLocks/>
          </p:cNvSpPr>
          <p:nvPr/>
        </p:nvSpPr>
        <p:spPr>
          <a:xfrm>
            <a:off x="593795" y="291812"/>
            <a:ext cx="10486540" cy="699921"/>
          </a:xfrm>
          <a:prstGeom prst="rect">
            <a:avLst/>
          </a:prstGeom>
        </p:spPr>
        <p:txBody>
          <a:bodyPr anchor="b">
            <a:noAutofit/>
          </a:bodyPr>
          <a:lstStyle>
            <a:lvl1pPr algn="ctr" defTabSz="914400" rtl="0" eaLnBrk="1" latinLnBrk="0" hangingPunct="1">
              <a:lnSpc>
                <a:spcPct val="90000"/>
              </a:lnSpc>
              <a:spcBef>
                <a:spcPct val="0"/>
              </a:spcBef>
              <a:buNone/>
              <a:defRPr sz="4800" b="0" i="0" kern="1200">
                <a:solidFill>
                  <a:srgbClr val="213F93"/>
                </a:solidFill>
                <a:latin typeface="Franklin Gothic Demi Cond" panose="020B0706030402020204" pitchFamily="34" charset="0"/>
                <a:ea typeface="+mj-ea"/>
                <a:cs typeface="+mj-cs"/>
              </a:defRPr>
            </a:lvl1pPr>
          </a:lstStyle>
          <a:p>
            <a:pPr algn="l"/>
            <a:r>
              <a:rPr lang="nb-NO" sz="4000" b="1" spc="300" dirty="0">
                <a:solidFill>
                  <a:schemeClr val="bg1"/>
                </a:solidFill>
                <a:latin typeface="Franklin Gothic Medium Cond" panose="020B0606030402020204" pitchFamily="34" charset="0"/>
                <a:cs typeface="Times New Roman" panose="02020603050405020304" pitchFamily="18" charset="0"/>
              </a:rPr>
              <a:t>IDENTITY ON THE LINE</a:t>
            </a:r>
            <a:endParaRPr lang="nb-NO" sz="4000" spc="300" dirty="0">
              <a:solidFill>
                <a:schemeClr val="bg1"/>
              </a:solidFill>
              <a:latin typeface="Franklin Gothic Medium Cond" panose="020B0606030402020204" pitchFamily="34" charset="0"/>
            </a:endParaRPr>
          </a:p>
        </p:txBody>
      </p:sp>
    </p:spTree>
    <p:extLst>
      <p:ext uri="{BB962C8B-B14F-4D97-AF65-F5344CB8AC3E}">
        <p14:creationId xmlns:p14="http://schemas.microsoft.com/office/powerpoint/2010/main" val="1058009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4D971F91-3F2F-C425-57C3-3E83F0BCD59D}"/>
              </a:ext>
            </a:extLst>
          </p:cNvPr>
          <p:cNvPicPr>
            <a:picLocks noChangeAspect="1"/>
          </p:cNvPicPr>
          <p:nvPr/>
        </p:nvPicPr>
        <p:blipFill rotWithShape="1">
          <a:blip r:embed="rId2">
            <a:extLst>
              <a:ext uri="{28A0092B-C50C-407E-A947-70E740481C1C}">
                <a14:useLocalDpi xmlns:a14="http://schemas.microsoft.com/office/drawing/2010/main" val="0"/>
              </a:ext>
            </a:extLst>
          </a:blip>
          <a:srcRect t="38611"/>
          <a:stretch/>
        </p:blipFill>
        <p:spPr>
          <a:xfrm>
            <a:off x="2667000" y="2038350"/>
            <a:ext cx="6858000" cy="4210050"/>
          </a:xfrm>
          <a:prstGeom prst="rect">
            <a:avLst/>
          </a:prstGeom>
        </p:spPr>
      </p:pic>
    </p:spTree>
    <p:extLst>
      <p:ext uri="{BB962C8B-B14F-4D97-AF65-F5344CB8AC3E}">
        <p14:creationId xmlns:p14="http://schemas.microsoft.com/office/powerpoint/2010/main" val="3731704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E8DF324-7454-C002-54DA-4A7866C01702}"/>
              </a:ext>
            </a:extLst>
          </p:cNvPr>
          <p:cNvSpPr/>
          <p:nvPr/>
        </p:nvSpPr>
        <p:spPr>
          <a:xfrm>
            <a:off x="6607654" y="-1"/>
            <a:ext cx="5701144" cy="6936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23" name="Picture 122" descr="Icon&#10;&#10;Description automatically generated with medium confidence">
            <a:extLst>
              <a:ext uri="{FF2B5EF4-FFF2-40B4-BE49-F238E27FC236}">
                <a16:creationId xmlns:a16="http://schemas.microsoft.com/office/drawing/2014/main" id="{4296C788-EDC0-ACF8-FD1D-7178183707D8}"/>
              </a:ext>
            </a:extLst>
          </p:cNvPr>
          <p:cNvPicPr>
            <a:picLocks noChangeAspect="1"/>
          </p:cNvPicPr>
          <p:nvPr/>
        </p:nvPicPr>
        <p:blipFill rotWithShape="1">
          <a:blip r:embed="rId2" cstate="hqprint">
            <a:duotone>
              <a:prstClr val="black"/>
              <a:schemeClr val="tx2">
                <a:tint val="45000"/>
                <a:satMod val="400000"/>
              </a:schemeClr>
            </a:duotone>
            <a:extLst>
              <a:ext uri="{28A0092B-C50C-407E-A947-70E740481C1C}">
                <a14:useLocalDpi xmlns:a14="http://schemas.microsoft.com/office/drawing/2010/main" val="0"/>
              </a:ext>
            </a:extLst>
          </a:blip>
          <a:srcRect l="35497" t="29708" r="35497" b="30994"/>
          <a:stretch/>
        </p:blipFill>
        <p:spPr>
          <a:xfrm>
            <a:off x="188827" y="157981"/>
            <a:ext cx="659001" cy="892841"/>
          </a:xfrm>
          <a:prstGeom prst="rect">
            <a:avLst/>
          </a:prstGeom>
        </p:spPr>
      </p:pic>
      <p:pic>
        <p:nvPicPr>
          <p:cNvPr id="119" name="Plassholder for innhold 2">
            <a:extLst>
              <a:ext uri="{FF2B5EF4-FFF2-40B4-BE49-F238E27FC236}">
                <a16:creationId xmlns:a16="http://schemas.microsoft.com/office/drawing/2014/main" id="{685B92A3-56F9-51DC-7174-FE7E970FB30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520"/>
          <a:stretch/>
        </p:blipFill>
        <p:spPr>
          <a:xfrm>
            <a:off x="334526" y="1553875"/>
            <a:ext cx="6256410" cy="4159271"/>
          </a:xfrm>
          <a:prstGeom prst="rect">
            <a:avLst/>
          </a:prstGeom>
        </p:spPr>
      </p:pic>
      <p:sp>
        <p:nvSpPr>
          <p:cNvPr id="3" name="TextBox 2">
            <a:extLst>
              <a:ext uri="{FF2B5EF4-FFF2-40B4-BE49-F238E27FC236}">
                <a16:creationId xmlns:a16="http://schemas.microsoft.com/office/drawing/2014/main" id="{BC665DE4-2BA1-4C7F-C4FE-91461630F05C}"/>
              </a:ext>
            </a:extLst>
          </p:cNvPr>
          <p:cNvSpPr txBox="1"/>
          <p:nvPr/>
        </p:nvSpPr>
        <p:spPr>
          <a:xfrm>
            <a:off x="997670" y="242827"/>
            <a:ext cx="11152295" cy="727122"/>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P1: NORWAY: Vest-Agder Museum</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The long-term consequences of the German occupation during World War II</a:t>
            </a:r>
          </a:p>
        </p:txBody>
      </p:sp>
      <p:sp>
        <p:nvSpPr>
          <p:cNvPr id="5" name="TextBox 4">
            <a:extLst>
              <a:ext uri="{FF2B5EF4-FFF2-40B4-BE49-F238E27FC236}">
                <a16:creationId xmlns:a16="http://schemas.microsoft.com/office/drawing/2014/main" id="{76EE6787-3F4F-51ED-CBB5-8211DEC48200}"/>
              </a:ext>
            </a:extLst>
          </p:cNvPr>
          <p:cNvSpPr txBox="1"/>
          <p:nvPr/>
        </p:nvSpPr>
        <p:spPr>
          <a:xfrm>
            <a:off x="974851" y="218850"/>
            <a:ext cx="11040867" cy="727122"/>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P2: DENMARK: Knud Rasmussens Hus</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The long-term consequences of the migration from Greenland to Denmark after 1945</a:t>
            </a:r>
            <a:endParaRPr lang="nb-NO" sz="1800" dirty="0">
              <a:latin typeface="Franklin Gothic Medium" panose="020B06030201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113AA639-DF5B-5906-2365-83F6C1028EAE}"/>
              </a:ext>
            </a:extLst>
          </p:cNvPr>
          <p:cNvSpPr txBox="1"/>
          <p:nvPr/>
        </p:nvSpPr>
        <p:spPr>
          <a:xfrm>
            <a:off x="977564" y="262001"/>
            <a:ext cx="11089598" cy="727122"/>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P3: SWEDEN: Ajtte – Fjäll- och Samemuseum </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Forced migration of Sámi from the North to the South of Sweden </a:t>
            </a:r>
            <a:endParaRPr lang="nb-NO" sz="1800" dirty="0">
              <a:latin typeface="Franklin Gothic Medium" panose="020B060302010202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5BC7B549-0859-BB0B-B9EF-47197917A2E3}"/>
              </a:ext>
            </a:extLst>
          </p:cNvPr>
          <p:cNvSpPr txBox="1"/>
          <p:nvPr/>
        </p:nvSpPr>
        <p:spPr>
          <a:xfrm>
            <a:off x="974850" y="211148"/>
            <a:ext cx="11131363" cy="727122"/>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P4: POLAND: The Museum of Middel Pomerania</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Population exchange in former German Pomerania after 1945, exemplified by </a:t>
            </a:r>
            <a:r>
              <a:rPr lang="en-US" sz="1800" dirty="0" err="1">
                <a:latin typeface="Franklin Gothic Medium" panose="020B0603020102020204" pitchFamily="34" charset="0"/>
                <a:cs typeface="Times New Roman" panose="02020603050405020304" pitchFamily="18" charset="0"/>
              </a:rPr>
              <a:t>Slupsk</a:t>
            </a:r>
            <a:r>
              <a:rPr lang="en-US" sz="1800" dirty="0">
                <a:latin typeface="Franklin Gothic Medium" panose="020B0603020102020204" pitchFamily="34" charset="0"/>
                <a:cs typeface="Times New Roman" panose="02020603050405020304" pitchFamily="18" charset="0"/>
              </a:rPr>
              <a:t> </a:t>
            </a:r>
            <a:endParaRPr lang="nb-NO" sz="1800" dirty="0">
              <a:latin typeface="Franklin Gothic Medium" panose="020B0603020102020204" pitchFamily="34" charset="0"/>
              <a:cs typeface="Times New Roman" panose="02020603050405020304" pitchFamily="18" charset="0"/>
            </a:endParaRPr>
          </a:p>
        </p:txBody>
      </p:sp>
      <p:pic>
        <p:nvPicPr>
          <p:cNvPr id="17" name="Picture 16" descr="A room with posters on the wall&#10;&#10;Description automatically generated with low confidence">
            <a:extLst>
              <a:ext uri="{FF2B5EF4-FFF2-40B4-BE49-F238E27FC236}">
                <a16:creationId xmlns:a16="http://schemas.microsoft.com/office/drawing/2014/main" id="{A5C6702E-DAB5-6563-DFCC-A5654AD350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9528" y="1482558"/>
            <a:ext cx="5180382" cy="2913966"/>
          </a:xfrm>
          <a:prstGeom prst="rect">
            <a:avLst/>
          </a:prstGeom>
        </p:spPr>
      </p:pic>
      <p:grpSp>
        <p:nvGrpSpPr>
          <p:cNvPr id="28" name="Group 27">
            <a:extLst>
              <a:ext uri="{FF2B5EF4-FFF2-40B4-BE49-F238E27FC236}">
                <a16:creationId xmlns:a16="http://schemas.microsoft.com/office/drawing/2014/main" id="{9DC17511-EACD-85D7-CA43-4F1ECBCCFBAB}"/>
              </a:ext>
            </a:extLst>
          </p:cNvPr>
          <p:cNvGrpSpPr/>
          <p:nvPr/>
        </p:nvGrpSpPr>
        <p:grpSpPr>
          <a:xfrm>
            <a:off x="6749528" y="4527296"/>
            <a:ext cx="3456462" cy="1656981"/>
            <a:chOff x="2157954" y="0"/>
            <a:chExt cx="8950147" cy="4290578"/>
          </a:xfrm>
        </p:grpSpPr>
        <p:pic>
          <p:nvPicPr>
            <p:cNvPr id="23" name="Picture 22" descr="A close-up of a person smiling&#10;&#10;Description automatically generated">
              <a:extLst>
                <a:ext uri="{FF2B5EF4-FFF2-40B4-BE49-F238E27FC236}">
                  <a16:creationId xmlns:a16="http://schemas.microsoft.com/office/drawing/2014/main" id="{477DAC67-65CE-07CA-A29B-79A71D12793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248406" y="0"/>
              <a:ext cx="2859695" cy="4289543"/>
            </a:xfrm>
            <a:prstGeom prst="rect">
              <a:avLst/>
            </a:prstGeom>
          </p:spPr>
        </p:pic>
        <p:pic>
          <p:nvPicPr>
            <p:cNvPr id="27" name="Picture 26" descr="A person smiling for the camera&#10;&#10;Description automatically generated with low confidence">
              <a:extLst>
                <a:ext uri="{FF2B5EF4-FFF2-40B4-BE49-F238E27FC236}">
                  <a16:creationId xmlns:a16="http://schemas.microsoft.com/office/drawing/2014/main" id="{735663AA-F5BA-F85F-A65A-5ADD2A9069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57172" y="1036"/>
              <a:ext cx="3431634" cy="4289542"/>
            </a:xfrm>
            <a:prstGeom prst="rect">
              <a:avLst/>
            </a:prstGeom>
          </p:spPr>
        </p:pic>
        <p:pic>
          <p:nvPicPr>
            <p:cNvPr id="25" name="Picture 24" descr="A close-up of a person smiling&#10;&#10;Description automatically generated">
              <a:extLst>
                <a:ext uri="{FF2B5EF4-FFF2-40B4-BE49-F238E27FC236}">
                  <a16:creationId xmlns:a16="http://schemas.microsoft.com/office/drawing/2014/main" id="{93EBE0B2-7164-5E49-5B8C-ACAFB05DFD15}"/>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157954" y="1"/>
              <a:ext cx="2859696" cy="4289544"/>
            </a:xfrm>
            <a:prstGeom prst="rect">
              <a:avLst/>
            </a:prstGeom>
          </p:spPr>
        </p:pic>
      </p:grpSp>
      <p:pic>
        <p:nvPicPr>
          <p:cNvPr id="33" name="Picture 32">
            <a:extLst>
              <a:ext uri="{FF2B5EF4-FFF2-40B4-BE49-F238E27FC236}">
                <a16:creationId xmlns:a16="http://schemas.microsoft.com/office/drawing/2014/main" id="{36AF8FEA-0659-4F9C-EC98-17B58488ABA0}"/>
              </a:ext>
            </a:extLst>
          </p:cNvPr>
          <p:cNvPicPr>
            <a:picLocks noChangeAspect="1"/>
          </p:cNvPicPr>
          <p:nvPr/>
        </p:nvPicPr>
        <p:blipFill rotWithShape="1">
          <a:blip r:embed="rId8" cstate="hqprint">
            <a:extLst>
              <a:ext uri="{28A0092B-C50C-407E-A947-70E740481C1C}">
                <a14:useLocalDpi xmlns:a14="http://schemas.microsoft.com/office/drawing/2010/main" val="0"/>
              </a:ext>
            </a:extLst>
          </a:blip>
          <a:srcRect t="32325"/>
          <a:stretch/>
        </p:blipFill>
        <p:spPr>
          <a:xfrm rot="10800000">
            <a:off x="6723063" y="1610770"/>
            <a:ext cx="5386733" cy="2734108"/>
          </a:xfrm>
          <a:prstGeom prst="rect">
            <a:avLst/>
          </a:prstGeom>
        </p:spPr>
      </p:pic>
      <p:grpSp>
        <p:nvGrpSpPr>
          <p:cNvPr id="2" name="Group 1">
            <a:extLst>
              <a:ext uri="{FF2B5EF4-FFF2-40B4-BE49-F238E27FC236}">
                <a16:creationId xmlns:a16="http://schemas.microsoft.com/office/drawing/2014/main" id="{28C04FE9-DEB9-6F88-1A92-975B3C5B0F85}"/>
              </a:ext>
            </a:extLst>
          </p:cNvPr>
          <p:cNvGrpSpPr/>
          <p:nvPr/>
        </p:nvGrpSpPr>
        <p:grpSpPr>
          <a:xfrm>
            <a:off x="6789698" y="4449276"/>
            <a:ext cx="2189174" cy="1667541"/>
            <a:chOff x="6943659" y="-744987"/>
            <a:chExt cx="2189174" cy="1667541"/>
          </a:xfrm>
        </p:grpSpPr>
        <p:pic>
          <p:nvPicPr>
            <p:cNvPr id="35" name="Picture 34" descr="A person smiling for the camera&#10;&#10;Description automatically generated with medium confidence">
              <a:extLst>
                <a:ext uri="{FF2B5EF4-FFF2-40B4-BE49-F238E27FC236}">
                  <a16:creationId xmlns:a16="http://schemas.microsoft.com/office/drawing/2014/main" id="{C469C858-1F3B-59E5-39D9-F83542D06D41}"/>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flipH="1">
              <a:off x="6943659" y="-734027"/>
              <a:ext cx="1104388" cy="1656581"/>
            </a:xfrm>
            <a:prstGeom prst="rect">
              <a:avLst/>
            </a:prstGeom>
          </p:spPr>
        </p:pic>
        <p:pic>
          <p:nvPicPr>
            <p:cNvPr id="37" name="Picture 36" descr="A person wearing glasses&#10;&#10;Description automatically generated with medium confidence">
              <a:extLst>
                <a:ext uri="{FF2B5EF4-FFF2-40B4-BE49-F238E27FC236}">
                  <a16:creationId xmlns:a16="http://schemas.microsoft.com/office/drawing/2014/main" id="{4089F0CE-E92F-85C1-99CF-4AC93339D25A}"/>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flipH="1">
              <a:off x="8028445" y="-744987"/>
              <a:ext cx="1104388" cy="1656581"/>
            </a:xfrm>
            <a:prstGeom prst="rect">
              <a:avLst/>
            </a:prstGeom>
          </p:spPr>
        </p:pic>
      </p:grpSp>
      <p:pic>
        <p:nvPicPr>
          <p:cNvPr id="45" name="Picture 44" descr="A picture containing indoor, floor, several&#10;&#10;Description automatically generated">
            <a:extLst>
              <a:ext uri="{FF2B5EF4-FFF2-40B4-BE49-F238E27FC236}">
                <a16:creationId xmlns:a16="http://schemas.microsoft.com/office/drawing/2014/main" id="{7B84090D-856A-6A7D-9834-F78B185BF89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49527" y="1492872"/>
            <a:ext cx="5206847" cy="2933190"/>
          </a:xfrm>
          <a:prstGeom prst="rect">
            <a:avLst/>
          </a:prstGeom>
        </p:spPr>
      </p:pic>
      <p:pic>
        <p:nvPicPr>
          <p:cNvPr id="47" name="Picture 46" descr="A picture containing wall, person, indoor&#10;&#10;Description automatically generated">
            <a:extLst>
              <a:ext uri="{FF2B5EF4-FFF2-40B4-BE49-F238E27FC236}">
                <a16:creationId xmlns:a16="http://schemas.microsoft.com/office/drawing/2014/main" id="{0E698D83-9253-9619-088E-E3BDC9AD3C63}"/>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7760386" y="4444152"/>
            <a:ext cx="1174855" cy="1762283"/>
          </a:xfrm>
          <a:prstGeom prst="rect">
            <a:avLst/>
          </a:prstGeom>
        </p:spPr>
      </p:pic>
      <p:pic>
        <p:nvPicPr>
          <p:cNvPr id="51" name="Picture 50" descr="A picture containing text, building, ground, outdoor&#10;&#10;Description automatically generated">
            <a:extLst>
              <a:ext uri="{FF2B5EF4-FFF2-40B4-BE49-F238E27FC236}">
                <a16:creationId xmlns:a16="http://schemas.microsoft.com/office/drawing/2014/main" id="{AA72CABF-19AF-E10C-407B-98BD6927EF8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10976" y="1526591"/>
            <a:ext cx="4875047" cy="2926175"/>
          </a:xfrm>
          <a:prstGeom prst="rect">
            <a:avLst/>
          </a:prstGeom>
        </p:spPr>
      </p:pic>
      <p:sp>
        <p:nvSpPr>
          <p:cNvPr id="73" name="TextBox 72">
            <a:extLst>
              <a:ext uri="{FF2B5EF4-FFF2-40B4-BE49-F238E27FC236}">
                <a16:creationId xmlns:a16="http://schemas.microsoft.com/office/drawing/2014/main" id="{8A4C8961-A8DB-FB03-8B59-82B56E68A766}"/>
              </a:ext>
            </a:extLst>
          </p:cNvPr>
          <p:cNvSpPr txBox="1"/>
          <p:nvPr/>
        </p:nvSpPr>
        <p:spPr>
          <a:xfrm>
            <a:off x="997669" y="216684"/>
            <a:ext cx="11125261" cy="727122"/>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P5: LITHUANIA: University of Vilnius </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The long-term consequences of the Holocaust for Lithuanian women</a:t>
            </a:r>
            <a:endParaRPr lang="nb-NO" sz="1800" dirty="0">
              <a:latin typeface="Franklin Gothic Medium" panose="020B0603020102020204" pitchFamily="34" charset="0"/>
              <a:cs typeface="Times New Roman" panose="02020603050405020304" pitchFamily="18" charset="0"/>
            </a:endParaRPr>
          </a:p>
        </p:txBody>
      </p:sp>
      <p:pic>
        <p:nvPicPr>
          <p:cNvPr id="6" name="Picture 5" descr="A picture containing shape&#10;&#10;Description automatically generated">
            <a:extLst>
              <a:ext uri="{FF2B5EF4-FFF2-40B4-BE49-F238E27FC236}">
                <a16:creationId xmlns:a16="http://schemas.microsoft.com/office/drawing/2014/main" id="{A5D2DAF6-E3FF-3433-3255-34E451BBAD06}"/>
              </a:ext>
            </a:extLst>
          </p:cNvPr>
          <p:cNvPicPr>
            <a:picLocks noChangeAspect="1"/>
          </p:cNvPicPr>
          <p:nvPr/>
        </p:nvPicPr>
        <p:blipFill>
          <a:blip r:embed="rId14" cstate="hqprint">
            <a:extLst>
              <a:ext uri="{28A0092B-C50C-407E-A947-70E740481C1C}">
                <a14:useLocalDpi xmlns:a14="http://schemas.microsoft.com/office/drawing/2010/main" val="0"/>
              </a:ext>
            </a:extLst>
          </a:blip>
          <a:stretch>
            <a:fillRect/>
          </a:stretch>
        </p:blipFill>
        <p:spPr>
          <a:xfrm>
            <a:off x="10205990" y="4492615"/>
            <a:ext cx="1871461" cy="1656580"/>
          </a:xfrm>
          <a:prstGeom prst="rect">
            <a:avLst/>
          </a:prstGeom>
        </p:spPr>
      </p:pic>
      <p:pic>
        <p:nvPicPr>
          <p:cNvPr id="30" name="Picture 29" descr="A picture containing logo&#10;&#10;Description automatically generated">
            <a:extLst>
              <a:ext uri="{FF2B5EF4-FFF2-40B4-BE49-F238E27FC236}">
                <a16:creationId xmlns:a16="http://schemas.microsoft.com/office/drawing/2014/main" id="{352B0AC1-5489-FADD-DDD0-FE81C52DF0F5}"/>
              </a:ext>
            </a:extLst>
          </p:cNvPr>
          <p:cNvPicPr>
            <a:picLocks noChangeAspect="1"/>
          </p:cNvPicPr>
          <p:nvPr/>
        </p:nvPicPr>
        <p:blipFill>
          <a:blip r:embed="rId15" cstate="hqprint">
            <a:extLst>
              <a:ext uri="{28A0092B-C50C-407E-A947-70E740481C1C}">
                <a14:useLocalDpi xmlns:a14="http://schemas.microsoft.com/office/drawing/2010/main" val="0"/>
              </a:ext>
            </a:extLst>
          </a:blip>
          <a:stretch>
            <a:fillRect/>
          </a:stretch>
        </p:blipFill>
        <p:spPr>
          <a:xfrm>
            <a:off x="9039457" y="5061346"/>
            <a:ext cx="3066756" cy="631232"/>
          </a:xfrm>
          <a:prstGeom prst="rect">
            <a:avLst/>
          </a:prstGeom>
        </p:spPr>
      </p:pic>
      <p:pic>
        <p:nvPicPr>
          <p:cNvPr id="39" name="Picture 38" descr="A picture containing text&#10;&#10;Description automatically generated">
            <a:extLst>
              <a:ext uri="{FF2B5EF4-FFF2-40B4-BE49-F238E27FC236}">
                <a16:creationId xmlns:a16="http://schemas.microsoft.com/office/drawing/2014/main" id="{EA5BF42E-2495-BBCF-081D-7DDCF47B1B9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917988" y="4444152"/>
            <a:ext cx="1654747" cy="1804301"/>
          </a:xfrm>
          <a:prstGeom prst="rect">
            <a:avLst/>
          </a:prstGeom>
        </p:spPr>
      </p:pic>
      <p:grpSp>
        <p:nvGrpSpPr>
          <p:cNvPr id="58" name="Group 57">
            <a:extLst>
              <a:ext uri="{FF2B5EF4-FFF2-40B4-BE49-F238E27FC236}">
                <a16:creationId xmlns:a16="http://schemas.microsoft.com/office/drawing/2014/main" id="{49FF0FC6-6924-40D0-A6DA-D00CB0FD777B}"/>
              </a:ext>
            </a:extLst>
          </p:cNvPr>
          <p:cNvGrpSpPr/>
          <p:nvPr/>
        </p:nvGrpSpPr>
        <p:grpSpPr>
          <a:xfrm>
            <a:off x="6749528" y="4430119"/>
            <a:ext cx="2845308" cy="1281311"/>
            <a:chOff x="3811398" y="-442046"/>
            <a:chExt cx="5101327" cy="2297251"/>
          </a:xfrm>
        </p:grpSpPr>
        <p:pic>
          <p:nvPicPr>
            <p:cNvPr id="53" name="Picture 52" descr="A person smiling for the camera&#10;&#10;Description automatically generated with low confidence">
              <a:extLst>
                <a:ext uri="{FF2B5EF4-FFF2-40B4-BE49-F238E27FC236}">
                  <a16:creationId xmlns:a16="http://schemas.microsoft.com/office/drawing/2014/main" id="{2C004EBE-CCF9-E94A-6358-6A4F620FCC3A}"/>
                </a:ext>
              </a:extLst>
            </p:cNvPr>
            <p:cNvPicPr>
              <a:picLocks noChangeAspect="1"/>
            </p:cNvPicPr>
            <p:nvPr/>
          </p:nvPicPr>
          <p:blipFill>
            <a:blip r:embed="rId17" cstate="hqprint">
              <a:extLst>
                <a:ext uri="{28A0092B-C50C-407E-A947-70E740481C1C}">
                  <a14:useLocalDpi xmlns:a14="http://schemas.microsoft.com/office/drawing/2010/main" val="0"/>
                </a:ext>
              </a:extLst>
            </a:blip>
            <a:stretch>
              <a:fillRect/>
            </a:stretch>
          </p:blipFill>
          <p:spPr>
            <a:xfrm>
              <a:off x="7396483" y="-419158"/>
              <a:ext cx="1516242" cy="2274363"/>
            </a:xfrm>
            <a:prstGeom prst="rect">
              <a:avLst/>
            </a:prstGeom>
          </p:spPr>
        </p:pic>
        <p:pic>
          <p:nvPicPr>
            <p:cNvPr id="55" name="Picture 54" descr="A picture containing person, wall, indoor, red&#10;&#10;Description automatically generated">
              <a:extLst>
                <a:ext uri="{FF2B5EF4-FFF2-40B4-BE49-F238E27FC236}">
                  <a16:creationId xmlns:a16="http://schemas.microsoft.com/office/drawing/2014/main" id="{31EA46F3-8D77-2F08-0003-5C0F247430CA}"/>
                </a:ext>
              </a:extLst>
            </p:cNvPr>
            <p:cNvPicPr>
              <a:picLocks noChangeAspect="1"/>
            </p:cNvPicPr>
            <p:nvPr/>
          </p:nvPicPr>
          <p:blipFill>
            <a:blip r:embed="rId18" cstate="hqprint">
              <a:extLst>
                <a:ext uri="{28A0092B-C50C-407E-A947-70E740481C1C}">
                  <a14:useLocalDpi xmlns:a14="http://schemas.microsoft.com/office/drawing/2010/main" val="0"/>
                </a:ext>
              </a:extLst>
            </a:blip>
            <a:stretch>
              <a:fillRect/>
            </a:stretch>
          </p:blipFill>
          <p:spPr>
            <a:xfrm>
              <a:off x="3811398" y="-442046"/>
              <a:ext cx="1819490" cy="2274363"/>
            </a:xfrm>
            <a:prstGeom prst="rect">
              <a:avLst/>
            </a:prstGeom>
          </p:spPr>
        </p:pic>
        <p:pic>
          <p:nvPicPr>
            <p:cNvPr id="57" name="Picture 56" descr="A person with long hair&#10;&#10;Description automatically generated with low confidence">
              <a:extLst>
                <a:ext uri="{FF2B5EF4-FFF2-40B4-BE49-F238E27FC236}">
                  <a16:creationId xmlns:a16="http://schemas.microsoft.com/office/drawing/2014/main" id="{5845F941-8B4A-3ACF-924D-0151BFD881AE}"/>
                </a:ext>
              </a:extLst>
            </p:cNvPr>
            <p:cNvPicPr>
              <a:picLocks noChangeAspect="1"/>
            </p:cNvPicPr>
            <p:nvPr/>
          </p:nvPicPr>
          <p:blipFill>
            <a:blip r:embed="rId19" cstate="hqprint">
              <a:extLst>
                <a:ext uri="{28A0092B-C50C-407E-A947-70E740481C1C}">
                  <a14:useLocalDpi xmlns:a14="http://schemas.microsoft.com/office/drawing/2010/main" val="0"/>
                </a:ext>
              </a:extLst>
            </a:blip>
            <a:stretch>
              <a:fillRect/>
            </a:stretch>
          </p:blipFill>
          <p:spPr>
            <a:xfrm>
              <a:off x="5593033" y="-442046"/>
              <a:ext cx="1819490" cy="2274363"/>
            </a:xfrm>
            <a:prstGeom prst="rect">
              <a:avLst/>
            </a:prstGeom>
          </p:spPr>
        </p:pic>
      </p:grpSp>
      <p:pic>
        <p:nvPicPr>
          <p:cNvPr id="49" name="Picture 48" descr="A picture containing text&#10;&#10;Description automatically generated">
            <a:extLst>
              <a:ext uri="{FF2B5EF4-FFF2-40B4-BE49-F238E27FC236}">
                <a16:creationId xmlns:a16="http://schemas.microsoft.com/office/drawing/2014/main" id="{DFD9BE0F-8D65-CFA6-73A5-3C66F4193A91}"/>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520095" y="4421442"/>
            <a:ext cx="2533487" cy="825788"/>
          </a:xfrm>
          <a:prstGeom prst="rect">
            <a:avLst/>
          </a:prstGeom>
        </p:spPr>
      </p:pic>
      <p:grpSp>
        <p:nvGrpSpPr>
          <p:cNvPr id="84" name="Group 83">
            <a:extLst>
              <a:ext uri="{FF2B5EF4-FFF2-40B4-BE49-F238E27FC236}">
                <a16:creationId xmlns:a16="http://schemas.microsoft.com/office/drawing/2014/main" id="{D6BE87F2-17FD-7490-067E-0AA175561471}"/>
              </a:ext>
            </a:extLst>
          </p:cNvPr>
          <p:cNvGrpSpPr/>
          <p:nvPr/>
        </p:nvGrpSpPr>
        <p:grpSpPr>
          <a:xfrm>
            <a:off x="7017890" y="4871048"/>
            <a:ext cx="2498032" cy="1582105"/>
            <a:chOff x="3781425" y="928176"/>
            <a:chExt cx="7882621" cy="4992384"/>
          </a:xfrm>
        </p:grpSpPr>
        <p:pic>
          <p:nvPicPr>
            <p:cNvPr id="81" name="Picture 80">
              <a:extLst>
                <a:ext uri="{FF2B5EF4-FFF2-40B4-BE49-F238E27FC236}">
                  <a16:creationId xmlns:a16="http://schemas.microsoft.com/office/drawing/2014/main" id="{DA5F1400-3838-D7CE-D361-D407A9584951}"/>
                </a:ext>
              </a:extLst>
            </p:cNvPr>
            <p:cNvPicPr>
              <a:picLocks noChangeAspect="1"/>
            </p:cNvPicPr>
            <p:nvPr/>
          </p:nvPicPr>
          <p:blipFill>
            <a:blip r:embed="rId21"/>
            <a:stretch>
              <a:fillRect/>
            </a:stretch>
          </p:blipFill>
          <p:spPr>
            <a:xfrm>
              <a:off x="3781425" y="962025"/>
              <a:ext cx="4629150" cy="4933950"/>
            </a:xfrm>
            <a:prstGeom prst="rect">
              <a:avLst/>
            </a:prstGeom>
          </p:spPr>
        </p:pic>
        <p:pic>
          <p:nvPicPr>
            <p:cNvPr id="83" name="Picture 82" descr="A picture containing person, wall, indoor, posing&#10;&#10;Description automatically generated">
              <a:extLst>
                <a:ext uri="{FF2B5EF4-FFF2-40B4-BE49-F238E27FC236}">
                  <a16:creationId xmlns:a16="http://schemas.microsoft.com/office/drawing/2014/main" id="{49D5D277-D65A-00C2-1326-375B35A8207B}"/>
                </a:ext>
              </a:extLst>
            </p:cNvPr>
            <p:cNvPicPr>
              <a:picLocks noChangeAspect="1"/>
            </p:cNvPicPr>
            <p:nvPr/>
          </p:nvPicPr>
          <p:blipFill>
            <a:blip r:embed="rId22" cstate="hqprint">
              <a:extLst>
                <a:ext uri="{28A0092B-C50C-407E-A947-70E740481C1C}">
                  <a14:useLocalDpi xmlns:a14="http://schemas.microsoft.com/office/drawing/2010/main" val="0"/>
                </a:ext>
              </a:extLst>
            </a:blip>
            <a:stretch>
              <a:fillRect/>
            </a:stretch>
          </p:blipFill>
          <p:spPr>
            <a:xfrm>
              <a:off x="8335790" y="928176"/>
              <a:ext cx="3328256" cy="4992384"/>
            </a:xfrm>
            <a:prstGeom prst="rect">
              <a:avLst/>
            </a:prstGeom>
          </p:spPr>
        </p:pic>
      </p:grpSp>
      <p:pic>
        <p:nvPicPr>
          <p:cNvPr id="78" name="Picture 77" descr="A picture containing diagram&#10;&#10;Description automatically generated">
            <a:extLst>
              <a:ext uri="{FF2B5EF4-FFF2-40B4-BE49-F238E27FC236}">
                <a16:creationId xmlns:a16="http://schemas.microsoft.com/office/drawing/2014/main" id="{9FA3DA6E-ED56-1BD1-E2F6-7D70175BD0D4}"/>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9458225" y="4904506"/>
            <a:ext cx="2608937" cy="981827"/>
          </a:xfrm>
          <a:prstGeom prst="rect">
            <a:avLst/>
          </a:prstGeom>
        </p:spPr>
      </p:pic>
      <p:pic>
        <p:nvPicPr>
          <p:cNvPr id="80" name="Picture 79" descr="A picture containing text, person&#10;&#10;Description automatically generated">
            <a:extLst>
              <a:ext uri="{FF2B5EF4-FFF2-40B4-BE49-F238E27FC236}">
                <a16:creationId xmlns:a16="http://schemas.microsoft.com/office/drawing/2014/main" id="{021347C3-F1B9-9117-2201-F3D0CBD6DA0C}"/>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6935648" y="1347159"/>
            <a:ext cx="5166013" cy="3444008"/>
          </a:xfrm>
          <a:prstGeom prst="rect">
            <a:avLst/>
          </a:prstGeom>
        </p:spPr>
      </p:pic>
      <p:sp>
        <p:nvSpPr>
          <p:cNvPr id="11" name="TextBox 10">
            <a:extLst>
              <a:ext uri="{FF2B5EF4-FFF2-40B4-BE49-F238E27FC236}">
                <a16:creationId xmlns:a16="http://schemas.microsoft.com/office/drawing/2014/main" id="{5D0F7747-5526-B05B-1FA5-FFDF2B689E11}"/>
              </a:ext>
            </a:extLst>
          </p:cNvPr>
          <p:cNvSpPr txBox="1"/>
          <p:nvPr/>
        </p:nvSpPr>
        <p:spPr>
          <a:xfrm>
            <a:off x="977563" y="229374"/>
            <a:ext cx="11132233" cy="1059521"/>
          </a:xfrm>
          <a:prstGeom prst="rect">
            <a:avLst/>
          </a:prstGeom>
          <a:noFill/>
        </p:spPr>
        <p:txBody>
          <a:bodyPr wrap="square">
            <a:spAutoFit/>
          </a:bodyPr>
          <a:lstStyle/>
          <a:p>
            <a:pPr>
              <a:lnSpc>
                <a:spcPct val="120000"/>
              </a:lnSpc>
              <a:defRPr/>
            </a:pPr>
            <a:r>
              <a:rPr lang="nb-NO" b="1" dirty="0">
                <a:latin typeface="Franklin Gothic Medium" panose="020B0603020102020204" pitchFamily="34" charset="0"/>
                <a:cs typeface="Times New Roman" panose="02020603050405020304" pitchFamily="18" charset="0"/>
              </a:rPr>
              <a:t>P6: SLOVENIA: National Museum of Contemporary History </a:t>
            </a:r>
          </a:p>
          <a:p>
            <a:pPr>
              <a:lnSpc>
                <a:spcPct val="120000"/>
              </a:lnSpc>
              <a:defRPr/>
            </a:pPr>
            <a:r>
              <a:rPr lang="en-US" dirty="0">
                <a:latin typeface="Franklin Gothic Medium" panose="020B0603020102020204" pitchFamily="34" charset="0"/>
                <a:cs typeface="Times New Roman" panose="02020603050405020304" pitchFamily="18" charset="0"/>
              </a:rPr>
              <a:t>The migration from the former Yugoslav republics to Slovenia after World War II and the impact of the country's independence in 1991 on the migrants</a:t>
            </a:r>
            <a:endParaRPr lang="nb-NO" dirty="0">
              <a:latin typeface="Franklin Gothic Medium" panose="020B0603020102020204" pitchFamily="34" charset="0"/>
              <a:cs typeface="Times New Roman" panose="02020603050405020304" pitchFamily="18" charset="0"/>
            </a:endParaRPr>
          </a:p>
        </p:txBody>
      </p:sp>
      <p:pic>
        <p:nvPicPr>
          <p:cNvPr id="66" name="Picture 65">
            <a:extLst>
              <a:ext uri="{FF2B5EF4-FFF2-40B4-BE49-F238E27FC236}">
                <a16:creationId xmlns:a16="http://schemas.microsoft.com/office/drawing/2014/main" id="{2B6DCA3A-15CB-7EF0-58C5-3C4E012AD963}"/>
              </a:ext>
            </a:extLst>
          </p:cNvPr>
          <p:cNvPicPr>
            <a:picLocks noChangeAspect="1"/>
          </p:cNvPicPr>
          <p:nvPr/>
        </p:nvPicPr>
        <p:blipFill rotWithShape="1">
          <a:blip r:embed="rId25" cstate="hqprint">
            <a:extLst>
              <a:ext uri="{28A0092B-C50C-407E-A947-70E740481C1C}">
                <a14:useLocalDpi xmlns:a14="http://schemas.microsoft.com/office/drawing/2010/main" val="0"/>
              </a:ext>
            </a:extLst>
          </a:blip>
          <a:srcRect t="11559" b="13500"/>
          <a:stretch/>
        </p:blipFill>
        <p:spPr>
          <a:xfrm>
            <a:off x="6774784" y="1733350"/>
            <a:ext cx="5327674" cy="2631955"/>
          </a:xfrm>
          <a:prstGeom prst="rect">
            <a:avLst/>
          </a:prstGeom>
        </p:spPr>
      </p:pic>
      <p:grpSp>
        <p:nvGrpSpPr>
          <p:cNvPr id="71" name="Group 70">
            <a:extLst>
              <a:ext uri="{FF2B5EF4-FFF2-40B4-BE49-F238E27FC236}">
                <a16:creationId xmlns:a16="http://schemas.microsoft.com/office/drawing/2014/main" id="{F13064D4-A110-1172-EC20-0AF62CD6129B}"/>
              </a:ext>
            </a:extLst>
          </p:cNvPr>
          <p:cNvGrpSpPr/>
          <p:nvPr/>
        </p:nvGrpSpPr>
        <p:grpSpPr>
          <a:xfrm>
            <a:off x="7054163" y="4902284"/>
            <a:ext cx="2352693" cy="1767664"/>
            <a:chOff x="3810000" y="-10990"/>
            <a:chExt cx="9142364" cy="6868990"/>
          </a:xfrm>
        </p:grpSpPr>
        <p:pic>
          <p:nvPicPr>
            <p:cNvPr id="68" name="Picture 67" descr="A person with long hair&#10;&#10;Description automatically generated with medium confidence">
              <a:extLst>
                <a:ext uri="{FF2B5EF4-FFF2-40B4-BE49-F238E27FC236}">
                  <a16:creationId xmlns:a16="http://schemas.microsoft.com/office/drawing/2014/main" id="{62EB093E-CBFC-4E15-C998-A1B74DB6A680}"/>
                </a:ext>
              </a:extLst>
            </p:cNvPr>
            <p:cNvPicPr>
              <a:picLocks noChangeAspect="1"/>
            </p:cNvPicPr>
            <p:nvPr/>
          </p:nvPicPr>
          <p:blipFill>
            <a:blip r:embed="rId26" cstate="hqprint">
              <a:extLst>
                <a:ext uri="{28A0092B-C50C-407E-A947-70E740481C1C}">
                  <a14:useLocalDpi xmlns:a14="http://schemas.microsoft.com/office/drawing/2010/main" val="0"/>
                </a:ext>
              </a:extLst>
            </a:blip>
            <a:stretch>
              <a:fillRect/>
            </a:stretch>
          </p:blipFill>
          <p:spPr>
            <a:xfrm>
              <a:off x="3810000" y="0"/>
              <a:ext cx="4572000" cy="6858000"/>
            </a:xfrm>
            <a:prstGeom prst="rect">
              <a:avLst/>
            </a:prstGeom>
          </p:spPr>
        </p:pic>
        <p:pic>
          <p:nvPicPr>
            <p:cNvPr id="70" name="Picture 69" descr="A picture containing person, posing&#10;&#10;Description automatically generated">
              <a:extLst>
                <a:ext uri="{FF2B5EF4-FFF2-40B4-BE49-F238E27FC236}">
                  <a16:creationId xmlns:a16="http://schemas.microsoft.com/office/drawing/2014/main" id="{F61DBAD9-A289-A6A8-6988-24C3E05661C0}"/>
                </a:ext>
              </a:extLst>
            </p:cNvPr>
            <p:cNvPicPr>
              <a:picLocks noChangeAspect="1"/>
            </p:cNvPicPr>
            <p:nvPr/>
          </p:nvPicPr>
          <p:blipFill>
            <a:blip r:embed="rId27" cstate="hqprint">
              <a:extLst>
                <a:ext uri="{28A0092B-C50C-407E-A947-70E740481C1C}">
                  <a14:useLocalDpi xmlns:a14="http://schemas.microsoft.com/office/drawing/2010/main" val="0"/>
                </a:ext>
              </a:extLst>
            </a:blip>
            <a:stretch>
              <a:fillRect/>
            </a:stretch>
          </p:blipFill>
          <p:spPr>
            <a:xfrm>
              <a:off x="8380364" y="-10990"/>
              <a:ext cx="4572000" cy="6858000"/>
            </a:xfrm>
            <a:prstGeom prst="rect">
              <a:avLst/>
            </a:prstGeom>
          </p:spPr>
        </p:pic>
      </p:grpSp>
      <p:pic>
        <p:nvPicPr>
          <p:cNvPr id="60" name="Picture 59" descr="Text&#10;&#10;Description automatically generated">
            <a:extLst>
              <a:ext uri="{FF2B5EF4-FFF2-40B4-BE49-F238E27FC236}">
                <a16:creationId xmlns:a16="http://schemas.microsoft.com/office/drawing/2014/main" id="{0D7CE121-CAC9-1FD4-1CD5-4A06ECB27A3A}"/>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9476465" y="4905651"/>
            <a:ext cx="2257710" cy="1051855"/>
          </a:xfrm>
          <a:prstGeom prst="rect">
            <a:avLst/>
          </a:prstGeom>
        </p:spPr>
      </p:pic>
      <p:sp>
        <p:nvSpPr>
          <p:cNvPr id="94" name="TextBox 93">
            <a:extLst>
              <a:ext uri="{FF2B5EF4-FFF2-40B4-BE49-F238E27FC236}">
                <a16:creationId xmlns:a16="http://schemas.microsoft.com/office/drawing/2014/main" id="{92DFE157-CAA5-75FE-955B-041E0B033F34}"/>
              </a:ext>
            </a:extLst>
          </p:cNvPr>
          <p:cNvSpPr txBox="1"/>
          <p:nvPr/>
        </p:nvSpPr>
        <p:spPr>
          <a:xfrm>
            <a:off x="994085" y="242827"/>
            <a:ext cx="11083365" cy="1366528"/>
          </a:xfrm>
          <a:prstGeom prst="rect">
            <a:avLst/>
          </a:prstGeom>
          <a:noFill/>
        </p:spPr>
        <p:txBody>
          <a:bodyPr wrap="square">
            <a:spAutoFit/>
          </a:bodyPr>
          <a:lstStyle/>
          <a:p>
            <a:pPr marL="0" indent="0" fontAlgn="auto">
              <a:lnSpc>
                <a:spcPct val="120000"/>
              </a:lnSpc>
              <a:spcBef>
                <a:spcPts val="0"/>
              </a:spcBef>
              <a:spcAft>
                <a:spcPts val="0"/>
              </a:spcAft>
              <a:buFont typeface="Arial" panose="020B0604020202020204" pitchFamily="34" charset="0"/>
              <a:buNone/>
              <a:defRPr/>
            </a:pPr>
            <a:r>
              <a:rPr lang="nb-NO" sz="1800" b="1" dirty="0">
                <a:latin typeface="Franklin Gothic Medium" panose="020B0603020102020204" pitchFamily="34" charset="0"/>
                <a:cs typeface="Times New Roman" panose="02020603050405020304" pitchFamily="18" charset="0"/>
              </a:rPr>
              <a:t>P7: CROATIA: Ethnographic Museum of Istria</a:t>
            </a:r>
          </a:p>
          <a:p>
            <a:pPr marL="0" indent="0" fontAlgn="auto">
              <a:lnSpc>
                <a:spcPct val="120000"/>
              </a:lnSpc>
              <a:spcBef>
                <a:spcPts val="0"/>
              </a:spcBef>
              <a:spcAft>
                <a:spcPts val="0"/>
              </a:spcAft>
              <a:buFont typeface="Arial" panose="020B0604020202020204" pitchFamily="34" charset="0"/>
              <a:buNone/>
              <a:defRPr/>
            </a:pPr>
            <a:r>
              <a:rPr lang="en-US" sz="1800" dirty="0">
                <a:latin typeface="Franklin Gothic Medium" panose="020B0603020102020204" pitchFamily="34" charset="0"/>
                <a:cs typeface="Times New Roman" panose="02020603050405020304" pitchFamily="18" charset="0"/>
              </a:rPr>
              <a:t>The complex political history of the Istrian peninsula and its multi-ethnic population related to 200 000 emigrants after World War II</a:t>
            </a:r>
            <a:endParaRPr lang="nb-NO" sz="1800" dirty="0">
              <a:latin typeface="Franklin Gothic Medium" panose="020B0603020102020204" pitchFamily="34" charset="0"/>
              <a:cs typeface="Times New Roman" panose="02020603050405020304" pitchFamily="18" charset="0"/>
            </a:endParaRPr>
          </a:p>
          <a:p>
            <a:endParaRPr lang="nb-NO" sz="1800" dirty="0">
              <a:solidFill>
                <a:schemeClr val="bg1"/>
              </a:solidFill>
              <a:latin typeface="Franklin Gothic Medium" panose="020B0603020102020204" pitchFamily="34" charset="0"/>
            </a:endParaRPr>
          </a:p>
        </p:txBody>
      </p:sp>
      <p:pic>
        <p:nvPicPr>
          <p:cNvPr id="93" name="Picture 92" descr="A picture containing text, military vehicle&#10;&#10;Description automatically generated">
            <a:extLst>
              <a:ext uri="{FF2B5EF4-FFF2-40B4-BE49-F238E27FC236}">
                <a16:creationId xmlns:a16="http://schemas.microsoft.com/office/drawing/2014/main" id="{C58779A5-090B-9882-28EA-67536E6774EF}"/>
              </a:ext>
            </a:extLst>
          </p:cNvPr>
          <p:cNvPicPr>
            <a:picLocks noChangeAspect="1"/>
          </p:cNvPicPr>
          <p:nvPr/>
        </p:nvPicPr>
        <p:blipFill rotWithShape="1">
          <a:blip r:embed="rId29" cstate="hqprint">
            <a:extLst>
              <a:ext uri="{28A0092B-C50C-407E-A947-70E740481C1C}">
                <a14:useLocalDpi xmlns:a14="http://schemas.microsoft.com/office/drawing/2010/main" val="0"/>
              </a:ext>
            </a:extLst>
          </a:blip>
          <a:srcRect t="20631"/>
          <a:stretch/>
        </p:blipFill>
        <p:spPr>
          <a:xfrm>
            <a:off x="6615951" y="1397069"/>
            <a:ext cx="5471642" cy="3257083"/>
          </a:xfrm>
          <a:prstGeom prst="rect">
            <a:avLst/>
          </a:prstGeom>
        </p:spPr>
      </p:pic>
      <p:grpSp>
        <p:nvGrpSpPr>
          <p:cNvPr id="91" name="Group 90">
            <a:extLst>
              <a:ext uri="{FF2B5EF4-FFF2-40B4-BE49-F238E27FC236}">
                <a16:creationId xmlns:a16="http://schemas.microsoft.com/office/drawing/2014/main" id="{EDC92CD6-58C0-8973-E263-D66987B1BAD5}"/>
              </a:ext>
            </a:extLst>
          </p:cNvPr>
          <p:cNvGrpSpPr/>
          <p:nvPr/>
        </p:nvGrpSpPr>
        <p:grpSpPr>
          <a:xfrm>
            <a:off x="7251119" y="4713764"/>
            <a:ext cx="2463530" cy="1656580"/>
            <a:chOff x="-599324" y="-200680"/>
            <a:chExt cx="10198655" cy="6858000"/>
          </a:xfrm>
        </p:grpSpPr>
        <p:pic>
          <p:nvPicPr>
            <p:cNvPr id="88" name="Picture 87" descr="A picture containing clothing, person&#10;&#10;Description automatically generated">
              <a:extLst>
                <a:ext uri="{FF2B5EF4-FFF2-40B4-BE49-F238E27FC236}">
                  <a16:creationId xmlns:a16="http://schemas.microsoft.com/office/drawing/2014/main" id="{55E27633-1448-3B51-551D-FC4309ECE2AD}"/>
                </a:ext>
              </a:extLst>
            </p:cNvPr>
            <p:cNvPicPr>
              <a:picLocks noChangeAspect="1"/>
            </p:cNvPicPr>
            <p:nvPr/>
          </p:nvPicPr>
          <p:blipFill>
            <a:blip r:embed="rId30" cstate="hqprint">
              <a:extLst>
                <a:ext uri="{28A0092B-C50C-407E-A947-70E740481C1C}">
                  <a14:useLocalDpi xmlns:a14="http://schemas.microsoft.com/office/drawing/2010/main" val="0"/>
                </a:ext>
              </a:extLst>
            </a:blip>
            <a:stretch>
              <a:fillRect/>
            </a:stretch>
          </p:blipFill>
          <p:spPr>
            <a:xfrm>
              <a:off x="5027331" y="-200680"/>
              <a:ext cx="4572000" cy="6858000"/>
            </a:xfrm>
            <a:prstGeom prst="rect">
              <a:avLst/>
            </a:prstGeom>
          </p:spPr>
        </p:pic>
        <p:pic>
          <p:nvPicPr>
            <p:cNvPr id="90" name="Picture 89" descr="A person with curly hair&#10;&#10;Description automatically generated with medium confidence">
              <a:extLst>
                <a:ext uri="{FF2B5EF4-FFF2-40B4-BE49-F238E27FC236}">
                  <a16:creationId xmlns:a16="http://schemas.microsoft.com/office/drawing/2014/main" id="{08D05F68-843F-7E66-7D43-1F67D97680F4}"/>
                </a:ext>
              </a:extLst>
            </p:cNvPr>
            <p:cNvPicPr>
              <a:picLocks noChangeAspect="1"/>
            </p:cNvPicPr>
            <p:nvPr/>
          </p:nvPicPr>
          <p:blipFill>
            <a:blip r:embed="rId31" cstate="hqprint">
              <a:extLst>
                <a:ext uri="{28A0092B-C50C-407E-A947-70E740481C1C}">
                  <a14:useLocalDpi xmlns:a14="http://schemas.microsoft.com/office/drawing/2010/main" val="0"/>
                </a:ext>
              </a:extLst>
            </a:blip>
            <a:stretch>
              <a:fillRect/>
            </a:stretch>
          </p:blipFill>
          <p:spPr>
            <a:xfrm>
              <a:off x="-599324" y="-200680"/>
              <a:ext cx="5636419" cy="6858000"/>
            </a:xfrm>
            <a:prstGeom prst="rect">
              <a:avLst/>
            </a:prstGeom>
          </p:spPr>
        </p:pic>
      </p:grpSp>
      <p:pic>
        <p:nvPicPr>
          <p:cNvPr id="86" name="Picture 85" descr="Text&#10;&#10;Description automatically generated with low confidence">
            <a:extLst>
              <a:ext uri="{FF2B5EF4-FFF2-40B4-BE49-F238E27FC236}">
                <a16:creationId xmlns:a16="http://schemas.microsoft.com/office/drawing/2014/main" id="{253E1EE7-97BD-AF8F-B8C1-32D20386F520}"/>
              </a:ext>
            </a:extLst>
          </p:cNvPr>
          <p:cNvPicPr>
            <a:picLocks noChangeAspect="1"/>
          </p:cNvPicPr>
          <p:nvPr/>
        </p:nvPicPr>
        <p:blipFill>
          <a:blip r:embed="rId32" cstate="hqprint">
            <a:extLst>
              <a:ext uri="{28A0092B-C50C-407E-A947-70E740481C1C}">
                <a14:useLocalDpi xmlns:a14="http://schemas.microsoft.com/office/drawing/2010/main" val="0"/>
              </a:ext>
            </a:extLst>
          </a:blip>
          <a:stretch>
            <a:fillRect/>
          </a:stretch>
        </p:blipFill>
        <p:spPr>
          <a:xfrm>
            <a:off x="9674420" y="4801481"/>
            <a:ext cx="2116038" cy="1273251"/>
          </a:xfrm>
          <a:prstGeom prst="rect">
            <a:avLst/>
          </a:prstGeom>
        </p:spPr>
      </p:pic>
    </p:spTree>
    <p:extLst>
      <p:ext uri="{BB962C8B-B14F-4D97-AF65-F5344CB8AC3E}">
        <p14:creationId xmlns:p14="http://schemas.microsoft.com/office/powerpoint/2010/main" val="317358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1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1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1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21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8"/>
                                        </p:tgtEl>
                                      </p:cBhvr>
                                    </p:animEffect>
                                    <p:set>
                                      <p:cBhvr>
                                        <p:cTn id="30" dur="1" fill="hold">
                                          <p:stCondLst>
                                            <p:cond delay="499"/>
                                          </p:stCondLst>
                                        </p:cTn>
                                        <p:tgtEl>
                                          <p:spTgt spid="2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2000"/>
                                        <p:tgtEl>
                                          <p:spTgt spid="5"/>
                                        </p:tgtEl>
                                      </p:cBhvr>
                                    </p:animEffect>
                                  </p:childTnLst>
                                </p:cTn>
                              </p:par>
                              <p:par>
                                <p:cTn id="36" presetID="10"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2000"/>
                                        <p:tgtEl>
                                          <p:spTgt spid="30"/>
                                        </p:tgtEl>
                                      </p:cBhvr>
                                    </p:animEffect>
                                  </p:childTnLst>
                                </p:cTn>
                              </p:par>
                              <p:par>
                                <p:cTn id="39" presetID="10"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2000"/>
                                        <p:tgtEl>
                                          <p:spTgt spid="33"/>
                                        </p:tgtEl>
                                      </p:cBhvr>
                                    </p:animEffect>
                                  </p:childTnLst>
                                </p:cTn>
                              </p:par>
                              <p:par>
                                <p:cTn id="42" presetID="10" presetClass="entr" presetSubtype="0" fill="hold"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20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5"/>
                                        </p:tgtEl>
                                      </p:cBhvr>
                                    </p:animEffect>
                                    <p:set>
                                      <p:cBhvr>
                                        <p:cTn id="49" dur="1" fill="hold">
                                          <p:stCondLst>
                                            <p:cond delay="499"/>
                                          </p:stCondLst>
                                        </p:cTn>
                                        <p:tgtEl>
                                          <p:spTgt spid="5"/>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30"/>
                                        </p:tgtEl>
                                      </p:cBhvr>
                                    </p:animEffect>
                                    <p:set>
                                      <p:cBhvr>
                                        <p:cTn id="52" dur="1" fill="hold">
                                          <p:stCondLst>
                                            <p:cond delay="499"/>
                                          </p:stCondLst>
                                        </p:cTn>
                                        <p:tgtEl>
                                          <p:spTgt spid="3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33"/>
                                        </p:tgtEl>
                                      </p:cBhvr>
                                    </p:animEffect>
                                    <p:set>
                                      <p:cBhvr>
                                        <p:cTn id="55" dur="1" fill="hold">
                                          <p:stCondLst>
                                            <p:cond delay="499"/>
                                          </p:stCondLst>
                                        </p:cTn>
                                        <p:tgtEl>
                                          <p:spTgt spid="33"/>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2"/>
                                        </p:tgtEl>
                                      </p:cBhvr>
                                    </p:animEffect>
                                    <p:set>
                                      <p:cBhvr>
                                        <p:cTn id="58" dur="1" fill="hold">
                                          <p:stCondLst>
                                            <p:cond delay="499"/>
                                          </p:stCondLst>
                                        </p:cTn>
                                        <p:tgtEl>
                                          <p:spTgt spid="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2000"/>
                                        <p:tgtEl>
                                          <p:spTgt spid="7"/>
                                        </p:tgtEl>
                                      </p:cBhvr>
                                    </p:animEffect>
                                  </p:childTnLst>
                                </p:cTn>
                              </p:par>
                              <p:par>
                                <p:cTn id="64" presetID="10"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2000"/>
                                        <p:tgtEl>
                                          <p:spTgt spid="39"/>
                                        </p:tgtEl>
                                      </p:cBhvr>
                                    </p:animEffect>
                                  </p:childTnLst>
                                </p:cTn>
                              </p:par>
                              <p:par>
                                <p:cTn id="67" presetID="10" presetClass="entr" presetSubtype="0"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2000"/>
                                        <p:tgtEl>
                                          <p:spTgt spid="45"/>
                                        </p:tgtEl>
                                      </p:cBhvr>
                                    </p:animEffect>
                                  </p:childTnLst>
                                </p:cTn>
                              </p:par>
                              <p:par>
                                <p:cTn id="70" presetID="10" presetClass="entr" presetSubtype="0"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2000"/>
                                        <p:tgtEl>
                                          <p:spTgt spid="4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1" nodeType="clickEffect">
                                  <p:stCondLst>
                                    <p:cond delay="0"/>
                                  </p:stCondLst>
                                  <p:childTnLst>
                                    <p:animEffect transition="out" filter="fade">
                                      <p:cBhvr>
                                        <p:cTn id="76" dur="500"/>
                                        <p:tgtEl>
                                          <p:spTgt spid="7"/>
                                        </p:tgtEl>
                                      </p:cBhvr>
                                    </p:animEffect>
                                    <p:set>
                                      <p:cBhvr>
                                        <p:cTn id="77" dur="1" fill="hold">
                                          <p:stCondLst>
                                            <p:cond delay="499"/>
                                          </p:stCondLst>
                                        </p:cTn>
                                        <p:tgtEl>
                                          <p:spTgt spid="7"/>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9"/>
                                        </p:tgtEl>
                                      </p:cBhvr>
                                    </p:animEffect>
                                    <p:set>
                                      <p:cBhvr>
                                        <p:cTn id="80" dur="1" fill="hold">
                                          <p:stCondLst>
                                            <p:cond delay="499"/>
                                          </p:stCondLst>
                                        </p:cTn>
                                        <p:tgtEl>
                                          <p:spTgt spid="39"/>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45"/>
                                        </p:tgtEl>
                                      </p:cBhvr>
                                    </p:animEffect>
                                    <p:set>
                                      <p:cBhvr>
                                        <p:cTn id="83" dur="1" fill="hold">
                                          <p:stCondLst>
                                            <p:cond delay="499"/>
                                          </p:stCondLst>
                                        </p:cTn>
                                        <p:tgtEl>
                                          <p:spTgt spid="45"/>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47"/>
                                        </p:tgtEl>
                                      </p:cBhvr>
                                    </p:animEffect>
                                    <p:set>
                                      <p:cBhvr>
                                        <p:cTn id="86" dur="1" fill="hold">
                                          <p:stCondLst>
                                            <p:cond delay="499"/>
                                          </p:stCondLst>
                                        </p:cTn>
                                        <p:tgtEl>
                                          <p:spTgt spid="47"/>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000"/>
                                        <p:tgtEl>
                                          <p:spTgt spid="9"/>
                                        </p:tgtEl>
                                      </p:cBhvr>
                                    </p:animEffect>
                                  </p:childTnLst>
                                </p:cTn>
                              </p:par>
                              <p:par>
                                <p:cTn id="92" presetID="10" presetClass="entr" presetSubtype="0" fill="hold"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2000"/>
                                        <p:tgtEl>
                                          <p:spTgt spid="49"/>
                                        </p:tgtEl>
                                      </p:cBhvr>
                                    </p:animEffect>
                                  </p:childTnLst>
                                </p:cTn>
                              </p:par>
                              <p:par>
                                <p:cTn id="95" presetID="10" presetClass="entr" presetSubtype="0" fill="hold"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2000"/>
                                        <p:tgtEl>
                                          <p:spTgt spid="51"/>
                                        </p:tgtEl>
                                      </p:cBhvr>
                                    </p:animEffect>
                                  </p:childTnLst>
                                </p:cTn>
                              </p:par>
                              <p:par>
                                <p:cTn id="98" presetID="10" presetClass="entr" presetSubtype="0" fill="hold"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2000"/>
                                        <p:tgtEl>
                                          <p:spTgt spid="58"/>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grpId="1" nodeType="clickEffect">
                                  <p:stCondLst>
                                    <p:cond delay="0"/>
                                  </p:stCondLst>
                                  <p:childTnLst>
                                    <p:animEffect transition="out" filter="fade">
                                      <p:cBhvr>
                                        <p:cTn id="104" dur="500"/>
                                        <p:tgtEl>
                                          <p:spTgt spid="9"/>
                                        </p:tgtEl>
                                      </p:cBhvr>
                                    </p:animEffect>
                                    <p:set>
                                      <p:cBhvr>
                                        <p:cTn id="105" dur="1" fill="hold">
                                          <p:stCondLst>
                                            <p:cond delay="499"/>
                                          </p:stCondLst>
                                        </p:cTn>
                                        <p:tgtEl>
                                          <p:spTgt spid="9"/>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49"/>
                                        </p:tgtEl>
                                      </p:cBhvr>
                                    </p:animEffect>
                                    <p:set>
                                      <p:cBhvr>
                                        <p:cTn id="108" dur="1" fill="hold">
                                          <p:stCondLst>
                                            <p:cond delay="499"/>
                                          </p:stCondLst>
                                        </p:cTn>
                                        <p:tgtEl>
                                          <p:spTgt spid="49"/>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51"/>
                                        </p:tgtEl>
                                      </p:cBhvr>
                                    </p:animEffect>
                                    <p:set>
                                      <p:cBhvr>
                                        <p:cTn id="111" dur="1" fill="hold">
                                          <p:stCondLst>
                                            <p:cond delay="499"/>
                                          </p:stCondLst>
                                        </p:cTn>
                                        <p:tgtEl>
                                          <p:spTgt spid="51"/>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58"/>
                                        </p:tgtEl>
                                      </p:cBhvr>
                                    </p:animEffect>
                                    <p:set>
                                      <p:cBhvr>
                                        <p:cTn id="114" dur="1" fill="hold">
                                          <p:stCondLst>
                                            <p:cond delay="499"/>
                                          </p:stCondLst>
                                        </p:cTn>
                                        <p:tgtEl>
                                          <p:spTgt spid="58"/>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73"/>
                                        </p:tgtEl>
                                        <p:attrNameLst>
                                          <p:attrName>style.visibility</p:attrName>
                                        </p:attrNameLst>
                                      </p:cBhvr>
                                      <p:to>
                                        <p:strVal val="visible"/>
                                      </p:to>
                                    </p:set>
                                    <p:animEffect transition="in" filter="fade">
                                      <p:cBhvr>
                                        <p:cTn id="119" dur="2000"/>
                                        <p:tgtEl>
                                          <p:spTgt spid="73"/>
                                        </p:tgtEl>
                                      </p:cBhvr>
                                    </p:animEffect>
                                  </p:childTnLst>
                                </p:cTn>
                              </p:par>
                              <p:par>
                                <p:cTn id="120" presetID="10" presetClass="entr" presetSubtype="0" fill="hold" nodeType="withEffect">
                                  <p:stCondLst>
                                    <p:cond delay="0"/>
                                  </p:stCondLst>
                                  <p:childTnLst>
                                    <p:set>
                                      <p:cBhvr>
                                        <p:cTn id="121" dur="1" fill="hold">
                                          <p:stCondLst>
                                            <p:cond delay="0"/>
                                          </p:stCondLst>
                                        </p:cTn>
                                        <p:tgtEl>
                                          <p:spTgt spid="78"/>
                                        </p:tgtEl>
                                        <p:attrNameLst>
                                          <p:attrName>style.visibility</p:attrName>
                                        </p:attrNameLst>
                                      </p:cBhvr>
                                      <p:to>
                                        <p:strVal val="visible"/>
                                      </p:to>
                                    </p:set>
                                    <p:animEffect transition="in" filter="fade">
                                      <p:cBhvr>
                                        <p:cTn id="122" dur="2000"/>
                                        <p:tgtEl>
                                          <p:spTgt spid="78"/>
                                        </p:tgtEl>
                                      </p:cBhvr>
                                    </p:animEffect>
                                  </p:childTnLst>
                                </p:cTn>
                              </p:par>
                              <p:par>
                                <p:cTn id="123" presetID="10" presetClass="entr" presetSubtype="0" fill="hold" nodeType="with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2000"/>
                                        <p:tgtEl>
                                          <p:spTgt spid="80"/>
                                        </p:tgtEl>
                                      </p:cBhvr>
                                    </p:animEffect>
                                  </p:childTnLst>
                                </p:cTn>
                              </p:par>
                              <p:par>
                                <p:cTn id="126" presetID="10" presetClass="entr" presetSubtype="0" fill="hold" nodeType="withEffect">
                                  <p:stCondLst>
                                    <p:cond delay="0"/>
                                  </p:stCondLst>
                                  <p:childTnLst>
                                    <p:set>
                                      <p:cBhvr>
                                        <p:cTn id="127" dur="1" fill="hold">
                                          <p:stCondLst>
                                            <p:cond delay="0"/>
                                          </p:stCondLst>
                                        </p:cTn>
                                        <p:tgtEl>
                                          <p:spTgt spid="84"/>
                                        </p:tgtEl>
                                        <p:attrNameLst>
                                          <p:attrName>style.visibility</p:attrName>
                                        </p:attrNameLst>
                                      </p:cBhvr>
                                      <p:to>
                                        <p:strVal val="visible"/>
                                      </p:to>
                                    </p:set>
                                    <p:animEffect transition="in" filter="fade">
                                      <p:cBhvr>
                                        <p:cTn id="128" dur="2000"/>
                                        <p:tgtEl>
                                          <p:spTgt spid="84"/>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xit" presetSubtype="0" fill="hold" grpId="1" nodeType="clickEffect">
                                  <p:stCondLst>
                                    <p:cond delay="0"/>
                                  </p:stCondLst>
                                  <p:childTnLst>
                                    <p:animEffect transition="out" filter="fade">
                                      <p:cBhvr>
                                        <p:cTn id="132" dur="500"/>
                                        <p:tgtEl>
                                          <p:spTgt spid="73"/>
                                        </p:tgtEl>
                                      </p:cBhvr>
                                    </p:animEffect>
                                    <p:set>
                                      <p:cBhvr>
                                        <p:cTn id="133" dur="1" fill="hold">
                                          <p:stCondLst>
                                            <p:cond delay="499"/>
                                          </p:stCondLst>
                                        </p:cTn>
                                        <p:tgtEl>
                                          <p:spTgt spid="73"/>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78"/>
                                        </p:tgtEl>
                                      </p:cBhvr>
                                    </p:animEffect>
                                    <p:set>
                                      <p:cBhvr>
                                        <p:cTn id="136" dur="1" fill="hold">
                                          <p:stCondLst>
                                            <p:cond delay="499"/>
                                          </p:stCondLst>
                                        </p:cTn>
                                        <p:tgtEl>
                                          <p:spTgt spid="78"/>
                                        </p:tgtEl>
                                        <p:attrNameLst>
                                          <p:attrName>style.visibility</p:attrName>
                                        </p:attrNameLst>
                                      </p:cBhvr>
                                      <p:to>
                                        <p:strVal val="hidden"/>
                                      </p:to>
                                    </p:set>
                                  </p:childTnLst>
                                </p:cTn>
                              </p:par>
                              <p:par>
                                <p:cTn id="137" presetID="10" presetClass="exit" presetSubtype="0" fill="hold" nodeType="withEffect">
                                  <p:stCondLst>
                                    <p:cond delay="0"/>
                                  </p:stCondLst>
                                  <p:childTnLst>
                                    <p:animEffect transition="out" filter="fade">
                                      <p:cBhvr>
                                        <p:cTn id="138" dur="500"/>
                                        <p:tgtEl>
                                          <p:spTgt spid="80"/>
                                        </p:tgtEl>
                                      </p:cBhvr>
                                    </p:animEffect>
                                    <p:set>
                                      <p:cBhvr>
                                        <p:cTn id="139" dur="1" fill="hold">
                                          <p:stCondLst>
                                            <p:cond delay="499"/>
                                          </p:stCondLst>
                                        </p:cTn>
                                        <p:tgtEl>
                                          <p:spTgt spid="80"/>
                                        </p:tgtEl>
                                        <p:attrNameLst>
                                          <p:attrName>style.visibility</p:attrName>
                                        </p:attrNameLst>
                                      </p:cBhvr>
                                      <p:to>
                                        <p:strVal val="hidden"/>
                                      </p:to>
                                    </p:set>
                                  </p:childTnLst>
                                </p:cTn>
                              </p:par>
                              <p:par>
                                <p:cTn id="140" presetID="10" presetClass="exit" presetSubtype="0" fill="hold" nodeType="withEffect">
                                  <p:stCondLst>
                                    <p:cond delay="0"/>
                                  </p:stCondLst>
                                  <p:childTnLst>
                                    <p:animEffect transition="out" filter="fade">
                                      <p:cBhvr>
                                        <p:cTn id="141" dur="500"/>
                                        <p:tgtEl>
                                          <p:spTgt spid="84"/>
                                        </p:tgtEl>
                                      </p:cBhvr>
                                    </p:animEffect>
                                    <p:set>
                                      <p:cBhvr>
                                        <p:cTn id="142" dur="1" fill="hold">
                                          <p:stCondLst>
                                            <p:cond delay="499"/>
                                          </p:stCondLst>
                                        </p:cTn>
                                        <p:tgtEl>
                                          <p:spTgt spid="84"/>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11"/>
                                        </p:tgtEl>
                                        <p:attrNameLst>
                                          <p:attrName>style.visibility</p:attrName>
                                        </p:attrNameLst>
                                      </p:cBhvr>
                                      <p:to>
                                        <p:strVal val="visible"/>
                                      </p:to>
                                    </p:set>
                                    <p:animEffect transition="in" filter="fade">
                                      <p:cBhvr>
                                        <p:cTn id="147" dur="2000"/>
                                        <p:tgtEl>
                                          <p:spTgt spid="11"/>
                                        </p:tgtEl>
                                      </p:cBhvr>
                                    </p:animEffect>
                                  </p:childTnLst>
                                </p:cTn>
                              </p:par>
                              <p:par>
                                <p:cTn id="148" presetID="10" presetClass="entr" presetSubtype="0" fill="hold" nodeType="withEffect">
                                  <p:stCondLst>
                                    <p:cond delay="0"/>
                                  </p:stCondLst>
                                  <p:childTnLst>
                                    <p:set>
                                      <p:cBhvr>
                                        <p:cTn id="149" dur="1" fill="hold">
                                          <p:stCondLst>
                                            <p:cond delay="0"/>
                                          </p:stCondLst>
                                        </p:cTn>
                                        <p:tgtEl>
                                          <p:spTgt spid="66"/>
                                        </p:tgtEl>
                                        <p:attrNameLst>
                                          <p:attrName>style.visibility</p:attrName>
                                        </p:attrNameLst>
                                      </p:cBhvr>
                                      <p:to>
                                        <p:strVal val="visible"/>
                                      </p:to>
                                    </p:set>
                                    <p:animEffect transition="in" filter="fade">
                                      <p:cBhvr>
                                        <p:cTn id="150" dur="2000"/>
                                        <p:tgtEl>
                                          <p:spTgt spid="66"/>
                                        </p:tgtEl>
                                      </p:cBhvr>
                                    </p:animEffect>
                                  </p:childTnLst>
                                </p:cTn>
                              </p:par>
                              <p:par>
                                <p:cTn id="151" presetID="10" presetClass="entr" presetSubtype="0" fill="hold" nodeType="withEffect">
                                  <p:stCondLst>
                                    <p:cond delay="0"/>
                                  </p:stCondLst>
                                  <p:childTnLst>
                                    <p:set>
                                      <p:cBhvr>
                                        <p:cTn id="152" dur="1" fill="hold">
                                          <p:stCondLst>
                                            <p:cond delay="0"/>
                                          </p:stCondLst>
                                        </p:cTn>
                                        <p:tgtEl>
                                          <p:spTgt spid="60"/>
                                        </p:tgtEl>
                                        <p:attrNameLst>
                                          <p:attrName>style.visibility</p:attrName>
                                        </p:attrNameLst>
                                      </p:cBhvr>
                                      <p:to>
                                        <p:strVal val="visible"/>
                                      </p:to>
                                    </p:set>
                                    <p:animEffect transition="in" filter="fade">
                                      <p:cBhvr>
                                        <p:cTn id="153" dur="2000"/>
                                        <p:tgtEl>
                                          <p:spTgt spid="60"/>
                                        </p:tgtEl>
                                      </p:cBhvr>
                                    </p:animEffect>
                                  </p:childTnLst>
                                </p:cTn>
                              </p:par>
                              <p:par>
                                <p:cTn id="154" presetID="10" presetClass="entr" presetSubtype="0" fill="hold" nodeType="withEffect">
                                  <p:stCondLst>
                                    <p:cond delay="0"/>
                                  </p:stCondLst>
                                  <p:childTnLst>
                                    <p:set>
                                      <p:cBhvr>
                                        <p:cTn id="155" dur="1" fill="hold">
                                          <p:stCondLst>
                                            <p:cond delay="0"/>
                                          </p:stCondLst>
                                        </p:cTn>
                                        <p:tgtEl>
                                          <p:spTgt spid="71"/>
                                        </p:tgtEl>
                                        <p:attrNameLst>
                                          <p:attrName>style.visibility</p:attrName>
                                        </p:attrNameLst>
                                      </p:cBhvr>
                                      <p:to>
                                        <p:strVal val="visible"/>
                                      </p:to>
                                    </p:set>
                                    <p:animEffect transition="in" filter="fade">
                                      <p:cBhvr>
                                        <p:cTn id="156" dur="2000"/>
                                        <p:tgtEl>
                                          <p:spTgt spid="71"/>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xit" presetSubtype="0" fill="hold" grpId="1" nodeType="clickEffect">
                                  <p:stCondLst>
                                    <p:cond delay="0"/>
                                  </p:stCondLst>
                                  <p:childTnLst>
                                    <p:animEffect transition="out" filter="fade">
                                      <p:cBhvr>
                                        <p:cTn id="160" dur="500"/>
                                        <p:tgtEl>
                                          <p:spTgt spid="11"/>
                                        </p:tgtEl>
                                      </p:cBhvr>
                                    </p:animEffect>
                                    <p:set>
                                      <p:cBhvr>
                                        <p:cTn id="161" dur="1" fill="hold">
                                          <p:stCondLst>
                                            <p:cond delay="499"/>
                                          </p:stCondLst>
                                        </p:cTn>
                                        <p:tgtEl>
                                          <p:spTgt spid="11"/>
                                        </p:tgtEl>
                                        <p:attrNameLst>
                                          <p:attrName>style.visibility</p:attrName>
                                        </p:attrNameLst>
                                      </p:cBhvr>
                                      <p:to>
                                        <p:strVal val="hidden"/>
                                      </p:to>
                                    </p:set>
                                  </p:childTnLst>
                                </p:cTn>
                              </p:par>
                              <p:par>
                                <p:cTn id="162" presetID="10" presetClass="exit" presetSubtype="0" fill="hold" nodeType="withEffect">
                                  <p:stCondLst>
                                    <p:cond delay="0"/>
                                  </p:stCondLst>
                                  <p:childTnLst>
                                    <p:animEffect transition="out" filter="fade">
                                      <p:cBhvr>
                                        <p:cTn id="163" dur="500"/>
                                        <p:tgtEl>
                                          <p:spTgt spid="66"/>
                                        </p:tgtEl>
                                      </p:cBhvr>
                                    </p:animEffect>
                                    <p:set>
                                      <p:cBhvr>
                                        <p:cTn id="164" dur="1" fill="hold">
                                          <p:stCondLst>
                                            <p:cond delay="499"/>
                                          </p:stCondLst>
                                        </p:cTn>
                                        <p:tgtEl>
                                          <p:spTgt spid="66"/>
                                        </p:tgtEl>
                                        <p:attrNameLst>
                                          <p:attrName>style.visibility</p:attrName>
                                        </p:attrNameLst>
                                      </p:cBhvr>
                                      <p:to>
                                        <p:strVal val="hidden"/>
                                      </p:to>
                                    </p:set>
                                  </p:childTnLst>
                                </p:cTn>
                              </p:par>
                              <p:par>
                                <p:cTn id="165" presetID="10" presetClass="exit" presetSubtype="0" fill="hold" nodeType="withEffect">
                                  <p:stCondLst>
                                    <p:cond delay="0"/>
                                  </p:stCondLst>
                                  <p:childTnLst>
                                    <p:animEffect transition="out" filter="fade">
                                      <p:cBhvr>
                                        <p:cTn id="166" dur="500"/>
                                        <p:tgtEl>
                                          <p:spTgt spid="60"/>
                                        </p:tgtEl>
                                      </p:cBhvr>
                                    </p:animEffect>
                                    <p:set>
                                      <p:cBhvr>
                                        <p:cTn id="167" dur="1" fill="hold">
                                          <p:stCondLst>
                                            <p:cond delay="499"/>
                                          </p:stCondLst>
                                        </p:cTn>
                                        <p:tgtEl>
                                          <p:spTgt spid="60"/>
                                        </p:tgtEl>
                                        <p:attrNameLst>
                                          <p:attrName>style.visibility</p:attrName>
                                        </p:attrNameLst>
                                      </p:cBhvr>
                                      <p:to>
                                        <p:strVal val="hidden"/>
                                      </p:to>
                                    </p:set>
                                  </p:childTnLst>
                                </p:cTn>
                              </p:par>
                              <p:par>
                                <p:cTn id="168" presetID="10" presetClass="exit" presetSubtype="0" fill="hold" nodeType="withEffect">
                                  <p:stCondLst>
                                    <p:cond delay="0"/>
                                  </p:stCondLst>
                                  <p:childTnLst>
                                    <p:animEffect transition="out" filter="fade">
                                      <p:cBhvr>
                                        <p:cTn id="169" dur="500"/>
                                        <p:tgtEl>
                                          <p:spTgt spid="71"/>
                                        </p:tgtEl>
                                      </p:cBhvr>
                                    </p:animEffect>
                                    <p:set>
                                      <p:cBhvr>
                                        <p:cTn id="170" dur="1" fill="hold">
                                          <p:stCondLst>
                                            <p:cond delay="499"/>
                                          </p:stCondLst>
                                        </p:cTn>
                                        <p:tgtEl>
                                          <p:spTgt spid="71"/>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94"/>
                                        </p:tgtEl>
                                        <p:attrNameLst>
                                          <p:attrName>style.visibility</p:attrName>
                                        </p:attrNameLst>
                                      </p:cBhvr>
                                      <p:to>
                                        <p:strVal val="visible"/>
                                      </p:to>
                                    </p:set>
                                    <p:animEffect transition="in" filter="fade">
                                      <p:cBhvr>
                                        <p:cTn id="175" dur="2000"/>
                                        <p:tgtEl>
                                          <p:spTgt spid="94"/>
                                        </p:tgtEl>
                                      </p:cBhvr>
                                    </p:animEffect>
                                  </p:childTnLst>
                                </p:cTn>
                              </p:par>
                              <p:par>
                                <p:cTn id="176" presetID="10" presetClass="entr" presetSubtype="0" fill="hold" nodeType="withEffect">
                                  <p:stCondLst>
                                    <p:cond delay="0"/>
                                  </p:stCondLst>
                                  <p:childTnLst>
                                    <p:set>
                                      <p:cBhvr>
                                        <p:cTn id="177" dur="1" fill="hold">
                                          <p:stCondLst>
                                            <p:cond delay="0"/>
                                          </p:stCondLst>
                                        </p:cTn>
                                        <p:tgtEl>
                                          <p:spTgt spid="93"/>
                                        </p:tgtEl>
                                        <p:attrNameLst>
                                          <p:attrName>style.visibility</p:attrName>
                                        </p:attrNameLst>
                                      </p:cBhvr>
                                      <p:to>
                                        <p:strVal val="visible"/>
                                      </p:to>
                                    </p:set>
                                    <p:animEffect transition="in" filter="fade">
                                      <p:cBhvr>
                                        <p:cTn id="178" dur="2000"/>
                                        <p:tgtEl>
                                          <p:spTgt spid="93"/>
                                        </p:tgtEl>
                                      </p:cBhvr>
                                    </p:animEffect>
                                  </p:childTnLst>
                                </p:cTn>
                              </p:par>
                              <p:par>
                                <p:cTn id="179" presetID="10" presetClass="entr" presetSubtype="0" fill="hold" nodeType="withEffect">
                                  <p:stCondLst>
                                    <p:cond delay="0"/>
                                  </p:stCondLst>
                                  <p:childTnLst>
                                    <p:set>
                                      <p:cBhvr>
                                        <p:cTn id="180" dur="1" fill="hold">
                                          <p:stCondLst>
                                            <p:cond delay="0"/>
                                          </p:stCondLst>
                                        </p:cTn>
                                        <p:tgtEl>
                                          <p:spTgt spid="86"/>
                                        </p:tgtEl>
                                        <p:attrNameLst>
                                          <p:attrName>style.visibility</p:attrName>
                                        </p:attrNameLst>
                                      </p:cBhvr>
                                      <p:to>
                                        <p:strVal val="visible"/>
                                      </p:to>
                                    </p:set>
                                    <p:animEffect transition="in" filter="fade">
                                      <p:cBhvr>
                                        <p:cTn id="181" dur="2000"/>
                                        <p:tgtEl>
                                          <p:spTgt spid="86"/>
                                        </p:tgtEl>
                                      </p:cBhvr>
                                    </p:animEffect>
                                  </p:childTnLst>
                                </p:cTn>
                              </p:par>
                              <p:par>
                                <p:cTn id="182" presetID="10" presetClass="entr" presetSubtype="0" fill="hold" nodeType="withEffect">
                                  <p:stCondLst>
                                    <p:cond delay="0"/>
                                  </p:stCondLst>
                                  <p:childTnLst>
                                    <p:set>
                                      <p:cBhvr>
                                        <p:cTn id="183" dur="1" fill="hold">
                                          <p:stCondLst>
                                            <p:cond delay="0"/>
                                          </p:stCondLst>
                                        </p:cTn>
                                        <p:tgtEl>
                                          <p:spTgt spid="91"/>
                                        </p:tgtEl>
                                        <p:attrNameLst>
                                          <p:attrName>style.visibility</p:attrName>
                                        </p:attrNameLst>
                                      </p:cBhvr>
                                      <p:to>
                                        <p:strVal val="visible"/>
                                      </p:to>
                                    </p:set>
                                    <p:animEffect transition="in" filter="fade">
                                      <p:cBhvr>
                                        <p:cTn id="184" dur="20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7" grpId="0"/>
      <p:bldP spid="7" grpId="1"/>
      <p:bldP spid="9" grpId="0"/>
      <p:bldP spid="9" grpId="1"/>
      <p:bldP spid="73" grpId="0"/>
      <p:bldP spid="73" grpId="1"/>
      <p:bldP spid="11" grpId="0"/>
      <p:bldP spid="11" grpId="1"/>
      <p:bldP spid="9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7D6D3C9E-68A0-3584-DFB4-AB7F8C12B5F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4086" y="1625355"/>
            <a:ext cx="2816225"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e 5">
            <a:extLst>
              <a:ext uri="{FF2B5EF4-FFF2-40B4-BE49-F238E27FC236}">
                <a16:creationId xmlns:a16="http://schemas.microsoft.com/office/drawing/2014/main" id="{D68E8ECD-64BE-24CB-1BEF-E565CCA591F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90086" y="1626943"/>
            <a:ext cx="2328862" cy="277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e 6">
            <a:extLst>
              <a:ext uri="{FF2B5EF4-FFF2-40B4-BE49-F238E27FC236}">
                <a16:creationId xmlns:a16="http://schemas.microsoft.com/office/drawing/2014/main" id="{5E7B9488-20DA-2E41-7EA9-2C40075D8E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57136" y="1644405"/>
            <a:ext cx="32004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kstSylinder 7">
            <a:extLst>
              <a:ext uri="{FF2B5EF4-FFF2-40B4-BE49-F238E27FC236}">
                <a16:creationId xmlns:a16="http://schemas.microsoft.com/office/drawing/2014/main" id="{D26AF01E-B9F5-A538-A2FC-834DEB3AB806}"/>
              </a:ext>
            </a:extLst>
          </p:cNvPr>
          <p:cNvSpPr txBox="1">
            <a:spLocks noChangeArrowheads="1"/>
          </p:cNvSpPr>
          <p:nvPr/>
        </p:nvSpPr>
        <p:spPr bwMode="auto">
          <a:xfrm>
            <a:off x="1623644" y="4415531"/>
            <a:ext cx="3009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SzPct val="125000"/>
              <a:buFont typeface="Arial" panose="020B0604020202020204" pitchFamily="34" charset="0"/>
              <a:buChar char="•"/>
              <a:defRPr sz="2400">
                <a:solidFill>
                  <a:schemeClr val="tx1"/>
                </a:solidFill>
                <a:latin typeface="Tw Cen MT" panose="020B0602020104020603" pitchFamily="34" charset="0"/>
              </a:defRPr>
            </a:lvl1pPr>
            <a:lvl2pPr marL="742950" indent="-285750">
              <a:lnSpc>
                <a:spcPct val="120000"/>
              </a:lnSpc>
              <a:spcBef>
                <a:spcPts val="500"/>
              </a:spcBef>
              <a:buSzPct val="125000"/>
              <a:buFont typeface="Arial" panose="020B0604020202020204" pitchFamily="34" charset="0"/>
              <a:buChar char="•"/>
              <a:defRPr sz="2000">
                <a:solidFill>
                  <a:schemeClr val="tx1"/>
                </a:solidFill>
                <a:latin typeface="Tw Cen MT" panose="020B0602020104020603" pitchFamily="34" charset="0"/>
              </a:defRPr>
            </a:lvl2pPr>
            <a:lvl3pPr marL="1143000" indent="-228600">
              <a:lnSpc>
                <a:spcPct val="120000"/>
              </a:lnSpc>
              <a:spcBef>
                <a:spcPts val="500"/>
              </a:spcBef>
              <a:buSzPct val="125000"/>
              <a:buFont typeface="Arial" panose="020B0604020202020204" pitchFamily="34" charset="0"/>
              <a:buChar char="•"/>
              <a:defRPr>
                <a:solidFill>
                  <a:schemeClr val="tx1"/>
                </a:solidFill>
                <a:latin typeface="Tw Cen MT" panose="020B0602020104020603" pitchFamily="34" charset="0"/>
              </a:defRPr>
            </a:lvl3pPr>
            <a:lvl4pPr marL="16002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4pPr>
            <a:lvl5pPr marL="20574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5pPr>
            <a:lvl6pPr marL="25146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6pPr>
            <a:lvl7pPr marL="29718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7pPr>
            <a:lvl8pPr marL="34290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8pPr>
            <a:lvl9pPr marL="38862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9pPr>
          </a:lstStyle>
          <a:p>
            <a:pPr eaLnBrk="1" hangingPunct="1">
              <a:lnSpc>
                <a:spcPct val="100000"/>
              </a:lnSpc>
              <a:spcBef>
                <a:spcPct val="0"/>
              </a:spcBef>
              <a:buSzTx/>
              <a:buFontTx/>
              <a:buNone/>
            </a:pPr>
            <a:r>
              <a:rPr lang="nb-NO" altLang="nb-NO" sz="2000" dirty="0">
                <a:solidFill>
                  <a:srgbClr val="C00000"/>
                </a:solidFill>
                <a:latin typeface="Franklin Gothic Medium" panose="020B0603020102020204" pitchFamily="34" charset="0"/>
                <a:cs typeface="Times New Roman" panose="02020603050405020304" pitchFamily="18" charset="0"/>
              </a:rPr>
              <a:t>1st generation </a:t>
            </a:r>
          </a:p>
        </p:txBody>
      </p:sp>
      <p:sp>
        <p:nvSpPr>
          <p:cNvPr id="8" name="TekstSylinder 8">
            <a:extLst>
              <a:ext uri="{FF2B5EF4-FFF2-40B4-BE49-F238E27FC236}">
                <a16:creationId xmlns:a16="http://schemas.microsoft.com/office/drawing/2014/main" id="{BAF4E951-9DC1-8ABC-1293-17072DE5D818}"/>
              </a:ext>
            </a:extLst>
          </p:cNvPr>
          <p:cNvSpPr txBox="1">
            <a:spLocks noChangeArrowheads="1"/>
          </p:cNvSpPr>
          <p:nvPr/>
        </p:nvSpPr>
        <p:spPr bwMode="auto">
          <a:xfrm>
            <a:off x="4937736" y="4406655"/>
            <a:ext cx="3009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SzPct val="125000"/>
              <a:buFont typeface="Arial" panose="020B0604020202020204" pitchFamily="34" charset="0"/>
              <a:buChar char="•"/>
              <a:defRPr sz="2400">
                <a:solidFill>
                  <a:schemeClr val="tx1"/>
                </a:solidFill>
                <a:latin typeface="Tw Cen MT" panose="020B0602020104020603" pitchFamily="34" charset="0"/>
              </a:defRPr>
            </a:lvl1pPr>
            <a:lvl2pPr marL="742950" indent="-285750">
              <a:lnSpc>
                <a:spcPct val="120000"/>
              </a:lnSpc>
              <a:spcBef>
                <a:spcPts val="500"/>
              </a:spcBef>
              <a:buSzPct val="125000"/>
              <a:buFont typeface="Arial" panose="020B0604020202020204" pitchFamily="34" charset="0"/>
              <a:buChar char="•"/>
              <a:defRPr sz="2000">
                <a:solidFill>
                  <a:schemeClr val="tx1"/>
                </a:solidFill>
                <a:latin typeface="Tw Cen MT" panose="020B0602020104020603" pitchFamily="34" charset="0"/>
              </a:defRPr>
            </a:lvl2pPr>
            <a:lvl3pPr marL="1143000" indent="-228600">
              <a:lnSpc>
                <a:spcPct val="120000"/>
              </a:lnSpc>
              <a:spcBef>
                <a:spcPts val="500"/>
              </a:spcBef>
              <a:buSzPct val="125000"/>
              <a:buFont typeface="Arial" panose="020B0604020202020204" pitchFamily="34" charset="0"/>
              <a:buChar char="•"/>
              <a:defRPr>
                <a:solidFill>
                  <a:schemeClr val="tx1"/>
                </a:solidFill>
                <a:latin typeface="Tw Cen MT" panose="020B0602020104020603" pitchFamily="34" charset="0"/>
              </a:defRPr>
            </a:lvl3pPr>
            <a:lvl4pPr marL="16002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4pPr>
            <a:lvl5pPr marL="20574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5pPr>
            <a:lvl6pPr marL="25146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6pPr>
            <a:lvl7pPr marL="29718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7pPr>
            <a:lvl8pPr marL="34290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8pPr>
            <a:lvl9pPr marL="38862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9pPr>
          </a:lstStyle>
          <a:p>
            <a:pPr>
              <a:lnSpc>
                <a:spcPct val="100000"/>
              </a:lnSpc>
              <a:spcBef>
                <a:spcPct val="0"/>
              </a:spcBef>
              <a:buSzTx/>
              <a:buNone/>
            </a:pPr>
            <a:r>
              <a:rPr lang="nb-NO" altLang="nb-NO" sz="2000" dirty="0">
                <a:solidFill>
                  <a:srgbClr val="C00000"/>
                </a:solidFill>
                <a:latin typeface="Franklin Gothic Medium" panose="020B0603020102020204" pitchFamily="34" charset="0"/>
                <a:cs typeface="Times New Roman" panose="02020603050405020304" pitchFamily="18" charset="0"/>
              </a:rPr>
              <a:t>2nd generation </a:t>
            </a:r>
          </a:p>
        </p:txBody>
      </p:sp>
      <p:sp>
        <p:nvSpPr>
          <p:cNvPr id="9" name="TekstSylinder 9">
            <a:extLst>
              <a:ext uri="{FF2B5EF4-FFF2-40B4-BE49-F238E27FC236}">
                <a16:creationId xmlns:a16="http://schemas.microsoft.com/office/drawing/2014/main" id="{19D924E4-6825-01B8-592B-71F05ABF2C3E}"/>
              </a:ext>
            </a:extLst>
          </p:cNvPr>
          <p:cNvSpPr txBox="1">
            <a:spLocks noChangeArrowheads="1"/>
          </p:cNvSpPr>
          <p:nvPr/>
        </p:nvSpPr>
        <p:spPr bwMode="auto">
          <a:xfrm>
            <a:off x="8556020" y="4380058"/>
            <a:ext cx="3009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SzPct val="125000"/>
              <a:buFont typeface="Arial" panose="020B0604020202020204" pitchFamily="34" charset="0"/>
              <a:buChar char="•"/>
              <a:defRPr sz="2400">
                <a:solidFill>
                  <a:schemeClr val="tx1"/>
                </a:solidFill>
                <a:latin typeface="Tw Cen MT" panose="020B0602020104020603" pitchFamily="34" charset="0"/>
              </a:defRPr>
            </a:lvl1pPr>
            <a:lvl2pPr marL="742950" indent="-285750">
              <a:lnSpc>
                <a:spcPct val="120000"/>
              </a:lnSpc>
              <a:spcBef>
                <a:spcPts val="500"/>
              </a:spcBef>
              <a:buSzPct val="125000"/>
              <a:buFont typeface="Arial" panose="020B0604020202020204" pitchFamily="34" charset="0"/>
              <a:buChar char="•"/>
              <a:defRPr sz="2000">
                <a:solidFill>
                  <a:schemeClr val="tx1"/>
                </a:solidFill>
                <a:latin typeface="Tw Cen MT" panose="020B0602020104020603" pitchFamily="34" charset="0"/>
              </a:defRPr>
            </a:lvl2pPr>
            <a:lvl3pPr marL="1143000" indent="-228600">
              <a:lnSpc>
                <a:spcPct val="120000"/>
              </a:lnSpc>
              <a:spcBef>
                <a:spcPts val="500"/>
              </a:spcBef>
              <a:buSzPct val="125000"/>
              <a:buFont typeface="Arial" panose="020B0604020202020204" pitchFamily="34" charset="0"/>
              <a:buChar char="•"/>
              <a:defRPr>
                <a:solidFill>
                  <a:schemeClr val="tx1"/>
                </a:solidFill>
                <a:latin typeface="Tw Cen MT" panose="020B0602020104020603" pitchFamily="34" charset="0"/>
              </a:defRPr>
            </a:lvl3pPr>
            <a:lvl4pPr marL="16002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4pPr>
            <a:lvl5pPr marL="20574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5pPr>
            <a:lvl6pPr marL="25146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6pPr>
            <a:lvl7pPr marL="29718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7pPr>
            <a:lvl8pPr marL="34290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8pPr>
            <a:lvl9pPr marL="38862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9pPr>
          </a:lstStyle>
          <a:p>
            <a:pPr>
              <a:lnSpc>
                <a:spcPct val="100000"/>
              </a:lnSpc>
              <a:spcBef>
                <a:spcPct val="0"/>
              </a:spcBef>
              <a:buSzTx/>
              <a:buNone/>
            </a:pPr>
            <a:r>
              <a:rPr lang="nb-NO" altLang="nb-NO" sz="2000" dirty="0">
                <a:solidFill>
                  <a:srgbClr val="C00000"/>
                </a:solidFill>
                <a:latin typeface="Franklin Gothic Medium" panose="020B0603020102020204" pitchFamily="34" charset="0"/>
                <a:cs typeface="Times New Roman" panose="02020603050405020304" pitchFamily="18" charset="0"/>
              </a:rPr>
              <a:t>3rd generation </a:t>
            </a:r>
          </a:p>
        </p:txBody>
      </p:sp>
      <p:sp>
        <p:nvSpPr>
          <p:cNvPr id="10" name="TekstSylinder 3">
            <a:extLst>
              <a:ext uri="{FF2B5EF4-FFF2-40B4-BE49-F238E27FC236}">
                <a16:creationId xmlns:a16="http://schemas.microsoft.com/office/drawing/2014/main" id="{FA6323D8-6E5E-4B98-0933-85AB1C6F6F17}"/>
              </a:ext>
            </a:extLst>
          </p:cNvPr>
          <p:cNvSpPr txBox="1">
            <a:spLocks noChangeArrowheads="1"/>
          </p:cNvSpPr>
          <p:nvPr/>
        </p:nvSpPr>
        <p:spPr bwMode="auto">
          <a:xfrm>
            <a:off x="403709" y="6479618"/>
            <a:ext cx="59436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SzPct val="125000"/>
              <a:buFont typeface="Arial" panose="020B0604020202020204" pitchFamily="34" charset="0"/>
              <a:buChar char="•"/>
              <a:defRPr sz="2400">
                <a:solidFill>
                  <a:schemeClr val="tx1"/>
                </a:solidFill>
                <a:latin typeface="Tw Cen MT" panose="020B0602020104020603" pitchFamily="34" charset="0"/>
              </a:defRPr>
            </a:lvl1pPr>
            <a:lvl2pPr marL="742950" indent="-285750">
              <a:lnSpc>
                <a:spcPct val="120000"/>
              </a:lnSpc>
              <a:spcBef>
                <a:spcPts val="500"/>
              </a:spcBef>
              <a:buSzPct val="125000"/>
              <a:buFont typeface="Arial" panose="020B0604020202020204" pitchFamily="34" charset="0"/>
              <a:buChar char="•"/>
              <a:defRPr sz="2000">
                <a:solidFill>
                  <a:schemeClr val="tx1"/>
                </a:solidFill>
                <a:latin typeface="Tw Cen MT" panose="020B0602020104020603" pitchFamily="34" charset="0"/>
              </a:defRPr>
            </a:lvl2pPr>
            <a:lvl3pPr marL="1143000" indent="-228600">
              <a:lnSpc>
                <a:spcPct val="120000"/>
              </a:lnSpc>
              <a:spcBef>
                <a:spcPts val="500"/>
              </a:spcBef>
              <a:buSzPct val="125000"/>
              <a:buFont typeface="Arial" panose="020B0604020202020204" pitchFamily="34" charset="0"/>
              <a:buChar char="•"/>
              <a:defRPr>
                <a:solidFill>
                  <a:schemeClr val="tx1"/>
                </a:solidFill>
                <a:latin typeface="Tw Cen MT" panose="020B0602020104020603" pitchFamily="34" charset="0"/>
              </a:defRPr>
            </a:lvl3pPr>
            <a:lvl4pPr marL="16002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4pPr>
            <a:lvl5pPr marL="20574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5pPr>
            <a:lvl6pPr marL="25146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6pPr>
            <a:lvl7pPr marL="29718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7pPr>
            <a:lvl8pPr marL="34290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8pPr>
            <a:lvl9pPr marL="38862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9pPr>
          </a:lstStyle>
          <a:p>
            <a:pPr eaLnBrk="1" hangingPunct="1">
              <a:lnSpc>
                <a:spcPct val="100000"/>
              </a:lnSpc>
              <a:spcBef>
                <a:spcPct val="0"/>
              </a:spcBef>
              <a:buSzTx/>
              <a:buFontTx/>
              <a:buNone/>
            </a:pPr>
            <a:r>
              <a:rPr lang="nb-NO" altLang="en-US" sz="1000" dirty="0">
                <a:latin typeface="Franklin Gothic Medium" panose="020B0603020102020204" pitchFamily="34" charset="0"/>
                <a:cs typeface="Times New Roman" panose="02020603050405020304" pitchFamily="18" charset="0"/>
              </a:rPr>
              <a:t>All pictures: Anita Nilsen/Vest-Agder-museet</a:t>
            </a:r>
          </a:p>
        </p:txBody>
      </p:sp>
      <p:sp>
        <p:nvSpPr>
          <p:cNvPr id="11" name="TekstSylinder 2">
            <a:extLst>
              <a:ext uri="{FF2B5EF4-FFF2-40B4-BE49-F238E27FC236}">
                <a16:creationId xmlns:a16="http://schemas.microsoft.com/office/drawing/2014/main" id="{35F79EB7-0C20-0BC1-BF95-55F957076D62}"/>
              </a:ext>
            </a:extLst>
          </p:cNvPr>
          <p:cNvSpPr txBox="1">
            <a:spLocks noChangeArrowheads="1"/>
          </p:cNvSpPr>
          <p:nvPr/>
        </p:nvSpPr>
        <p:spPr bwMode="auto">
          <a:xfrm>
            <a:off x="2369049" y="5131478"/>
            <a:ext cx="7330909"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0000"/>
              </a:lnSpc>
              <a:spcBef>
                <a:spcPts val="1000"/>
              </a:spcBef>
              <a:buSzPct val="125000"/>
              <a:buFont typeface="Arial" panose="020B0604020202020204" pitchFamily="34" charset="0"/>
              <a:buChar char="•"/>
              <a:defRPr sz="2400">
                <a:solidFill>
                  <a:schemeClr val="tx1"/>
                </a:solidFill>
                <a:latin typeface="Tw Cen MT" panose="020B0602020104020603" pitchFamily="34" charset="0"/>
              </a:defRPr>
            </a:lvl1pPr>
            <a:lvl2pPr marL="742950" indent="-285750">
              <a:lnSpc>
                <a:spcPct val="120000"/>
              </a:lnSpc>
              <a:spcBef>
                <a:spcPts val="500"/>
              </a:spcBef>
              <a:buSzPct val="125000"/>
              <a:buFont typeface="Arial" panose="020B0604020202020204" pitchFamily="34" charset="0"/>
              <a:buChar char="•"/>
              <a:defRPr sz="2000">
                <a:solidFill>
                  <a:schemeClr val="tx1"/>
                </a:solidFill>
                <a:latin typeface="Tw Cen MT" panose="020B0602020104020603" pitchFamily="34" charset="0"/>
              </a:defRPr>
            </a:lvl2pPr>
            <a:lvl3pPr marL="1143000" indent="-228600">
              <a:lnSpc>
                <a:spcPct val="120000"/>
              </a:lnSpc>
              <a:spcBef>
                <a:spcPts val="500"/>
              </a:spcBef>
              <a:buSzPct val="125000"/>
              <a:buFont typeface="Arial" panose="020B0604020202020204" pitchFamily="34" charset="0"/>
              <a:buChar char="•"/>
              <a:defRPr>
                <a:solidFill>
                  <a:schemeClr val="tx1"/>
                </a:solidFill>
                <a:latin typeface="Tw Cen MT" panose="020B0602020104020603" pitchFamily="34" charset="0"/>
              </a:defRPr>
            </a:lvl3pPr>
            <a:lvl4pPr marL="16002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4pPr>
            <a:lvl5pPr marL="2057400" indent="-228600">
              <a:lnSpc>
                <a:spcPct val="120000"/>
              </a:lnSpc>
              <a:spcBef>
                <a:spcPts val="500"/>
              </a:spcBef>
              <a:buSzPct val="125000"/>
              <a:buFont typeface="Arial" panose="020B0604020202020204" pitchFamily="34" charset="0"/>
              <a:buChar char="•"/>
              <a:defRPr sz="1600">
                <a:solidFill>
                  <a:schemeClr val="tx1"/>
                </a:solidFill>
                <a:latin typeface="Tw Cen MT" panose="020B0602020104020603" pitchFamily="34" charset="0"/>
              </a:defRPr>
            </a:lvl5pPr>
            <a:lvl6pPr marL="25146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6pPr>
            <a:lvl7pPr marL="29718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7pPr>
            <a:lvl8pPr marL="34290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8pPr>
            <a:lvl9pPr marL="3886200" indent="-228600" defTabSz="457200" eaLnBrk="0" fontAlgn="base" hangingPunct="0">
              <a:lnSpc>
                <a:spcPct val="120000"/>
              </a:lnSpc>
              <a:spcBef>
                <a:spcPts val="500"/>
              </a:spcBef>
              <a:spcAft>
                <a:spcPct val="0"/>
              </a:spcAft>
              <a:buSzPct val="125000"/>
              <a:buFont typeface="Arial" panose="020B0604020202020204" pitchFamily="34" charset="0"/>
              <a:buChar char="•"/>
              <a:defRPr sz="1600">
                <a:solidFill>
                  <a:schemeClr val="tx1"/>
                </a:solidFill>
                <a:latin typeface="Tw Cen MT" panose="020B0602020104020603" pitchFamily="34" charset="0"/>
              </a:defRPr>
            </a:lvl9pPr>
          </a:lstStyle>
          <a:p>
            <a:pPr algn="ctr">
              <a:lnSpc>
                <a:spcPct val="100000"/>
              </a:lnSpc>
              <a:spcBef>
                <a:spcPts val="600"/>
              </a:spcBef>
              <a:spcAft>
                <a:spcPts val="600"/>
              </a:spcAft>
              <a:buSzTx/>
              <a:buFontTx/>
              <a:buNone/>
            </a:pPr>
            <a:r>
              <a:rPr lang="nb-NO" altLang="nb-NO" sz="2000" b="1" dirty="0">
                <a:solidFill>
                  <a:srgbClr val="23429C"/>
                </a:solidFill>
                <a:latin typeface="Franklin Gothic Medium" panose="020B0603020102020204" pitchFamily="34" charset="0"/>
                <a:cs typeface="Times New Roman" panose="02020603050405020304" pitchFamily="18" charset="0"/>
              </a:rPr>
              <a:t>In sum, 164 interviews </a:t>
            </a:r>
            <a:r>
              <a:rPr lang="nb-NO" altLang="nb-NO" sz="2000" b="1" dirty="0" err="1">
                <a:solidFill>
                  <a:srgbClr val="23429C"/>
                </a:solidFill>
                <a:latin typeface="Franklin Gothic Medium" panose="020B0603020102020204" pitchFamily="34" charset="0"/>
                <a:cs typeface="Times New Roman" panose="02020603050405020304" pitchFamily="18" charset="0"/>
              </a:rPr>
              <a:t>were</a:t>
            </a:r>
            <a:r>
              <a:rPr lang="nb-NO" altLang="nb-NO" sz="2000" b="1" dirty="0">
                <a:solidFill>
                  <a:srgbClr val="23429C"/>
                </a:solidFill>
                <a:latin typeface="Franklin Gothic Medium" panose="020B0603020102020204" pitchFamily="34" charset="0"/>
                <a:cs typeface="Times New Roman" panose="02020603050405020304" pitchFamily="18" charset="0"/>
              </a:rPr>
              <a:t> </a:t>
            </a:r>
            <a:r>
              <a:rPr lang="nb-NO" altLang="nb-NO" sz="2000" b="1" dirty="0" err="1" smtClean="0">
                <a:solidFill>
                  <a:srgbClr val="23429C"/>
                </a:solidFill>
                <a:latin typeface="Franklin Gothic Medium" panose="020B0603020102020204" pitchFamily="34" charset="0"/>
                <a:cs typeface="Times New Roman" panose="02020603050405020304" pitchFamily="18" charset="0"/>
              </a:rPr>
              <a:t>conducted</a:t>
            </a:r>
            <a:r>
              <a:rPr lang="nb-NO" altLang="nb-NO" sz="2000" b="1" dirty="0" smtClean="0">
                <a:solidFill>
                  <a:srgbClr val="23429C"/>
                </a:solidFill>
                <a:latin typeface="Franklin Gothic Medium" panose="020B0603020102020204" pitchFamily="34" charset="0"/>
                <a:cs typeface="Times New Roman" panose="02020603050405020304" pitchFamily="18" charset="0"/>
              </a:rPr>
              <a:t>, </a:t>
            </a:r>
            <a:r>
              <a:rPr lang="nb-NO" altLang="nb-NO" sz="2000" b="1" dirty="0" err="1" smtClean="0">
                <a:solidFill>
                  <a:srgbClr val="23429C"/>
                </a:solidFill>
                <a:latin typeface="Franklin Gothic Medium" panose="020B0603020102020204" pitchFamily="34" charset="0"/>
                <a:cs typeface="Times New Roman" panose="02020603050405020304" pitchFamily="18" charset="0"/>
              </a:rPr>
              <a:t>each</a:t>
            </a:r>
            <a:r>
              <a:rPr lang="nb-NO" altLang="nb-NO" sz="2000" b="1" dirty="0" smtClean="0">
                <a:solidFill>
                  <a:srgbClr val="23429C"/>
                </a:solidFill>
                <a:latin typeface="Franklin Gothic Medium" panose="020B0603020102020204" pitchFamily="34" charset="0"/>
                <a:cs typeface="Times New Roman" panose="02020603050405020304" pitchFamily="18" charset="0"/>
              </a:rPr>
              <a:t> 2 to 15 </a:t>
            </a:r>
            <a:r>
              <a:rPr lang="nb-NO" altLang="nb-NO" sz="2000" b="1" dirty="0" err="1" smtClean="0">
                <a:solidFill>
                  <a:srgbClr val="23429C"/>
                </a:solidFill>
                <a:latin typeface="Franklin Gothic Medium" panose="020B0603020102020204" pitchFamily="34" charset="0"/>
                <a:cs typeface="Times New Roman" panose="02020603050405020304" pitchFamily="18" charset="0"/>
              </a:rPr>
              <a:t>hours</a:t>
            </a:r>
            <a:r>
              <a:rPr lang="nb-NO" altLang="nb-NO" sz="2000" b="1" dirty="0" smtClean="0">
                <a:solidFill>
                  <a:srgbClr val="23429C"/>
                </a:solidFill>
                <a:latin typeface="Franklin Gothic Medium" panose="020B0603020102020204" pitchFamily="34" charset="0"/>
                <a:cs typeface="Times New Roman" panose="02020603050405020304" pitchFamily="18" charset="0"/>
              </a:rPr>
              <a:t> </a:t>
            </a:r>
            <a:r>
              <a:rPr lang="nb-NO" altLang="nb-NO" sz="2000" b="1" dirty="0" err="1" smtClean="0">
                <a:solidFill>
                  <a:srgbClr val="23429C"/>
                </a:solidFill>
                <a:latin typeface="Franklin Gothic Medium" panose="020B0603020102020204" pitchFamily="34" charset="0"/>
                <a:cs typeface="Times New Roman" panose="02020603050405020304" pitchFamily="18" charset="0"/>
              </a:rPr>
              <a:t>long</a:t>
            </a:r>
            <a:r>
              <a:rPr lang="nb-NO" altLang="nb-NO" sz="2000" b="1" dirty="0" smtClean="0">
                <a:solidFill>
                  <a:srgbClr val="23429C"/>
                </a:solidFill>
                <a:latin typeface="Franklin Gothic Medium" panose="020B0603020102020204" pitchFamily="34" charset="0"/>
                <a:cs typeface="Times New Roman" panose="02020603050405020304" pitchFamily="18" charset="0"/>
              </a:rPr>
              <a:t>.</a:t>
            </a:r>
            <a:endParaRPr lang="nb-NO" altLang="nb-NO" sz="2000" b="1" dirty="0">
              <a:solidFill>
                <a:srgbClr val="23429C"/>
              </a:solidFill>
              <a:latin typeface="Franklin Gothic Medium" panose="020B0603020102020204" pitchFamily="34" charset="0"/>
              <a:cs typeface="Times New Roman" panose="02020603050405020304" pitchFamily="18" charset="0"/>
            </a:endParaRPr>
          </a:p>
          <a:p>
            <a:pPr algn="ctr">
              <a:lnSpc>
                <a:spcPct val="100000"/>
              </a:lnSpc>
              <a:spcBef>
                <a:spcPts val="600"/>
              </a:spcBef>
              <a:spcAft>
                <a:spcPts val="600"/>
              </a:spcAft>
              <a:buSzTx/>
              <a:buFontTx/>
              <a:buNone/>
            </a:pPr>
            <a:r>
              <a:rPr lang="nb-NO" altLang="nb-NO" sz="2000" b="1" dirty="0">
                <a:solidFill>
                  <a:srgbClr val="23429C"/>
                </a:solidFill>
                <a:latin typeface="Franklin Gothic Medium" panose="020B0603020102020204" pitchFamily="34" charset="0"/>
                <a:cs typeface="Times New Roman" panose="02020603050405020304" pitchFamily="18" charset="0"/>
              </a:rPr>
              <a:t>62 quotes are presented in I-ONs joint exhibition.</a:t>
            </a:r>
          </a:p>
        </p:txBody>
      </p:sp>
      <p:pic>
        <p:nvPicPr>
          <p:cNvPr id="13" name="Picture 12" descr="Text&#10;&#10;Description automatically generated with medium confidence">
            <a:extLst>
              <a:ext uri="{FF2B5EF4-FFF2-40B4-BE49-F238E27FC236}">
                <a16:creationId xmlns:a16="http://schemas.microsoft.com/office/drawing/2014/main" id="{C3499A8F-77B0-F981-16A8-4873FA0DDD3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699958" y="6127433"/>
            <a:ext cx="2223329" cy="461665"/>
          </a:xfrm>
          <a:prstGeom prst="rect">
            <a:avLst/>
          </a:prstGeom>
        </p:spPr>
      </p:pic>
      <p:pic>
        <p:nvPicPr>
          <p:cNvPr id="15" name="Picture 14" descr="Logo, company name&#10;&#10;Description automatically generated">
            <a:extLst>
              <a:ext uri="{FF2B5EF4-FFF2-40B4-BE49-F238E27FC236}">
                <a16:creationId xmlns:a16="http://schemas.microsoft.com/office/drawing/2014/main" id="{FC5801EB-40A2-0F62-5F36-ECFA11E9CB11}"/>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t="29941" b="30826"/>
          <a:stretch/>
        </p:blipFill>
        <p:spPr>
          <a:xfrm>
            <a:off x="8356845" y="6077261"/>
            <a:ext cx="1518743" cy="595846"/>
          </a:xfrm>
          <a:prstGeom prst="rect">
            <a:avLst/>
          </a:prstGeom>
        </p:spPr>
      </p:pic>
      <p:sp>
        <p:nvSpPr>
          <p:cNvPr id="18" name="Rectangle 17">
            <a:extLst>
              <a:ext uri="{FF2B5EF4-FFF2-40B4-BE49-F238E27FC236}">
                <a16:creationId xmlns:a16="http://schemas.microsoft.com/office/drawing/2014/main" id="{CD6A8201-03FA-B377-6E9A-4629EBD1C342}"/>
              </a:ext>
            </a:extLst>
          </p:cNvPr>
          <p:cNvSpPr/>
          <p:nvPr/>
        </p:nvSpPr>
        <p:spPr>
          <a:xfrm>
            <a:off x="0" y="1"/>
            <a:ext cx="12192000" cy="1206076"/>
          </a:xfrm>
          <a:prstGeom prst="rect">
            <a:avLst/>
          </a:prstGeom>
          <a:solidFill>
            <a:srgbClr val="213F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2" name="Title 1">
            <a:extLst>
              <a:ext uri="{FF2B5EF4-FFF2-40B4-BE49-F238E27FC236}">
                <a16:creationId xmlns:a16="http://schemas.microsoft.com/office/drawing/2014/main" id="{AE083711-275E-9678-6C4D-D68FEE5E7EA8}"/>
              </a:ext>
            </a:extLst>
          </p:cNvPr>
          <p:cNvSpPr txBox="1">
            <a:spLocks/>
          </p:cNvSpPr>
          <p:nvPr/>
        </p:nvSpPr>
        <p:spPr>
          <a:xfrm>
            <a:off x="593795" y="291812"/>
            <a:ext cx="10486540" cy="699921"/>
          </a:xfrm>
          <a:prstGeom prst="rect">
            <a:avLst/>
          </a:prstGeom>
        </p:spPr>
        <p:txBody>
          <a:bodyPr anchor="b">
            <a:noAutofit/>
          </a:bodyPr>
          <a:lstStyle>
            <a:lvl1pPr algn="ctr" defTabSz="914400" rtl="0" eaLnBrk="1" latinLnBrk="0" hangingPunct="1">
              <a:lnSpc>
                <a:spcPct val="90000"/>
              </a:lnSpc>
              <a:spcBef>
                <a:spcPct val="0"/>
              </a:spcBef>
              <a:buNone/>
              <a:defRPr sz="4800" b="0" i="0" kern="1200">
                <a:solidFill>
                  <a:srgbClr val="213F93"/>
                </a:solidFill>
                <a:latin typeface="Franklin Gothic Demi Cond" panose="020B0706030402020204" pitchFamily="34" charset="0"/>
                <a:ea typeface="+mj-ea"/>
                <a:cs typeface="+mj-cs"/>
              </a:defRPr>
            </a:lvl1pPr>
          </a:lstStyle>
          <a:p>
            <a:pPr algn="l"/>
            <a:r>
              <a:rPr lang="nb-NO" sz="4000" b="1" spc="300" dirty="0">
                <a:solidFill>
                  <a:schemeClr val="bg1"/>
                </a:solidFill>
                <a:latin typeface="Franklin Gothic Medium Cond" panose="020B0606030402020204" pitchFamily="34" charset="0"/>
                <a:cs typeface="Times New Roman" panose="02020603050405020304" pitchFamily="18" charset="0"/>
              </a:rPr>
              <a:t>IDENTITY ON THE LINE</a:t>
            </a:r>
            <a:endParaRPr lang="nb-NO" sz="4000" spc="300" dirty="0">
              <a:solidFill>
                <a:schemeClr val="bg1"/>
              </a:solidFill>
              <a:latin typeface="Franklin Gothic Medium Cond" panose="020B0606030402020204" pitchFamily="34" charset="0"/>
            </a:endParaRPr>
          </a:p>
        </p:txBody>
      </p:sp>
    </p:spTree>
    <p:extLst>
      <p:ext uri="{BB962C8B-B14F-4D97-AF65-F5344CB8AC3E}">
        <p14:creationId xmlns:p14="http://schemas.microsoft.com/office/powerpoint/2010/main" val="11530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1000"/>
                                        <p:tgtEl>
                                          <p:spTgt spid="11">
                                            <p:txEl>
                                              <p:pRg st="0" end="0"/>
                                            </p:txEl>
                                          </p:spTgt>
                                        </p:tgtEl>
                                      </p:cBhvr>
                                    </p:animEffect>
                                    <p:anim calcmode="lin" valueType="num">
                                      <p:cBhvr>
                                        <p:cTn id="32"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1">
                                            <p:txEl>
                                              <p:pRg st="1" end="1"/>
                                            </p:txEl>
                                          </p:spTgt>
                                        </p:tgtEl>
                                        <p:attrNameLst>
                                          <p:attrName>style.visibility</p:attrName>
                                        </p:attrNameLst>
                                      </p:cBhvr>
                                      <p:to>
                                        <p:strVal val="visible"/>
                                      </p:to>
                                    </p:set>
                                    <p:animEffect transition="in" filter="fade">
                                      <p:cBhvr>
                                        <p:cTn id="38" dur="1000"/>
                                        <p:tgtEl>
                                          <p:spTgt spid="11">
                                            <p:txEl>
                                              <p:pRg st="1" end="1"/>
                                            </p:txEl>
                                          </p:spTgt>
                                        </p:tgtEl>
                                      </p:cBhvr>
                                    </p:animEffect>
                                    <p:anim calcmode="lin" valueType="num">
                                      <p:cBhvr>
                                        <p:cTn id="39"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
            <a:extLst>
              <a:ext uri="{FF2B5EF4-FFF2-40B4-BE49-F238E27FC236}">
                <a16:creationId xmlns:a16="http://schemas.microsoft.com/office/drawing/2014/main" id="{615BA6E6-6BB0-F196-9B24-35B40F122CAE}"/>
              </a:ext>
            </a:extLst>
          </p:cNvPr>
          <p:cNvSpPr txBox="1"/>
          <p:nvPr/>
        </p:nvSpPr>
        <p:spPr>
          <a:xfrm>
            <a:off x="155330" y="268844"/>
            <a:ext cx="1761018"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nb-NO" altLang="nb-NO" sz="2400" b="0" i="0" u="none" strike="noStrike" kern="1200" cap="none" spc="0" normalizeH="0" baseline="0" noProof="0" dirty="0" smtClean="0">
                <a:ln>
                  <a:noFill/>
                </a:ln>
                <a:solidFill>
                  <a:prstClr val="white"/>
                </a:solidFill>
                <a:effectLst/>
                <a:uLnTx/>
                <a:uFillTx/>
                <a:latin typeface="Franklin Gothic Demi Cond" panose="020B0706030402020204" pitchFamily="34" charset="0"/>
                <a:ea typeface="+mn-ea"/>
                <a:cs typeface="Times New Roman" panose="02020603050405020304" pitchFamily="18" charset="0"/>
              </a:rPr>
              <a:t>164 PERSONAL STORIES FROM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nb-NO" altLang="nb-NO" sz="2400" b="0" i="0" u="none" strike="noStrike" kern="1200" cap="none" spc="0" normalizeH="0" baseline="0" noProof="0" dirty="0" smtClean="0">
                <a:ln>
                  <a:noFill/>
                </a:ln>
                <a:solidFill>
                  <a:prstClr val="white"/>
                </a:solidFill>
                <a:effectLst/>
                <a:uLnTx/>
                <a:uFillTx/>
                <a:latin typeface="Franklin Gothic Demi Cond" panose="020B0706030402020204" pitchFamily="34" charset="0"/>
                <a:ea typeface="+mn-ea"/>
                <a:cs typeface="Times New Roman" panose="02020603050405020304" pitchFamily="18" charset="0"/>
              </a:rPr>
              <a:t>7 EUROPEAN COUNTRIES</a:t>
            </a:r>
            <a:endParaRPr kumimoji="0" lang="nb-NO" altLang="nb-NO" sz="2800" b="0" i="0" u="none" strike="noStrike" kern="1200" cap="none" spc="0" normalizeH="0" baseline="0" noProof="0" dirty="0">
              <a:ln>
                <a:noFill/>
              </a:ln>
              <a:solidFill>
                <a:prstClr val="white"/>
              </a:solidFill>
              <a:effectLst/>
              <a:uLnTx/>
              <a:uFillTx/>
              <a:latin typeface="Franklin Gothic Demi Cond" panose="020B0706030402020204" pitchFamily="34" charset="0"/>
              <a:ea typeface="+mn-ea"/>
              <a:cs typeface="Times New Roman" panose="02020603050405020304" pitchFamily="18" charset="0"/>
            </a:endParaRPr>
          </a:p>
        </p:txBody>
      </p:sp>
      <p:pic>
        <p:nvPicPr>
          <p:cNvPr id="4" name="Bilde 3"/>
          <p:cNvPicPr>
            <a:picLocks noChangeAspect="1"/>
          </p:cNvPicPr>
          <p:nvPr/>
        </p:nvPicPr>
        <p:blipFill>
          <a:blip r:embed="rId2"/>
          <a:stretch>
            <a:fillRect/>
          </a:stretch>
        </p:blipFill>
        <p:spPr>
          <a:xfrm>
            <a:off x="1982663" y="0"/>
            <a:ext cx="3415357" cy="1921138"/>
          </a:xfrm>
          <a:prstGeom prst="rect">
            <a:avLst/>
          </a:prstGeom>
        </p:spPr>
      </p:pic>
      <p:pic>
        <p:nvPicPr>
          <p:cNvPr id="6" name="Bilde 5"/>
          <p:cNvPicPr>
            <a:picLocks noChangeAspect="1"/>
          </p:cNvPicPr>
          <p:nvPr/>
        </p:nvPicPr>
        <p:blipFill>
          <a:blip r:embed="rId3"/>
          <a:stretch>
            <a:fillRect/>
          </a:stretch>
        </p:blipFill>
        <p:spPr>
          <a:xfrm>
            <a:off x="5398020" y="0"/>
            <a:ext cx="3415355" cy="1921138"/>
          </a:xfrm>
          <a:prstGeom prst="rect">
            <a:avLst/>
          </a:prstGeom>
        </p:spPr>
      </p:pic>
      <p:pic>
        <p:nvPicPr>
          <p:cNvPr id="8" name="Bilde 7"/>
          <p:cNvPicPr>
            <a:picLocks noChangeAspect="1"/>
          </p:cNvPicPr>
          <p:nvPr/>
        </p:nvPicPr>
        <p:blipFill>
          <a:blip r:embed="rId4"/>
          <a:stretch>
            <a:fillRect/>
          </a:stretch>
        </p:blipFill>
        <p:spPr>
          <a:xfrm>
            <a:off x="8773907" y="-22201"/>
            <a:ext cx="3454825" cy="1943339"/>
          </a:xfrm>
          <a:prstGeom prst="rect">
            <a:avLst/>
          </a:prstGeom>
        </p:spPr>
      </p:pic>
      <p:pic>
        <p:nvPicPr>
          <p:cNvPr id="10" name="Bilde 9"/>
          <p:cNvPicPr>
            <a:picLocks noChangeAspect="1"/>
          </p:cNvPicPr>
          <p:nvPr/>
        </p:nvPicPr>
        <p:blipFill>
          <a:blip r:embed="rId5"/>
          <a:stretch>
            <a:fillRect/>
          </a:stretch>
        </p:blipFill>
        <p:spPr>
          <a:xfrm>
            <a:off x="1982662" y="2223550"/>
            <a:ext cx="3415357" cy="1921139"/>
          </a:xfrm>
          <a:prstGeom prst="rect">
            <a:avLst/>
          </a:prstGeom>
        </p:spPr>
      </p:pic>
      <p:pic>
        <p:nvPicPr>
          <p:cNvPr id="12" name="Bilde 11"/>
          <p:cNvPicPr>
            <a:picLocks noChangeAspect="1"/>
          </p:cNvPicPr>
          <p:nvPr/>
        </p:nvPicPr>
        <p:blipFill>
          <a:blip r:embed="rId6"/>
          <a:stretch>
            <a:fillRect/>
          </a:stretch>
        </p:blipFill>
        <p:spPr>
          <a:xfrm>
            <a:off x="5398019" y="2232681"/>
            <a:ext cx="3415356" cy="1921138"/>
          </a:xfrm>
          <a:prstGeom prst="rect">
            <a:avLst/>
          </a:prstGeom>
        </p:spPr>
      </p:pic>
      <p:pic>
        <p:nvPicPr>
          <p:cNvPr id="13" name="Bilde 12"/>
          <p:cNvPicPr>
            <a:picLocks noChangeAspect="1"/>
          </p:cNvPicPr>
          <p:nvPr/>
        </p:nvPicPr>
        <p:blipFill>
          <a:blip r:embed="rId7"/>
          <a:stretch>
            <a:fillRect/>
          </a:stretch>
        </p:blipFill>
        <p:spPr>
          <a:xfrm>
            <a:off x="8797880" y="2246167"/>
            <a:ext cx="3391381" cy="1907652"/>
          </a:xfrm>
          <a:prstGeom prst="rect">
            <a:avLst/>
          </a:prstGeom>
        </p:spPr>
      </p:pic>
      <p:pic>
        <p:nvPicPr>
          <p:cNvPr id="14" name="Bilde 13"/>
          <p:cNvPicPr>
            <a:picLocks noChangeAspect="1"/>
          </p:cNvPicPr>
          <p:nvPr/>
        </p:nvPicPr>
        <p:blipFill>
          <a:blip r:embed="rId8"/>
          <a:stretch>
            <a:fillRect/>
          </a:stretch>
        </p:blipFill>
        <p:spPr>
          <a:xfrm>
            <a:off x="1982662" y="4438386"/>
            <a:ext cx="3415357" cy="1921138"/>
          </a:xfrm>
          <a:prstGeom prst="rect">
            <a:avLst/>
          </a:prstGeom>
        </p:spPr>
      </p:pic>
      <p:pic>
        <p:nvPicPr>
          <p:cNvPr id="15" name="Bilde 14"/>
          <p:cNvPicPr>
            <a:picLocks noChangeAspect="1"/>
          </p:cNvPicPr>
          <p:nvPr/>
        </p:nvPicPr>
        <p:blipFill>
          <a:blip r:embed="rId9"/>
          <a:stretch>
            <a:fillRect/>
          </a:stretch>
        </p:blipFill>
        <p:spPr>
          <a:xfrm>
            <a:off x="5398019" y="4433612"/>
            <a:ext cx="3399861" cy="1912422"/>
          </a:xfrm>
          <a:prstGeom prst="rect">
            <a:avLst/>
          </a:prstGeom>
        </p:spPr>
      </p:pic>
      <p:pic>
        <p:nvPicPr>
          <p:cNvPr id="16" name="Bilde 15"/>
          <p:cNvPicPr>
            <a:picLocks noChangeAspect="1"/>
          </p:cNvPicPr>
          <p:nvPr/>
        </p:nvPicPr>
        <p:blipFill>
          <a:blip r:embed="rId10"/>
          <a:stretch>
            <a:fillRect/>
          </a:stretch>
        </p:blipFill>
        <p:spPr>
          <a:xfrm>
            <a:off x="8773907" y="4433612"/>
            <a:ext cx="3391382" cy="1907653"/>
          </a:xfrm>
          <a:prstGeom prst="rect">
            <a:avLst/>
          </a:prstGeom>
        </p:spPr>
      </p:pic>
      <p:pic>
        <p:nvPicPr>
          <p:cNvPr id="2" name="Bilde 1"/>
          <p:cNvPicPr>
            <a:picLocks noChangeAspect="1"/>
          </p:cNvPicPr>
          <p:nvPr/>
        </p:nvPicPr>
        <p:blipFill>
          <a:blip r:embed="rId11"/>
          <a:stretch>
            <a:fillRect/>
          </a:stretch>
        </p:blipFill>
        <p:spPr>
          <a:xfrm>
            <a:off x="3124200" y="863502"/>
            <a:ext cx="7846484" cy="4706398"/>
          </a:xfrm>
          <a:prstGeom prst="rect">
            <a:avLst/>
          </a:prstGeom>
        </p:spPr>
      </p:pic>
    </p:spTree>
    <p:extLst>
      <p:ext uri="{BB962C8B-B14F-4D97-AF65-F5344CB8AC3E}">
        <p14:creationId xmlns:p14="http://schemas.microsoft.com/office/powerpoint/2010/main" val="186015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155330" y="268844"/>
            <a:ext cx="1761018" cy="1200329"/>
          </a:xfrm>
          <a:prstGeom prst="rect">
            <a:avLst/>
          </a:prstGeom>
          <a:noFill/>
        </p:spPr>
        <p:txBody>
          <a:bodyPr wrap="square" rtlCol="0">
            <a:spAutoFit/>
          </a:bodyPr>
          <a:lstStyle/>
          <a:p>
            <a:pPr lvl="0">
              <a:spcBef>
                <a:spcPct val="0"/>
              </a:spcBef>
            </a:pPr>
            <a:r>
              <a:rPr lang="nb-NO" altLang="nb-NO" sz="2400" dirty="0">
                <a:solidFill>
                  <a:prstClr val="white"/>
                </a:solidFill>
                <a:latin typeface="Franklin Gothic Demi Cond" panose="020B0706030402020204" pitchFamily="34" charset="0"/>
                <a:cs typeface="Times New Roman" panose="02020603050405020304" pitchFamily="18" charset="0"/>
              </a:rPr>
              <a:t>FINDING COMMON </a:t>
            </a:r>
            <a:r>
              <a:rPr lang="nb-NO" altLang="nb-NO" sz="2400" dirty="0" smtClean="0">
                <a:solidFill>
                  <a:prstClr val="white"/>
                </a:solidFill>
                <a:latin typeface="Franklin Gothic Demi Cond" panose="020B0706030402020204" pitchFamily="34" charset="0"/>
                <a:cs typeface="Times New Roman" panose="02020603050405020304" pitchFamily="18" charset="0"/>
              </a:rPr>
              <a:t>GROUNDS</a:t>
            </a:r>
            <a:endParaRPr lang="nb-NO" altLang="nb-NO" sz="2800" dirty="0">
              <a:solidFill>
                <a:prstClr val="white"/>
              </a:solidFill>
              <a:latin typeface="Franklin Gothic Demi Cond" panose="020B0706030402020204" pitchFamily="34" charset="0"/>
              <a:cs typeface="Times New Roman" panose="02020603050405020304" pitchFamily="18" charset="0"/>
            </a:endParaRPr>
          </a:p>
        </p:txBody>
      </p:sp>
      <p:pic>
        <p:nvPicPr>
          <p:cNvPr id="12" name="Bilde 11"/>
          <p:cNvPicPr>
            <a:picLocks noChangeAspect="1"/>
          </p:cNvPicPr>
          <p:nvPr/>
        </p:nvPicPr>
        <p:blipFill>
          <a:blip r:embed="rId2"/>
          <a:stretch>
            <a:fillRect/>
          </a:stretch>
        </p:blipFill>
        <p:spPr>
          <a:xfrm>
            <a:off x="2409737" y="181758"/>
            <a:ext cx="7588127" cy="4268322"/>
          </a:xfrm>
          <a:prstGeom prst="rect">
            <a:avLst/>
          </a:prstGeom>
        </p:spPr>
      </p:pic>
      <p:pic>
        <p:nvPicPr>
          <p:cNvPr id="13" name="Bilde 12"/>
          <p:cNvPicPr>
            <a:picLocks noChangeAspect="1"/>
          </p:cNvPicPr>
          <p:nvPr/>
        </p:nvPicPr>
        <p:blipFill>
          <a:blip r:embed="rId3"/>
          <a:stretch>
            <a:fillRect/>
          </a:stretch>
        </p:blipFill>
        <p:spPr>
          <a:xfrm>
            <a:off x="2955795" y="1085996"/>
            <a:ext cx="8148060" cy="4583284"/>
          </a:xfrm>
          <a:prstGeom prst="rect">
            <a:avLst/>
          </a:prstGeom>
        </p:spPr>
      </p:pic>
      <p:sp>
        <p:nvSpPr>
          <p:cNvPr id="14" name="TekstSylinder 13"/>
          <p:cNvSpPr txBox="1"/>
          <p:nvPr/>
        </p:nvSpPr>
        <p:spPr>
          <a:xfrm>
            <a:off x="2506799" y="5669280"/>
            <a:ext cx="7394001" cy="892552"/>
          </a:xfrm>
          <a:prstGeom prst="rect">
            <a:avLst/>
          </a:prstGeom>
          <a:noFill/>
        </p:spPr>
        <p:txBody>
          <a:bodyPr wrap="square" rtlCol="0">
            <a:spAutoFit/>
          </a:bodyPr>
          <a:lstStyle/>
          <a:p>
            <a:r>
              <a:rPr lang="nb-NO" sz="2400" b="1" dirty="0"/>
              <a:t>SEVERAL EXHIBITION </a:t>
            </a:r>
            <a:r>
              <a:rPr lang="nb-NO" sz="2400" b="1" dirty="0" smtClean="0"/>
              <a:t>CATALOGUES </a:t>
            </a:r>
          </a:p>
          <a:p>
            <a:r>
              <a:rPr lang="nb-NO" sz="2800" b="1" dirty="0" smtClean="0"/>
              <a:t>ONE ANTHOLOGY, 6 SCIENTIFIC ARTICLES </a:t>
            </a:r>
            <a:endParaRPr lang="nb-NO" sz="2800" b="1" dirty="0"/>
          </a:p>
        </p:txBody>
      </p:sp>
    </p:spTree>
    <p:extLst>
      <p:ext uri="{BB962C8B-B14F-4D97-AF65-F5344CB8AC3E}">
        <p14:creationId xmlns:p14="http://schemas.microsoft.com/office/powerpoint/2010/main" val="235156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0" y="299997"/>
            <a:ext cx="2055224"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nb-NO" altLang="nb-NO" sz="3200" dirty="0" err="1" smtClean="0">
                <a:solidFill>
                  <a:prstClr val="white"/>
                </a:solidFill>
                <a:latin typeface="Franklin Gothic Demi Cond" panose="020B0706030402020204" pitchFamily="34" charset="0"/>
                <a:cs typeface="Times New Roman" panose="02020603050405020304" pitchFamily="18" charset="0"/>
              </a:rPr>
              <a:t>Findings</a:t>
            </a:r>
            <a:r>
              <a:rPr lang="nb-NO" altLang="nb-NO" sz="3200" dirty="0" smtClean="0">
                <a:solidFill>
                  <a:prstClr val="white"/>
                </a:solidFill>
                <a:latin typeface="Franklin Gothic Demi Cond" panose="020B0706030402020204" pitchFamily="34" charset="0"/>
                <a:cs typeface="Times New Roman" panose="02020603050405020304" pitchFamily="18"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nb-NO" altLang="nb-NO" sz="3200" dirty="0" smtClean="0">
                <a:solidFill>
                  <a:prstClr val="white"/>
                </a:solidFill>
                <a:latin typeface="Franklin Gothic Demi Cond" panose="020B0706030402020204" pitchFamily="34" charset="0"/>
                <a:cs typeface="Times New Roman" panose="02020603050405020304" pitchFamily="18" charset="0"/>
              </a:rPr>
              <a:t>&amp; </a:t>
            </a:r>
            <a:r>
              <a:rPr lang="nb-NO" altLang="nb-NO" sz="3200" dirty="0" err="1" smtClean="0">
                <a:solidFill>
                  <a:prstClr val="white"/>
                </a:solidFill>
                <a:latin typeface="Franklin Gothic Demi Cond" panose="020B0706030402020204" pitchFamily="34" charset="0"/>
                <a:cs typeface="Times New Roman" panose="02020603050405020304" pitchFamily="18" charset="0"/>
              </a:rPr>
              <a:t>Recommen-dations</a:t>
            </a:r>
            <a:r>
              <a:rPr lang="nb-NO" altLang="nb-NO" sz="3200" dirty="0" smtClean="0">
                <a:solidFill>
                  <a:prstClr val="white"/>
                </a:solidFill>
                <a:latin typeface="Franklin Gothic Demi Cond" panose="020B0706030402020204" pitchFamily="34" charset="0"/>
                <a:cs typeface="Times New Roman" panose="02020603050405020304" pitchFamily="18" charset="0"/>
              </a:rPr>
              <a:t> </a:t>
            </a:r>
            <a:endParaRPr kumimoji="0" lang="nb-NO" altLang="nb-NO" sz="3200" b="0" i="0" u="none" strike="noStrike" kern="1200" cap="none" spc="0" normalizeH="0" baseline="0" noProof="0" dirty="0">
              <a:ln>
                <a:noFill/>
              </a:ln>
              <a:solidFill>
                <a:prstClr val="white"/>
              </a:solidFill>
              <a:effectLst/>
              <a:uLnTx/>
              <a:uFillTx/>
              <a:latin typeface="Franklin Gothic Demi Cond" panose="020B0706030402020204" pitchFamily="34" charset="0"/>
              <a:cs typeface="Times New Roman" panose="02020603050405020304" pitchFamily="18" charset="0"/>
            </a:endParaRPr>
          </a:p>
        </p:txBody>
      </p:sp>
      <p:pic>
        <p:nvPicPr>
          <p:cNvPr id="2" name="Bilde 1"/>
          <p:cNvPicPr>
            <a:picLocks noChangeAspect="1"/>
          </p:cNvPicPr>
          <p:nvPr/>
        </p:nvPicPr>
        <p:blipFill>
          <a:blip r:embed="rId2"/>
          <a:stretch>
            <a:fillRect/>
          </a:stretch>
        </p:blipFill>
        <p:spPr>
          <a:xfrm>
            <a:off x="2394479" y="177800"/>
            <a:ext cx="4378854" cy="3840313"/>
          </a:xfrm>
          <a:prstGeom prst="rect">
            <a:avLst/>
          </a:prstGeom>
        </p:spPr>
      </p:pic>
      <p:pic>
        <p:nvPicPr>
          <p:cNvPr id="3" name="Bilde 2"/>
          <p:cNvPicPr>
            <a:picLocks noChangeAspect="1"/>
          </p:cNvPicPr>
          <p:nvPr/>
        </p:nvPicPr>
        <p:blipFill>
          <a:blip r:embed="rId3"/>
          <a:stretch>
            <a:fillRect/>
          </a:stretch>
        </p:blipFill>
        <p:spPr>
          <a:xfrm>
            <a:off x="6985588" y="177799"/>
            <a:ext cx="4286861" cy="3840313"/>
          </a:xfrm>
          <a:prstGeom prst="rect">
            <a:avLst/>
          </a:prstGeom>
        </p:spPr>
      </p:pic>
      <p:pic>
        <p:nvPicPr>
          <p:cNvPr id="7" name="Bilde 6"/>
          <p:cNvPicPr>
            <a:picLocks noChangeAspect="1"/>
          </p:cNvPicPr>
          <p:nvPr/>
        </p:nvPicPr>
        <p:blipFill>
          <a:blip r:embed="rId4"/>
          <a:stretch>
            <a:fillRect/>
          </a:stretch>
        </p:blipFill>
        <p:spPr>
          <a:xfrm>
            <a:off x="3852331" y="4098402"/>
            <a:ext cx="6028267" cy="2677745"/>
          </a:xfrm>
          <a:prstGeom prst="rect">
            <a:avLst/>
          </a:prstGeom>
        </p:spPr>
      </p:pic>
    </p:spTree>
    <p:extLst>
      <p:ext uri="{BB962C8B-B14F-4D97-AF65-F5344CB8AC3E}">
        <p14:creationId xmlns:p14="http://schemas.microsoft.com/office/powerpoint/2010/main" val="1001525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0" y="299997"/>
            <a:ext cx="205522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nb-NO" altLang="nb-NO" sz="3200" dirty="0" err="1" smtClean="0">
                <a:solidFill>
                  <a:prstClr val="white"/>
                </a:solidFill>
                <a:latin typeface="Franklin Gothic Demi Cond" panose="020B0706030402020204" pitchFamily="34" charset="0"/>
                <a:cs typeface="Times New Roman" panose="02020603050405020304" pitchFamily="18" charset="0"/>
              </a:rPr>
              <a:t>Findings</a:t>
            </a:r>
            <a:r>
              <a:rPr lang="nb-NO" altLang="nb-NO" sz="3200" dirty="0" smtClean="0">
                <a:solidFill>
                  <a:prstClr val="white"/>
                </a:solidFill>
                <a:latin typeface="Franklin Gothic Demi Cond" panose="020B0706030402020204" pitchFamily="34" charset="0"/>
                <a:cs typeface="Times New Roman" panose="02020603050405020304" pitchFamily="18" charset="0"/>
              </a:rPr>
              <a:t> </a:t>
            </a:r>
          </a:p>
        </p:txBody>
      </p:sp>
      <p:pic>
        <p:nvPicPr>
          <p:cNvPr id="3" name="Bilde 2"/>
          <p:cNvPicPr>
            <a:picLocks noChangeAspect="1"/>
          </p:cNvPicPr>
          <p:nvPr/>
        </p:nvPicPr>
        <p:blipFill>
          <a:blip r:embed="rId2"/>
          <a:stretch>
            <a:fillRect/>
          </a:stretch>
        </p:blipFill>
        <p:spPr>
          <a:xfrm>
            <a:off x="5698655" y="299997"/>
            <a:ext cx="1768945" cy="1584680"/>
          </a:xfrm>
          <a:prstGeom prst="rect">
            <a:avLst/>
          </a:prstGeom>
        </p:spPr>
      </p:pic>
      <p:sp>
        <p:nvSpPr>
          <p:cNvPr id="5" name="TekstSylinder 4"/>
          <p:cNvSpPr txBox="1"/>
          <p:nvPr/>
        </p:nvSpPr>
        <p:spPr>
          <a:xfrm>
            <a:off x="2624666" y="2142067"/>
            <a:ext cx="9135533" cy="4031873"/>
          </a:xfrm>
          <a:prstGeom prst="rect">
            <a:avLst/>
          </a:prstGeom>
          <a:noFill/>
        </p:spPr>
        <p:txBody>
          <a:bodyPr wrap="square" rtlCol="0">
            <a:spAutoFit/>
          </a:bodyPr>
          <a:lstStyle/>
          <a:p>
            <a:r>
              <a:rPr lang="en-US" sz="1400" dirty="0" smtClean="0"/>
              <a:t>1. Painful </a:t>
            </a:r>
            <a:r>
              <a:rPr lang="en-US" sz="1400" dirty="0"/>
              <a:t>memories and trauma resulting from war and forced migration can be passed down from one generation to the next, particularly when they are not openly addressed and kept a secret. They continue to impact  identity formation, family relations, and societal cohesion.</a:t>
            </a:r>
          </a:p>
          <a:p>
            <a:endParaRPr lang="en-US" sz="1400" dirty="0"/>
          </a:p>
          <a:p>
            <a:r>
              <a:rPr lang="en-US" sz="1400" dirty="0" smtClean="0"/>
              <a:t>2. The </a:t>
            </a:r>
            <a:r>
              <a:rPr lang="en-US" sz="1400" dirty="0"/>
              <a:t>transgenerational trauma transfer has been observed within families of both victims of injustice and abuse, as well as those who have committed actions that are condemned by society or law. This challenges the stereotypical victim-perpetrator dichotomy.</a:t>
            </a:r>
          </a:p>
          <a:p>
            <a:endParaRPr lang="en-US" sz="1400" dirty="0"/>
          </a:p>
          <a:p>
            <a:r>
              <a:rPr lang="en-US" sz="1400" dirty="0" smtClean="0"/>
              <a:t>3. The </a:t>
            </a:r>
            <a:r>
              <a:rPr lang="en-US" sz="1400" dirty="0"/>
              <a:t>stereotyping and Othering that is prevalent in public discourse, contribute to continuous marginalization and disenfranchisement of migrants and their descendants.</a:t>
            </a:r>
          </a:p>
          <a:p>
            <a:endParaRPr lang="en-US" sz="1400" dirty="0"/>
          </a:p>
          <a:p>
            <a:r>
              <a:rPr lang="en-US" sz="1400" dirty="0" smtClean="0"/>
              <a:t>4. Governing </a:t>
            </a:r>
            <a:r>
              <a:rPr lang="en-US" sz="1400" dirty="0"/>
              <a:t>bodies and local hosting communities play a crucial role in either mitigating or perpetuating the negative consequences of traumatic experiences, for example by implementing, maintaining, or terminating practices and policies that lead </a:t>
            </a:r>
            <a:r>
              <a:rPr lang="en-US" sz="1400" dirty="0" err="1"/>
              <a:t>marginalised</a:t>
            </a:r>
            <a:r>
              <a:rPr lang="en-US" sz="1400" dirty="0"/>
              <a:t> groups and individuals to feel lonely and excluded.</a:t>
            </a:r>
          </a:p>
          <a:p>
            <a:endParaRPr lang="en-US" sz="1400" dirty="0"/>
          </a:p>
          <a:p>
            <a:r>
              <a:rPr lang="en-US" sz="1400" dirty="0" smtClean="0"/>
              <a:t>5. Facilitating </a:t>
            </a:r>
            <a:r>
              <a:rPr lang="en-US" sz="1400" dirty="0"/>
              <a:t>access to information through cultural heritage initiatives can play a crucial role in supporting collective healing. Public attention and a balanced display of historical events, we can contribute to the wellbeing of former migrants and their descendants, as well as promote the social integration of contemporary ones.</a:t>
            </a:r>
          </a:p>
        </p:txBody>
      </p:sp>
    </p:spTree>
    <p:extLst>
      <p:ext uri="{BB962C8B-B14F-4D97-AF65-F5344CB8AC3E}">
        <p14:creationId xmlns:p14="http://schemas.microsoft.com/office/powerpoint/2010/main" val="13927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1000"/>
                                        <p:tgtEl>
                                          <p:spTgt spid="5">
                                            <p:txEl>
                                              <p:pRg st="8" end="8"/>
                                            </p:txEl>
                                          </p:spTgt>
                                        </p:tgtEl>
                                      </p:cBhvr>
                                    </p:animEffect>
                                    <p:anim calcmode="lin" valueType="num">
                                      <p:cBhvr>
                                        <p:cTn id="36"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5BA6E6-6BB0-F196-9B24-35B40F122CAE}"/>
              </a:ext>
            </a:extLst>
          </p:cNvPr>
          <p:cNvSpPr txBox="1"/>
          <p:nvPr/>
        </p:nvSpPr>
        <p:spPr>
          <a:xfrm>
            <a:off x="0" y="268844"/>
            <a:ext cx="1995058" cy="5262979"/>
          </a:xfrm>
          <a:prstGeom prst="rect">
            <a:avLst/>
          </a:prstGeom>
          <a:noFill/>
        </p:spPr>
        <p:txBody>
          <a:bodyPr wrap="square" rtlCol="0">
            <a:spAutoFit/>
          </a:bodyPr>
          <a:lstStyle/>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7 LOCAL EXHIBITIONS</a:t>
            </a: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r>
              <a:rPr lang="nb-NO" altLang="nb-NO" sz="2800" dirty="0" smtClean="0">
                <a:solidFill>
                  <a:schemeClr val="bg1"/>
                </a:solidFill>
                <a:latin typeface="Franklin Gothic Demi Cond" panose="020B0706030402020204" pitchFamily="34" charset="0"/>
                <a:cs typeface="Times New Roman" panose="02020603050405020304" pitchFamily="18" charset="0"/>
              </a:rPr>
              <a:t>1 TRAVELING </a:t>
            </a:r>
            <a:r>
              <a:rPr lang="nb-NO" altLang="nb-NO" sz="2800" dirty="0">
                <a:solidFill>
                  <a:schemeClr val="bg1"/>
                </a:solidFill>
                <a:latin typeface="Franklin Gothic Demi Cond" panose="020B0706030402020204" pitchFamily="34" charset="0"/>
                <a:cs typeface="Times New Roman" panose="02020603050405020304" pitchFamily="18" charset="0"/>
              </a:rPr>
              <a:t>JOINT </a:t>
            </a:r>
            <a:r>
              <a:rPr lang="nb-NO" altLang="nb-NO" sz="2800" dirty="0" smtClean="0">
                <a:solidFill>
                  <a:schemeClr val="bg1"/>
                </a:solidFill>
                <a:latin typeface="Franklin Gothic Demi Cond" panose="020B0706030402020204" pitchFamily="34" charset="0"/>
                <a:cs typeface="Times New Roman" panose="02020603050405020304" pitchFamily="18" charset="0"/>
              </a:rPr>
              <a:t>EXHIBITION</a:t>
            </a:r>
          </a:p>
          <a:p>
            <a:pPr>
              <a:spcBef>
                <a:spcPct val="0"/>
              </a:spcBef>
            </a:pPr>
            <a:endParaRPr lang="nb-NO" altLang="nb-NO" sz="2800" dirty="0" smtClean="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smtClean="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a:solidFill>
                <a:schemeClr val="bg1"/>
              </a:solidFill>
              <a:latin typeface="Franklin Gothic Demi Cond" panose="020B0706030402020204" pitchFamily="34" charset="0"/>
              <a:cs typeface="Times New Roman" panose="02020603050405020304" pitchFamily="18" charset="0"/>
            </a:endParaRPr>
          </a:p>
          <a:p>
            <a:pPr>
              <a:spcBef>
                <a:spcPct val="0"/>
              </a:spcBef>
            </a:pPr>
            <a:endParaRPr lang="nb-NO" altLang="nb-NO" sz="2800" dirty="0" smtClean="0">
              <a:solidFill>
                <a:schemeClr val="bg1"/>
              </a:solidFill>
              <a:latin typeface="Franklin Gothic Demi Cond" panose="020B0706030402020204" pitchFamily="34" charset="0"/>
              <a:cs typeface="Times New Roman" panose="02020603050405020304" pitchFamily="18" charset="0"/>
            </a:endParaRPr>
          </a:p>
        </p:txBody>
      </p:sp>
      <p:pic>
        <p:nvPicPr>
          <p:cNvPr id="8" name="Picture 7" descr="A picture containing text, ground, outdoor, tree&#10;&#10;Description automatically generated">
            <a:extLst>
              <a:ext uri="{FF2B5EF4-FFF2-40B4-BE49-F238E27FC236}">
                <a16:creationId xmlns:a16="http://schemas.microsoft.com/office/drawing/2014/main" id="{D982744E-6B9F-B970-FBB0-0E05DEEC6412}"/>
              </a:ext>
            </a:extLst>
          </p:cNvPr>
          <p:cNvPicPr>
            <a:picLocks noChangeAspect="1"/>
          </p:cNvPicPr>
          <p:nvPr/>
        </p:nvPicPr>
        <p:blipFill rotWithShape="1">
          <a:blip r:embed="rId2">
            <a:extLst>
              <a:ext uri="{28A0092B-C50C-407E-A947-70E740481C1C}">
                <a14:useLocalDpi xmlns:a14="http://schemas.microsoft.com/office/drawing/2010/main" val="0"/>
              </a:ext>
            </a:extLst>
          </a:blip>
          <a:srcRect b="10527"/>
          <a:stretch/>
        </p:blipFill>
        <p:spPr>
          <a:xfrm>
            <a:off x="1975150" y="0"/>
            <a:ext cx="10216850" cy="6858000"/>
          </a:xfrm>
          <a:prstGeom prst="rect">
            <a:avLst/>
          </a:prstGeom>
        </p:spPr>
      </p:pic>
      <p:pic>
        <p:nvPicPr>
          <p:cNvPr id="6" name="Picture 5" descr="A picture containing outdoor, tree, ground&#10;&#10;Description automatically generated">
            <a:extLst>
              <a:ext uri="{FF2B5EF4-FFF2-40B4-BE49-F238E27FC236}">
                <a16:creationId xmlns:a16="http://schemas.microsoft.com/office/drawing/2014/main" id="{12BBCC04-AE8B-36C7-5BBC-F15A959EABCE}"/>
              </a:ext>
            </a:extLst>
          </p:cNvPr>
          <p:cNvPicPr>
            <a:picLocks noChangeAspect="1"/>
          </p:cNvPicPr>
          <p:nvPr/>
        </p:nvPicPr>
        <p:blipFill rotWithShape="1">
          <a:blip r:embed="rId3">
            <a:extLst>
              <a:ext uri="{28A0092B-C50C-407E-A947-70E740481C1C}">
                <a14:useLocalDpi xmlns:a14="http://schemas.microsoft.com/office/drawing/2010/main" val="0"/>
              </a:ext>
            </a:extLst>
          </a:blip>
          <a:srcRect t="3904" b="6610"/>
          <a:stretch/>
        </p:blipFill>
        <p:spPr>
          <a:xfrm>
            <a:off x="1975150" y="0"/>
            <a:ext cx="10218295" cy="6858000"/>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B506F851-FB1C-EFA6-EB45-0B4093FB78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6503" y="0"/>
            <a:ext cx="10356040" cy="6858000"/>
          </a:xfrm>
          <a:prstGeom prst="rect">
            <a:avLst/>
          </a:prstGeom>
        </p:spPr>
      </p:pic>
      <p:sp>
        <p:nvSpPr>
          <p:cNvPr id="3" name="TextBox 2">
            <a:extLst>
              <a:ext uri="{FF2B5EF4-FFF2-40B4-BE49-F238E27FC236}">
                <a16:creationId xmlns:a16="http://schemas.microsoft.com/office/drawing/2014/main" id="{13415BCF-95CE-5954-26F1-7C815295CAD2}"/>
              </a:ext>
            </a:extLst>
          </p:cNvPr>
          <p:cNvSpPr txBox="1"/>
          <p:nvPr/>
        </p:nvSpPr>
        <p:spPr>
          <a:xfrm>
            <a:off x="8582527" y="5802869"/>
            <a:ext cx="3609473" cy="707886"/>
          </a:xfrm>
          <a:prstGeom prst="rect">
            <a:avLst/>
          </a:prstGeom>
          <a:noFill/>
        </p:spPr>
        <p:txBody>
          <a:bodyPr wrap="square" rtlCol="0">
            <a:spAutoFit/>
          </a:bodyPr>
          <a:lstStyle/>
          <a:p>
            <a:pPr>
              <a:spcBef>
                <a:spcPct val="0"/>
              </a:spcBef>
            </a:pPr>
            <a:r>
              <a:rPr lang="nb-NO" altLang="nb-NO" sz="4000" b="1" spc="300" dirty="0">
                <a:solidFill>
                  <a:schemeClr val="bg1"/>
                </a:solidFill>
                <a:effectLst>
                  <a:outerShdw blurRad="38100" dist="38100" dir="2700000" algn="tl">
                    <a:srgbClr val="000000">
                      <a:alpha val="43137"/>
                    </a:srgbClr>
                  </a:outerShdw>
                </a:effectLst>
                <a:latin typeface="Franklin Gothic Demi Cond" panose="020B0706030402020204" pitchFamily="34" charset="0"/>
                <a:cs typeface="Times New Roman" panose="02020603050405020304" pitchFamily="18" charset="0"/>
              </a:rPr>
              <a:t>10 COUNTRIES</a:t>
            </a:r>
          </a:p>
        </p:txBody>
      </p:sp>
    </p:spTree>
    <p:extLst>
      <p:ext uri="{BB962C8B-B14F-4D97-AF65-F5344CB8AC3E}">
        <p14:creationId xmlns:p14="http://schemas.microsoft.com/office/powerpoint/2010/main" val="397285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6DA697106B7148B8C2845BBB89B517" ma:contentTypeVersion="11" ma:contentTypeDescription="Create a new document." ma:contentTypeScope="" ma:versionID="069ae371dd7d5d3a3f8e66d7beef1e8b">
  <xsd:schema xmlns:xsd="http://www.w3.org/2001/XMLSchema" xmlns:xs="http://www.w3.org/2001/XMLSchema" xmlns:p="http://schemas.microsoft.com/office/2006/metadata/properties" xmlns:ns3="a994dc3a-7321-47c5-89a6-317f7e6f28d1" targetNamespace="http://schemas.microsoft.com/office/2006/metadata/properties" ma:root="true" ma:fieldsID="d1c9849f402e4a1c8767b5beef62a529" ns3:_="">
    <xsd:import namespace="a994dc3a-7321-47c5-89a6-317f7e6f28d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94dc3a-7321-47c5-89a6-317f7e6f28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0E2E32-E8A8-47B6-907D-8784EF6BA1D9}">
  <ds:schemaRefs>
    <ds:schemaRef ds:uri="http://schemas.microsoft.com/sharepoint/v3/contenttype/forms"/>
  </ds:schemaRefs>
</ds:datastoreItem>
</file>

<file path=customXml/itemProps2.xml><?xml version="1.0" encoding="utf-8"?>
<ds:datastoreItem xmlns:ds="http://schemas.openxmlformats.org/officeDocument/2006/customXml" ds:itemID="{F94D0692-F67F-41C7-8BC4-2F85B6051E73}">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a994dc3a-7321-47c5-89a6-317f7e6f28d1"/>
    <ds:schemaRef ds:uri="http://www.w3.org/XML/1998/namespace"/>
    <ds:schemaRef ds:uri="http://purl.org/dc/terms/"/>
  </ds:schemaRefs>
</ds:datastoreItem>
</file>

<file path=customXml/itemProps3.xml><?xml version="1.0" encoding="utf-8"?>
<ds:datastoreItem xmlns:ds="http://schemas.openxmlformats.org/officeDocument/2006/customXml" ds:itemID="{D5D9FC24-BA80-491D-9ED5-988B260833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94dc3a-7321-47c5-89a6-317f7e6f28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2058</TotalTime>
  <Words>1033</Words>
  <Application>Microsoft Office PowerPoint</Application>
  <PresentationFormat>Widescreen</PresentationFormat>
  <Paragraphs>138</Paragraphs>
  <Slides>20</Slides>
  <Notes>0</Notes>
  <HiddenSlides>0</HiddenSlides>
  <MMClips>0</MMClips>
  <ScaleCrop>false</ScaleCrop>
  <HeadingPairs>
    <vt:vector size="6" baseType="variant">
      <vt:variant>
        <vt:lpstr>Brukte skrifter</vt:lpstr>
      </vt:variant>
      <vt:variant>
        <vt:i4>6</vt:i4>
      </vt:variant>
      <vt:variant>
        <vt:lpstr>Tema</vt:lpstr>
      </vt:variant>
      <vt:variant>
        <vt:i4>1</vt:i4>
      </vt:variant>
      <vt:variant>
        <vt:lpstr>Lysbildetitler</vt:lpstr>
      </vt:variant>
      <vt:variant>
        <vt:i4>20</vt:i4>
      </vt:variant>
    </vt:vector>
  </HeadingPairs>
  <TitlesOfParts>
    <vt:vector size="27" baseType="lpstr">
      <vt:lpstr>Arial</vt:lpstr>
      <vt:lpstr>Calibri</vt:lpstr>
      <vt:lpstr>Franklin Gothic Demi Cond</vt:lpstr>
      <vt:lpstr>Franklin Gothic Medium</vt:lpstr>
      <vt:lpstr>Franklin Gothic Medium Cond</vt:lpstr>
      <vt:lpstr>Times New Roman</vt:lpstr>
      <vt:lpstr>Office Theme</vt:lpstr>
      <vt:lpstr>IDENTITY ON THE LINE</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OVERFØRING AV FØLELSER, ADFERD OG TRAUMA  FRA TIDSVITNER TIL BARN OG BARNEBARN</dc:title>
  <dc:creator>Grundetjern, Maria Paula</dc:creator>
  <cp:lastModifiedBy>Pabst, Kathrin</cp:lastModifiedBy>
  <cp:revision>57</cp:revision>
  <dcterms:created xsi:type="dcterms:W3CDTF">2022-08-15T07:18:46Z</dcterms:created>
  <dcterms:modified xsi:type="dcterms:W3CDTF">2023-04-21T11:58:03Z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0x010100566DA697106B7148B8C2845BBB89B517</vt:lpwstr>
  </property>
</Properties>
</file>