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74" r:id="rId4"/>
    <p:sldId id="275" r:id="rId5"/>
    <p:sldId id="276" r:id="rId6"/>
    <p:sldId id="277" r:id="rId7"/>
    <p:sldId id="261" r:id="rId8"/>
    <p:sldId id="262" r:id="rId9"/>
    <p:sldId id="263" r:id="rId10"/>
    <p:sldId id="271" r:id="rId11"/>
    <p:sldId id="278" r:id="rId12"/>
    <p:sldId id="279" r:id="rId13"/>
    <p:sldId id="269" r:id="rId14"/>
    <p:sldId id="272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CC"/>
    <a:srgbClr val="FFCCFF"/>
    <a:srgbClr val="FFCCCC"/>
    <a:srgbClr val="00FF00"/>
    <a:srgbClr val="FF3300"/>
    <a:srgbClr val="009900"/>
    <a:srgbClr val="6600FF"/>
    <a:srgbClr val="FFFF66"/>
    <a:srgbClr val="A500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>
        <p:scale>
          <a:sx n="60" d="100"/>
          <a:sy n="60" d="100"/>
        </p:scale>
        <p:origin x="-348" y="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40CF3-158E-4A19-83F4-A2395FD0C22E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10133-ACFE-4873-B4DA-BC9E2FB1B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10133-ACFE-4873-B4DA-BC9E2FB1B6D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10133-ACFE-4873-B4DA-BC9E2FB1B6D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10133-ACFE-4873-B4DA-BC9E2FB1B6D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E88D7C-4FDF-419A-ADFF-E9CC056BE0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0494E-C96F-4EA7-8177-F01FEDD8A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C0FB0-9B7D-4024-AA11-C93DAD77C0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206A3-2DFD-4FF0-9F18-00BFFF931B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AF35F-3B22-49B4-8710-BB00373A37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EFB3A-D97B-47CD-A435-12436E2593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39EC8-1DBB-4BCF-8985-C9F4594B38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4E446-5725-4FF1-A642-840443A87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F098C-8FCA-4F5F-A798-635D3EF360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742EE2-AC5E-433F-85E8-7992501B5B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2B10B3-7781-4F7E-8D31-FE5FF300E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1D817B2-2B85-41F1-A380-504DFF6F33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i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i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i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2857496"/>
            <a:ext cx="8143932" cy="2143140"/>
          </a:xfrm>
        </p:spPr>
        <p:txBody>
          <a:bodyPr/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Методические рекомендации  воспитателям ДОО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b="1" dirty="0" smtClean="0"/>
              <a:t> «Как использовать предметы, изготовленные руками детей, для организации развивающей предметно-пространственной  среды в группе»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 </a:t>
            </a:r>
            <a:br>
              <a:rPr lang="ru-RU" sz="2000" b="1" dirty="0" smtClean="0"/>
            </a:br>
            <a:r>
              <a:rPr lang="ru-RU" sz="2000" b="1" dirty="0" smtClean="0"/>
              <a:t> </a:t>
            </a:r>
            <a:br>
              <a:rPr lang="ru-RU" sz="2000" b="1" dirty="0" smtClean="0"/>
            </a:br>
            <a:r>
              <a:rPr lang="ru-RU" sz="3600" b="1" dirty="0" smtClean="0"/>
              <a:t> 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i="0" dirty="0" smtClean="0"/>
          </a:p>
        </p:txBody>
      </p:sp>
      <p:sp>
        <p:nvSpPr>
          <p:cNvPr id="133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4480" y="5072074"/>
            <a:ext cx="6765925" cy="936625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                                  </a:t>
            </a:r>
            <a:r>
              <a:rPr lang="ru-RU" sz="2000" dirty="0" err="1" smtClean="0"/>
              <a:t>Рычагова</a:t>
            </a:r>
            <a:r>
              <a:rPr lang="ru-RU" sz="2000" dirty="0" smtClean="0"/>
              <a:t>  Елена Васильевна,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                          воспитатель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pPr marL="0" indent="0" algn="r" eaLnBrk="1" hangingPunct="1">
              <a:lnSpc>
                <a:spcPct val="80000"/>
              </a:lnSpc>
              <a:buFontTx/>
              <a:buNone/>
            </a:pPr>
            <a:endParaRPr lang="ru-RU" sz="2800" b="1" i="0" dirty="0" smtClean="0"/>
          </a:p>
        </p:txBody>
      </p:sp>
      <p:graphicFrame>
        <p:nvGraphicFramePr>
          <p:cNvPr id="13316" name="Object 2" descr="J0144773"/>
          <p:cNvGraphicFramePr>
            <a:graphicFrameLocks noChangeAspect="1"/>
          </p:cNvGraphicFramePr>
          <p:nvPr/>
        </p:nvGraphicFramePr>
        <p:xfrm>
          <a:off x="755576" y="332656"/>
          <a:ext cx="2035175" cy="1541463"/>
        </p:xfrm>
        <a:graphic>
          <a:graphicData uri="http://schemas.openxmlformats.org/presentationml/2006/ole">
            <p:oleObj spid="_x0000_s13318" name="Документ Microsoft Office Word 2007" r:id="rId3" imgW="4000693" imgH="3161527" progId="">
              <p:embed/>
            </p:oleObj>
          </a:graphicData>
        </a:graphic>
      </p:graphicFrame>
      <p:sp>
        <p:nvSpPr>
          <p:cNvPr id="13319" name="Rectangle 5"/>
          <p:cNvSpPr>
            <a:spLocks noChangeArrowheads="1"/>
          </p:cNvSpPr>
          <p:nvPr/>
        </p:nvSpPr>
        <p:spPr bwMode="auto">
          <a:xfrm>
            <a:off x="3275013" y="357167"/>
            <a:ext cx="55419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800" dirty="0"/>
              <a:t>Муниципальное бюджетное дошкольное образовательное учреждение Центр развития ребёнка – детский сад «Солнышко» города Котовска  Тамбовской области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3108" y="1928802"/>
            <a:ext cx="5786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 smtClean="0"/>
              <a:t>Выставка-ярмарка методических идей </a:t>
            </a:r>
          </a:p>
          <a:p>
            <a:pPr algn="ctr"/>
            <a:r>
              <a:rPr lang="ru-RU" sz="1800" dirty="0" smtClean="0"/>
              <a:t>«Моя профессия – воспитатель»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ая прямоугольная выноска 2"/>
          <p:cNvSpPr/>
          <p:nvPr/>
        </p:nvSpPr>
        <p:spPr>
          <a:xfrm>
            <a:off x="928662" y="285728"/>
            <a:ext cx="2571768" cy="785818"/>
          </a:xfrm>
          <a:prstGeom prst="wedgeRoundRectCallout">
            <a:avLst>
              <a:gd name="adj1" fmla="val 72035"/>
              <a:gd name="adj2" fmla="val 8585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Народная игрушка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2910" y="1428736"/>
          <a:ext cx="8215371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1882"/>
                <a:gridCol w="3198905"/>
                <a:gridCol w="2544584"/>
              </a:tblGrid>
              <a:tr h="242889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Мини-музей: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Куклы наших бабушек;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Золотые руки народных умельцев;</a:t>
                      </a:r>
                    </a:p>
                    <a:p>
                      <a:pPr>
                        <a:buFontTx/>
                        <a:buNone/>
                      </a:pP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charset="0"/>
                        <a:buChar char="•"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Обсуждения на групповом сборе</a:t>
                      </a: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Составление планов</a:t>
                      </a: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Подбор материалов </a:t>
                      </a: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Выбор места для размещения </a:t>
                      </a:r>
                    </a:p>
                    <a:p>
                      <a:pPr>
                        <a:buFont typeface="Arial" charset="0"/>
                        <a:buChar char="•"/>
                      </a:pP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Оформление экспозиций</a:t>
                      </a:r>
                    </a:p>
                    <a:p>
                      <a:pPr>
                        <a:buFont typeface="Arial" charset="0"/>
                        <a:buNone/>
                      </a:pPr>
                      <a:endParaRPr lang="ru-RU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 typeface="Arial" charset="0"/>
                        <a:buChar char="•"/>
                      </a:pP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IMG_073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785926"/>
            <a:ext cx="285752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ДОУ\смотр групп 2015\любознайки\DSC_2651.JPG"/>
          <p:cNvPicPr/>
          <p:nvPr/>
        </p:nvPicPr>
        <p:blipFill>
          <a:blip r:embed="rId4" cstate="print"/>
          <a:srcRect l="25815" t="54721" r="27880" b="9928"/>
          <a:stretch>
            <a:fillRect/>
          </a:stretch>
        </p:blipFill>
        <p:spPr bwMode="auto">
          <a:xfrm>
            <a:off x="571473" y="4643446"/>
            <a:ext cx="2500330" cy="1247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D:\Таня\фото 1\все\IMG_74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5072074"/>
            <a:ext cx="2714644" cy="1523527"/>
          </a:xfrm>
          <a:prstGeom prst="rect">
            <a:avLst/>
          </a:prstGeom>
          <a:noFill/>
        </p:spPr>
      </p:pic>
      <p:pic>
        <p:nvPicPr>
          <p:cNvPr id="27651" name="Picture 3" descr="D:\Таня\фото 1\фото лето\IMG_998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4500570"/>
            <a:ext cx="2745817" cy="1541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ая прямоугольная выноска 1"/>
          <p:cNvSpPr/>
          <p:nvPr/>
        </p:nvSpPr>
        <p:spPr>
          <a:xfrm>
            <a:off x="5572132" y="214290"/>
            <a:ext cx="3286148" cy="928694"/>
          </a:xfrm>
          <a:prstGeom prst="wedgeRoundRectCallout">
            <a:avLst>
              <a:gd name="adj1" fmla="val -89724"/>
              <a:gd name="adj2" fmla="val 130427"/>
              <a:gd name="adj3" fmla="val 16667"/>
            </a:avLst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Изготовление  предметов развивающей среды совместно со взрослыми</a:t>
            </a:r>
            <a:endParaRPr lang="ru-RU" sz="2000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85786" y="1000108"/>
          <a:ext cx="3905256" cy="5643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5256"/>
              </a:tblGrid>
              <a:tr h="18097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097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0240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IMG_043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928934"/>
            <a:ext cx="364333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G_0554"/>
          <p:cNvPicPr/>
          <p:nvPr/>
        </p:nvPicPr>
        <p:blipFill>
          <a:blip r:embed="rId3" cstate="print"/>
          <a:srcRect l="5135" r="3899"/>
          <a:stretch>
            <a:fillRect/>
          </a:stretch>
        </p:blipFill>
        <p:spPr bwMode="auto">
          <a:xfrm>
            <a:off x="1000100" y="1071546"/>
            <a:ext cx="357190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MG_0436"/>
          <p:cNvPicPr/>
          <p:nvPr/>
        </p:nvPicPr>
        <p:blipFill>
          <a:blip r:embed="rId4" cstate="print"/>
          <a:srcRect t="2856" b="27138"/>
          <a:stretch>
            <a:fillRect/>
          </a:stretch>
        </p:blipFill>
        <p:spPr bwMode="auto">
          <a:xfrm>
            <a:off x="928662" y="4714884"/>
            <a:ext cx="357190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5786446" y="1785926"/>
            <a:ext cx="3071834" cy="78581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Из бумаги для кукольного спектакля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786446" y="5286388"/>
            <a:ext cx="3071834" cy="78581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Из глины для уголка изобразительной  деятельностью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786446" y="3429000"/>
            <a:ext cx="3071834" cy="78581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1"/>
                </a:solidFill>
              </a:rPr>
              <a:t>Из </a:t>
            </a:r>
            <a:r>
              <a:rPr lang="ru-RU" sz="1800" dirty="0" err="1" smtClean="0">
                <a:solidFill>
                  <a:schemeClr val="tx1"/>
                </a:solidFill>
              </a:rPr>
              <a:t>папье</a:t>
            </a:r>
            <a:r>
              <a:rPr lang="ru-RU" sz="1800" dirty="0" smtClean="0">
                <a:solidFill>
                  <a:schemeClr val="tx1"/>
                </a:solidFill>
              </a:rPr>
              <a:t> –</a:t>
            </a:r>
            <a:r>
              <a:rPr lang="ru-RU" sz="1800" dirty="0" err="1" smtClean="0">
                <a:solidFill>
                  <a:schemeClr val="tx1"/>
                </a:solidFill>
              </a:rPr>
              <a:t>маше</a:t>
            </a:r>
            <a:r>
              <a:rPr lang="ru-RU" sz="1800" dirty="0" smtClean="0">
                <a:solidFill>
                  <a:schemeClr val="tx1"/>
                </a:solidFill>
              </a:rPr>
              <a:t> для сюжетно-ролевой игры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26" name="Нашивка 25"/>
          <p:cNvSpPr/>
          <p:nvPr/>
        </p:nvSpPr>
        <p:spPr>
          <a:xfrm>
            <a:off x="5143504" y="2071678"/>
            <a:ext cx="285752" cy="3571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Нашивка 26"/>
          <p:cNvSpPr/>
          <p:nvPr/>
        </p:nvSpPr>
        <p:spPr>
          <a:xfrm>
            <a:off x="5072066" y="3714752"/>
            <a:ext cx="285752" cy="3571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Нашивка 27"/>
          <p:cNvSpPr/>
          <p:nvPr/>
        </p:nvSpPr>
        <p:spPr>
          <a:xfrm>
            <a:off x="5143504" y="5572140"/>
            <a:ext cx="285752" cy="3571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176"/>
          <p:cNvPicPr/>
          <p:nvPr/>
        </p:nvPicPr>
        <p:blipFill>
          <a:blip r:embed="rId2" cstate="print"/>
          <a:srcRect l="10583" r="3635"/>
          <a:stretch>
            <a:fillRect/>
          </a:stretch>
        </p:blipFill>
        <p:spPr bwMode="auto">
          <a:xfrm>
            <a:off x="3143240" y="3786190"/>
            <a:ext cx="257176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uprkult.ru/uploads/posts/2013-04/1366019981_img_88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221457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www.maam.ru/upload/blogs/cfb30fe342053d9c2ac9d9a3129036fe.jpg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214290"/>
            <a:ext cx="307183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ds03.infourok.ru/uploads/ex/0931/0000b8f8-5b919fe3/hello_html_3101e8c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3786190"/>
            <a:ext cx="247014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child-craft.ru/images/programms/1/1/Image_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3786190"/>
            <a:ext cx="25717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maam.ru/upload/blogs/be9838125b3571d436fd93d098b1dee2.jpg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357166"/>
            <a:ext cx="3071802" cy="186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143636" y="2357430"/>
            <a:ext cx="30003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dirty="0" smtClean="0"/>
              <a:t>Макет для оформления </a:t>
            </a:r>
          </a:p>
          <a:p>
            <a:pPr algn="ctr"/>
            <a:r>
              <a:rPr lang="ru-RU" sz="1800" dirty="0" smtClean="0"/>
              <a:t>костюма к сказкам</a:t>
            </a:r>
            <a:endParaRPr lang="ru-RU" sz="1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15074" y="5657671"/>
            <a:ext cx="26431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dirty="0" smtClean="0"/>
              <a:t>Элементы декорации при организации театральной деятельности</a:t>
            </a:r>
            <a:endParaRPr lang="ru-RU" sz="1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928926" y="2500306"/>
            <a:ext cx="2799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800" dirty="0" smtClean="0"/>
              <a:t>Создание панно, коллажей</a:t>
            </a:r>
            <a:endParaRPr lang="ru-RU" sz="1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2500306"/>
            <a:ext cx="15151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800" dirty="0" smtClean="0"/>
              <a:t>Организация </a:t>
            </a:r>
          </a:p>
          <a:p>
            <a:pPr algn="ctr"/>
            <a:r>
              <a:rPr lang="ru-RU" sz="1800" dirty="0" smtClean="0"/>
              <a:t>выставки</a:t>
            </a:r>
            <a:endParaRPr lang="ru-RU" sz="1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000364" y="6143644"/>
            <a:ext cx="2904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800" dirty="0" smtClean="0"/>
              <a:t>Для сюжетно-ролевой игры</a:t>
            </a:r>
            <a:endParaRPr lang="ru-RU" sz="1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5492" y="5861736"/>
            <a:ext cx="2857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dirty="0" smtClean="0"/>
              <a:t>Конструирование для создания композиции деятельности</a:t>
            </a:r>
            <a:endParaRPr lang="ru-RU" sz="1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0"/>
            <a:ext cx="5037138" cy="549275"/>
          </a:xfrm>
        </p:spPr>
        <p:txBody>
          <a:bodyPr/>
          <a:lstStyle/>
          <a:p>
            <a:pPr eaLnBrk="1" hangingPunct="1"/>
            <a:r>
              <a:rPr lang="ru-RU" sz="2800" b="1" i="0" dirty="0" smtClean="0">
                <a:solidFill>
                  <a:srgbClr val="A50021"/>
                </a:solidFill>
              </a:rPr>
              <a:t/>
            </a:r>
            <a:br>
              <a:rPr lang="ru-RU" sz="2800" b="1" i="0" dirty="0" smtClean="0">
                <a:solidFill>
                  <a:srgbClr val="A50021"/>
                </a:solidFill>
              </a:rPr>
            </a:br>
            <a:r>
              <a:rPr lang="ru-RU" sz="2800" b="1" i="0" dirty="0" smtClean="0">
                <a:solidFill>
                  <a:srgbClr val="A50021"/>
                </a:solidFill>
              </a:rPr>
              <a:t/>
            </a:r>
            <a:br>
              <a:rPr lang="ru-RU" sz="2800" b="1" i="0" dirty="0" smtClean="0">
                <a:solidFill>
                  <a:srgbClr val="A50021"/>
                </a:solidFill>
              </a:rPr>
            </a:br>
            <a:r>
              <a:rPr lang="ru-RU" sz="2800" b="1" i="0" dirty="0" smtClean="0">
                <a:solidFill>
                  <a:srgbClr val="A50021"/>
                </a:solidFill>
              </a:rPr>
              <a:t/>
            </a:r>
            <a:br>
              <a:rPr lang="ru-RU" sz="2800" b="1" i="0" dirty="0" smtClean="0">
                <a:solidFill>
                  <a:srgbClr val="A50021"/>
                </a:solidFill>
              </a:rPr>
            </a:br>
            <a:endParaRPr lang="ru-RU" sz="2800" b="1" i="0" dirty="0" smtClean="0">
              <a:solidFill>
                <a:srgbClr val="A50021"/>
              </a:solidFill>
            </a:endParaRPr>
          </a:p>
        </p:txBody>
      </p:sp>
      <p:sp>
        <p:nvSpPr>
          <p:cNvPr id="21510" name="Rectangle 7"/>
          <p:cNvSpPr>
            <a:spLocks noChangeArrowheads="1"/>
          </p:cNvSpPr>
          <p:nvPr/>
        </p:nvSpPr>
        <p:spPr bwMode="auto">
          <a:xfrm>
            <a:off x="3492500" y="949325"/>
            <a:ext cx="2159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r>
              <a:rPr lang="ru-RU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59632" y="1052736"/>
            <a:ext cx="76328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«Ребенок приобщается к духовной и материальной культуре, создаваемой обществом, не пассивно, а активно, в процессе деятельности, от характера которой и от особенностей взаимоотношений, складывающихся у него с окружающими людьми, во многом зависит процесс формирования его личности».</a:t>
            </a:r>
          </a:p>
          <a:p>
            <a:pPr algn="r"/>
            <a:r>
              <a:rPr lang="ru-RU" dirty="0" smtClean="0"/>
              <a:t>А.В. Запорожец</a:t>
            </a:r>
          </a:p>
          <a:p>
            <a:r>
              <a:rPr lang="ru-RU" dirty="0" smtClean="0"/>
              <a:t> 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357290" y="4071942"/>
            <a:ext cx="70723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Умейте </a:t>
            </a:r>
            <a:r>
              <a:rPr lang="ru-RU" dirty="0" smtClean="0"/>
              <a:t>открыть перед ребёнком в окружающем мире что-то одно</a:t>
            </a:r>
            <a:r>
              <a:rPr lang="ru-RU" dirty="0" smtClean="0"/>
              <a:t>, « </a:t>
            </a:r>
            <a:r>
              <a:rPr lang="ru-RU" dirty="0" smtClean="0"/>
              <a:t>но открыть так, чтобы кусочек жизни заиграл перед ним всеми цветами радуги». </a:t>
            </a:r>
          </a:p>
          <a:p>
            <a:pPr algn="r"/>
            <a:r>
              <a:rPr lang="ru-RU" dirty="0" smtClean="0"/>
              <a:t>В.А. Сухомлинский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27088" y="981075"/>
            <a:ext cx="7561262" cy="4968875"/>
          </a:xfrm>
        </p:spPr>
        <p:txBody>
          <a:bodyPr/>
          <a:lstStyle/>
          <a:p>
            <a:pPr lvl="0" algn="l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1.Комарова Т.С. Теоретические и методические основы создания эстетической развивающей среды// Детский сад от А до Я» – 2005. – №4.  – с. 18-36.</a:t>
            </a:r>
            <a:br>
              <a:rPr lang="ru-RU" sz="1800" b="1" dirty="0" smtClean="0"/>
            </a:br>
            <a:r>
              <a:rPr lang="ru-RU" sz="1800" b="1" dirty="0" smtClean="0"/>
              <a:t>2.Компанцева Л.В. Художественно-эстетическая предметно-пространственная среда как условие приобщения детей дошкольного возраста к культуре//Детский сад от А до Я – 2005. – №4.  – с. 36-48</a:t>
            </a:r>
            <a:br>
              <a:rPr lang="ru-RU" sz="1800" b="1" dirty="0" smtClean="0"/>
            </a:br>
            <a:r>
              <a:rPr lang="ru-RU" sz="1800" b="1" dirty="0" smtClean="0"/>
              <a:t>3.Пантелеев Г.Н., Максимов Ю.В., Пантелеева Л.В. Декоративное искусство –  детям. Пособие для воспитателя ст.групп дет.сада. – М., Просвещение, 1976.</a:t>
            </a:r>
            <a:br>
              <a:rPr lang="ru-RU" sz="1800" b="1" dirty="0" smtClean="0"/>
            </a:br>
            <a:r>
              <a:rPr lang="ru-RU" sz="1800" b="1" dirty="0" smtClean="0"/>
              <a:t>4.Файзулаева Е.Д. Технологическая карта взрослого и ребёнка//Воспитатель ДОУ. – 2015. –№11. – с. 17-44.</a:t>
            </a:r>
            <a:br>
              <a:rPr lang="ru-RU" sz="1800" b="1" dirty="0" smtClean="0"/>
            </a:br>
            <a:r>
              <a:rPr lang="ru-RU" sz="1800" b="1" dirty="0" smtClean="0"/>
              <a:t>5.Файзуллаева Е.Д. Образовательный потенциал среды в детском саду: зонирование//Воспитатель ДОУ. – 2015. – №12. – с. 47-62.</a:t>
            </a:r>
            <a:br>
              <a:rPr lang="ru-RU" sz="1800" b="1" dirty="0" smtClean="0"/>
            </a:br>
            <a:r>
              <a:rPr lang="ru-RU" sz="1800" b="1" dirty="0" smtClean="0"/>
              <a:t>6.Файзуллаева Е.Д. Образовательный потенциал среды в детском саду: предметы//Воспитатель ДОУ. –2016.  – №2. – с. 6-18.</a:t>
            </a:r>
            <a:br>
              <a:rPr lang="ru-RU" sz="1800" b="1" dirty="0" smtClean="0"/>
            </a:br>
            <a:r>
              <a:rPr lang="ru-RU" sz="1800" b="1" dirty="0" smtClean="0"/>
              <a:t>7.Чумичева Р.М. </a:t>
            </a:r>
            <a:r>
              <a:rPr lang="ru-RU" sz="1800" b="1" dirty="0" err="1" smtClean="0"/>
              <a:t>Социокультурная</a:t>
            </a:r>
            <a:r>
              <a:rPr lang="ru-RU" sz="1800" b="1" dirty="0" smtClean="0"/>
              <a:t> пространственно-предметная среда развития ребёнка//Детский сад от А до Я.– 2005. –№4. – с. 6-18.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4000" dirty="0" smtClean="0"/>
          </a:p>
        </p:txBody>
      </p:sp>
      <p:sp>
        <p:nvSpPr>
          <p:cNvPr id="22530" name="Rectangle 3"/>
          <p:cNvSpPr>
            <a:spLocks noChangeArrowheads="1"/>
          </p:cNvSpPr>
          <p:nvPr/>
        </p:nvSpPr>
        <p:spPr bwMode="auto">
          <a:xfrm>
            <a:off x="2449513" y="333375"/>
            <a:ext cx="424656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0000FF"/>
                </a:solidFill>
              </a:rPr>
              <a:t>Информационные источники</a:t>
            </a:r>
            <a:br>
              <a:rPr lang="ru-RU" b="1" i="1">
                <a:solidFill>
                  <a:srgbClr val="0000FF"/>
                </a:solidFill>
              </a:rPr>
            </a:br>
            <a:endParaRPr lang="ru-RU" b="1" i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2492375"/>
            <a:ext cx="77724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00FF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60351"/>
            <a:ext cx="7286676" cy="811196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eaLnBrk="1" hangingPunct="1"/>
            <a:r>
              <a:rPr lang="ru-RU" sz="2000" b="1" i="0" dirty="0" err="1" smtClean="0">
                <a:solidFill>
                  <a:srgbClr val="A50021"/>
                </a:solidFill>
              </a:rPr>
              <a:t>Социокультурная</a:t>
            </a:r>
            <a:r>
              <a:rPr lang="ru-RU" sz="2000" b="1" i="0" dirty="0" smtClean="0">
                <a:solidFill>
                  <a:srgbClr val="A50021"/>
                </a:solidFill>
              </a:rPr>
              <a:t>  предметно-пространственная среда  </a:t>
            </a:r>
            <a:br>
              <a:rPr lang="ru-RU" sz="2000" b="1" i="0" dirty="0" smtClean="0">
                <a:solidFill>
                  <a:srgbClr val="A50021"/>
                </a:solidFill>
              </a:rPr>
            </a:br>
            <a:r>
              <a:rPr lang="ru-RU" sz="2000" b="1" i="0" dirty="0" smtClean="0">
                <a:solidFill>
                  <a:srgbClr val="A50021"/>
                </a:solidFill>
              </a:rPr>
              <a:t> в развитии  ребёнка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5" y="1285860"/>
            <a:ext cx="7286677" cy="5238765"/>
          </a:xfrm>
          <a:solidFill>
            <a:srgbClr val="CCFFCC"/>
          </a:solidFill>
        </p:spPr>
        <p:txBody>
          <a:bodyPr/>
          <a:lstStyle/>
          <a:p>
            <a:pPr>
              <a:buFontTx/>
              <a:buAutoNum type="arabicPeriod"/>
            </a:pPr>
            <a:r>
              <a:rPr lang="ru-RU" sz="2000" i="0" dirty="0" smtClean="0"/>
              <a:t>РППС - это совокупность вещных структур и зависимостей, через которые реализуются деятельность и ролевое поведение ребёнка;</a:t>
            </a:r>
          </a:p>
          <a:p>
            <a:pPr>
              <a:buFontTx/>
              <a:buAutoNum type="arabicPeriod"/>
            </a:pPr>
            <a:r>
              <a:rPr lang="ru-RU" sz="2000" i="0" dirty="0" smtClean="0"/>
              <a:t> РППС  имеет  значимый воспитательный  потенциал;</a:t>
            </a:r>
          </a:p>
          <a:p>
            <a:pPr>
              <a:buFontTx/>
              <a:buAutoNum type="arabicPeriod"/>
            </a:pPr>
            <a:r>
              <a:rPr lang="ru-RU" sz="2000" i="0" dirty="0" smtClean="0"/>
              <a:t>РППС, наполненная нравственно-эстетическими ценностями даёт способ жить и развиваться, создавать мир как бы заново, в ней есть сила и действие (В.С. </a:t>
            </a:r>
            <a:r>
              <a:rPr lang="ru-RU" sz="2000" i="0" dirty="0" err="1" smtClean="0"/>
              <a:t>Библер</a:t>
            </a:r>
            <a:r>
              <a:rPr lang="ru-RU" sz="2000" i="0" dirty="0" smtClean="0"/>
              <a:t>);</a:t>
            </a:r>
          </a:p>
          <a:p>
            <a:pPr>
              <a:buFontTx/>
              <a:buAutoNum type="arabicPeriod"/>
            </a:pPr>
            <a:r>
              <a:rPr lang="ru-RU" sz="2000" i="0" dirty="0" smtClean="0"/>
              <a:t>РППС формирует отношение к базовым ценностям;</a:t>
            </a:r>
          </a:p>
          <a:p>
            <a:pPr>
              <a:buFontTx/>
              <a:buAutoNum type="arabicPeriod"/>
            </a:pPr>
            <a:r>
              <a:rPr lang="ru-RU" sz="2000" i="0" dirty="0" smtClean="0"/>
              <a:t>РППС способствует усвоению социального опыта;</a:t>
            </a:r>
          </a:p>
          <a:p>
            <a:pPr>
              <a:buFontTx/>
              <a:buAutoNum type="arabicPeriod"/>
            </a:pPr>
            <a:r>
              <a:rPr lang="ru-RU" sz="2000" i="0" dirty="0" smtClean="0"/>
              <a:t>РППС  способствует приобретению качеств, необходимых для жизни;</a:t>
            </a:r>
          </a:p>
          <a:p>
            <a:pPr>
              <a:buFontTx/>
              <a:buAutoNum type="arabicPeriod"/>
            </a:pPr>
            <a:r>
              <a:rPr lang="ru-RU" sz="2000" i="0" dirty="0" smtClean="0"/>
              <a:t>РППС окружает, пронизывает, вовлекает в орбиту деятельности, удовлетворяет потребности  ребёнка;</a:t>
            </a:r>
          </a:p>
          <a:p>
            <a:pPr>
              <a:buFontTx/>
              <a:buAutoNum type="arabicPeriod"/>
            </a:pPr>
            <a:r>
              <a:rPr lang="ru-RU" sz="2000" i="0" dirty="0" smtClean="0"/>
              <a:t>РППС – важная физическая часть места, которая имеет высокий образовательный потенциал для развития ребёнка.</a:t>
            </a:r>
          </a:p>
          <a:p>
            <a:pPr>
              <a:buFontTx/>
              <a:buAutoNum type="arabicPeriod"/>
            </a:pPr>
            <a:endParaRPr lang="ru-RU" sz="2000" i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абличка 5"/>
          <p:cNvSpPr/>
          <p:nvPr/>
        </p:nvSpPr>
        <p:spPr>
          <a:xfrm>
            <a:off x="1571604" y="1857364"/>
            <a:ext cx="6429420" cy="1571636"/>
          </a:xfrm>
          <a:prstGeom prst="plaque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образовательными областями,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предметной средой,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реализацией различных образовательных технологий,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Выноска со стрелкой вниз 7"/>
          <p:cNvSpPr/>
          <p:nvPr/>
        </p:nvSpPr>
        <p:spPr>
          <a:xfrm>
            <a:off x="1214414" y="357166"/>
            <a:ext cx="6929486" cy="1428760"/>
          </a:xfrm>
          <a:prstGeom prst="downArrowCallout">
            <a:avLst>
              <a:gd name="adj1" fmla="val 40649"/>
              <a:gd name="adj2" fmla="val 52701"/>
              <a:gd name="adj3" fmla="val 32642"/>
              <a:gd name="adj4" fmla="val 55425"/>
            </a:avLst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Современное дошкольное образование «работает»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6248" y="1214422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не  </a:t>
            </a:r>
            <a:endParaRPr lang="ru-RU" b="1" dirty="0"/>
          </a:p>
        </p:txBody>
      </p:sp>
      <p:sp>
        <p:nvSpPr>
          <p:cNvPr id="10" name="Блок-схема: объединение 9"/>
          <p:cNvSpPr/>
          <p:nvPr/>
        </p:nvSpPr>
        <p:spPr>
          <a:xfrm>
            <a:off x="4071934" y="3500438"/>
            <a:ext cx="1285884" cy="714380"/>
          </a:xfrm>
          <a:prstGeom prst="flowChartMerge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 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Табличка 10"/>
          <p:cNvSpPr/>
          <p:nvPr/>
        </p:nvSpPr>
        <p:spPr>
          <a:xfrm>
            <a:off x="1142976" y="4214818"/>
            <a:ext cx="7286676" cy="1785950"/>
          </a:xfrm>
          <a:prstGeom prst="plaque">
            <a:avLst/>
          </a:prstGeom>
          <a:solidFill>
            <a:srgbClr val="FFCC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человеком </a:t>
            </a:r>
            <a:r>
              <a:rPr lang="ru-RU" b="1" u="sng" dirty="0" smtClean="0">
                <a:solidFill>
                  <a:schemeClr val="tx1"/>
                </a:solidFill>
              </a:rPr>
              <a:t>становящимся</a:t>
            </a:r>
            <a:r>
              <a:rPr lang="ru-RU" dirty="0" smtClean="0">
                <a:solidFill>
                  <a:schemeClr val="tx1"/>
                </a:solidFill>
              </a:rPr>
              <a:t>, который находится в постоянном движении в процессах приобретения </a:t>
            </a:r>
            <a:r>
              <a:rPr lang="ru-RU" dirty="0" err="1" smtClean="0">
                <a:solidFill>
                  <a:schemeClr val="tx1"/>
                </a:solidFill>
              </a:rPr>
              <a:t>субъектности</a:t>
            </a:r>
            <a:r>
              <a:rPr lang="ru-RU" dirty="0" smtClean="0">
                <a:solidFill>
                  <a:schemeClr val="tx1"/>
                </a:solidFill>
              </a:rPr>
              <a:t>, самостоятельности, независимости, обретения внутреннего мира.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1357290" y="2214554"/>
            <a:ext cx="642942" cy="785818"/>
          </a:xfrm>
          <a:prstGeom prst="homePlate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Пятиугольник 12"/>
          <p:cNvSpPr/>
          <p:nvPr/>
        </p:nvSpPr>
        <p:spPr>
          <a:xfrm>
            <a:off x="1000100" y="4643446"/>
            <a:ext cx="642942" cy="785818"/>
          </a:xfrm>
          <a:prstGeom prst="homePlate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285860"/>
            <a:ext cx="7772400" cy="3071834"/>
          </a:xfrm>
        </p:spPr>
        <p:txBody>
          <a:bodyPr/>
          <a:lstStyle/>
          <a:p>
            <a:r>
              <a:rPr lang="ru-RU" dirty="0" smtClean="0"/>
              <a:t>Создание предметно-развивающей среды должно стимулировать проявления самостоятельности детей, способствовать развитию его открытости, активности и созидательности.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4857760"/>
            <a:ext cx="7572428" cy="150019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Подключения детей к созданию и развитию интерактивной среды – важная задача педагогики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928662" y="357166"/>
            <a:ext cx="7715304" cy="857256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Психологически оправданный и педагогически целесообразный «формат» образования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rastishka.by/wp-content/uploads/2015/11/ris-zimu2-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500570"/>
            <a:ext cx="3786214" cy="18396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772400" cy="10001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Какие материалы  развивающей предметно-пространственной среды  могут содержать элементы личного участия ребёнка?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71538" y="1357298"/>
          <a:ext cx="7643866" cy="1543061"/>
        </p:xfrm>
        <a:graphic>
          <a:graphicData uri="http://schemas.openxmlformats.org/drawingml/2006/table">
            <a:tbl>
              <a:tblPr/>
              <a:tblGrid>
                <a:gridCol w="1860851"/>
                <a:gridCol w="5783015"/>
              </a:tblGrid>
              <a:tr h="15430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Материалы, используемые как фон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Продукты детской деятельности (рисунок, аппликация, коллаж,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поделки из бумаги, соломы, ниток и ткани, 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глины и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пластилина и др.).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Рисунок 3" descr="D:\ДОУ\гр.№9\9гр Родина\IMG_839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571744"/>
            <a:ext cx="3357586" cy="18573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F:\фото к презентации\IMG_8926.JPG"/>
          <p:cNvPicPr/>
          <p:nvPr/>
        </p:nvPicPr>
        <p:blipFill>
          <a:blip r:embed="rId4" cstate="print"/>
          <a:srcRect t="15713"/>
          <a:stretch>
            <a:fillRect/>
          </a:stretch>
        </p:blipFill>
        <p:spPr bwMode="auto">
          <a:xfrm>
            <a:off x="3857620" y="2714620"/>
            <a:ext cx="4786346" cy="1928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E:\фото к презентации\IMG_0564.JPG"/>
          <p:cNvPicPr/>
          <p:nvPr/>
        </p:nvPicPr>
        <p:blipFill>
          <a:blip r:embed="rId5" cstate="print"/>
          <a:srcRect t="30859" b="13138"/>
          <a:stretch>
            <a:fillRect/>
          </a:stretch>
        </p:blipFill>
        <p:spPr bwMode="auto">
          <a:xfrm>
            <a:off x="3643306" y="4714884"/>
            <a:ext cx="5226077" cy="1866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:\ДОУ\смотр групп 2015\любознайки\DSC_2657.JPG"/>
          <p:cNvPicPr/>
          <p:nvPr/>
        </p:nvPicPr>
        <p:blipFill>
          <a:blip r:embed="rId2" cstate="print"/>
          <a:srcRect l="44094" t="26876" r="7689" b="25424"/>
          <a:stretch>
            <a:fillRect/>
          </a:stretch>
        </p:blipFill>
        <p:spPr bwMode="auto">
          <a:xfrm>
            <a:off x="3786183" y="3214686"/>
            <a:ext cx="2714643" cy="1785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772400" cy="100013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/>
              <a:t>Какие материалы  развивающей предметно-пространственной среды  могут содержать элементы личного участия ребёнка?</a:t>
            </a: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28662" y="1500174"/>
          <a:ext cx="7572428" cy="1571636"/>
        </p:xfrm>
        <a:graphic>
          <a:graphicData uri="http://schemas.openxmlformats.org/drawingml/2006/table">
            <a:tbl>
              <a:tblPr/>
              <a:tblGrid>
                <a:gridCol w="1897507"/>
                <a:gridCol w="5674921"/>
              </a:tblGrid>
              <a:tr h="15716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Материалы, используемые как окружение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Конструкции из разнообразных материалов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 (крупного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строительного, настольного строительного, бросового,  природного,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ЛЕГО, картона, бумаги и </a:t>
                      </a:r>
                      <a:r>
                        <a:rPr lang="ru-RU" sz="2000" dirty="0" err="1" smtClean="0">
                          <a:latin typeface="Times New Roman"/>
                          <a:ea typeface="Calibri"/>
                          <a:cs typeface="Times New Roman"/>
                        </a:rPr>
                        <a:t>др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). 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 descr="D:\ДОУ\смотр групп 2015\любознайки\DSC_2678.JPG"/>
          <p:cNvPicPr/>
          <p:nvPr/>
        </p:nvPicPr>
        <p:blipFill>
          <a:blip r:embed="rId3" cstate="print"/>
          <a:srcRect l="23250" t="27603" r="34099" b="32203"/>
          <a:stretch>
            <a:fillRect/>
          </a:stretch>
        </p:blipFill>
        <p:spPr bwMode="auto">
          <a:xfrm>
            <a:off x="928662" y="3214686"/>
            <a:ext cx="2533650" cy="15811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F:\фото к презентации\IMG_714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4929198"/>
            <a:ext cx="2643206" cy="1714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F:\фото к презентации\IMG_9544.JPG"/>
          <p:cNvPicPr/>
          <p:nvPr/>
        </p:nvPicPr>
        <p:blipFill>
          <a:blip r:embed="rId5" cstate="print"/>
          <a:srcRect l="9180" r="11718"/>
          <a:stretch>
            <a:fillRect/>
          </a:stretch>
        </p:blipFill>
        <p:spPr bwMode="auto">
          <a:xfrm>
            <a:off x="6858016" y="2643182"/>
            <a:ext cx="1928826" cy="20097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F:\фото к презентации\IMG_021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5072074"/>
            <a:ext cx="2786082" cy="16430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1" y="1142984"/>
          <a:ext cx="7643866" cy="2453640"/>
        </p:xfrm>
        <a:graphic>
          <a:graphicData uri="http://schemas.openxmlformats.org/drawingml/2006/table">
            <a:tbl>
              <a:tblPr/>
              <a:tblGrid>
                <a:gridCol w="1785950"/>
                <a:gridCol w="5857916"/>
              </a:tblGrid>
              <a:tr h="20717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Материалы, используемые как центр действия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Макеты, изготовленные  в совместной деятельности  со взрослыми (родителями или педагогами),</a:t>
                      </a:r>
                      <a:r>
                        <a:rPr lang="ru-RU" sz="2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игрушки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, игровые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   маркеры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,  </a:t>
                      </a:r>
                      <a:r>
                        <a:rPr lang="ru-RU" sz="2000" dirty="0" smtClean="0">
                          <a:latin typeface="+mn-lt"/>
                          <a:ea typeface="Calibri"/>
                          <a:cs typeface="+mn-cs"/>
                        </a:rPr>
                        <a:t>приносимые из дома, книги, сувениры,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коллекции, угощения, самокаты, мячи, лыжи, велосипеды, объекты живой и неживой природы, элементы детской субкультуры.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00100" y="214290"/>
            <a:ext cx="7715304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i="1" dirty="0" smtClean="0"/>
              <a:t>Какие материалы  развивающей предметно-пространственной среды  могут содержать элементы личного участия ребёнка? </a:t>
            </a:r>
            <a:endParaRPr lang="ru-RU" sz="2000" b="1" i="1" dirty="0"/>
          </a:p>
        </p:txBody>
      </p:sp>
      <p:pic>
        <p:nvPicPr>
          <p:cNvPr id="4" name="Рисунок 3" descr="D:\ДОУ\смотр групп 2015\звездочки\DSC_2714.JPG"/>
          <p:cNvPicPr/>
          <p:nvPr/>
        </p:nvPicPr>
        <p:blipFill>
          <a:blip r:embed="rId2" cstate="print"/>
          <a:srcRect l="39629" t="8959" r="7757" b="39225"/>
          <a:stretch>
            <a:fillRect/>
          </a:stretch>
        </p:blipFill>
        <p:spPr bwMode="auto">
          <a:xfrm>
            <a:off x="3428992" y="4071942"/>
            <a:ext cx="2971800" cy="20383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 descr="F:\фото к презентации\IMG_0218.JPG"/>
          <p:cNvPicPr/>
          <p:nvPr/>
        </p:nvPicPr>
        <p:blipFill>
          <a:blip r:embed="rId3" cstate="print"/>
          <a:srcRect b="19451"/>
          <a:stretch>
            <a:fillRect/>
          </a:stretch>
        </p:blipFill>
        <p:spPr bwMode="auto">
          <a:xfrm>
            <a:off x="1000100" y="3786190"/>
            <a:ext cx="1933575" cy="27759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7650" name="Picture 2" descr="E:\фото к презентации\IMG_7026.JPG"/>
          <p:cNvPicPr>
            <a:picLocks noChangeAspect="1" noChangeArrowheads="1"/>
          </p:cNvPicPr>
          <p:nvPr/>
        </p:nvPicPr>
        <p:blipFill>
          <a:blip r:embed="rId4" cstate="print"/>
          <a:srcRect b="23958"/>
          <a:stretch>
            <a:fillRect/>
          </a:stretch>
        </p:blipFill>
        <p:spPr bwMode="auto">
          <a:xfrm>
            <a:off x="6715140" y="3857628"/>
            <a:ext cx="2000264" cy="27099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52"/>
            <a:ext cx="8358246" cy="70788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Каким образом  эти материалы могут быть использованы  в решении проблемы развития ребёнка и полноценного проживания детства</a:t>
            </a:r>
            <a:endParaRPr lang="ru-RU" sz="20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071547"/>
          <a:ext cx="8715436" cy="5643601"/>
        </p:xfrm>
        <a:graphic>
          <a:graphicData uri="http://schemas.openxmlformats.org/drawingml/2006/table">
            <a:tbl>
              <a:tblPr/>
              <a:tblGrid>
                <a:gridCol w="2679921"/>
                <a:gridCol w="6035515"/>
              </a:tblGrid>
              <a:tr h="6305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Рисунки детей  (декоративное рисование, орнамент)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Как украшение помещения фризовой композицией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5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Рисунки детей по темам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При организации тематических  выставок, выставок для родителей, для детей других групп, для изготовления мини-книжек.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8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Коллективные работы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Для создания панно, коллажей,  мини-музеев.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7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Изготовление элементов декораций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При организации театральной деятельности, сюжетно-ролевых игр, режиссерских.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11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Конструирование (из бумаги, строительного, бросового и природного материала, ЛЕГО)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Для создания композиций, деятельности в реализации образовательных проектов, для разыгрывания сюжетно-ролевых игр, театрализованных представлениях, в воспитательной работе по развитию чувства доброты, милосердия.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8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Макеты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Для 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оформления костюма, декораций к спектаклям.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114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Книги, коллекции, сувениры, объекты живой и неживой природы, элементы детской субкультуры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Способствуют развитию речевой активности, познавательных интересов, ознакомлению с окружающим, формированию нравственных правил общежития, элементарных математических представлений, имеют экологическую направленность.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07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Самокаты, велосипеды, мячи, лыжи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Способствуют развитию физических качеств: ловкости, смелости, быстроты, меткости, скорости, уровень функциональных возможностей организма повышается, увеличивается работоспособность.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688" marR="436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785794"/>
          <a:ext cx="8072494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2928958"/>
                <a:gridCol w="2428892"/>
              </a:tblGrid>
              <a:tr h="54150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Коллекции  открыток :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-города России;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-животные родного края;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-необычные комнатные растения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-лекарственные растения нашего края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*Игры в формате «</a:t>
                      </a:r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квест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»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*Образовательные проекты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*Организация выставок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*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Табличка 4"/>
          <p:cNvSpPr/>
          <p:nvPr/>
        </p:nvSpPr>
        <p:spPr>
          <a:xfrm>
            <a:off x="857224" y="142852"/>
            <a:ext cx="2857520" cy="571504"/>
          </a:xfrm>
          <a:prstGeom prst="plaqu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Почтовая открытка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IMG_0727"/>
          <p:cNvPicPr/>
          <p:nvPr/>
        </p:nvPicPr>
        <p:blipFill>
          <a:blip r:embed="rId3" cstate="print"/>
          <a:srcRect l="4491" t="23604" r="3154" b="49548"/>
          <a:stretch>
            <a:fillRect/>
          </a:stretch>
        </p:blipFill>
        <p:spPr bwMode="auto">
          <a:xfrm>
            <a:off x="3571868" y="1285860"/>
            <a:ext cx="278608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Табличка 7"/>
          <p:cNvSpPr/>
          <p:nvPr/>
        </p:nvSpPr>
        <p:spPr>
          <a:xfrm>
            <a:off x="6643702" y="3071810"/>
            <a:ext cx="2357454" cy="500066"/>
          </a:xfrm>
          <a:prstGeom prst="plaque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Фантики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85786" y="3500438"/>
          <a:ext cx="8072493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206"/>
                <a:gridCol w="3000396"/>
                <a:gridCol w="2428891"/>
              </a:tblGrid>
              <a:tr h="285368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Коллекции: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Конфетные фантазии;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Вторая жизнь  фантика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Космическая конфета 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гостях у принцессы Фантиков 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Сладкие сказки 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Tx/>
                        <a:buChar char="-"/>
                      </a:pP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ru-RU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*Изготовление костюмов для кукол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*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Путешествие к королеве </a:t>
                      </a: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Конфетнице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*День фантика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*Создание декоративных  панно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Проект «Одежда для конфеты» </a:t>
                      </a:r>
                      <a:endParaRPr lang="ru-RU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pic>
        <p:nvPicPr>
          <p:cNvPr id="7" name="Рисунок 6" descr="E:\фото к презентации\IMG_0548.JPG"/>
          <p:cNvPicPr/>
          <p:nvPr/>
        </p:nvPicPr>
        <p:blipFill>
          <a:blip r:embed="rId4" cstate="print"/>
          <a:srcRect l="9300" t="2571" r="5077"/>
          <a:stretch>
            <a:fillRect/>
          </a:stretch>
        </p:blipFill>
        <p:spPr bwMode="auto">
          <a:xfrm>
            <a:off x="3500430" y="3786190"/>
            <a:ext cx="285752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лехина Н. Пед. чтения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Алехина Н. Пед. чтения</Template>
  <TotalTime>1125</TotalTime>
  <Words>805</Words>
  <Application>Microsoft Office PowerPoint</Application>
  <PresentationFormat>Экран (4:3)</PresentationFormat>
  <Paragraphs>116</Paragraphs>
  <Slides>15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Алехина Н. Пед. чтения</vt:lpstr>
      <vt:lpstr>Документ Microsoft Office Word 2007</vt:lpstr>
      <vt:lpstr>    Методические рекомендации  воспитателям ДОО   «Как использовать предметы, изготовленные руками детей, для организации развивающей предметно-пространственной  среды в группе»       </vt:lpstr>
      <vt:lpstr>Социокультурная  предметно-пространственная среда    в развитии  ребёнка</vt:lpstr>
      <vt:lpstr>Слайд 3</vt:lpstr>
      <vt:lpstr>Слайд 4</vt:lpstr>
      <vt:lpstr>  Какие материалы  развивающей предметно-пространственной среды  могут содержать элементы личного участия ребёнка?  </vt:lpstr>
      <vt:lpstr>Какие материалы  развивающей предметно-пространственной среды  могут содержать элементы личного участия ребёнка?</vt:lpstr>
      <vt:lpstr>Слайд 7</vt:lpstr>
      <vt:lpstr>Слайд 8</vt:lpstr>
      <vt:lpstr>Слайд 9</vt:lpstr>
      <vt:lpstr>Слайд 10</vt:lpstr>
      <vt:lpstr>Слайд 11</vt:lpstr>
      <vt:lpstr>Слайд 12</vt:lpstr>
      <vt:lpstr>   </vt:lpstr>
      <vt:lpstr>   1.Комарова Т.С. Теоретические и методические основы создания эстетической развивающей среды// Детский сад от А до Я» – 2005. – №4.  – с. 18-36. 2.Компанцева Л.В. Художественно-эстетическая предметно-пространственная среда как условие приобщения детей дошкольного возраста к культуре//Детский сад от А до Я – 2005. – №4.  – с. 36-48 3.Пантелеев Г.Н., Максимов Ю.В., Пантелеева Л.В. Декоративное искусство –  детям. Пособие для воспитателя ст.групп дет.сада. – М., Просвещение, 1976. 4.Файзулаева Е.Д. Технологическая карта взрослого и ребёнка//Воспитатель ДОУ. – 2015. –№11. – с. 17-44. 5.Файзуллаева Е.Д. Образовательный потенциал среды в детском саду: зонирование//Воспитатель ДОУ. – 2015. – №12. – с. 47-62. 6.Файзуллаева Е.Д. Образовательный потенциал среды в детском саду: предметы//Воспитатель ДОУ. –2016.  – №2. – с. 6-18. 7.Чумичева Р.М. Социокультурная пространственно-предметная среда развития ребёнка//Детский сад от А до Я.– 2005. –№4. – с. 6-18.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СОЛНЫШКО</dc:creator>
  <cp:lastModifiedBy>User</cp:lastModifiedBy>
  <cp:revision>170</cp:revision>
  <dcterms:created xsi:type="dcterms:W3CDTF">2017-02-17T09:39:55Z</dcterms:created>
  <dcterms:modified xsi:type="dcterms:W3CDTF">2018-01-05T19:04:42Z</dcterms:modified>
</cp:coreProperties>
</file>