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1" name="Shape 13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Steady decline in coal since 2013 - even with CA drought and closing of SONGS - Jan 2012</a:t>
            </a:r>
          </a:p>
          <a:p>
            <a:pPr/>
            <a:r>
              <a:t>Rebound in Hydro for 2016 </a:t>
            </a:r>
          </a:p>
          <a:p>
            <a:pPr/>
            <a:r>
              <a:t>Drop in BOTH coal and NG for 2016 - really good</a:t>
            </a:r>
          </a:p>
          <a:p>
            <a:pPr/>
            <a:r>
              <a:t>Total includes Rooftop Solar</a:t>
            </a:r>
          </a:p>
          <a:p>
            <a:pPr/>
          </a:p>
          <a:p>
            <a:pPr/>
          </a:p>
          <a:p>
            <a:pPr/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8" name="Body Level One…"/>
          <p:cNvSpPr txBox="1"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</p:spPr>
        <p:txBody>
          <a:bodyPr/>
          <a:lstStyle>
            <a:lvl1pPr>
              <a:buSzPct val="75000"/>
              <a:defRPr sz="36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>
              <a:buSzPct val="75000"/>
              <a:defRPr sz="36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>
              <a:buSzPct val="75000"/>
              <a:defRPr sz="36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>
              <a:buSzPct val="75000"/>
              <a:defRPr sz="36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>
              <a:buSzPct val="75000"/>
              <a:defRPr sz="36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Table"/>
          <p:cNvGraphicFramePr/>
          <p:nvPr/>
        </p:nvGraphicFramePr>
        <p:xfrm>
          <a:off x="668762" y="2515013"/>
          <a:ext cx="11812401" cy="6343552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{EEE7283C-3CF3-47DC-8721-378D4A62B228}</a:tableStyleId>
              </a:tblPr>
              <a:tblGrid>
                <a:gridCol w="1754170"/>
                <a:gridCol w="935972"/>
                <a:gridCol w="520363"/>
                <a:gridCol w="708067"/>
                <a:gridCol w="7881126"/>
              </a:tblGrid>
              <a:tr h="1083439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Plant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97764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25400" dist="25400" dir="5400000">
                              <a:srgbClr val="000000">
                                <a:alpha val="60000"/>
                              </a:srgbClr>
                            </a:outerShdw>
                          </a:effectLst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Size (MW)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solidFill>
                        <a:srgbClr val="5D5D5D"/>
                      </a:solidFill>
                      <a:custDash>
                        <a:ds d="200000" sp="200000"/>
                      </a:custDash>
                      <a:miter lim="400000"/>
                    </a:lnB>
                    <a:solidFill>
                      <a:srgbClr val="97764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25400" dist="25400" dir="5400000">
                              <a:srgbClr val="000000">
                                <a:alpha val="60000"/>
                              </a:srgbClr>
                            </a:outerShdw>
                          </a:effectLst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ST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97764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25400" dist="25400" dir="5400000">
                              <a:srgbClr val="000000">
                                <a:alpha val="60000"/>
                              </a:srgbClr>
                            </a:outerShdw>
                          </a:effectLst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Units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97764E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25400" dist="25400" dir="5400000">
                              <a:srgbClr val="000000">
                                <a:alpha val="60000"/>
                              </a:srgbClr>
                            </a:outerShdw>
                          </a:effectLst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Comments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97764E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Navajo 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B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2,250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lnT w="12700">
                      <a:solidFill>
                        <a:srgbClr val="5D5D5D"/>
                      </a:solidFill>
                      <a:custDash>
                        <a:ds d="200000" sp="200000"/>
                      </a:custDash>
                      <a:miter lim="400000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AZ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3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Unit 1 definite close by 2019, TEP/others wants to close 2&amp;3 in 2019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Jim Bridger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T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T>
                    <a:lnB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2,110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WY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Unit 1,2 (1060 MW) close in 2028/2032 - Idaho Power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Colstrip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T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T>
                    <a:lnB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2,094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MT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Units 1,2 (608 MW) close in 2022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InterMountain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T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T>
                    <a:lnB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1,900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UT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Owned by LADWP.  Both units close in 2025 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Laramie River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T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T>
                    <a:lnB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1,710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WY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3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San Juan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T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T>
                    <a:lnB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1,643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NM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Units 2,3 (837MW) close 2017. PNM wants to close 1,4 in 2022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Springerville 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T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T>
                    <a:lnB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1,560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AZ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24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Four Corners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T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T>
                    <a:lnB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1,540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NM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5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Units 1-3 (560MW) closed 2013, PNM want to close remaining in 2031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Centralia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T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T>
                    <a:lnB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1,460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WA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Unit 1 closes 2020, Unit 2 closes 2025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Comanche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T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T>
                    <a:lnB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1,410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3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Unit1,2 (660MW) close in 2022/2025 - Xcel energy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Hunter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T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T>
                    <a:lnB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1,320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UT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2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24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Craig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T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T>
                    <a:lnB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1,283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3</a:t>
                      </a:r>
                    </a:p>
                  </a:txBody>
                  <a:tcPr marL="63500" marR="63500" marT="0" marB="0" anchor="ctr" anchorCtr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Unit 1 (427MW) closes in 2025 - Xcel energy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solidFill>
                      <a:srgbClr val="FFFFFF"/>
                    </a:solidFill>
                  </a:tcPr>
                </a:tc>
              </a:tr>
              <a:tr h="432130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Cholla 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R>
                    <a:lnT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T>
                    <a:lnB w="12700">
                      <a:solidFill>
                        <a:srgbClr val="5D5D5D"/>
                      </a:solidFill>
                      <a:custDash>
                        <a:ds d="200000" sp="200000"/>
                      </a:custDash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1,129</a:t>
                      </a:r>
                    </a:p>
                  </a:txBody>
                  <a:tcPr marL="63500" marR="63500" marT="0" marB="0" anchor="ctr" anchorCtr="0" horzOverflow="overflow">
                    <a:lnL w="12700">
                      <a:solidFill>
                        <a:srgbClr val="5D5D5D"/>
                      </a:solidFill>
                      <a:custDash>
                        <a:ds d="100000" sp="200000"/>
                      </a:custDash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AZ</a:t>
                      </a:r>
                    </a:p>
                  </a:txBody>
                  <a:tcPr marL="63500" marR="63500" marT="0" marB="0" anchor="ctr" anchorCtr="0" horzOverflow="overflow">
                    <a:lnB w="12700">
                      <a:solidFill>
                        <a:srgbClr val="60606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</a:t>
                      </a:r>
                    </a:p>
                  </a:txBody>
                  <a:tcPr marL="63500" marR="63500" marT="0" marB="0" anchor="ctr" anchorCtr="0" horzOverflow="overflow">
                    <a:lnB w="12700">
                      <a:solidFill>
                        <a:srgbClr val="60606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/>
                      </a:pPr>
                      <a:r>
                        <a:rPr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Units 1,3 shuts down by 2025, Units 2,4 either shutdown or convert to NG</a:t>
                      </a:r>
                    </a:p>
                  </a:txBody>
                  <a:tcPr marL="63500" marR="63500" marT="0" marB="0" anchor="ctr" anchorCtr="0" horzOverflow="overflow">
                    <a:lnR w="12700">
                      <a:solidFill>
                        <a:srgbClr val="606060"/>
                      </a:solidFill>
                      <a:miter lim="400000"/>
                    </a:lnR>
                    <a:lnB w="12700">
                      <a:solidFill>
                        <a:srgbClr val="60606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29" name="Western Coal Plants - The Big 13"/>
          <p:cNvSpPr txBox="1"/>
          <p:nvPr>
            <p:ph type="title"/>
          </p:nvPr>
        </p:nvSpPr>
        <p:spPr>
          <a:xfrm>
            <a:off x="952500" y="444500"/>
            <a:ext cx="11099800" cy="1461625"/>
          </a:xfrm>
          <a:prstGeom prst="rect">
            <a:avLst/>
          </a:prstGeom>
        </p:spPr>
        <p:txBody>
          <a:bodyPr/>
          <a:lstStyle>
            <a:lvl1pPr defTabSz="473201">
              <a:defRPr sz="5832"/>
            </a:lvl1pPr>
          </a:lstStyle>
          <a:p>
            <a:pPr/>
            <a:r>
              <a:t>Western Coal Plants - The Big 13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