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0"/>
  </p:notesMasterIdLst>
  <p:sldIdLst>
    <p:sldId id="256" r:id="rId2"/>
    <p:sldId id="378" r:id="rId3"/>
    <p:sldId id="443" r:id="rId4"/>
    <p:sldId id="272" r:id="rId5"/>
    <p:sldId id="379" r:id="rId6"/>
    <p:sldId id="296" r:id="rId7"/>
    <p:sldId id="383" r:id="rId8"/>
    <p:sldId id="380" r:id="rId9"/>
    <p:sldId id="440" r:id="rId10"/>
    <p:sldId id="381" r:id="rId11"/>
    <p:sldId id="382" r:id="rId12"/>
    <p:sldId id="273" r:id="rId13"/>
    <p:sldId id="424" r:id="rId14"/>
    <p:sldId id="425" r:id="rId15"/>
    <p:sldId id="401" r:id="rId16"/>
    <p:sldId id="426" r:id="rId17"/>
    <p:sldId id="427" r:id="rId18"/>
    <p:sldId id="428" r:id="rId19"/>
    <p:sldId id="429" r:id="rId20"/>
    <p:sldId id="430" r:id="rId21"/>
    <p:sldId id="431" r:id="rId22"/>
    <p:sldId id="432" r:id="rId23"/>
    <p:sldId id="433" r:id="rId24"/>
    <p:sldId id="442" r:id="rId25"/>
    <p:sldId id="434" r:id="rId26"/>
    <p:sldId id="435" r:id="rId27"/>
    <p:sldId id="369" r:id="rId28"/>
    <p:sldId id="439" r:id="rId29"/>
  </p:sldIdLst>
  <p:sldSz cx="12192000" cy="6858000"/>
  <p:notesSz cx="6858000" cy="9144000"/>
  <p:defaultTextStyle>
    <a:defPPr>
      <a:defRPr lang="el-GR"/>
    </a:defPPr>
    <a:lvl1pPr algn="l" rtl="0" fontAlgn="base">
      <a:spcBef>
        <a:spcPct val="0"/>
      </a:spcBef>
      <a:spcAft>
        <a:spcPct val="0"/>
      </a:spcAft>
      <a:defRPr kern="1200">
        <a:solidFill>
          <a:srgbClr val="002060"/>
        </a:solidFill>
        <a:latin typeface="Calibri" pitchFamily="34" charset="0"/>
        <a:ea typeface="+mn-ea"/>
        <a:cs typeface="+mn-cs"/>
      </a:defRPr>
    </a:lvl1pPr>
    <a:lvl2pPr marL="457200" algn="l" rtl="0" fontAlgn="base">
      <a:spcBef>
        <a:spcPct val="0"/>
      </a:spcBef>
      <a:spcAft>
        <a:spcPct val="0"/>
      </a:spcAft>
      <a:defRPr kern="1200">
        <a:solidFill>
          <a:srgbClr val="002060"/>
        </a:solidFill>
        <a:latin typeface="Calibri" pitchFamily="34" charset="0"/>
        <a:ea typeface="+mn-ea"/>
        <a:cs typeface="+mn-cs"/>
      </a:defRPr>
    </a:lvl2pPr>
    <a:lvl3pPr marL="914400" algn="l" rtl="0" fontAlgn="base">
      <a:spcBef>
        <a:spcPct val="0"/>
      </a:spcBef>
      <a:spcAft>
        <a:spcPct val="0"/>
      </a:spcAft>
      <a:defRPr kern="1200">
        <a:solidFill>
          <a:srgbClr val="002060"/>
        </a:solidFill>
        <a:latin typeface="Calibri" pitchFamily="34" charset="0"/>
        <a:ea typeface="+mn-ea"/>
        <a:cs typeface="+mn-cs"/>
      </a:defRPr>
    </a:lvl3pPr>
    <a:lvl4pPr marL="1371600" algn="l" rtl="0" fontAlgn="base">
      <a:spcBef>
        <a:spcPct val="0"/>
      </a:spcBef>
      <a:spcAft>
        <a:spcPct val="0"/>
      </a:spcAft>
      <a:defRPr kern="1200">
        <a:solidFill>
          <a:srgbClr val="002060"/>
        </a:solidFill>
        <a:latin typeface="Calibri" pitchFamily="34" charset="0"/>
        <a:ea typeface="+mn-ea"/>
        <a:cs typeface="+mn-cs"/>
      </a:defRPr>
    </a:lvl4pPr>
    <a:lvl5pPr marL="1828800" algn="l" rtl="0" fontAlgn="base">
      <a:spcBef>
        <a:spcPct val="0"/>
      </a:spcBef>
      <a:spcAft>
        <a:spcPct val="0"/>
      </a:spcAft>
      <a:defRPr kern="1200">
        <a:solidFill>
          <a:srgbClr val="002060"/>
        </a:solidFill>
        <a:latin typeface="Calibri" pitchFamily="34" charset="0"/>
        <a:ea typeface="+mn-ea"/>
        <a:cs typeface="+mn-cs"/>
      </a:defRPr>
    </a:lvl5pPr>
    <a:lvl6pPr marL="2286000" algn="l" defTabSz="914400" rtl="0" eaLnBrk="1" latinLnBrk="0" hangingPunct="1">
      <a:defRPr kern="1200">
        <a:solidFill>
          <a:srgbClr val="002060"/>
        </a:solidFill>
        <a:latin typeface="Calibri" pitchFamily="34" charset="0"/>
        <a:ea typeface="+mn-ea"/>
        <a:cs typeface="+mn-cs"/>
      </a:defRPr>
    </a:lvl6pPr>
    <a:lvl7pPr marL="2743200" algn="l" defTabSz="914400" rtl="0" eaLnBrk="1" latinLnBrk="0" hangingPunct="1">
      <a:defRPr kern="1200">
        <a:solidFill>
          <a:srgbClr val="002060"/>
        </a:solidFill>
        <a:latin typeface="Calibri" pitchFamily="34" charset="0"/>
        <a:ea typeface="+mn-ea"/>
        <a:cs typeface="+mn-cs"/>
      </a:defRPr>
    </a:lvl7pPr>
    <a:lvl8pPr marL="3200400" algn="l" defTabSz="914400" rtl="0" eaLnBrk="1" latinLnBrk="0" hangingPunct="1">
      <a:defRPr kern="1200">
        <a:solidFill>
          <a:srgbClr val="002060"/>
        </a:solidFill>
        <a:latin typeface="Calibri" pitchFamily="34" charset="0"/>
        <a:ea typeface="+mn-ea"/>
        <a:cs typeface="+mn-cs"/>
      </a:defRPr>
    </a:lvl8pPr>
    <a:lvl9pPr marL="3657600" algn="l" defTabSz="914400" rtl="0" eaLnBrk="1" latinLnBrk="0" hangingPunct="1">
      <a:defRPr kern="1200">
        <a:solidFill>
          <a:srgbClr val="002060"/>
        </a:solidFill>
        <a:latin typeface="Calibri"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4C9"/>
    <a:srgbClr val="E9DFE8"/>
    <a:srgbClr val="DBE7C3"/>
    <a:srgbClr val="CBDCA8"/>
    <a:srgbClr val="FFD1A3"/>
    <a:srgbClr val="000099"/>
    <a:srgbClr val="DBCEFA"/>
    <a:srgbClr val="E29EBD"/>
    <a:srgbClr val="FDDFF0"/>
    <a:srgbClr val="D9D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33" autoAdjust="0"/>
    <p:restoredTop sz="99764" autoAdjust="0"/>
  </p:normalViewPr>
  <p:slideViewPr>
    <p:cSldViewPr snapToGrid="0">
      <p:cViewPr>
        <p:scale>
          <a:sx n="75" d="100"/>
          <a:sy n="75" d="100"/>
        </p:scale>
        <p:origin x="1632" y="88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solidFill>
                  <a:schemeClr val="tx1"/>
                </a:solidFill>
                <a:latin typeface="+mn-lt"/>
                <a:ea typeface="+mn-ea"/>
                <a:cs typeface="+mn-cs"/>
              </a:defRPr>
            </a:lvl1pPr>
          </a:lstStyle>
          <a:p>
            <a:pPr>
              <a:defRPr/>
            </a:pPr>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solidFill>
                  <a:schemeClr val="tx1"/>
                </a:solidFill>
                <a:latin typeface="+mn-lt"/>
                <a:ea typeface="+mn-ea"/>
                <a:cs typeface="+mn-cs"/>
              </a:defRPr>
            </a:lvl1pPr>
          </a:lstStyle>
          <a:p>
            <a:pPr>
              <a:defRPr/>
            </a:pPr>
            <a:fld id="{1E0769CB-7ACB-43C7-8360-1C8B31E4985C}" type="datetimeFigureOut">
              <a:rPr lang="el-GR"/>
              <a:pPr>
                <a:defRPr/>
              </a:pPr>
              <a:t>5/9/2022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l-GR"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solidFill>
                  <a:schemeClr val="tx1"/>
                </a:solidFill>
                <a:latin typeface="+mn-lt"/>
                <a:ea typeface="+mn-ea"/>
                <a:cs typeface="+mn-cs"/>
              </a:defRPr>
            </a:lvl1pPr>
          </a:lstStyle>
          <a:p>
            <a:pPr>
              <a:defRPr/>
            </a:pPr>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solidFill>
                  <a:schemeClr val="tx1"/>
                </a:solidFill>
                <a:latin typeface="+mn-lt"/>
                <a:ea typeface="+mn-ea"/>
                <a:cs typeface="+mn-cs"/>
              </a:defRPr>
            </a:lvl1pPr>
          </a:lstStyle>
          <a:p>
            <a:pPr>
              <a:defRPr/>
            </a:pPr>
            <a:fld id="{97C15358-5AA5-431C-926A-D41A26780733}" type="slidenum">
              <a:rPr lang="el-GR"/>
              <a:pPr>
                <a:defRPr/>
              </a:pPr>
              <a:t>‹#›</a:t>
            </a:fld>
            <a:endParaRPr lang="el-GR"/>
          </a:p>
        </p:txBody>
      </p:sp>
    </p:spTree>
    <p:extLst>
      <p:ext uri="{BB962C8B-B14F-4D97-AF65-F5344CB8AC3E}">
        <p14:creationId xmlns:p14="http://schemas.microsoft.com/office/powerpoint/2010/main" val="23139121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327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7BBAD0E-33CF-45B7-A7AC-4D357DF71899}" type="slidenum">
              <a:rPr lang="el-GR"/>
              <a:pPr fontAlgn="base">
                <a:spcBef>
                  <a:spcPct val="0"/>
                </a:spcBef>
                <a:spcAft>
                  <a:spcPct val="0"/>
                </a:spcAft>
                <a:defRPr/>
              </a:pPr>
              <a:t>15</a:t>
            </a:fld>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512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AAE3B3C-AB20-44C2-96C7-3DAC3660540C}" type="slidenum">
              <a:rPr lang="el-GR"/>
              <a:pPr fontAlgn="base">
                <a:spcBef>
                  <a:spcPct val="0"/>
                </a:spcBef>
                <a:spcAft>
                  <a:spcPct val="0"/>
                </a:spcAft>
                <a:defRPr/>
              </a:pPr>
              <a:t>24</a:t>
            </a:fld>
            <a:endParaRPr lang="el-GR"/>
          </a:p>
        </p:txBody>
      </p:sp>
    </p:spTree>
    <p:extLst>
      <p:ext uri="{BB962C8B-B14F-4D97-AF65-F5344CB8AC3E}">
        <p14:creationId xmlns:p14="http://schemas.microsoft.com/office/powerpoint/2010/main" val="2629991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532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F14872-DA49-4F2C-90D5-E156CE39360B}" type="slidenum">
              <a:rPr lang="el-GR"/>
              <a:pPr fontAlgn="base">
                <a:spcBef>
                  <a:spcPct val="0"/>
                </a:spcBef>
                <a:spcAft>
                  <a:spcPct val="0"/>
                </a:spcAft>
                <a:defRPr/>
              </a:pPr>
              <a:t>25</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563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C8A64D-A771-473A-8A66-E9BA01289BF1}" type="slidenum">
              <a:rPr lang="el-GR"/>
              <a:pPr fontAlgn="base">
                <a:spcBef>
                  <a:spcPct val="0"/>
                </a:spcBef>
                <a:spcAft>
                  <a:spcPct val="0"/>
                </a:spcAft>
                <a:defRPr/>
              </a:pPr>
              <a:t>26</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348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C8D174-A7A9-46EE-9741-70C56792C28E}" type="slidenum">
              <a:rPr lang="el-GR"/>
              <a:pPr fontAlgn="base">
                <a:spcBef>
                  <a:spcPct val="0"/>
                </a:spcBef>
                <a:spcAft>
                  <a:spcPct val="0"/>
                </a:spcAft>
                <a:defRPr/>
              </a:pPr>
              <a:t>16</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368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9F70D4-1066-4806-9EDC-9CB3E75E3931}" type="slidenum">
              <a:rPr lang="el-GR"/>
              <a:pPr fontAlgn="base">
                <a:spcBef>
                  <a:spcPct val="0"/>
                </a:spcBef>
                <a:spcAft>
                  <a:spcPct val="0"/>
                </a:spcAft>
                <a:defRPr/>
              </a:pPr>
              <a:t>17</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205C41-F940-4514-8C4F-3AC30C567E2D}" type="slidenum">
              <a:rPr lang="el-GR"/>
              <a:pPr fontAlgn="base">
                <a:spcBef>
                  <a:spcPct val="0"/>
                </a:spcBef>
                <a:spcAft>
                  <a:spcPct val="0"/>
                </a:spcAft>
                <a:defRPr/>
              </a:pPr>
              <a:t>18</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409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DE9F467-5AB1-4BAC-B356-8C9D3047D164}" type="slidenum">
              <a:rPr lang="el-GR"/>
              <a:pPr fontAlgn="base">
                <a:spcBef>
                  <a:spcPct val="0"/>
                </a:spcBef>
                <a:spcAft>
                  <a:spcPct val="0"/>
                </a:spcAft>
                <a:defRPr/>
              </a:pPr>
              <a:t>19</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430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6252EB-D40A-4431-8AD5-3B3B10273C13}" type="slidenum">
              <a:rPr lang="el-GR"/>
              <a:pPr fontAlgn="base">
                <a:spcBef>
                  <a:spcPct val="0"/>
                </a:spcBef>
                <a:spcAft>
                  <a:spcPct val="0"/>
                </a:spcAft>
                <a:defRPr/>
              </a:pPr>
              <a:t>20</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450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4C2658-2466-4E9B-8024-3A05A055B986}" type="slidenum">
              <a:rPr lang="el-GR"/>
              <a:pPr fontAlgn="base">
                <a:spcBef>
                  <a:spcPct val="0"/>
                </a:spcBef>
                <a:spcAft>
                  <a:spcPct val="0"/>
                </a:spcAft>
                <a:defRPr/>
              </a:pPr>
              <a:t>21</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481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D1DDFD4-4594-4E9A-B233-6F666956A6B5}" type="slidenum">
              <a:rPr lang="el-GR"/>
              <a:pPr fontAlgn="base">
                <a:spcBef>
                  <a:spcPct val="0"/>
                </a:spcBef>
                <a:spcAft>
                  <a:spcPct val="0"/>
                </a:spcAft>
                <a:defRPr/>
              </a:pPr>
              <a:t>22</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a:p>
        </p:txBody>
      </p:sp>
      <p:sp>
        <p:nvSpPr>
          <p:cNvPr id="512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AAE3B3C-AB20-44C2-96C7-3DAC3660540C}" type="slidenum">
              <a:rPr lang="el-GR"/>
              <a:pPr fontAlgn="base">
                <a:spcBef>
                  <a:spcPct val="0"/>
                </a:spcBef>
                <a:spcAft>
                  <a:spcPct val="0"/>
                </a:spcAft>
                <a:defRPr/>
              </a:pPr>
              <a:t>23</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l-GR"/>
          </a:p>
        </p:txBody>
      </p:sp>
      <p:sp>
        <p:nvSpPr>
          <p:cNvPr id="4" name="Date Placeholder 3"/>
          <p:cNvSpPr>
            <a:spLocks noGrp="1"/>
          </p:cNvSpPr>
          <p:nvPr>
            <p:ph type="dt" sz="half" idx="10"/>
          </p:nvPr>
        </p:nvSpPr>
        <p:spPr/>
        <p:txBody>
          <a:bodyPr/>
          <a:lstStyle>
            <a:lvl1pPr>
              <a:defRPr/>
            </a:lvl1pPr>
          </a:lstStyle>
          <a:p>
            <a:pPr>
              <a:defRPr/>
            </a:pPr>
            <a:fld id="{13EC1376-53EA-4281-BCAE-11CE06E686C1}" type="datetimeFigureOut">
              <a:rPr lang="el-GR"/>
              <a:pPr>
                <a:defRPr/>
              </a:pPr>
              <a:t>5/9/2022</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E22B9D8C-D253-4792-9733-300DDC8DC122}" type="slidenum">
              <a:rPr lang="el-GR"/>
              <a:pPr>
                <a:defRPr/>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lvl1pPr>
              <a:defRPr/>
            </a:lvl1pPr>
          </a:lstStyle>
          <a:p>
            <a:pPr>
              <a:defRPr/>
            </a:pPr>
            <a:fld id="{3F2D1489-03AC-4006-A656-07E3DD05F29C}" type="datetimeFigureOut">
              <a:rPr lang="el-GR"/>
              <a:pPr>
                <a:defRPr/>
              </a:pPr>
              <a:t>5/9/2022</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B18C2960-C560-4446-B81F-65DE0430416C}"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lvl1pPr>
              <a:defRPr/>
            </a:lvl1pPr>
          </a:lstStyle>
          <a:p>
            <a:pPr>
              <a:defRPr/>
            </a:pPr>
            <a:fld id="{3CEA3BFF-079F-49A1-A7A4-C0E78AFA4A65}" type="datetimeFigureOut">
              <a:rPr lang="el-GR"/>
              <a:pPr>
                <a:defRPr/>
              </a:pPr>
              <a:t>5/9/2022</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45CB3861-6573-4B3B-9273-B3834CC9EECD}"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lvl1pPr>
              <a:defRPr/>
            </a:lvl1pPr>
          </a:lstStyle>
          <a:p>
            <a:pPr>
              <a:defRPr/>
            </a:pPr>
            <a:fld id="{20871432-3861-4D67-910A-D9B6E2AAC602}" type="datetimeFigureOut">
              <a:rPr lang="el-GR"/>
              <a:pPr>
                <a:defRPr/>
              </a:pPr>
              <a:t>5/9/2022</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8D8A1A40-EE90-4149-8719-3C94CD52B01F}"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l-G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45320AB-1361-485F-B452-79CF9E53C6EB}" type="datetimeFigureOut">
              <a:rPr lang="el-GR"/>
              <a:pPr>
                <a:defRPr/>
              </a:pPr>
              <a:t>5/9/2022</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82BD5F69-2279-48AF-BD02-8DC2CBFCE94A}" type="slidenum">
              <a:rPr lang="el-GR"/>
              <a:pPr>
                <a:defRPr/>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3"/>
          <p:cNvSpPr>
            <a:spLocks noGrp="1"/>
          </p:cNvSpPr>
          <p:nvPr>
            <p:ph type="dt" sz="half" idx="10"/>
          </p:nvPr>
        </p:nvSpPr>
        <p:spPr/>
        <p:txBody>
          <a:bodyPr/>
          <a:lstStyle>
            <a:lvl1pPr>
              <a:defRPr/>
            </a:lvl1pPr>
          </a:lstStyle>
          <a:p>
            <a:pPr>
              <a:defRPr/>
            </a:pPr>
            <a:fld id="{E4C3DB2A-7BFD-4366-86CF-FC08A9531D97}" type="datetimeFigureOut">
              <a:rPr lang="el-GR"/>
              <a:pPr>
                <a:defRPr/>
              </a:pPr>
              <a:t>5/9/2022</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BE89BD60-59AD-4F65-9FCF-3BECA7A504DA}" type="slidenum">
              <a:rPr lang="el-GR"/>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l-G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3"/>
          <p:cNvSpPr>
            <a:spLocks noGrp="1"/>
          </p:cNvSpPr>
          <p:nvPr>
            <p:ph type="dt" sz="half" idx="10"/>
          </p:nvPr>
        </p:nvSpPr>
        <p:spPr/>
        <p:txBody>
          <a:bodyPr/>
          <a:lstStyle>
            <a:lvl1pPr>
              <a:defRPr/>
            </a:lvl1pPr>
          </a:lstStyle>
          <a:p>
            <a:pPr>
              <a:defRPr/>
            </a:pPr>
            <a:fld id="{E35916E0-D525-4FAB-8806-8B9B076C5CDF}" type="datetimeFigureOut">
              <a:rPr lang="el-GR"/>
              <a:pPr>
                <a:defRPr/>
              </a:pPr>
              <a:t>5/9/2022</a:t>
            </a:fld>
            <a:endParaRPr lang="el-GR"/>
          </a:p>
        </p:txBody>
      </p:sp>
      <p:sp>
        <p:nvSpPr>
          <p:cNvPr id="8" name="Footer Placeholder 4"/>
          <p:cNvSpPr>
            <a:spLocks noGrp="1"/>
          </p:cNvSpPr>
          <p:nvPr>
            <p:ph type="ftr" sz="quarter" idx="11"/>
          </p:nvPr>
        </p:nvSpPr>
        <p:spPr/>
        <p:txBody>
          <a:bodyPr/>
          <a:lstStyle>
            <a:lvl1pPr>
              <a:defRPr/>
            </a:lvl1pPr>
          </a:lstStyle>
          <a:p>
            <a:pPr>
              <a:defRPr/>
            </a:pPr>
            <a:endParaRPr lang="el-GR"/>
          </a:p>
        </p:txBody>
      </p:sp>
      <p:sp>
        <p:nvSpPr>
          <p:cNvPr id="9" name="Slide Number Placeholder 5"/>
          <p:cNvSpPr>
            <a:spLocks noGrp="1"/>
          </p:cNvSpPr>
          <p:nvPr>
            <p:ph type="sldNum" sz="quarter" idx="12"/>
          </p:nvPr>
        </p:nvSpPr>
        <p:spPr/>
        <p:txBody>
          <a:bodyPr/>
          <a:lstStyle>
            <a:lvl1pPr>
              <a:defRPr/>
            </a:lvl1pPr>
          </a:lstStyle>
          <a:p>
            <a:pPr>
              <a:defRPr/>
            </a:pPr>
            <a:fld id="{2DFDCFC6-8D5B-4C6E-A1D8-A5A4E2697F26}" type="slidenum">
              <a:rPr lang="el-GR"/>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3"/>
          <p:cNvSpPr>
            <a:spLocks noGrp="1"/>
          </p:cNvSpPr>
          <p:nvPr>
            <p:ph type="dt" sz="half" idx="10"/>
          </p:nvPr>
        </p:nvSpPr>
        <p:spPr/>
        <p:txBody>
          <a:bodyPr/>
          <a:lstStyle>
            <a:lvl1pPr>
              <a:defRPr/>
            </a:lvl1pPr>
          </a:lstStyle>
          <a:p>
            <a:pPr>
              <a:defRPr/>
            </a:pPr>
            <a:fld id="{7380E5D3-A195-435E-AF96-3BA6A805A8DB}" type="datetimeFigureOut">
              <a:rPr lang="el-GR"/>
              <a:pPr>
                <a:defRPr/>
              </a:pPr>
              <a:t>5/9/2022</a:t>
            </a:fld>
            <a:endParaRPr lang="el-GR"/>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pPr>
              <a:defRPr/>
            </a:pPr>
            <a:fld id="{28FA78F9-2732-4D92-A9FB-D589D5B01538}"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7D0DFBA-78F3-435C-89AB-F5D70CB0336D}" type="datetimeFigureOut">
              <a:rPr lang="el-GR"/>
              <a:pPr>
                <a:defRPr/>
              </a:pPr>
              <a:t>5/9/2022</a:t>
            </a:fld>
            <a:endParaRPr lang="el-GR"/>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pPr>
              <a:defRPr/>
            </a:pPr>
            <a:fld id="{E14627E8-047A-4633-A4D4-8F7872B21AF8}"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740E0EB-790B-4D17-88EE-CFD32CADD35D}" type="datetimeFigureOut">
              <a:rPr lang="el-GR"/>
              <a:pPr>
                <a:defRPr/>
              </a:pPr>
              <a:t>5/9/2022</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66022006-B042-44A8-BA76-AECAD16E4893}"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0F159E1-3EC1-4D17-BC1D-255B7083A1D6}" type="datetimeFigureOut">
              <a:rPr lang="el-GR"/>
              <a:pPr>
                <a:defRPr/>
              </a:pPr>
              <a:t>5/9/2022</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DF4B04D0-3C48-4500-A9AC-4AE0D18F6E9B}"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l-GR"/>
          </a:p>
        </p:txBody>
      </p:sp>
      <p:sp>
        <p:nvSpPr>
          <p:cNvPr id="1027" name="Text Placeholder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F93F30A0-057B-41C9-8016-52A7B05CD727}" type="datetimeFigureOut">
              <a:rPr lang="el-GR"/>
              <a:pPr>
                <a:defRPr/>
              </a:pPr>
              <a:t>5/9/2022</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1CED4EF5-4614-4C83-BD8B-BEFA470D74D3}"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a:defRPr>
      </a:lvl2pPr>
      <a:lvl3pPr algn="l" rtl="0" eaLnBrk="0" fontAlgn="base" hangingPunct="0">
        <a:lnSpc>
          <a:spcPct val="90000"/>
        </a:lnSpc>
        <a:spcBef>
          <a:spcPct val="0"/>
        </a:spcBef>
        <a:spcAft>
          <a:spcPct val="0"/>
        </a:spcAft>
        <a:defRPr sz="4400">
          <a:solidFill>
            <a:schemeClr val="tx1"/>
          </a:solidFill>
          <a:latin typeface="Calibri Light"/>
        </a:defRPr>
      </a:lvl3pPr>
      <a:lvl4pPr algn="l" rtl="0" eaLnBrk="0" fontAlgn="base" hangingPunct="0">
        <a:lnSpc>
          <a:spcPct val="90000"/>
        </a:lnSpc>
        <a:spcBef>
          <a:spcPct val="0"/>
        </a:spcBef>
        <a:spcAft>
          <a:spcPct val="0"/>
        </a:spcAft>
        <a:defRPr sz="4400">
          <a:solidFill>
            <a:schemeClr val="tx1"/>
          </a:solidFill>
          <a:latin typeface="Calibri Light"/>
        </a:defRPr>
      </a:lvl4pPr>
      <a:lvl5pPr algn="l" rtl="0" eaLnBrk="0" fontAlgn="base" hangingPunct="0">
        <a:lnSpc>
          <a:spcPct val="90000"/>
        </a:lnSpc>
        <a:spcBef>
          <a:spcPct val="0"/>
        </a:spcBef>
        <a:spcAft>
          <a:spcPct val="0"/>
        </a:spcAft>
        <a:defRPr sz="4400">
          <a:solidFill>
            <a:schemeClr val="tx1"/>
          </a:solidFill>
          <a:latin typeface="Calibri Light"/>
        </a:defRPr>
      </a:lvl5pPr>
      <a:lvl6pPr marL="457200" algn="l" rtl="0" fontAlgn="base">
        <a:lnSpc>
          <a:spcPct val="90000"/>
        </a:lnSpc>
        <a:spcBef>
          <a:spcPct val="0"/>
        </a:spcBef>
        <a:spcAft>
          <a:spcPct val="0"/>
        </a:spcAft>
        <a:defRPr sz="4400">
          <a:solidFill>
            <a:schemeClr val="tx1"/>
          </a:solidFill>
          <a:latin typeface="Calibri Light"/>
        </a:defRPr>
      </a:lvl6pPr>
      <a:lvl7pPr marL="914400" algn="l" rtl="0" fontAlgn="base">
        <a:lnSpc>
          <a:spcPct val="90000"/>
        </a:lnSpc>
        <a:spcBef>
          <a:spcPct val="0"/>
        </a:spcBef>
        <a:spcAft>
          <a:spcPct val="0"/>
        </a:spcAft>
        <a:defRPr sz="4400">
          <a:solidFill>
            <a:schemeClr val="tx1"/>
          </a:solidFill>
          <a:latin typeface="Calibri Light"/>
        </a:defRPr>
      </a:lvl7pPr>
      <a:lvl8pPr marL="1371600" algn="l" rtl="0" fontAlgn="base">
        <a:lnSpc>
          <a:spcPct val="90000"/>
        </a:lnSpc>
        <a:spcBef>
          <a:spcPct val="0"/>
        </a:spcBef>
        <a:spcAft>
          <a:spcPct val="0"/>
        </a:spcAft>
        <a:defRPr sz="4400">
          <a:solidFill>
            <a:schemeClr val="tx1"/>
          </a:solidFill>
          <a:latin typeface="Calibri Light"/>
        </a:defRPr>
      </a:lvl8pPr>
      <a:lvl9pPr marL="1828800" algn="l" rtl="0" fontAlgn="base">
        <a:lnSpc>
          <a:spcPct val="90000"/>
        </a:lnSpc>
        <a:spcBef>
          <a:spcPct val="0"/>
        </a:spcBef>
        <a:spcAft>
          <a:spcPct val="0"/>
        </a:spcAft>
        <a:defRPr sz="4400">
          <a:solidFill>
            <a:schemeClr val="tx1"/>
          </a:solidFill>
          <a:latin typeface="Calibri Light"/>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4" Type="http://schemas.openxmlformats.org/officeDocument/2006/relationships/image" Target="../media/image2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638300"/>
            <a:ext cx="9144000" cy="1192213"/>
          </a:xfrm>
        </p:spPr>
        <p:txBody>
          <a:bodyPr rtlCol="0">
            <a:noAutofit/>
          </a:bodyPr>
          <a:lstStyle/>
          <a:p>
            <a:pPr eaLnBrk="1" fontAlgn="auto" hangingPunct="1">
              <a:spcAft>
                <a:spcPts val="0"/>
              </a:spcAft>
              <a:defRPr/>
            </a:pPr>
            <a:r>
              <a:rPr lang="el-GR" sz="2800" b="1" dirty="0">
                <a:solidFill>
                  <a:srgbClr val="0070C0"/>
                </a:solidFill>
                <a:effectLst>
                  <a:outerShdw blurRad="38100" dist="38100" dir="2700000" algn="tl">
                    <a:srgbClr val="000000">
                      <a:alpha val="43137"/>
                    </a:srgbClr>
                  </a:outerShdw>
                </a:effectLst>
                <a:latin typeface="+mn-lt"/>
              </a:rPr>
              <a:t>ΠΕΡΙΦΕΡΕΙΑΚΟΣ ΣΧΕΔΙΑΣΜΟΣ ΓΙΑ ΤΗΝ ΠΡΟΣΑΡΜΟΓΗ ΣΤΗΝ ΚΛΙΜΑΤΙΚΗ ΑΛΛΑΓΗ (ΠΕΣΠΚΑ) ΚΡΗΤΗΣ</a:t>
            </a:r>
          </a:p>
        </p:txBody>
      </p:sp>
      <p:sp>
        <p:nvSpPr>
          <p:cNvPr id="4" name="TextBox 3"/>
          <p:cNvSpPr txBox="1"/>
          <p:nvPr/>
        </p:nvSpPr>
        <p:spPr>
          <a:xfrm>
            <a:off x="571500" y="325438"/>
            <a:ext cx="4400550" cy="708025"/>
          </a:xfrm>
          <a:prstGeom prst="rect">
            <a:avLst/>
          </a:prstGeom>
          <a:noFill/>
        </p:spPr>
        <p:txBody>
          <a:bodyPr>
            <a:spAutoFit/>
          </a:bodyPr>
          <a:lstStyle/>
          <a:p>
            <a:pPr algn="ctr"/>
            <a:r>
              <a:rPr lang="el-GR" sz="2000" b="1" i="1" dirty="0">
                <a:solidFill>
                  <a:srgbClr val="0070C0"/>
                </a:solidFill>
                <a:effectLst>
                  <a:outerShdw blurRad="38100" dist="38100" dir="2700000" algn="tl">
                    <a:srgbClr val="C0C0C0"/>
                  </a:outerShdw>
                </a:effectLst>
              </a:rPr>
              <a:t>ΕΛΛΗΝΙΚΗ ΔΗΜΟΚΡΑΤΙΑ</a:t>
            </a:r>
          </a:p>
          <a:p>
            <a:pPr algn="ctr"/>
            <a:r>
              <a:rPr lang="el-GR" sz="2000" b="1" i="1" dirty="0">
                <a:solidFill>
                  <a:srgbClr val="0070C0"/>
                </a:solidFill>
                <a:effectLst>
                  <a:outerShdw blurRad="38100" dist="38100" dir="2700000" algn="tl">
                    <a:srgbClr val="C0C0C0"/>
                  </a:outerShdw>
                </a:effectLst>
              </a:rPr>
              <a:t>ΠΕΡΙΦΕΡΕΙΑ ΚΡΗΤΗΣ</a:t>
            </a:r>
          </a:p>
        </p:txBody>
      </p:sp>
      <p:pic>
        <p:nvPicPr>
          <p:cNvPr id="14339" name="Picture 14"/>
          <p:cNvPicPr>
            <a:picLocks noChangeAspect="1" noChangeArrowheads="1"/>
          </p:cNvPicPr>
          <p:nvPr/>
        </p:nvPicPr>
        <p:blipFill>
          <a:blip r:embed="rId2" cstate="print"/>
          <a:srcRect r="16623"/>
          <a:stretch>
            <a:fillRect/>
          </a:stretch>
        </p:blipFill>
        <p:spPr bwMode="auto">
          <a:xfrm>
            <a:off x="2771775" y="3084513"/>
            <a:ext cx="6648450" cy="2681287"/>
          </a:xfrm>
          <a:prstGeom prst="rect">
            <a:avLst/>
          </a:prstGeom>
          <a:noFill/>
          <a:ln w="9525">
            <a:noFill/>
            <a:miter lim="800000"/>
            <a:headEnd/>
            <a:tailEnd/>
          </a:ln>
        </p:spPr>
      </p:pic>
      <p:pic>
        <p:nvPicPr>
          <p:cNvPr id="14340" name="Picture 7" descr="A picture containing cake, cut, piece, food&#10;&#10;Description automatically generated"/>
          <p:cNvPicPr>
            <a:picLocks noChangeAspect="1"/>
          </p:cNvPicPr>
          <p:nvPr/>
        </p:nvPicPr>
        <p:blipFill>
          <a:blip r:embed="rId3" cstate="print"/>
          <a:srcRect/>
          <a:stretch>
            <a:fillRect/>
          </a:stretch>
        </p:blipFill>
        <p:spPr bwMode="auto">
          <a:xfrm>
            <a:off x="9897246" y="325438"/>
            <a:ext cx="1797050" cy="588962"/>
          </a:xfrm>
          <a:prstGeom prst="rect">
            <a:avLst/>
          </a:prstGeom>
          <a:noFill/>
          <a:ln w="9525">
            <a:noFill/>
            <a:miter lim="800000"/>
            <a:headEnd/>
            <a:tailEnd/>
          </a:ln>
        </p:spPr>
      </p:pic>
      <p:sp>
        <p:nvSpPr>
          <p:cNvPr id="14341" name="Title 1"/>
          <p:cNvSpPr txBox="1">
            <a:spLocks/>
          </p:cNvSpPr>
          <p:nvPr/>
        </p:nvSpPr>
        <p:spPr bwMode="auto">
          <a:xfrm>
            <a:off x="3314700" y="5772150"/>
            <a:ext cx="5795963" cy="387350"/>
          </a:xfrm>
          <a:prstGeom prst="rect">
            <a:avLst/>
          </a:prstGeom>
          <a:noFill/>
          <a:ln w="9525">
            <a:noFill/>
            <a:miter lim="800000"/>
            <a:headEnd/>
            <a:tailEnd/>
          </a:ln>
        </p:spPr>
        <p:txBody>
          <a:bodyPr anchor="b"/>
          <a:lstStyle/>
          <a:p>
            <a:pPr algn="ctr">
              <a:lnSpc>
                <a:spcPct val="90000"/>
              </a:lnSpc>
            </a:pPr>
            <a:endParaRPr lang="el-GR" sz="2400" b="1" dirty="0">
              <a:solidFill>
                <a:srgbClr val="0070C0"/>
              </a:solidFill>
              <a:latin typeface="Calibri Light"/>
            </a:endParaRPr>
          </a:p>
        </p:txBody>
      </p:sp>
      <p:pic>
        <p:nvPicPr>
          <p:cNvPr id="3" name="Εικόνα 2">
            <a:extLst>
              <a:ext uri="{FF2B5EF4-FFF2-40B4-BE49-F238E27FC236}">
                <a16:creationId xmlns:a16="http://schemas.microsoft.com/office/drawing/2014/main" id="{F0EA0650-391C-43CA-975A-6D1FAA1C56CB}"/>
              </a:ext>
            </a:extLst>
          </p:cNvPr>
          <p:cNvPicPr>
            <a:picLocks noChangeAspect="1"/>
          </p:cNvPicPr>
          <p:nvPr/>
        </p:nvPicPr>
        <p:blipFill>
          <a:blip r:embed="rId4"/>
          <a:stretch>
            <a:fillRect/>
          </a:stretch>
        </p:blipFill>
        <p:spPr>
          <a:xfrm>
            <a:off x="10183326" y="5683045"/>
            <a:ext cx="1373914" cy="84681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142875" y="723900"/>
            <a:ext cx="11876088" cy="3467100"/>
          </a:xfrm>
          <a:prstGeom prst="rect">
            <a:avLst/>
          </a:prstGeom>
          <a:solidFill>
            <a:srgbClr val="F0EF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spcBef>
                <a:spcPts val="600"/>
              </a:spcBef>
              <a:spcAft>
                <a:spcPts val="1200"/>
              </a:spcAft>
              <a:buFont typeface="Wingdings" pitchFamily="2" charset="2"/>
              <a:buChar char="ü"/>
            </a:pPr>
            <a:r>
              <a:rPr lang="el-GR" sz="2200" b="1" dirty="0">
                <a:solidFill>
                  <a:srgbClr val="FF0000"/>
                </a:solidFill>
              </a:rPr>
              <a:t>Αύξηση μέγιστης ποσότητας νερού κατακρημνίσεων</a:t>
            </a:r>
            <a:r>
              <a:rPr lang="el-GR" sz="2000" dirty="0">
                <a:solidFill>
                  <a:srgbClr val="FF0000"/>
                </a:solidFill>
              </a:rPr>
              <a:t> εντός 24ώρου &amp; εντός 48ώρου, έως 20% (σενάριο RCP8.5, μακροπρόθεσμα) στα βόρεια παραθαλάσσια τμήματα της </a:t>
            </a:r>
            <a:r>
              <a:rPr lang="el-GR" sz="2000" u="sng" dirty="0">
                <a:solidFill>
                  <a:srgbClr val="FF0000"/>
                </a:solidFill>
              </a:rPr>
              <a:t>Π.Ε. Χανίων</a:t>
            </a:r>
            <a:r>
              <a:rPr lang="el-GR" sz="2000" dirty="0">
                <a:solidFill>
                  <a:srgbClr val="1F4E79"/>
                </a:solidFill>
              </a:rPr>
              <a:t>.</a:t>
            </a:r>
          </a:p>
          <a:p>
            <a:pPr marL="285750" indent="-285750">
              <a:spcBef>
                <a:spcPts val="600"/>
              </a:spcBef>
              <a:spcAft>
                <a:spcPts val="1200"/>
              </a:spcAft>
              <a:buFontTx/>
              <a:buChar char="•"/>
            </a:pPr>
            <a:r>
              <a:rPr lang="el-GR" sz="2000" dirty="0">
                <a:solidFill>
                  <a:srgbClr val="FF0000"/>
                </a:solidFill>
              </a:rPr>
              <a:t>Μικρότερη αύξηση στα βόρεια παραθαλάσσια τμήματα των </a:t>
            </a:r>
            <a:r>
              <a:rPr lang="el-GR" sz="2000" u="sng" dirty="0">
                <a:solidFill>
                  <a:srgbClr val="FF0000"/>
                </a:solidFill>
              </a:rPr>
              <a:t>Δήμων Ρεθύμνου, Ηρακλείου, Χερσονήσου και Αγίου Νικολάου</a:t>
            </a:r>
            <a:r>
              <a:rPr lang="el-GR" sz="2000" dirty="0">
                <a:solidFill>
                  <a:srgbClr val="FF0000"/>
                </a:solidFill>
              </a:rPr>
              <a:t>. </a:t>
            </a:r>
          </a:p>
          <a:p>
            <a:pPr marL="285750" indent="-285750">
              <a:spcBef>
                <a:spcPts val="600"/>
              </a:spcBef>
              <a:spcAft>
                <a:spcPts val="1200"/>
              </a:spcAft>
              <a:buFont typeface="Wingdings" pitchFamily="2" charset="2"/>
              <a:buChar char="è"/>
            </a:pPr>
            <a:r>
              <a:rPr lang="el-GR" sz="2000" dirty="0">
                <a:solidFill>
                  <a:srgbClr val="FF0000"/>
                </a:solidFill>
              </a:rPr>
              <a:t>Οι παραπάνω περιοχές θα αντιμετωπίσουν στο μέλλον </a:t>
            </a:r>
            <a:r>
              <a:rPr lang="el-GR" sz="2200" b="1" dirty="0">
                <a:solidFill>
                  <a:srgbClr val="FF0000"/>
                </a:solidFill>
              </a:rPr>
              <a:t>μεγαλύτερο κίνδυνο πλημμύρας</a:t>
            </a:r>
            <a:r>
              <a:rPr lang="el-GR" sz="2000" dirty="0">
                <a:solidFill>
                  <a:srgbClr val="FF0000"/>
                </a:solidFill>
              </a:rPr>
              <a:t>.</a:t>
            </a:r>
          </a:p>
          <a:p>
            <a:pPr marL="285750" indent="-285750">
              <a:spcBef>
                <a:spcPts val="600"/>
              </a:spcBef>
              <a:spcAft>
                <a:spcPts val="4000"/>
              </a:spcAft>
              <a:buFontTx/>
              <a:buChar char="•"/>
            </a:pPr>
            <a:r>
              <a:rPr lang="el-GR" sz="2000" dirty="0">
                <a:solidFill>
                  <a:srgbClr val="002060"/>
                </a:solidFill>
              </a:rPr>
              <a:t>Αύξηση αριθμού ημερών του έτους με </a:t>
            </a:r>
            <a:r>
              <a:rPr lang="el-GR" sz="2200" b="1" dirty="0">
                <a:solidFill>
                  <a:srgbClr val="002060"/>
                </a:solidFill>
              </a:rPr>
              <a:t>ακραία βροχόπτωση</a:t>
            </a:r>
            <a:r>
              <a:rPr lang="el-GR" sz="2000" dirty="0">
                <a:solidFill>
                  <a:srgbClr val="002060"/>
                </a:solidFill>
              </a:rPr>
              <a:t> (δυνητικά </a:t>
            </a:r>
            <a:r>
              <a:rPr lang="el-GR" sz="2000" dirty="0" err="1">
                <a:solidFill>
                  <a:srgbClr val="002060"/>
                </a:solidFill>
              </a:rPr>
              <a:t>πλημμυρικά</a:t>
            </a:r>
            <a:r>
              <a:rPr lang="el-GR" sz="2000" dirty="0">
                <a:solidFill>
                  <a:srgbClr val="002060"/>
                </a:solidFill>
              </a:rPr>
              <a:t> φαινόμενα) στις ίδιες περιοχές (</a:t>
            </a:r>
            <a:r>
              <a:rPr lang="el-GR" sz="2000" dirty="0" err="1">
                <a:solidFill>
                  <a:srgbClr val="002060"/>
                </a:solidFill>
              </a:rPr>
              <a:t>μακροπρόσθεσμα</a:t>
            </a:r>
            <a:r>
              <a:rPr lang="el-GR" sz="2000" dirty="0">
                <a:solidFill>
                  <a:srgbClr val="002060"/>
                </a:solidFill>
              </a:rPr>
              <a:t>).</a:t>
            </a:r>
          </a:p>
        </p:txBody>
      </p:sp>
      <p:sp>
        <p:nvSpPr>
          <p:cNvPr id="22530" name="TextBox 17"/>
          <p:cNvSpPr txBox="1">
            <a:spLocks noChangeArrowheads="1"/>
          </p:cNvSpPr>
          <p:nvPr/>
        </p:nvSpPr>
        <p:spPr bwMode="auto">
          <a:xfrm>
            <a:off x="0" y="134938"/>
            <a:ext cx="5335588" cy="457200"/>
          </a:xfrm>
          <a:prstGeom prst="rect">
            <a:avLst/>
          </a:prstGeom>
          <a:solidFill>
            <a:srgbClr val="FF9900"/>
          </a:solidFill>
          <a:ln w="9525">
            <a:noFill/>
            <a:miter lim="800000"/>
            <a:headEnd/>
            <a:tailEnd/>
          </a:ln>
        </p:spPr>
        <p:txBody>
          <a:bodyPr>
            <a:spAutoFit/>
          </a:bodyPr>
          <a:lstStyle/>
          <a:p>
            <a:r>
              <a:rPr lang="el-GR" altLang="el-GR" sz="2400">
                <a:solidFill>
                  <a:srgbClr val="FFFFFF"/>
                </a:solidFill>
                <a:cs typeface="Arial" charset="0"/>
              </a:rPr>
              <a:t>Οι κλιματικές μεταβολές στην Κρήτη  </a:t>
            </a:r>
            <a:r>
              <a:rPr lang="el-GR" altLang="el-GR" sz="1400">
                <a:solidFill>
                  <a:srgbClr val="FFFFFF"/>
                </a:solidFill>
                <a:latin typeface="Arial" charset="0"/>
              </a:rPr>
              <a:t>(4)</a:t>
            </a:r>
          </a:p>
        </p:txBody>
      </p:sp>
      <p:pic>
        <p:nvPicPr>
          <p:cNvPr id="22534" name="Picture 6"/>
          <p:cNvPicPr>
            <a:picLocks noChangeAspect="1" noChangeArrowheads="1"/>
          </p:cNvPicPr>
          <p:nvPr/>
        </p:nvPicPr>
        <p:blipFill>
          <a:blip r:embed="rId2" cstate="print"/>
          <a:stretch>
            <a:fillRect/>
          </a:stretch>
        </p:blipFill>
        <p:spPr bwMode="auto">
          <a:xfrm>
            <a:off x="5202694" y="3835400"/>
            <a:ext cx="5945862" cy="2897188"/>
          </a:xfrm>
          <a:prstGeom prst="rect">
            <a:avLst/>
          </a:prstGeom>
          <a:noFill/>
          <a:ln w="9525">
            <a:noFill/>
            <a:miter lim="800000"/>
            <a:headEnd/>
            <a:tailEnd/>
          </a:ln>
        </p:spPr>
      </p:pic>
      <p:sp>
        <p:nvSpPr>
          <p:cNvPr id="22535" name="Text Box 7"/>
          <p:cNvSpPr txBox="1">
            <a:spLocks noChangeArrowheads="1"/>
          </p:cNvSpPr>
          <p:nvPr/>
        </p:nvSpPr>
        <p:spPr bwMode="auto">
          <a:xfrm>
            <a:off x="1752600" y="5486400"/>
            <a:ext cx="3530600" cy="1190625"/>
          </a:xfrm>
          <a:prstGeom prst="rect">
            <a:avLst/>
          </a:prstGeom>
          <a:noFill/>
          <a:ln w="9525">
            <a:noFill/>
            <a:miter lim="800000"/>
            <a:headEnd/>
            <a:tailEnd/>
          </a:ln>
          <a:effectLst/>
        </p:spPr>
        <p:txBody>
          <a:bodyPr>
            <a:spAutoFit/>
          </a:bodyPr>
          <a:lstStyle/>
          <a:p>
            <a:pPr>
              <a:spcBef>
                <a:spcPct val="50000"/>
              </a:spcBef>
            </a:pPr>
            <a:r>
              <a:rPr lang="el-GR" i="1"/>
              <a:t>Πλημμυρικά φαινόμενα κατόπιν ακραίων βροχοπτώσεων στο παραλιακό μέτωπο Γουβών δήμου Χερσονήσου (10/11/2020).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3127375" y="708025"/>
            <a:ext cx="8713788" cy="3595688"/>
          </a:xfrm>
          <a:prstGeom prst="rect">
            <a:avLst/>
          </a:prstGeom>
          <a:solidFill>
            <a:srgbClr val="F0EF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spcBef>
                <a:spcPts val="400"/>
              </a:spcBef>
              <a:spcAft>
                <a:spcPts val="400"/>
              </a:spcAft>
              <a:buFont typeface="Wingdings" pitchFamily="2" charset="2"/>
              <a:buChar char="ü"/>
            </a:pPr>
            <a:r>
              <a:rPr lang="el-GR" sz="2200" b="1" dirty="0">
                <a:solidFill>
                  <a:srgbClr val="1F4E79"/>
                </a:solidFill>
              </a:rPr>
              <a:t>Μείωση αριθμού ημερών ολικού παγετού</a:t>
            </a:r>
            <a:r>
              <a:rPr lang="el-GR" sz="2000" dirty="0">
                <a:solidFill>
                  <a:srgbClr val="1F4E79"/>
                </a:solidFill>
              </a:rPr>
              <a:t> ανά έτος</a:t>
            </a:r>
          </a:p>
          <a:p>
            <a:pPr marL="342900" indent="-342900">
              <a:spcBef>
                <a:spcPts val="400"/>
              </a:spcBef>
              <a:spcAft>
                <a:spcPts val="400"/>
              </a:spcAft>
              <a:buFontTx/>
              <a:buChar char="•"/>
            </a:pPr>
            <a:r>
              <a:rPr lang="el-GR" sz="2000" dirty="0">
                <a:solidFill>
                  <a:srgbClr val="1F4E79"/>
                </a:solidFill>
              </a:rPr>
              <a:t>Αναμένεται σταδιακά σχεδόν </a:t>
            </a:r>
            <a:r>
              <a:rPr lang="el-GR" sz="2000" u="sng" dirty="0">
                <a:solidFill>
                  <a:srgbClr val="1F4E79"/>
                </a:solidFill>
              </a:rPr>
              <a:t>να εξαλειφθούν ακόμα και στα ορεινά</a:t>
            </a:r>
            <a:r>
              <a:rPr lang="el-GR" sz="2000" dirty="0">
                <a:solidFill>
                  <a:srgbClr val="1F4E79"/>
                </a:solidFill>
              </a:rPr>
              <a:t> (έως 1.500 m)</a:t>
            </a:r>
          </a:p>
          <a:p>
            <a:pPr marL="342900" indent="-342900">
              <a:spcBef>
                <a:spcPts val="400"/>
              </a:spcBef>
              <a:spcAft>
                <a:spcPts val="1100"/>
              </a:spcAft>
              <a:buFontTx/>
              <a:buChar char="•"/>
            </a:pPr>
            <a:r>
              <a:rPr lang="el-GR" sz="2000" dirty="0">
                <a:solidFill>
                  <a:srgbClr val="1F4E79"/>
                </a:solidFill>
              </a:rPr>
              <a:t>Μείωση </a:t>
            </a:r>
            <a:r>
              <a:rPr lang="el-GR" sz="2000" u="sng" dirty="0">
                <a:solidFill>
                  <a:srgbClr val="1F4E79"/>
                </a:solidFill>
              </a:rPr>
              <a:t>νυχτερινού παγετού</a:t>
            </a:r>
            <a:r>
              <a:rPr lang="el-GR" sz="2000" dirty="0">
                <a:solidFill>
                  <a:srgbClr val="1F4E79"/>
                </a:solidFill>
              </a:rPr>
              <a:t> (Τ</a:t>
            </a:r>
            <a:r>
              <a:rPr lang="en-US" sz="2000" dirty="0">
                <a:solidFill>
                  <a:srgbClr val="1F4E79"/>
                </a:solidFill>
              </a:rPr>
              <a:t>min</a:t>
            </a:r>
            <a:r>
              <a:rPr lang="el-GR" sz="2000" dirty="0">
                <a:solidFill>
                  <a:srgbClr val="1F4E79"/>
                </a:solidFill>
              </a:rPr>
              <a:t>&lt;0</a:t>
            </a:r>
            <a:r>
              <a:rPr lang="el-GR" sz="2000" baseline="30000" dirty="0">
                <a:solidFill>
                  <a:srgbClr val="1F4E79"/>
                </a:solidFill>
              </a:rPr>
              <a:t>o</a:t>
            </a:r>
            <a:r>
              <a:rPr lang="el-GR" sz="2000" dirty="0">
                <a:solidFill>
                  <a:srgbClr val="1F4E79"/>
                </a:solidFill>
              </a:rPr>
              <a:t>C) μελλοντικά σε όλα τα σενάρια </a:t>
            </a:r>
          </a:p>
          <a:p>
            <a:pPr marL="342900" indent="-342900">
              <a:spcBef>
                <a:spcPts val="1200"/>
              </a:spcBef>
              <a:spcAft>
                <a:spcPts val="400"/>
              </a:spcAft>
              <a:buFont typeface="Wingdings" pitchFamily="2" charset="2"/>
              <a:buChar char="ü"/>
            </a:pPr>
            <a:r>
              <a:rPr lang="el-GR" sz="2200" b="1" dirty="0">
                <a:solidFill>
                  <a:srgbClr val="FF0000"/>
                </a:solidFill>
              </a:rPr>
              <a:t>Μείωση </a:t>
            </a:r>
            <a:r>
              <a:rPr lang="el-GR" sz="2200" b="1" dirty="0" err="1">
                <a:solidFill>
                  <a:srgbClr val="FF0000"/>
                </a:solidFill>
              </a:rPr>
              <a:t>χιονοκάλυψης</a:t>
            </a:r>
            <a:r>
              <a:rPr lang="el-GR" sz="2000" b="1" dirty="0">
                <a:solidFill>
                  <a:srgbClr val="FF0000"/>
                </a:solidFill>
              </a:rPr>
              <a:t> </a:t>
            </a:r>
            <a:r>
              <a:rPr lang="el-GR" sz="2000" dirty="0">
                <a:solidFill>
                  <a:srgbClr val="1F4E79"/>
                </a:solidFill>
              </a:rPr>
              <a:t>στις επόμενες δεκαετίες (ενδιάμεσο &amp; δυσμενές σενάριο). </a:t>
            </a:r>
          </a:p>
          <a:p>
            <a:pPr marL="342900" indent="-342900">
              <a:spcBef>
                <a:spcPts val="400"/>
              </a:spcBef>
              <a:spcAft>
                <a:spcPts val="400"/>
              </a:spcAft>
              <a:buFontTx/>
              <a:buChar char="•"/>
            </a:pPr>
            <a:r>
              <a:rPr lang="el-GR" sz="2000" dirty="0">
                <a:solidFill>
                  <a:srgbClr val="1F4E79"/>
                </a:solidFill>
              </a:rPr>
              <a:t>Περίοδος 2081 – 2100, </a:t>
            </a:r>
            <a:r>
              <a:rPr lang="el-GR" sz="2000" dirty="0">
                <a:solidFill>
                  <a:srgbClr val="FF0000"/>
                </a:solidFill>
              </a:rPr>
              <a:t>μείωση έως 90% </a:t>
            </a:r>
            <a:r>
              <a:rPr lang="el-GR" sz="2000" dirty="0">
                <a:solidFill>
                  <a:srgbClr val="1F4E79"/>
                </a:solidFill>
              </a:rPr>
              <a:t>(δυσμενές σενάριο) </a:t>
            </a:r>
          </a:p>
          <a:p>
            <a:pPr marL="342900" indent="-342900">
              <a:spcBef>
                <a:spcPts val="400"/>
              </a:spcBef>
              <a:spcAft>
                <a:spcPts val="1200"/>
              </a:spcAft>
              <a:buFont typeface="Wingdings" pitchFamily="2" charset="2"/>
              <a:buNone/>
            </a:pPr>
            <a:r>
              <a:rPr lang="el-GR" sz="2000" dirty="0">
                <a:solidFill>
                  <a:srgbClr val="1F4E79"/>
                </a:solidFill>
                <a:sym typeface="Wingdings" pitchFamily="2" charset="2"/>
              </a:rPr>
              <a:t> </a:t>
            </a:r>
            <a:r>
              <a:rPr lang="el-GR" sz="2000" i="1" dirty="0">
                <a:solidFill>
                  <a:srgbClr val="FF0000"/>
                </a:solidFill>
                <a:sym typeface="Wingdings" pitchFamily="2" charset="2"/>
              </a:rPr>
              <a:t>Ο</a:t>
            </a:r>
            <a:r>
              <a:rPr lang="el-GR" sz="2000" i="1" dirty="0">
                <a:solidFill>
                  <a:srgbClr val="FF0000"/>
                </a:solidFill>
              </a:rPr>
              <a:t>ι </a:t>
            </a:r>
            <a:r>
              <a:rPr lang="el-GR" sz="2000" i="1" dirty="0" err="1">
                <a:solidFill>
                  <a:srgbClr val="FF0000"/>
                </a:solidFill>
              </a:rPr>
              <a:t>χιονοκαλυμμένες</a:t>
            </a:r>
            <a:r>
              <a:rPr lang="el-GR" sz="2000" i="1" dirty="0">
                <a:solidFill>
                  <a:srgbClr val="FF0000"/>
                </a:solidFill>
              </a:rPr>
              <a:t> εκτάσεις </a:t>
            </a:r>
            <a:r>
              <a:rPr lang="el-GR" sz="2000" i="1" u="sng" dirty="0">
                <a:solidFill>
                  <a:srgbClr val="FF0000"/>
                </a:solidFill>
              </a:rPr>
              <a:t>σχεδόν θα εξαφανιστούν</a:t>
            </a:r>
            <a:r>
              <a:rPr lang="el-GR" sz="2000" i="1" dirty="0">
                <a:solidFill>
                  <a:srgbClr val="FF0000"/>
                </a:solidFill>
              </a:rPr>
              <a:t> στο σύνολο της Κρήτης έως τουλάχιστον τα 1.500</a:t>
            </a:r>
            <a:r>
              <a:rPr lang="en-US" sz="2000" i="1" dirty="0">
                <a:solidFill>
                  <a:srgbClr val="FF0000"/>
                </a:solidFill>
              </a:rPr>
              <a:t>m</a:t>
            </a:r>
            <a:r>
              <a:rPr lang="el-GR" sz="2000" i="1" dirty="0">
                <a:solidFill>
                  <a:srgbClr val="FF0000"/>
                </a:solidFill>
              </a:rPr>
              <a:t> κατά το απώτερο μέλλον</a:t>
            </a:r>
            <a:r>
              <a:rPr lang="el-GR" sz="2000" i="1" dirty="0">
                <a:solidFill>
                  <a:srgbClr val="1F4E79"/>
                </a:solidFill>
              </a:rPr>
              <a:t>.</a:t>
            </a:r>
          </a:p>
        </p:txBody>
      </p:sp>
      <p:sp>
        <p:nvSpPr>
          <p:cNvPr id="23554" name="TextBox 17"/>
          <p:cNvSpPr txBox="1">
            <a:spLocks noChangeArrowheads="1"/>
          </p:cNvSpPr>
          <p:nvPr/>
        </p:nvSpPr>
        <p:spPr bwMode="auto">
          <a:xfrm>
            <a:off x="0" y="134938"/>
            <a:ext cx="5335588" cy="457200"/>
          </a:xfrm>
          <a:prstGeom prst="rect">
            <a:avLst/>
          </a:prstGeom>
          <a:solidFill>
            <a:srgbClr val="FF9900"/>
          </a:solidFill>
          <a:ln w="9525">
            <a:noFill/>
            <a:miter lim="800000"/>
            <a:headEnd/>
            <a:tailEnd/>
          </a:ln>
        </p:spPr>
        <p:txBody>
          <a:bodyPr>
            <a:spAutoFit/>
          </a:bodyPr>
          <a:lstStyle/>
          <a:p>
            <a:r>
              <a:rPr lang="el-GR" altLang="el-GR" sz="2400">
                <a:solidFill>
                  <a:srgbClr val="FFFFFF"/>
                </a:solidFill>
                <a:cs typeface="Arial" charset="0"/>
              </a:rPr>
              <a:t>Οι κλιματικές μεταβολές στην Κρήτη  </a:t>
            </a:r>
            <a:r>
              <a:rPr lang="el-GR" altLang="el-GR" sz="1400">
                <a:solidFill>
                  <a:srgbClr val="FFFFFF"/>
                </a:solidFill>
                <a:latin typeface="Arial" charset="0"/>
              </a:rPr>
              <a:t>(5)</a:t>
            </a:r>
          </a:p>
        </p:txBody>
      </p:sp>
      <p:sp>
        <p:nvSpPr>
          <p:cNvPr id="2" name="Rectangle 20"/>
          <p:cNvSpPr/>
          <p:nvPr/>
        </p:nvSpPr>
        <p:spPr>
          <a:xfrm>
            <a:off x="228600" y="4608513"/>
            <a:ext cx="9615488" cy="2033587"/>
          </a:xfrm>
          <a:prstGeom prst="rect">
            <a:avLst/>
          </a:prstGeom>
          <a:solidFill>
            <a:srgbClr val="F0EF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spcBef>
                <a:spcPts val="1200"/>
              </a:spcBef>
              <a:spcAft>
                <a:spcPts val="1200"/>
              </a:spcAft>
              <a:buFont typeface="Wingdings" pitchFamily="2" charset="2"/>
              <a:buChar char="ü"/>
            </a:pPr>
            <a:r>
              <a:rPr lang="el-GR" sz="2000" b="1" dirty="0">
                <a:solidFill>
                  <a:srgbClr val="FF0000"/>
                </a:solidFill>
              </a:rPr>
              <a:t>Η στάθμη της θάλασσας μελλοντικά θα ανέβει</a:t>
            </a:r>
            <a:r>
              <a:rPr lang="el-GR" sz="2000" dirty="0">
                <a:solidFill>
                  <a:srgbClr val="FF0000"/>
                </a:solidFill>
              </a:rPr>
              <a:t>. </a:t>
            </a:r>
          </a:p>
          <a:p>
            <a:pPr marL="342900" indent="-342900">
              <a:spcBef>
                <a:spcPts val="400"/>
              </a:spcBef>
              <a:spcAft>
                <a:spcPts val="400"/>
              </a:spcAft>
              <a:buFontTx/>
              <a:buChar char="•"/>
            </a:pPr>
            <a:r>
              <a:rPr lang="el-GR" sz="2000" dirty="0">
                <a:solidFill>
                  <a:srgbClr val="FF0000"/>
                </a:solidFill>
              </a:rPr>
              <a:t>Μέγιστη τιμή ανόδου από 15cm (περίοδος 2021-2040) έως 60-70 </a:t>
            </a:r>
            <a:r>
              <a:rPr lang="el-GR" sz="2000" dirty="0" err="1">
                <a:solidFill>
                  <a:srgbClr val="FF0000"/>
                </a:solidFill>
              </a:rPr>
              <a:t>cm</a:t>
            </a:r>
            <a:r>
              <a:rPr lang="el-GR" sz="2000" dirty="0">
                <a:solidFill>
                  <a:srgbClr val="FF0000"/>
                </a:solidFill>
              </a:rPr>
              <a:t> (μακροπρόθεσμα), στο ενδιάμεσο και δυσμενές σενάριο αντίστοιχα</a:t>
            </a:r>
            <a:r>
              <a:rPr lang="el-GR" sz="2000" dirty="0">
                <a:solidFill>
                  <a:srgbClr val="1F4E79"/>
                </a:solidFill>
              </a:rPr>
              <a:t>.</a:t>
            </a:r>
          </a:p>
          <a:p>
            <a:pPr marL="342900" indent="-342900">
              <a:spcBef>
                <a:spcPts val="400"/>
              </a:spcBef>
              <a:spcAft>
                <a:spcPts val="400"/>
              </a:spcAft>
              <a:buFontTx/>
              <a:buChar char="•"/>
            </a:pPr>
            <a:r>
              <a:rPr lang="el-GR" sz="2000" dirty="0">
                <a:solidFill>
                  <a:srgbClr val="1F4E79"/>
                </a:solidFill>
              </a:rPr>
              <a:t>Μεγαλύτερο </a:t>
            </a:r>
            <a:r>
              <a:rPr lang="el-GR" sz="2000" b="1" dirty="0">
                <a:solidFill>
                  <a:srgbClr val="1F4E79"/>
                </a:solidFill>
              </a:rPr>
              <a:t>κίνδυνο διατρέχουν οι παράκτιες περιοχές</a:t>
            </a:r>
            <a:r>
              <a:rPr lang="el-GR" sz="2000" dirty="0">
                <a:solidFill>
                  <a:srgbClr val="1F4E79"/>
                </a:solidFill>
              </a:rPr>
              <a:t> όλης της βόρειας Κρήτης (αυξήσεις &gt; 0.75 m στο δυσμενές σενάριο κατά τον μακροπρόθεσμο χρονικό ορίζοντα).</a:t>
            </a:r>
          </a:p>
        </p:txBody>
      </p:sp>
      <p:pic>
        <p:nvPicPr>
          <p:cNvPr id="23557" name="Picture 5"/>
          <p:cNvPicPr>
            <a:picLocks noChangeAspect="1" noChangeArrowheads="1"/>
          </p:cNvPicPr>
          <p:nvPr/>
        </p:nvPicPr>
        <p:blipFill>
          <a:blip r:embed="rId2" cstate="print"/>
          <a:stretch>
            <a:fillRect/>
          </a:stretch>
        </p:blipFill>
        <p:spPr bwMode="auto">
          <a:xfrm>
            <a:off x="270482" y="1219200"/>
            <a:ext cx="2688011" cy="2244725"/>
          </a:xfrm>
          <a:prstGeom prst="rect">
            <a:avLst/>
          </a:prstGeom>
          <a:noFill/>
          <a:ln w="9525">
            <a:noFill/>
            <a:miter lim="800000"/>
            <a:headEnd/>
            <a:tailEnd/>
          </a:ln>
        </p:spPr>
      </p:pic>
      <p:pic>
        <p:nvPicPr>
          <p:cNvPr id="23558" name="Picture 6"/>
          <p:cNvPicPr>
            <a:picLocks noChangeAspect="1" noChangeArrowheads="1"/>
          </p:cNvPicPr>
          <p:nvPr/>
        </p:nvPicPr>
        <p:blipFill>
          <a:blip r:embed="rId3" cstate="print"/>
          <a:stretch>
            <a:fillRect/>
          </a:stretch>
        </p:blipFill>
        <p:spPr bwMode="auto">
          <a:xfrm>
            <a:off x="8277288" y="4375150"/>
            <a:ext cx="3528887" cy="1535113"/>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5" name="Picture 9"/>
          <p:cNvPicPr>
            <a:picLocks noChangeAspect="1" noChangeArrowheads="1"/>
          </p:cNvPicPr>
          <p:nvPr/>
        </p:nvPicPr>
        <p:blipFill>
          <a:blip r:embed="rId2" cstate="print"/>
          <a:stretch>
            <a:fillRect/>
          </a:stretch>
        </p:blipFill>
        <p:spPr bwMode="auto">
          <a:xfrm>
            <a:off x="6941" y="660400"/>
            <a:ext cx="2173692" cy="1433513"/>
          </a:xfrm>
          <a:prstGeom prst="rect">
            <a:avLst/>
          </a:prstGeom>
          <a:noFill/>
          <a:ln w="9525">
            <a:noFill/>
            <a:miter lim="800000"/>
            <a:headEnd/>
            <a:tailEnd/>
          </a:ln>
        </p:spPr>
      </p:pic>
      <p:pic>
        <p:nvPicPr>
          <p:cNvPr id="29703" name="Picture 7"/>
          <p:cNvPicPr>
            <a:picLocks noChangeAspect="1" noChangeArrowheads="1"/>
          </p:cNvPicPr>
          <p:nvPr/>
        </p:nvPicPr>
        <p:blipFill>
          <a:blip r:embed="rId3" cstate="print"/>
          <a:stretch>
            <a:fillRect/>
          </a:stretch>
        </p:blipFill>
        <p:spPr bwMode="auto">
          <a:xfrm>
            <a:off x="9416100" y="4983163"/>
            <a:ext cx="2770500" cy="1620837"/>
          </a:xfrm>
          <a:prstGeom prst="rect">
            <a:avLst/>
          </a:prstGeom>
          <a:noFill/>
          <a:ln w="9525">
            <a:noFill/>
            <a:miter lim="800000"/>
            <a:headEnd/>
            <a:tailEnd/>
          </a:ln>
        </p:spPr>
      </p:pic>
      <p:sp>
        <p:nvSpPr>
          <p:cNvPr id="2" name="Title 1"/>
          <p:cNvSpPr>
            <a:spLocks noGrp="1"/>
          </p:cNvSpPr>
          <p:nvPr>
            <p:ph type="ctrTitle"/>
          </p:nvPr>
        </p:nvSpPr>
        <p:spPr>
          <a:xfrm>
            <a:off x="1319213" y="0"/>
            <a:ext cx="9144000" cy="558800"/>
          </a:xfrm>
        </p:spPr>
        <p:txBody>
          <a:bodyPr rtlCol="0">
            <a:noAutofit/>
          </a:bodyPr>
          <a:lstStyle/>
          <a:p>
            <a:pPr eaLnBrk="1" fontAlgn="auto" hangingPunct="1">
              <a:spcAft>
                <a:spcPts val="0"/>
              </a:spcAft>
              <a:defRPr/>
            </a:pPr>
            <a:r>
              <a:rPr lang="el-GR" sz="2800" b="1" i="1" dirty="0">
                <a:solidFill>
                  <a:srgbClr val="0070C0"/>
                </a:solidFill>
                <a:effectLst>
                  <a:outerShdw blurRad="38100" dist="38100" dir="2700000" algn="tl">
                    <a:srgbClr val="000000">
                      <a:alpha val="43137"/>
                    </a:srgbClr>
                  </a:outerShdw>
                </a:effectLst>
                <a:latin typeface="+mn-lt"/>
              </a:rPr>
              <a:t>ΕΞΕΤΑΖΟΜΕΝΟΙ ΤΟΜΕΙΣ ΣΤΗΝ ΠΕΡΙΦΕΡΕΙΑ ΚΡΗΤΗΣ</a:t>
            </a:r>
          </a:p>
        </p:txBody>
      </p:sp>
      <p:sp>
        <p:nvSpPr>
          <p:cNvPr id="29698" name="TextBox 7"/>
          <p:cNvSpPr txBox="1">
            <a:spLocks noChangeArrowheads="1"/>
          </p:cNvSpPr>
          <p:nvPr/>
        </p:nvSpPr>
        <p:spPr bwMode="auto">
          <a:xfrm>
            <a:off x="2235200" y="685800"/>
            <a:ext cx="4160838" cy="5902325"/>
          </a:xfrm>
          <a:prstGeom prst="rect">
            <a:avLst/>
          </a:prstGeom>
          <a:noFill/>
          <a:ln w="9525">
            <a:noFill/>
            <a:miter lim="800000"/>
            <a:headEnd/>
            <a:tailEnd/>
          </a:ln>
        </p:spPr>
        <p:txBody>
          <a:bodyPr wrap="square">
            <a:spAutoFit/>
          </a:bodyPr>
          <a:lstStyle/>
          <a:p>
            <a:pPr marL="285750" indent="-285750">
              <a:spcAft>
                <a:spcPct val="20000"/>
              </a:spcAft>
              <a:buFont typeface="Wingdings" pitchFamily="2" charset="2"/>
              <a:buChar char="Ø"/>
            </a:pPr>
            <a:r>
              <a:rPr lang="el-GR" sz="2000" b="1" dirty="0" err="1"/>
              <a:t>Αγροκτηνοτροφική</a:t>
            </a:r>
            <a:r>
              <a:rPr lang="el-GR" sz="2000" b="1" dirty="0"/>
              <a:t> παραγωγή</a:t>
            </a:r>
          </a:p>
          <a:p>
            <a:pPr marL="742950" lvl="1" indent="-285750">
              <a:spcAft>
                <a:spcPct val="20000"/>
              </a:spcAft>
              <a:buFont typeface="Courier New" pitchFamily="49" charset="0"/>
              <a:buChar char="o"/>
            </a:pPr>
            <a:r>
              <a:rPr lang="el-GR" dirty="0"/>
              <a:t>Γεωργία</a:t>
            </a:r>
          </a:p>
          <a:p>
            <a:pPr marL="742950" lvl="1" indent="-285750">
              <a:spcAft>
                <a:spcPct val="20000"/>
              </a:spcAft>
              <a:buFont typeface="Courier New" pitchFamily="49" charset="0"/>
              <a:buChar char="o"/>
            </a:pPr>
            <a:r>
              <a:rPr lang="el-GR" dirty="0"/>
              <a:t>Κτηνοτροφία</a:t>
            </a:r>
          </a:p>
          <a:p>
            <a:pPr marL="742950" lvl="1" indent="-285750">
              <a:spcAft>
                <a:spcPct val="20000"/>
              </a:spcAft>
              <a:buFont typeface="Courier New" pitchFamily="49" charset="0"/>
              <a:buChar char="o"/>
            </a:pPr>
            <a:endParaRPr lang="el-GR" sz="1000" dirty="0"/>
          </a:p>
          <a:p>
            <a:pPr marL="285750" indent="-285750">
              <a:spcAft>
                <a:spcPct val="20000"/>
              </a:spcAft>
              <a:buFont typeface="Wingdings" pitchFamily="2" charset="2"/>
              <a:buChar char="Ø"/>
            </a:pPr>
            <a:r>
              <a:rPr lang="el-GR" sz="2000" b="1" dirty="0"/>
              <a:t>Δάση και αναδασωτέες εκτάσεις</a:t>
            </a:r>
          </a:p>
          <a:p>
            <a:pPr marL="742950" lvl="1" indent="-285750">
              <a:spcAft>
                <a:spcPct val="20000"/>
              </a:spcAft>
              <a:buFont typeface="Courier New" pitchFamily="49" charset="0"/>
              <a:buChar char="o"/>
            </a:pPr>
            <a:r>
              <a:rPr lang="el-GR" dirty="0"/>
              <a:t>Δάση</a:t>
            </a:r>
          </a:p>
          <a:p>
            <a:pPr marL="742950" lvl="1" indent="-285750">
              <a:spcAft>
                <a:spcPct val="20000"/>
              </a:spcAft>
              <a:buFont typeface="Courier New" pitchFamily="49" charset="0"/>
              <a:buChar char="o"/>
            </a:pPr>
            <a:r>
              <a:rPr lang="el-GR" dirty="0"/>
              <a:t>Αναδασωτέες εκτάσεις</a:t>
            </a:r>
          </a:p>
          <a:p>
            <a:pPr marL="742950" lvl="1" indent="-285750">
              <a:spcAft>
                <a:spcPct val="20000"/>
              </a:spcAft>
              <a:buFont typeface="Courier New" pitchFamily="49" charset="0"/>
              <a:buChar char="o"/>
            </a:pPr>
            <a:endParaRPr lang="el-GR" sz="1000" dirty="0"/>
          </a:p>
          <a:p>
            <a:pPr marL="285750" indent="-285750">
              <a:spcAft>
                <a:spcPct val="30000"/>
              </a:spcAft>
              <a:buFont typeface="Wingdings" pitchFamily="2" charset="2"/>
              <a:buChar char="Ø"/>
            </a:pPr>
            <a:r>
              <a:rPr lang="el-GR" sz="2000" b="1" dirty="0"/>
              <a:t>Βιοποικιλότητα – Οικοσυστήματα</a:t>
            </a:r>
          </a:p>
          <a:p>
            <a:pPr marL="285750" indent="-285750">
              <a:spcAft>
                <a:spcPct val="30000"/>
              </a:spcAft>
              <a:buFont typeface="Wingdings" pitchFamily="2" charset="2"/>
              <a:buChar char="Ø"/>
            </a:pPr>
            <a:endParaRPr lang="el-GR" sz="1000" b="1" dirty="0"/>
          </a:p>
          <a:p>
            <a:pPr marL="285750" indent="-285750">
              <a:spcAft>
                <a:spcPct val="20000"/>
              </a:spcAft>
              <a:buFont typeface="Wingdings" pitchFamily="2" charset="2"/>
              <a:buChar char="Ø"/>
            </a:pPr>
            <a:r>
              <a:rPr lang="el-GR" sz="2000" b="1" dirty="0"/>
              <a:t>Αλιεία – Υδατοκαλλιέργειες</a:t>
            </a:r>
          </a:p>
          <a:p>
            <a:pPr marL="742950" lvl="1" indent="-285750">
              <a:spcAft>
                <a:spcPct val="20000"/>
              </a:spcAft>
              <a:buFont typeface="Courier New" pitchFamily="49" charset="0"/>
              <a:buChar char="o"/>
            </a:pPr>
            <a:r>
              <a:rPr lang="el-GR" dirty="0"/>
              <a:t>Αλιεία</a:t>
            </a:r>
          </a:p>
          <a:p>
            <a:pPr marL="742950" lvl="1" indent="-285750">
              <a:spcAft>
                <a:spcPct val="20000"/>
              </a:spcAft>
              <a:buFont typeface="Courier New" pitchFamily="49" charset="0"/>
              <a:buChar char="o"/>
            </a:pPr>
            <a:r>
              <a:rPr lang="el-GR" dirty="0"/>
              <a:t>Υδατοκαλλιέργειες</a:t>
            </a:r>
          </a:p>
          <a:p>
            <a:pPr marL="742950" lvl="1" indent="-285750">
              <a:spcAft>
                <a:spcPct val="20000"/>
              </a:spcAft>
              <a:buFont typeface="Courier New" pitchFamily="49" charset="0"/>
              <a:buChar char="o"/>
            </a:pPr>
            <a:endParaRPr lang="el-GR" sz="1000" dirty="0"/>
          </a:p>
          <a:p>
            <a:pPr marL="285750" indent="-285750">
              <a:buFont typeface="Wingdings" pitchFamily="2" charset="2"/>
              <a:buChar char="Ø"/>
            </a:pPr>
            <a:r>
              <a:rPr lang="el-GR" sz="2000" b="1" dirty="0"/>
              <a:t>Υδάτινοι πόροι</a:t>
            </a:r>
            <a:r>
              <a:rPr lang="el-GR" sz="2000" dirty="0"/>
              <a:t> </a:t>
            </a:r>
          </a:p>
          <a:p>
            <a:pPr marL="285750" indent="-285750">
              <a:spcAft>
                <a:spcPct val="20000"/>
              </a:spcAft>
              <a:buFont typeface="Wingdings" pitchFamily="2" charset="2"/>
              <a:buNone/>
            </a:pPr>
            <a:r>
              <a:rPr lang="el-GR" dirty="0"/>
              <a:t>    (ως προς την διαθεσιμότητα πόρων)</a:t>
            </a:r>
          </a:p>
          <a:p>
            <a:pPr marL="285750" indent="-285750">
              <a:spcAft>
                <a:spcPct val="20000"/>
              </a:spcAft>
              <a:buFont typeface="Wingdings" pitchFamily="2" charset="2"/>
              <a:buNone/>
            </a:pPr>
            <a:endParaRPr lang="el-GR" sz="1000" dirty="0"/>
          </a:p>
          <a:p>
            <a:pPr marL="285750" indent="-285750">
              <a:buFont typeface="Wingdings" pitchFamily="2" charset="2"/>
              <a:buChar char="Ø"/>
            </a:pPr>
            <a:r>
              <a:rPr lang="el-GR" sz="2000" b="1" dirty="0"/>
              <a:t>Ποτάμια</a:t>
            </a:r>
            <a:r>
              <a:rPr lang="el-GR" sz="2000" dirty="0"/>
              <a:t> </a:t>
            </a:r>
          </a:p>
          <a:p>
            <a:pPr marL="285750" indent="-285750">
              <a:spcAft>
                <a:spcPct val="20000"/>
              </a:spcAft>
              <a:buFont typeface="Wingdings" pitchFamily="2" charset="2"/>
              <a:buNone/>
            </a:pPr>
            <a:r>
              <a:rPr lang="el-GR" sz="2000" dirty="0"/>
              <a:t>    </a:t>
            </a:r>
            <a:r>
              <a:rPr lang="el-GR" dirty="0"/>
              <a:t>(ως προς τα </a:t>
            </a:r>
            <a:r>
              <a:rPr lang="el-GR" dirty="0" err="1"/>
              <a:t>πλημμυρικά</a:t>
            </a:r>
            <a:r>
              <a:rPr lang="el-GR" dirty="0"/>
              <a:t> φαινόμενα)</a:t>
            </a:r>
          </a:p>
        </p:txBody>
      </p:sp>
      <p:sp>
        <p:nvSpPr>
          <p:cNvPr id="29699" name="TextBox 11"/>
          <p:cNvSpPr txBox="1">
            <a:spLocks noChangeArrowheads="1"/>
          </p:cNvSpPr>
          <p:nvPr/>
        </p:nvSpPr>
        <p:spPr bwMode="auto">
          <a:xfrm>
            <a:off x="6342063" y="787400"/>
            <a:ext cx="4676775" cy="5951538"/>
          </a:xfrm>
          <a:prstGeom prst="rect">
            <a:avLst/>
          </a:prstGeom>
          <a:noFill/>
          <a:ln w="9525">
            <a:noFill/>
            <a:miter lim="800000"/>
            <a:headEnd/>
            <a:tailEnd/>
          </a:ln>
        </p:spPr>
        <p:txBody>
          <a:bodyPr wrap="square">
            <a:spAutoFit/>
          </a:bodyPr>
          <a:lstStyle/>
          <a:p>
            <a:pPr marL="285750" indent="-285750">
              <a:spcAft>
                <a:spcPct val="30000"/>
              </a:spcAft>
              <a:buFont typeface="Wingdings" pitchFamily="2" charset="2"/>
              <a:buChar char="Ø"/>
            </a:pPr>
            <a:r>
              <a:rPr lang="el-GR" sz="2000" b="1" dirty="0"/>
              <a:t>Παράκτιες χρήσεις</a:t>
            </a:r>
            <a:r>
              <a:rPr lang="el-GR" sz="2000" dirty="0"/>
              <a:t> </a:t>
            </a:r>
          </a:p>
          <a:p>
            <a:pPr marL="285750" indent="-285750">
              <a:spcAft>
                <a:spcPct val="30000"/>
              </a:spcAft>
              <a:buFont typeface="Wingdings" pitchFamily="2" charset="2"/>
              <a:buChar char="Ø"/>
            </a:pPr>
            <a:endParaRPr lang="el-GR" sz="1000" dirty="0"/>
          </a:p>
          <a:p>
            <a:pPr marL="285750" indent="-285750">
              <a:spcAft>
                <a:spcPct val="30000"/>
              </a:spcAft>
              <a:buFont typeface="Wingdings" pitchFamily="2" charset="2"/>
              <a:buChar char="Ø"/>
            </a:pPr>
            <a:r>
              <a:rPr lang="el-GR" sz="2000" b="1" dirty="0"/>
              <a:t>Τουρισμός</a:t>
            </a:r>
          </a:p>
          <a:p>
            <a:pPr marL="285750" indent="-285750">
              <a:spcAft>
                <a:spcPct val="30000"/>
              </a:spcAft>
              <a:buFont typeface="Wingdings" pitchFamily="2" charset="2"/>
              <a:buChar char="Ø"/>
            </a:pPr>
            <a:endParaRPr lang="el-GR" sz="1000" b="1" dirty="0">
              <a:solidFill>
                <a:srgbClr val="CC0000"/>
              </a:solidFill>
            </a:endParaRPr>
          </a:p>
          <a:p>
            <a:pPr marL="285750" indent="-285750">
              <a:spcAft>
                <a:spcPct val="20000"/>
              </a:spcAft>
              <a:buFont typeface="Wingdings" pitchFamily="2" charset="2"/>
              <a:buChar char="Ø"/>
            </a:pPr>
            <a:r>
              <a:rPr lang="el-GR" sz="2000" b="1" dirty="0"/>
              <a:t>Ενέργεια</a:t>
            </a:r>
          </a:p>
          <a:p>
            <a:pPr marL="742950" lvl="1" indent="-285750">
              <a:spcAft>
                <a:spcPct val="20000"/>
              </a:spcAft>
              <a:buFont typeface="Courier New" pitchFamily="49" charset="0"/>
              <a:buChar char="o"/>
            </a:pPr>
            <a:r>
              <a:rPr lang="el-GR" dirty="0"/>
              <a:t>Ζήτηση ενέργειας</a:t>
            </a:r>
          </a:p>
          <a:p>
            <a:pPr marL="742950" lvl="1" indent="-285750">
              <a:spcAft>
                <a:spcPct val="20000"/>
              </a:spcAft>
              <a:buFont typeface="Courier New" pitchFamily="49" charset="0"/>
              <a:buChar char="o"/>
            </a:pPr>
            <a:r>
              <a:rPr lang="el-GR" dirty="0"/>
              <a:t>Υποδομές ενέργειας</a:t>
            </a:r>
          </a:p>
          <a:p>
            <a:pPr marL="742950" lvl="1" indent="-285750">
              <a:spcAft>
                <a:spcPct val="20000"/>
              </a:spcAft>
              <a:buFont typeface="Courier New" pitchFamily="49" charset="0"/>
              <a:buChar char="o"/>
            </a:pPr>
            <a:endParaRPr lang="el-GR" sz="1000" dirty="0"/>
          </a:p>
          <a:p>
            <a:pPr marL="285750" indent="-285750">
              <a:spcAft>
                <a:spcPct val="20000"/>
              </a:spcAft>
              <a:buFont typeface="Wingdings" pitchFamily="2" charset="2"/>
              <a:buChar char="Ø"/>
            </a:pPr>
            <a:r>
              <a:rPr lang="el-GR" sz="2000" b="1" dirty="0"/>
              <a:t>Υποδομές μεταφορών</a:t>
            </a:r>
          </a:p>
          <a:p>
            <a:pPr marL="742950" lvl="1" indent="-285750">
              <a:spcAft>
                <a:spcPct val="20000"/>
              </a:spcAft>
              <a:buFont typeface="Courier New" pitchFamily="49" charset="0"/>
              <a:buChar char="o"/>
            </a:pPr>
            <a:r>
              <a:rPr lang="el-GR" dirty="0"/>
              <a:t>Επίγειες (οδικό δίκτυο)</a:t>
            </a:r>
          </a:p>
          <a:p>
            <a:pPr marL="742950" lvl="1" indent="-285750">
              <a:spcAft>
                <a:spcPct val="20000"/>
              </a:spcAft>
              <a:buFont typeface="Courier New" pitchFamily="49" charset="0"/>
              <a:buChar char="o"/>
            </a:pPr>
            <a:r>
              <a:rPr lang="el-GR" dirty="0"/>
              <a:t>Λιμάνια</a:t>
            </a:r>
          </a:p>
          <a:p>
            <a:pPr marL="742950" lvl="1" indent="-285750">
              <a:spcAft>
                <a:spcPct val="20000"/>
              </a:spcAft>
              <a:buFont typeface="Courier New" pitchFamily="49" charset="0"/>
              <a:buChar char="o"/>
            </a:pPr>
            <a:r>
              <a:rPr lang="el-GR" dirty="0"/>
              <a:t>Αεροδρόμια</a:t>
            </a:r>
          </a:p>
          <a:p>
            <a:pPr marL="742950" lvl="1" indent="-285750">
              <a:spcAft>
                <a:spcPct val="20000"/>
              </a:spcAft>
              <a:buFont typeface="Courier New" pitchFamily="49" charset="0"/>
              <a:buChar char="o"/>
            </a:pPr>
            <a:endParaRPr lang="el-GR" sz="1000" dirty="0"/>
          </a:p>
          <a:p>
            <a:pPr marL="285750" indent="-285750">
              <a:spcAft>
                <a:spcPct val="30000"/>
              </a:spcAft>
              <a:buFont typeface="Wingdings" pitchFamily="2" charset="2"/>
              <a:buChar char="Ø"/>
            </a:pPr>
            <a:r>
              <a:rPr lang="el-GR" sz="2000" b="1" dirty="0"/>
              <a:t>Υγεία</a:t>
            </a:r>
          </a:p>
          <a:p>
            <a:pPr marL="285750" indent="-285750">
              <a:spcAft>
                <a:spcPct val="30000"/>
              </a:spcAft>
              <a:buFont typeface="Wingdings" pitchFamily="2" charset="2"/>
              <a:buChar char="Ø"/>
            </a:pPr>
            <a:endParaRPr lang="el-GR" sz="1000" b="1" dirty="0"/>
          </a:p>
          <a:p>
            <a:pPr marL="285750" indent="-285750">
              <a:spcAft>
                <a:spcPct val="30000"/>
              </a:spcAft>
              <a:buFont typeface="Wingdings" pitchFamily="2" charset="2"/>
              <a:buChar char="Ø"/>
            </a:pPr>
            <a:r>
              <a:rPr lang="el-GR" sz="2000" b="1" dirty="0"/>
              <a:t>Δομημένο περιβάλλον</a:t>
            </a:r>
          </a:p>
          <a:p>
            <a:pPr marL="285750" indent="-285750">
              <a:spcAft>
                <a:spcPct val="30000"/>
              </a:spcAft>
              <a:buFont typeface="Wingdings" pitchFamily="2" charset="2"/>
              <a:buChar char="Ø"/>
            </a:pPr>
            <a:endParaRPr lang="el-GR" sz="1000" b="1" dirty="0"/>
          </a:p>
          <a:p>
            <a:pPr marL="285750" indent="-285750">
              <a:spcAft>
                <a:spcPct val="20000"/>
              </a:spcAft>
              <a:buFont typeface="Wingdings" pitchFamily="2" charset="2"/>
              <a:buChar char="Ø"/>
            </a:pPr>
            <a:r>
              <a:rPr lang="el-GR" sz="2000" b="1" dirty="0"/>
              <a:t>Πολιτιστική κληρονομιά</a:t>
            </a:r>
          </a:p>
          <a:p>
            <a:pPr marL="285750" indent="-285750">
              <a:spcAft>
                <a:spcPct val="20000"/>
              </a:spcAft>
              <a:buFont typeface="Wingdings" pitchFamily="2" charset="2"/>
              <a:buChar char="Ø"/>
            </a:pPr>
            <a:endParaRPr lang="el-GR" sz="2000" dirty="0">
              <a:solidFill>
                <a:schemeClr val="tx1"/>
              </a:solidFill>
            </a:endParaRPr>
          </a:p>
        </p:txBody>
      </p:sp>
      <p:pic>
        <p:nvPicPr>
          <p:cNvPr id="29701" name="Picture 5"/>
          <p:cNvPicPr>
            <a:picLocks noChangeAspect="1" noChangeArrowheads="1"/>
          </p:cNvPicPr>
          <p:nvPr/>
        </p:nvPicPr>
        <p:blipFill>
          <a:blip r:embed="rId4" cstate="print"/>
          <a:stretch>
            <a:fillRect/>
          </a:stretch>
        </p:blipFill>
        <p:spPr bwMode="auto">
          <a:xfrm>
            <a:off x="9121544" y="800100"/>
            <a:ext cx="2654761" cy="1751013"/>
          </a:xfrm>
          <a:prstGeom prst="rect">
            <a:avLst/>
          </a:prstGeom>
          <a:noFill/>
          <a:ln w="9525">
            <a:noFill/>
            <a:miter lim="800000"/>
            <a:headEnd/>
            <a:tailEnd/>
          </a:ln>
        </p:spPr>
      </p:pic>
      <p:pic>
        <p:nvPicPr>
          <p:cNvPr id="29702" name="Picture 6"/>
          <p:cNvPicPr>
            <a:picLocks noChangeAspect="1" noChangeArrowheads="1"/>
          </p:cNvPicPr>
          <p:nvPr/>
        </p:nvPicPr>
        <p:blipFill>
          <a:blip r:embed="rId5" cstate="print"/>
          <a:stretch>
            <a:fillRect/>
          </a:stretch>
        </p:blipFill>
        <p:spPr bwMode="auto">
          <a:xfrm>
            <a:off x="9576999" y="2933700"/>
            <a:ext cx="2610626" cy="1639888"/>
          </a:xfrm>
          <a:prstGeom prst="rect">
            <a:avLst/>
          </a:prstGeom>
          <a:noFill/>
          <a:ln w="9525">
            <a:noFill/>
            <a:miter lim="800000"/>
            <a:headEnd/>
            <a:tailEnd/>
          </a:ln>
        </p:spPr>
      </p:pic>
      <p:pic>
        <p:nvPicPr>
          <p:cNvPr id="29706" name="Picture 10"/>
          <p:cNvPicPr>
            <a:picLocks noChangeAspect="1" noChangeArrowheads="1"/>
          </p:cNvPicPr>
          <p:nvPr/>
        </p:nvPicPr>
        <p:blipFill>
          <a:blip r:embed="rId6" cstate="print"/>
          <a:stretch>
            <a:fillRect/>
          </a:stretch>
        </p:blipFill>
        <p:spPr bwMode="auto">
          <a:xfrm>
            <a:off x="1319" y="5194300"/>
            <a:ext cx="1889661" cy="1447800"/>
          </a:xfrm>
          <a:prstGeom prst="rect">
            <a:avLst/>
          </a:prstGeom>
          <a:noFill/>
          <a:ln w="9525">
            <a:noFill/>
            <a:miter lim="800000"/>
            <a:headEnd/>
            <a:tailEnd/>
          </a:ln>
        </p:spPr>
      </p:pic>
      <p:pic>
        <p:nvPicPr>
          <p:cNvPr id="29707" name="Picture 11"/>
          <p:cNvPicPr>
            <a:picLocks noChangeAspect="1" noChangeArrowheads="1"/>
          </p:cNvPicPr>
          <p:nvPr/>
        </p:nvPicPr>
        <p:blipFill>
          <a:blip r:embed="rId7" cstate="print"/>
          <a:stretch>
            <a:fillRect/>
          </a:stretch>
        </p:blipFill>
        <p:spPr bwMode="auto">
          <a:xfrm>
            <a:off x="9030" y="4000500"/>
            <a:ext cx="1745652" cy="1092200"/>
          </a:xfrm>
          <a:prstGeom prst="rect">
            <a:avLst/>
          </a:prstGeom>
          <a:noFill/>
          <a:ln w="9525">
            <a:noFill/>
            <a:miter lim="800000"/>
            <a:headEnd/>
            <a:tailEnd/>
          </a:ln>
        </p:spPr>
      </p:pic>
      <p:pic>
        <p:nvPicPr>
          <p:cNvPr id="29708" name="Picture 12"/>
          <p:cNvPicPr>
            <a:picLocks noChangeAspect="1" noChangeArrowheads="1"/>
          </p:cNvPicPr>
          <p:nvPr/>
        </p:nvPicPr>
        <p:blipFill>
          <a:blip r:embed="rId8" cstate="print"/>
          <a:stretch>
            <a:fillRect/>
          </a:stretch>
        </p:blipFill>
        <p:spPr bwMode="auto">
          <a:xfrm>
            <a:off x="3818" y="2222500"/>
            <a:ext cx="1886251" cy="148272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a:spLocks noChangeArrowheads="1"/>
          </p:cNvSpPr>
          <p:nvPr/>
        </p:nvSpPr>
        <p:spPr bwMode="auto">
          <a:xfrm>
            <a:off x="0" y="155575"/>
            <a:ext cx="5221288" cy="822325"/>
          </a:xfrm>
          <a:prstGeom prst="rect">
            <a:avLst/>
          </a:prstGeom>
          <a:solidFill>
            <a:srgbClr val="FF9900"/>
          </a:solidFill>
          <a:ln>
            <a:noFill/>
          </a:ln>
        </p:spPr>
        <p:txBody>
          <a:bodyPr>
            <a:spAutoFit/>
          </a:bodyPr>
          <a:lstStyle/>
          <a:p>
            <a:r>
              <a:rPr lang="el-GR" altLang="el-GR" sz="2400" b="1">
                <a:solidFill>
                  <a:srgbClr val="FFFFFF"/>
                </a:solidFill>
                <a:effectLst>
                  <a:outerShdw blurRad="38100" dist="38100" dir="2700000" algn="tl">
                    <a:srgbClr val="000000"/>
                  </a:outerShdw>
                </a:effectLst>
                <a:cs typeface="Arial" charset="0"/>
              </a:rPr>
              <a:t>Οι κυριότερες επιπτώσεις της κλιματικής αλλαγής                           </a:t>
            </a:r>
            <a:r>
              <a:rPr lang="el-GR" altLang="el-GR" sz="1600">
                <a:solidFill>
                  <a:srgbClr val="FFFFFF"/>
                </a:solidFill>
                <a:effectLst>
                  <a:outerShdw blurRad="38100" dist="38100" dir="2700000" algn="tl">
                    <a:srgbClr val="000000"/>
                  </a:outerShdw>
                </a:effectLst>
                <a:cs typeface="Arial" charset="0"/>
              </a:rPr>
              <a:t>(1)</a:t>
            </a:r>
          </a:p>
        </p:txBody>
      </p:sp>
      <p:sp>
        <p:nvSpPr>
          <p:cNvPr id="30722" name="TextBox 21"/>
          <p:cNvSpPr txBox="1">
            <a:spLocks noChangeArrowheads="1"/>
          </p:cNvSpPr>
          <p:nvPr/>
        </p:nvSpPr>
        <p:spPr bwMode="auto">
          <a:xfrm>
            <a:off x="6267450" y="1314450"/>
            <a:ext cx="5924550" cy="5466112"/>
          </a:xfrm>
          <a:prstGeom prst="rect">
            <a:avLst/>
          </a:prstGeom>
          <a:noFill/>
          <a:ln w="9525">
            <a:noFill/>
            <a:miter lim="800000"/>
            <a:headEnd/>
            <a:tailEnd/>
          </a:ln>
        </p:spPr>
        <p:txBody>
          <a:bodyPr>
            <a:spAutoFit/>
          </a:bodyPr>
          <a:lstStyle/>
          <a:p>
            <a:pPr marL="285750" indent="-285750">
              <a:spcAft>
                <a:spcPct val="40000"/>
              </a:spcAft>
              <a:buFont typeface="Wingdings" pitchFamily="2" charset="2"/>
              <a:buChar char="q"/>
            </a:pPr>
            <a:r>
              <a:rPr lang="el-GR" dirty="0">
                <a:solidFill>
                  <a:schemeClr val="tx1"/>
                </a:solidFill>
                <a:latin typeface="Arial" charset="0"/>
              </a:rPr>
              <a:t>Μείωση ετήσιας </a:t>
            </a:r>
            <a:r>
              <a:rPr lang="el-GR" b="1" dirty="0">
                <a:solidFill>
                  <a:srgbClr val="0000FF"/>
                </a:solidFill>
                <a:latin typeface="Arial" charset="0"/>
              </a:rPr>
              <a:t>γεωργικής παραγωγής</a:t>
            </a:r>
            <a:r>
              <a:rPr lang="el-GR" dirty="0">
                <a:solidFill>
                  <a:schemeClr val="tx1"/>
                </a:solidFill>
                <a:latin typeface="Arial" charset="0"/>
              </a:rPr>
              <a:t>, </a:t>
            </a:r>
            <a:br>
              <a:rPr lang="en-US" dirty="0">
                <a:solidFill>
                  <a:schemeClr val="tx1"/>
                </a:solidFill>
                <a:latin typeface="Arial" charset="0"/>
              </a:rPr>
            </a:br>
            <a:r>
              <a:rPr lang="el-GR" dirty="0">
                <a:solidFill>
                  <a:schemeClr val="tx1"/>
                </a:solidFill>
                <a:latin typeface="Arial" charset="0"/>
              </a:rPr>
              <a:t>στροφή σε λιγότερο </a:t>
            </a:r>
            <a:r>
              <a:rPr lang="el-GR" dirty="0" err="1">
                <a:solidFill>
                  <a:schemeClr val="tx1"/>
                </a:solidFill>
                <a:latin typeface="Arial" charset="0"/>
              </a:rPr>
              <a:t>υδροβόρες</a:t>
            </a:r>
            <a:r>
              <a:rPr lang="el-GR" dirty="0">
                <a:solidFill>
                  <a:schemeClr val="tx1"/>
                </a:solidFill>
                <a:latin typeface="Arial" charset="0"/>
              </a:rPr>
              <a:t> καλλιέργειες</a:t>
            </a:r>
          </a:p>
          <a:p>
            <a:pPr marL="285750" indent="-285750">
              <a:spcAft>
                <a:spcPct val="40000"/>
              </a:spcAft>
              <a:buFont typeface="Wingdings" pitchFamily="2" charset="2"/>
              <a:buChar char="q"/>
            </a:pPr>
            <a:endParaRPr lang="el-GR" dirty="0">
              <a:solidFill>
                <a:schemeClr val="tx1"/>
              </a:solidFill>
              <a:latin typeface="Arial" charset="0"/>
            </a:endParaRPr>
          </a:p>
          <a:p>
            <a:pPr marL="285750" indent="-285750">
              <a:spcAft>
                <a:spcPct val="40000"/>
              </a:spcAft>
              <a:buFont typeface="Wingdings" pitchFamily="2" charset="2"/>
              <a:buChar char="q"/>
            </a:pPr>
            <a:r>
              <a:rPr lang="el-GR" dirty="0">
                <a:solidFill>
                  <a:schemeClr val="tx1"/>
                </a:solidFill>
                <a:latin typeface="Arial" charset="0"/>
              </a:rPr>
              <a:t>Μείωση γονιμότητας εδαφών, </a:t>
            </a:r>
            <a:br>
              <a:rPr lang="el-GR" dirty="0">
                <a:solidFill>
                  <a:schemeClr val="tx1"/>
                </a:solidFill>
                <a:latin typeface="Arial" charset="0"/>
              </a:rPr>
            </a:br>
            <a:r>
              <a:rPr lang="el-GR" dirty="0">
                <a:solidFill>
                  <a:schemeClr val="tx1"/>
                </a:solidFill>
                <a:latin typeface="Arial" charset="0"/>
              </a:rPr>
              <a:t>επιδείνωση φαινομένου </a:t>
            </a:r>
            <a:r>
              <a:rPr lang="el-GR" b="1" dirty="0">
                <a:solidFill>
                  <a:srgbClr val="0000FF"/>
                </a:solidFill>
                <a:latin typeface="Arial" charset="0"/>
              </a:rPr>
              <a:t>ερημοποίησης</a:t>
            </a:r>
          </a:p>
          <a:p>
            <a:pPr marL="285750" indent="-285750">
              <a:spcAft>
                <a:spcPct val="40000"/>
              </a:spcAft>
              <a:buFont typeface="Wingdings" pitchFamily="2" charset="2"/>
              <a:buChar char="q"/>
            </a:pPr>
            <a:endParaRPr lang="el-GR" b="1" dirty="0">
              <a:solidFill>
                <a:schemeClr val="tx1"/>
              </a:solidFill>
              <a:latin typeface="Arial" charset="0"/>
            </a:endParaRPr>
          </a:p>
          <a:p>
            <a:pPr marL="285750" indent="-285750">
              <a:spcAft>
                <a:spcPct val="40000"/>
              </a:spcAft>
              <a:buFont typeface="Wingdings" pitchFamily="2" charset="2"/>
              <a:buChar char="q"/>
            </a:pPr>
            <a:r>
              <a:rPr lang="el-GR" dirty="0">
                <a:solidFill>
                  <a:schemeClr val="tx1"/>
                </a:solidFill>
                <a:latin typeface="Arial" charset="0"/>
              </a:rPr>
              <a:t>Αλλαγές ρυθμού ανάπτυξης ειδών </a:t>
            </a:r>
            <a:r>
              <a:rPr lang="el-GR" b="1" dirty="0">
                <a:solidFill>
                  <a:srgbClr val="0000FF"/>
                </a:solidFill>
                <a:latin typeface="Arial" charset="0"/>
              </a:rPr>
              <a:t>χλωρίδας</a:t>
            </a:r>
          </a:p>
          <a:p>
            <a:pPr marL="285750" indent="-285750">
              <a:spcAft>
                <a:spcPct val="40000"/>
              </a:spcAft>
              <a:buFont typeface="Wingdings" pitchFamily="2" charset="2"/>
              <a:buChar char="q"/>
            </a:pPr>
            <a:endParaRPr lang="el-GR" b="1" dirty="0">
              <a:solidFill>
                <a:schemeClr val="tx1"/>
              </a:solidFill>
              <a:latin typeface="Arial" charset="0"/>
            </a:endParaRPr>
          </a:p>
          <a:p>
            <a:pPr marL="285750" indent="-285750">
              <a:spcAft>
                <a:spcPct val="40000"/>
              </a:spcAft>
              <a:buFont typeface="Wingdings" pitchFamily="2" charset="2"/>
              <a:buChar char="q"/>
            </a:pPr>
            <a:r>
              <a:rPr lang="el-GR" dirty="0">
                <a:solidFill>
                  <a:schemeClr val="tx1"/>
                </a:solidFill>
                <a:latin typeface="Arial" charset="0"/>
              </a:rPr>
              <a:t>Αυξημένη παρουσία </a:t>
            </a:r>
            <a:r>
              <a:rPr lang="el-GR" b="1" dirty="0">
                <a:solidFill>
                  <a:srgbClr val="0000FF"/>
                </a:solidFill>
                <a:latin typeface="Arial" charset="0"/>
              </a:rPr>
              <a:t>παρασίτων</a:t>
            </a:r>
            <a:r>
              <a:rPr lang="el-GR" dirty="0">
                <a:solidFill>
                  <a:schemeClr val="tx1"/>
                </a:solidFill>
                <a:latin typeface="Arial" charset="0"/>
              </a:rPr>
              <a:t> &amp; ασθενειών</a:t>
            </a:r>
          </a:p>
          <a:p>
            <a:pPr>
              <a:spcAft>
                <a:spcPct val="40000"/>
              </a:spcAft>
            </a:pPr>
            <a:endParaRPr lang="el-GR" dirty="0">
              <a:solidFill>
                <a:schemeClr val="tx1"/>
              </a:solidFill>
              <a:latin typeface="Arial" charset="0"/>
            </a:endParaRPr>
          </a:p>
          <a:p>
            <a:pPr marL="285750" marR="0" lvl="0" indent="-285750" algn="l" defTabSz="914400" rtl="0" eaLnBrk="1" fontAlgn="base" latinLnBrk="0" hangingPunct="1">
              <a:lnSpc>
                <a:spcPct val="100000"/>
              </a:lnSpc>
              <a:spcBef>
                <a:spcPct val="0"/>
              </a:spcBef>
              <a:spcAft>
                <a:spcPct val="40000"/>
              </a:spcAft>
              <a:buClrTx/>
              <a:buSzTx/>
              <a:buFont typeface="Wingdings" pitchFamily="2" charset="2"/>
              <a:buChar char="q"/>
              <a:tabLst/>
              <a:defRPr/>
            </a:pPr>
            <a:r>
              <a:rPr kumimoji="0" lang="el-GR" sz="1800" b="0" i="0" u="none" strike="noStrike" kern="1200" cap="none" spc="0" normalizeH="0" baseline="0" noProof="0" dirty="0">
                <a:ln>
                  <a:noFill/>
                </a:ln>
                <a:solidFill>
                  <a:prstClr val="black"/>
                </a:solidFill>
                <a:effectLst/>
                <a:uLnTx/>
                <a:uFillTx/>
                <a:latin typeface="Arial" charset="0"/>
                <a:ea typeface="+mn-ea"/>
                <a:cs typeface="+mn-cs"/>
              </a:rPr>
              <a:t>Μεταβολές </a:t>
            </a:r>
            <a:r>
              <a:rPr kumimoji="0" lang="el-GR" sz="1800" b="1" i="0" u="none" strike="noStrike" kern="1200" cap="none" spc="0" normalizeH="0" baseline="0" noProof="0" dirty="0">
                <a:ln>
                  <a:noFill/>
                </a:ln>
                <a:solidFill>
                  <a:srgbClr val="0000FF"/>
                </a:solidFill>
                <a:effectLst/>
                <a:uLnTx/>
                <a:uFillTx/>
                <a:latin typeface="Arial" charset="0"/>
                <a:ea typeface="+mn-ea"/>
                <a:cs typeface="+mn-cs"/>
              </a:rPr>
              <a:t>ενδιαιτημάτων</a:t>
            </a:r>
            <a:r>
              <a:rPr kumimoji="0" lang="el-GR" sz="1800" b="0" i="0" u="none" strike="noStrike" kern="1200" cap="none" spc="0" normalizeH="0" baseline="0" noProof="0" dirty="0">
                <a:ln>
                  <a:noFill/>
                </a:ln>
                <a:solidFill>
                  <a:prstClr val="black"/>
                </a:solidFill>
                <a:effectLst/>
                <a:uLnTx/>
                <a:uFillTx/>
                <a:latin typeface="Arial" charset="0"/>
                <a:ea typeface="+mn-ea"/>
                <a:cs typeface="+mn-cs"/>
              </a:rPr>
              <a:t> &amp; διαθεσιμότητας τροφής και νερού για τα ζωικά είδη</a:t>
            </a:r>
          </a:p>
          <a:p>
            <a:pPr marR="0" lvl="0" algn="l" defTabSz="914400" rtl="0" eaLnBrk="1" fontAlgn="base" latinLnBrk="0" hangingPunct="1">
              <a:lnSpc>
                <a:spcPct val="100000"/>
              </a:lnSpc>
              <a:spcBef>
                <a:spcPct val="0"/>
              </a:spcBef>
              <a:spcAft>
                <a:spcPct val="40000"/>
              </a:spcAft>
              <a:buClrTx/>
              <a:buSzTx/>
              <a:tabLst/>
              <a:defRPr/>
            </a:pPr>
            <a:endParaRPr kumimoji="0" lang="el-GR" sz="1800" b="0" i="0" u="none" strike="noStrike" kern="1200" cap="none" spc="0" normalizeH="0" baseline="0" noProof="0" dirty="0">
              <a:ln>
                <a:noFill/>
              </a:ln>
              <a:solidFill>
                <a:prstClr val="black"/>
              </a:solidFill>
              <a:effectLst/>
              <a:uLnTx/>
              <a:uFillTx/>
              <a:latin typeface="Arial" charset="0"/>
              <a:ea typeface="+mn-ea"/>
              <a:cs typeface="+mn-cs"/>
            </a:endParaRPr>
          </a:p>
          <a:p>
            <a:pPr marL="285750" marR="0" lvl="0" indent="-285750" algn="l" defTabSz="914400" rtl="0" eaLnBrk="1" fontAlgn="base" latinLnBrk="0" hangingPunct="1">
              <a:lnSpc>
                <a:spcPct val="100000"/>
              </a:lnSpc>
              <a:spcBef>
                <a:spcPct val="0"/>
              </a:spcBef>
              <a:spcAft>
                <a:spcPct val="40000"/>
              </a:spcAft>
              <a:buClrTx/>
              <a:buSzTx/>
              <a:buFont typeface="Wingdings" pitchFamily="2" charset="2"/>
              <a:buChar char="q"/>
              <a:tabLst/>
              <a:defRPr/>
            </a:pPr>
            <a:r>
              <a:rPr kumimoji="0" lang="el-GR" sz="1800" b="0" i="0" u="none" strike="noStrike" kern="1200" cap="none" spc="0" normalizeH="0" baseline="0" noProof="0" dirty="0">
                <a:ln>
                  <a:noFill/>
                </a:ln>
                <a:solidFill>
                  <a:prstClr val="black"/>
                </a:solidFill>
                <a:effectLst/>
                <a:uLnTx/>
                <a:uFillTx/>
                <a:latin typeface="Arial" charset="0"/>
                <a:ea typeface="+mn-ea"/>
                <a:cs typeface="+mn-cs"/>
              </a:rPr>
              <a:t>Αύξηση </a:t>
            </a:r>
            <a:r>
              <a:rPr kumimoji="0" lang="el-GR" sz="1800" b="1" i="0" u="none" strike="noStrike" kern="1200" cap="none" spc="0" normalizeH="0" baseline="0" noProof="0" dirty="0">
                <a:ln>
                  <a:noFill/>
                </a:ln>
                <a:solidFill>
                  <a:srgbClr val="0000FF"/>
                </a:solidFill>
                <a:effectLst/>
                <a:uLnTx/>
                <a:uFillTx/>
                <a:latin typeface="Arial" charset="0"/>
                <a:ea typeface="+mn-ea"/>
                <a:cs typeface="+mn-cs"/>
              </a:rPr>
              <a:t>ευτροφισμού</a:t>
            </a:r>
            <a:r>
              <a:rPr kumimoji="0" lang="el-GR" sz="1800" b="1" i="0" u="none" strike="noStrike" kern="1200" cap="none" spc="0" normalizeH="0" baseline="0" noProof="0" dirty="0">
                <a:ln>
                  <a:noFill/>
                </a:ln>
                <a:solidFill>
                  <a:prstClr val="black"/>
                </a:solidFill>
                <a:effectLst/>
                <a:uLnTx/>
                <a:uFillTx/>
                <a:latin typeface="Arial" charset="0"/>
                <a:ea typeface="+mn-ea"/>
                <a:cs typeface="+mn-cs"/>
              </a:rPr>
              <a:t>,</a:t>
            </a:r>
            <a:r>
              <a:rPr kumimoji="0" lang="el-GR" sz="1800" b="0" i="0" u="none" strike="noStrike" kern="1200" cap="none" spc="0" normalizeH="0" baseline="0" noProof="0" dirty="0">
                <a:ln>
                  <a:noFill/>
                </a:ln>
                <a:solidFill>
                  <a:prstClr val="black"/>
                </a:solidFill>
                <a:effectLst/>
                <a:uLnTx/>
                <a:uFillTx/>
                <a:latin typeface="Arial" charset="0"/>
                <a:ea typeface="+mn-ea"/>
                <a:cs typeface="+mn-cs"/>
              </a:rPr>
              <a:t> ανάπτυξη επιβλαβών </a:t>
            </a:r>
            <a:r>
              <a:rPr kumimoji="0" lang="el-GR" sz="1800" b="0" i="0" u="none" strike="noStrike" kern="1200" cap="none" spc="0" normalizeH="0" baseline="0" noProof="0" dirty="0" err="1">
                <a:ln>
                  <a:noFill/>
                </a:ln>
                <a:solidFill>
                  <a:prstClr val="black"/>
                </a:solidFill>
                <a:effectLst/>
                <a:uLnTx/>
                <a:uFillTx/>
                <a:latin typeface="Arial" charset="0"/>
                <a:ea typeface="+mn-ea"/>
                <a:cs typeface="+mn-cs"/>
              </a:rPr>
              <a:t>φυκών</a:t>
            </a:r>
            <a:endParaRPr kumimoji="0" lang="el-GR" sz="1800" b="0" i="0" u="none" strike="noStrike" kern="1200" cap="none" spc="0" normalizeH="0" baseline="0" noProof="0" dirty="0">
              <a:ln>
                <a:noFill/>
              </a:ln>
              <a:solidFill>
                <a:prstClr val="black"/>
              </a:solidFill>
              <a:effectLst/>
              <a:uLnTx/>
              <a:uFillTx/>
              <a:latin typeface="Arial" charset="0"/>
              <a:ea typeface="+mn-ea"/>
              <a:cs typeface="+mn-cs"/>
            </a:endParaRPr>
          </a:p>
          <a:p>
            <a:pPr marL="285750" indent="-285750">
              <a:spcAft>
                <a:spcPct val="40000"/>
              </a:spcAft>
              <a:buFont typeface="Wingdings" pitchFamily="2" charset="2"/>
              <a:buChar char="q"/>
            </a:pPr>
            <a:endParaRPr lang="el-GR" dirty="0">
              <a:solidFill>
                <a:schemeClr val="tx1"/>
              </a:solidFill>
              <a:latin typeface="Arial" charset="0"/>
            </a:endParaRPr>
          </a:p>
        </p:txBody>
      </p:sp>
      <p:sp>
        <p:nvSpPr>
          <p:cNvPr id="30723" name="TextBox 21"/>
          <p:cNvSpPr txBox="1">
            <a:spLocks noChangeArrowheads="1"/>
          </p:cNvSpPr>
          <p:nvPr/>
        </p:nvSpPr>
        <p:spPr bwMode="auto">
          <a:xfrm>
            <a:off x="163513" y="1521154"/>
            <a:ext cx="5734050" cy="4524315"/>
          </a:xfrm>
          <a:prstGeom prst="rect">
            <a:avLst/>
          </a:prstGeom>
          <a:noFill/>
          <a:ln w="9525">
            <a:noFill/>
            <a:miter lim="800000"/>
            <a:headEnd/>
            <a:tailEnd/>
          </a:ln>
        </p:spPr>
        <p:txBody>
          <a:bodyPr>
            <a:spAutoFit/>
          </a:bodyPr>
          <a:lstStyle/>
          <a:p>
            <a:pPr marL="285750" indent="-285750">
              <a:spcAft>
                <a:spcPct val="40000"/>
              </a:spcAft>
              <a:buFont typeface="Wingdings" pitchFamily="2" charset="2"/>
              <a:buChar char="q"/>
            </a:pPr>
            <a:r>
              <a:rPr lang="el-GR" dirty="0">
                <a:solidFill>
                  <a:schemeClr val="tx1"/>
                </a:solidFill>
                <a:latin typeface="Arial" charset="0"/>
              </a:rPr>
              <a:t>Αύξηση εκδήλωσης </a:t>
            </a:r>
            <a:r>
              <a:rPr lang="el-GR" b="1" dirty="0" err="1">
                <a:solidFill>
                  <a:srgbClr val="0000FF"/>
                </a:solidFill>
                <a:latin typeface="Arial" charset="0"/>
              </a:rPr>
              <a:t>πλημμυρικών</a:t>
            </a:r>
            <a:r>
              <a:rPr lang="el-GR" dirty="0">
                <a:solidFill>
                  <a:schemeClr val="tx1"/>
                </a:solidFill>
                <a:latin typeface="Arial" charset="0"/>
              </a:rPr>
              <a:t> φαινομένων</a:t>
            </a:r>
          </a:p>
          <a:p>
            <a:pPr marL="285750" indent="-285750">
              <a:spcAft>
                <a:spcPct val="40000"/>
              </a:spcAft>
              <a:buFont typeface="Wingdings" pitchFamily="2" charset="2"/>
              <a:buNone/>
            </a:pPr>
            <a:endParaRPr lang="el-GR" dirty="0">
              <a:solidFill>
                <a:schemeClr val="tx1"/>
              </a:solidFill>
              <a:latin typeface="Arial" charset="0"/>
            </a:endParaRPr>
          </a:p>
          <a:p>
            <a:pPr marL="285750" indent="-285750">
              <a:spcAft>
                <a:spcPct val="40000"/>
              </a:spcAft>
              <a:buFont typeface="Wingdings" pitchFamily="2" charset="2"/>
              <a:buChar char="q"/>
            </a:pPr>
            <a:r>
              <a:rPr lang="el-GR" dirty="0">
                <a:solidFill>
                  <a:schemeClr val="tx1"/>
                </a:solidFill>
                <a:latin typeface="Arial" charset="0"/>
              </a:rPr>
              <a:t>Αύξηση </a:t>
            </a:r>
            <a:r>
              <a:rPr lang="el-GR" b="1" dirty="0" err="1">
                <a:solidFill>
                  <a:srgbClr val="0000FF"/>
                </a:solidFill>
                <a:latin typeface="Arial" charset="0"/>
              </a:rPr>
              <a:t>στερεοπαροχής</a:t>
            </a:r>
            <a:r>
              <a:rPr lang="el-GR" dirty="0">
                <a:solidFill>
                  <a:schemeClr val="tx1"/>
                </a:solidFill>
                <a:latin typeface="Arial" charset="0"/>
              </a:rPr>
              <a:t> ποταμών/ρεμάτων, οικολογική διαταραχή </a:t>
            </a:r>
            <a:r>
              <a:rPr lang="el-GR" dirty="0" err="1">
                <a:solidFill>
                  <a:schemeClr val="tx1"/>
                </a:solidFill>
                <a:latin typeface="Arial" charset="0"/>
              </a:rPr>
              <a:t>υδατοσυλλογών</a:t>
            </a:r>
            <a:r>
              <a:rPr lang="el-GR" dirty="0">
                <a:solidFill>
                  <a:schemeClr val="tx1"/>
                </a:solidFill>
                <a:latin typeface="Arial" charset="0"/>
              </a:rPr>
              <a:t> στις εκβολές</a:t>
            </a:r>
          </a:p>
          <a:p>
            <a:pPr marL="285750" indent="-285750">
              <a:spcAft>
                <a:spcPct val="40000"/>
              </a:spcAft>
              <a:buFont typeface="Wingdings" pitchFamily="2" charset="2"/>
              <a:buChar char="q"/>
            </a:pPr>
            <a:endParaRPr lang="el-GR" dirty="0">
              <a:solidFill>
                <a:schemeClr val="tx1"/>
              </a:solidFill>
              <a:latin typeface="Arial" charset="0"/>
            </a:endParaRPr>
          </a:p>
          <a:p>
            <a:pPr marL="285750" indent="-285750">
              <a:spcAft>
                <a:spcPct val="40000"/>
              </a:spcAft>
              <a:buFont typeface="Wingdings" pitchFamily="2" charset="2"/>
              <a:buChar char="q"/>
            </a:pPr>
            <a:r>
              <a:rPr lang="el-GR" dirty="0">
                <a:solidFill>
                  <a:schemeClr val="tx1"/>
                </a:solidFill>
                <a:latin typeface="Arial" charset="0"/>
              </a:rPr>
              <a:t>Αύξηση φαινόμενων </a:t>
            </a:r>
            <a:r>
              <a:rPr lang="el-GR" b="1" dirty="0">
                <a:solidFill>
                  <a:srgbClr val="0000FF"/>
                </a:solidFill>
                <a:latin typeface="Arial" charset="0"/>
              </a:rPr>
              <a:t>διάβρωσης</a:t>
            </a:r>
            <a:endParaRPr lang="el-GR" dirty="0">
              <a:solidFill>
                <a:srgbClr val="0000FF"/>
              </a:solidFill>
              <a:latin typeface="Arial" charset="0"/>
            </a:endParaRPr>
          </a:p>
          <a:p>
            <a:pPr marL="285750" indent="-285750">
              <a:spcAft>
                <a:spcPct val="40000"/>
              </a:spcAft>
              <a:buFont typeface="Wingdings" pitchFamily="2" charset="2"/>
              <a:buChar char="q"/>
            </a:pPr>
            <a:endParaRPr lang="el-GR" dirty="0">
              <a:solidFill>
                <a:schemeClr val="tx1"/>
              </a:solidFill>
              <a:latin typeface="Arial" charset="0"/>
            </a:endParaRPr>
          </a:p>
          <a:p>
            <a:pPr marL="285750" indent="-285750">
              <a:spcAft>
                <a:spcPct val="40000"/>
              </a:spcAft>
              <a:buFont typeface="Wingdings" pitchFamily="2" charset="2"/>
              <a:buChar char="q"/>
            </a:pPr>
            <a:r>
              <a:rPr lang="el-GR" dirty="0">
                <a:solidFill>
                  <a:schemeClr val="tx1"/>
                </a:solidFill>
                <a:latin typeface="Arial" charset="0"/>
              </a:rPr>
              <a:t>Αύξηση κινδύνου </a:t>
            </a:r>
            <a:r>
              <a:rPr lang="el-GR" b="1" dirty="0">
                <a:solidFill>
                  <a:srgbClr val="0000FF"/>
                </a:solidFill>
                <a:latin typeface="Arial" charset="0"/>
              </a:rPr>
              <a:t>καθιζήσεων &amp; κατολισθήσεων</a:t>
            </a:r>
            <a:endParaRPr lang="el-GR" dirty="0">
              <a:solidFill>
                <a:srgbClr val="0000FF"/>
              </a:solidFill>
              <a:latin typeface="Arial" charset="0"/>
            </a:endParaRPr>
          </a:p>
          <a:p>
            <a:pPr marL="285750" indent="-285750">
              <a:spcAft>
                <a:spcPct val="40000"/>
              </a:spcAft>
              <a:buFont typeface="Wingdings" pitchFamily="2" charset="2"/>
              <a:buChar char="q"/>
            </a:pPr>
            <a:endParaRPr lang="el-GR" dirty="0">
              <a:solidFill>
                <a:schemeClr val="tx1"/>
              </a:solidFill>
              <a:latin typeface="Arial" charset="0"/>
            </a:endParaRPr>
          </a:p>
          <a:p>
            <a:pPr marL="285750" marR="0" lvl="0" indent="-285750" algn="l" defTabSz="914400" rtl="0" eaLnBrk="1" fontAlgn="base" latinLnBrk="0" hangingPunct="1">
              <a:lnSpc>
                <a:spcPct val="100000"/>
              </a:lnSpc>
              <a:spcBef>
                <a:spcPct val="0"/>
              </a:spcBef>
              <a:spcAft>
                <a:spcPct val="40000"/>
              </a:spcAft>
              <a:buClrTx/>
              <a:buSzTx/>
              <a:buFont typeface="Wingdings" pitchFamily="2" charset="2"/>
              <a:buChar char="q"/>
              <a:tabLst/>
              <a:defRPr/>
            </a:pPr>
            <a:r>
              <a:rPr kumimoji="0" lang="el-GR" sz="1800" b="0" i="0" u="none" strike="noStrike" kern="1200" cap="none" spc="0" normalizeH="0" baseline="0" noProof="0" dirty="0">
                <a:ln>
                  <a:noFill/>
                </a:ln>
                <a:solidFill>
                  <a:prstClr val="black"/>
                </a:solidFill>
                <a:effectLst/>
                <a:uLnTx/>
                <a:uFillTx/>
                <a:latin typeface="Arial" charset="0"/>
                <a:ea typeface="+mn-ea"/>
                <a:cs typeface="+mn-cs"/>
              </a:rPr>
              <a:t>Αύξηση κινδύνου εκδήλωσης </a:t>
            </a:r>
            <a:r>
              <a:rPr kumimoji="0" lang="el-GR" sz="1800" b="1" i="0" u="none" strike="noStrike" kern="1200" cap="none" spc="0" normalizeH="0" baseline="0" noProof="0" dirty="0">
                <a:ln>
                  <a:noFill/>
                </a:ln>
                <a:solidFill>
                  <a:srgbClr val="0000FF"/>
                </a:solidFill>
                <a:effectLst/>
                <a:uLnTx/>
                <a:uFillTx/>
                <a:latin typeface="Arial" charset="0"/>
                <a:ea typeface="+mn-ea"/>
                <a:cs typeface="+mn-cs"/>
              </a:rPr>
              <a:t>πυρκαγιάς</a:t>
            </a:r>
          </a:p>
          <a:p>
            <a:pPr marL="285750" marR="0" lvl="0" indent="-285750" algn="l" defTabSz="914400" rtl="0" eaLnBrk="1" fontAlgn="base" latinLnBrk="0" hangingPunct="1">
              <a:lnSpc>
                <a:spcPct val="100000"/>
              </a:lnSpc>
              <a:spcBef>
                <a:spcPct val="0"/>
              </a:spcBef>
              <a:spcAft>
                <a:spcPct val="40000"/>
              </a:spcAft>
              <a:buClrTx/>
              <a:buSzTx/>
              <a:buFont typeface="Wingdings" pitchFamily="2" charset="2"/>
              <a:buChar char="q"/>
              <a:tabLst/>
              <a:defRPr/>
            </a:pPr>
            <a:endParaRPr kumimoji="0" lang="el-GR" sz="1800" b="0" i="0" u="none" strike="noStrike" kern="1200" cap="none" spc="0" normalizeH="0" baseline="0" noProof="0" dirty="0">
              <a:ln>
                <a:noFill/>
              </a:ln>
              <a:solidFill>
                <a:prstClr val="black"/>
              </a:solidFill>
              <a:effectLst/>
              <a:uLnTx/>
              <a:uFillTx/>
              <a:latin typeface="Arial" charset="0"/>
              <a:ea typeface="+mn-ea"/>
              <a:cs typeface="+mn-cs"/>
            </a:endParaRPr>
          </a:p>
          <a:p>
            <a:pPr marL="285750" marR="0" lvl="0" indent="-285750" algn="l" defTabSz="914400" rtl="0" eaLnBrk="1" fontAlgn="base" latinLnBrk="0" hangingPunct="1">
              <a:lnSpc>
                <a:spcPct val="100000"/>
              </a:lnSpc>
              <a:spcBef>
                <a:spcPct val="0"/>
              </a:spcBef>
              <a:spcAft>
                <a:spcPct val="40000"/>
              </a:spcAft>
              <a:buClrTx/>
              <a:buSzTx/>
              <a:buFont typeface="Wingdings" pitchFamily="2" charset="2"/>
              <a:buChar char="q"/>
              <a:tabLst/>
              <a:defRPr/>
            </a:pPr>
            <a:r>
              <a:rPr kumimoji="0" lang="el-GR" sz="1800" b="0" i="0" u="none" strike="noStrike" kern="1200" cap="none" spc="0" normalizeH="0" baseline="0" noProof="0" dirty="0">
                <a:ln>
                  <a:noFill/>
                </a:ln>
                <a:solidFill>
                  <a:prstClr val="black"/>
                </a:solidFill>
                <a:effectLst/>
                <a:uLnTx/>
                <a:uFillTx/>
                <a:latin typeface="Arial" charset="0"/>
                <a:ea typeface="+mn-ea"/>
                <a:cs typeface="+mn-cs"/>
              </a:rPr>
              <a:t>Μείωση διαθέσιμων </a:t>
            </a:r>
            <a:r>
              <a:rPr kumimoji="0" lang="el-GR" sz="1800" b="1" i="0" u="none" strike="noStrike" kern="1200" cap="none" spc="0" normalizeH="0" baseline="0" noProof="0" dirty="0">
                <a:ln>
                  <a:noFill/>
                </a:ln>
                <a:solidFill>
                  <a:srgbClr val="0000FF"/>
                </a:solidFill>
                <a:effectLst/>
                <a:uLnTx/>
                <a:uFillTx/>
                <a:latin typeface="Arial" charset="0"/>
                <a:ea typeface="+mn-ea"/>
                <a:cs typeface="+mn-cs"/>
              </a:rPr>
              <a:t>υδατικών αποθεμάτων</a:t>
            </a:r>
            <a:r>
              <a:rPr kumimoji="0" lang="en-US" sz="1800" b="0" i="0" u="none" strike="noStrike" kern="1200" cap="none" spc="0" normalizeH="0" baseline="0" noProof="0" dirty="0">
                <a:ln>
                  <a:noFill/>
                </a:ln>
                <a:solidFill>
                  <a:prstClr val="black"/>
                </a:solidFill>
                <a:effectLst/>
                <a:uLnTx/>
                <a:uFillTx/>
                <a:latin typeface="Arial" charset="0"/>
                <a:ea typeface="+mn-ea"/>
                <a:cs typeface="+mn-cs"/>
              </a:rPr>
              <a:t> </a:t>
            </a:r>
            <a:endParaRPr lang="el-GR" sz="1900" dirty="0">
              <a:solidFill>
                <a:schemeClr val="tx1"/>
              </a:solidFill>
              <a:latin typeface="Calibri Light"/>
              <a:ea typeface="Calibri Light"/>
              <a:cs typeface="Calibri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Box 21"/>
          <p:cNvSpPr txBox="1">
            <a:spLocks noChangeArrowheads="1"/>
          </p:cNvSpPr>
          <p:nvPr/>
        </p:nvSpPr>
        <p:spPr bwMode="auto">
          <a:xfrm>
            <a:off x="317500" y="1485900"/>
            <a:ext cx="5924550" cy="5032147"/>
          </a:xfrm>
          <a:prstGeom prst="rect">
            <a:avLst/>
          </a:prstGeom>
          <a:noFill/>
          <a:ln w="9525">
            <a:noFill/>
            <a:miter lim="800000"/>
            <a:headEnd/>
            <a:tailEnd/>
          </a:ln>
        </p:spPr>
        <p:txBody>
          <a:bodyPr>
            <a:spAutoFit/>
          </a:bodyPr>
          <a:lstStyle/>
          <a:p>
            <a:pPr marL="285750" indent="-285750">
              <a:spcAft>
                <a:spcPts val="600"/>
              </a:spcAft>
              <a:buFont typeface="Wingdings" pitchFamily="2" charset="2"/>
              <a:buChar char="q"/>
            </a:pPr>
            <a:r>
              <a:rPr lang="el-GR" dirty="0">
                <a:solidFill>
                  <a:schemeClr val="tx1"/>
                </a:solidFill>
                <a:latin typeface="Arial" charset="0"/>
              </a:rPr>
              <a:t>Μεταναστεύσεις </a:t>
            </a:r>
            <a:r>
              <a:rPr lang="el-GR" b="1" dirty="0">
                <a:solidFill>
                  <a:srgbClr val="0000FF"/>
                </a:solidFill>
                <a:latin typeface="Arial" charset="0"/>
              </a:rPr>
              <a:t>θαλάσσιων ειδών</a:t>
            </a:r>
            <a:r>
              <a:rPr lang="el-GR" b="1" dirty="0">
                <a:solidFill>
                  <a:schemeClr val="tx1"/>
                </a:solidFill>
                <a:latin typeface="Arial" charset="0"/>
              </a:rPr>
              <a:t> </a:t>
            </a:r>
            <a:r>
              <a:rPr lang="el-GR" dirty="0">
                <a:solidFill>
                  <a:schemeClr val="tx1"/>
                </a:solidFill>
                <a:latin typeface="Arial" charset="0"/>
              </a:rPr>
              <a:t>&amp; εισβολή ξένων ειδών </a:t>
            </a:r>
          </a:p>
          <a:p>
            <a:pPr>
              <a:spcAft>
                <a:spcPts val="600"/>
              </a:spcAft>
            </a:pPr>
            <a:endParaRPr lang="el-GR" dirty="0">
              <a:solidFill>
                <a:schemeClr val="tx1"/>
              </a:solidFill>
              <a:latin typeface="Arial" charset="0"/>
            </a:endParaRPr>
          </a:p>
          <a:p>
            <a:pPr marL="285750" indent="-285750">
              <a:spcAft>
                <a:spcPts val="600"/>
              </a:spcAft>
              <a:buFont typeface="Wingdings" pitchFamily="2" charset="2"/>
              <a:buChar char="q"/>
            </a:pPr>
            <a:r>
              <a:rPr lang="el-GR" dirty="0">
                <a:solidFill>
                  <a:schemeClr val="tx1"/>
                </a:solidFill>
                <a:latin typeface="Arial" charset="0"/>
                <a:ea typeface="Calibri Light"/>
                <a:cs typeface="Calibri Light"/>
              </a:rPr>
              <a:t>Μείωση </a:t>
            </a:r>
            <a:r>
              <a:rPr lang="el-GR" b="1" dirty="0">
                <a:solidFill>
                  <a:srgbClr val="0000FF"/>
                </a:solidFill>
                <a:latin typeface="Arial" charset="0"/>
                <a:ea typeface="Calibri Light"/>
                <a:cs typeface="Calibri Light"/>
              </a:rPr>
              <a:t>αλιευτικής</a:t>
            </a:r>
            <a:r>
              <a:rPr lang="el-GR" dirty="0">
                <a:solidFill>
                  <a:schemeClr val="tx1"/>
                </a:solidFill>
                <a:latin typeface="Arial" charset="0"/>
                <a:ea typeface="Calibri Light"/>
                <a:cs typeface="Calibri Light"/>
              </a:rPr>
              <a:t> παραγωγής</a:t>
            </a:r>
          </a:p>
          <a:p>
            <a:pPr>
              <a:spcAft>
                <a:spcPts val="600"/>
              </a:spcAft>
            </a:pPr>
            <a:endParaRPr lang="el-GR" dirty="0">
              <a:solidFill>
                <a:schemeClr val="tx1"/>
              </a:solidFill>
              <a:latin typeface="Arial" charset="0"/>
              <a:ea typeface="Calibri Light"/>
              <a:cs typeface="Calibri Light"/>
            </a:endParaRPr>
          </a:p>
          <a:p>
            <a:pPr marL="285750" indent="-285750">
              <a:spcAft>
                <a:spcPts val="600"/>
              </a:spcAft>
              <a:buFont typeface="Wingdings" pitchFamily="2" charset="2"/>
              <a:buChar char="q"/>
            </a:pPr>
            <a:r>
              <a:rPr lang="el-GR" dirty="0">
                <a:solidFill>
                  <a:schemeClr val="tx1"/>
                </a:solidFill>
                <a:latin typeface="Arial" charset="0"/>
              </a:rPr>
              <a:t>Πρόκληση μερικών ή ολικών καταστροφών σε ευαίσθητα </a:t>
            </a:r>
            <a:r>
              <a:rPr lang="el-GR" b="1" dirty="0">
                <a:solidFill>
                  <a:srgbClr val="0000FF"/>
                </a:solidFill>
                <a:latin typeface="Arial" charset="0"/>
              </a:rPr>
              <a:t>ιστορικά μνημεία</a:t>
            </a:r>
            <a:r>
              <a:rPr lang="el-GR" dirty="0">
                <a:solidFill>
                  <a:schemeClr val="tx1"/>
                </a:solidFill>
                <a:latin typeface="Arial" charset="0"/>
              </a:rPr>
              <a:t> / αρχαιολογικούς χώρους (άμεσα εκτεθειμένων σε περιβάλλον &amp; καιρικά φαινόμενα)</a:t>
            </a:r>
          </a:p>
          <a:p>
            <a:pPr marL="285750" indent="-285750">
              <a:spcAft>
                <a:spcPts val="600"/>
              </a:spcAft>
              <a:buFont typeface="Wingdings" pitchFamily="2" charset="2"/>
              <a:buChar char="q"/>
            </a:pPr>
            <a:endParaRPr lang="el-GR" dirty="0">
              <a:solidFill>
                <a:schemeClr val="tx1"/>
              </a:solidFill>
              <a:latin typeface="Arial" charset="0"/>
            </a:endParaRPr>
          </a:p>
          <a:p>
            <a:pPr marL="285750" indent="-285750">
              <a:spcAft>
                <a:spcPts val="600"/>
              </a:spcAft>
              <a:buFont typeface="Wingdings" pitchFamily="2" charset="2"/>
              <a:buChar char="q"/>
            </a:pPr>
            <a:r>
              <a:rPr lang="el-GR" b="1" dirty="0">
                <a:solidFill>
                  <a:srgbClr val="0000FF"/>
                </a:solidFill>
                <a:latin typeface="Arial" charset="0"/>
              </a:rPr>
              <a:t>Διάβρωση ακτών </a:t>
            </a:r>
            <a:r>
              <a:rPr lang="el-GR" dirty="0">
                <a:solidFill>
                  <a:schemeClr val="tx1"/>
                </a:solidFill>
                <a:latin typeface="Arial" charset="0"/>
                <a:cs typeface="Calibri Light"/>
              </a:rPr>
              <a:t>- </a:t>
            </a:r>
            <a:r>
              <a:rPr lang="el-GR" dirty="0" err="1">
                <a:solidFill>
                  <a:schemeClr val="tx1"/>
                </a:solidFill>
                <a:latin typeface="Arial" charset="0"/>
                <a:cs typeface="Calibri Light"/>
              </a:rPr>
              <a:t>κατάκλυση</a:t>
            </a:r>
            <a:r>
              <a:rPr lang="el-GR" dirty="0">
                <a:solidFill>
                  <a:schemeClr val="tx1"/>
                </a:solidFill>
                <a:latin typeface="Arial" charset="0"/>
                <a:cs typeface="Calibri Light"/>
              </a:rPr>
              <a:t> παράκτιων περιοχών</a:t>
            </a:r>
          </a:p>
          <a:p>
            <a:pPr>
              <a:spcAft>
                <a:spcPts val="600"/>
              </a:spcAft>
            </a:pPr>
            <a:endParaRPr lang="el-GR" dirty="0">
              <a:solidFill>
                <a:schemeClr val="tx1"/>
              </a:solidFill>
              <a:latin typeface="Arial" charset="0"/>
            </a:endParaRPr>
          </a:p>
          <a:p>
            <a:pPr marL="285750" indent="-285750">
              <a:spcAft>
                <a:spcPts val="600"/>
              </a:spcAft>
              <a:buFont typeface="Wingdings" pitchFamily="2" charset="2"/>
              <a:buChar char="q"/>
            </a:pPr>
            <a:r>
              <a:rPr lang="el-GR" dirty="0">
                <a:solidFill>
                  <a:schemeClr val="tx1"/>
                </a:solidFill>
                <a:latin typeface="Arial" charset="0"/>
                <a:ea typeface="Calibri Light"/>
                <a:cs typeface="Calibri Light"/>
              </a:rPr>
              <a:t>Πρόκληση καταστροφών σε </a:t>
            </a:r>
            <a:r>
              <a:rPr lang="el-GR" b="1" dirty="0">
                <a:solidFill>
                  <a:srgbClr val="0000FF"/>
                </a:solidFill>
                <a:latin typeface="Arial" charset="0"/>
              </a:rPr>
              <a:t>έργα υποδομής </a:t>
            </a:r>
          </a:p>
          <a:p>
            <a:pPr>
              <a:spcAft>
                <a:spcPts val="600"/>
              </a:spcAft>
            </a:pPr>
            <a:endParaRPr lang="el-GR" b="1" dirty="0">
              <a:solidFill>
                <a:srgbClr val="0000FF"/>
              </a:solidFill>
              <a:latin typeface="Arial" charset="0"/>
            </a:endParaRPr>
          </a:p>
          <a:p>
            <a:pPr marL="285750" indent="-285750">
              <a:spcAft>
                <a:spcPts val="600"/>
              </a:spcAft>
              <a:buFont typeface="Wingdings" pitchFamily="2" charset="2"/>
              <a:buChar char="q"/>
            </a:pPr>
            <a:r>
              <a:rPr lang="el-GR" dirty="0">
                <a:solidFill>
                  <a:schemeClr val="tx1"/>
                </a:solidFill>
                <a:latin typeface="Arial" charset="0"/>
                <a:ea typeface="Calibri Light"/>
                <a:cs typeface="Calibri Light"/>
              </a:rPr>
              <a:t>Αλλαγή </a:t>
            </a:r>
            <a:r>
              <a:rPr lang="el-GR" b="1" dirty="0">
                <a:solidFill>
                  <a:srgbClr val="0000FF"/>
                </a:solidFill>
                <a:latin typeface="Arial" charset="0"/>
              </a:rPr>
              <a:t>τουριστικών περιόδων </a:t>
            </a:r>
            <a:endParaRPr lang="el-GR" sz="1900" dirty="0">
              <a:solidFill>
                <a:schemeClr val="tx1"/>
              </a:solidFill>
              <a:latin typeface="Calibri Light"/>
              <a:ea typeface="Calibri Light"/>
              <a:cs typeface="Calibri Light"/>
            </a:endParaRPr>
          </a:p>
        </p:txBody>
      </p:sp>
      <p:sp>
        <p:nvSpPr>
          <p:cNvPr id="12" name="TextBox 11"/>
          <p:cNvSpPr txBox="1">
            <a:spLocks noChangeArrowheads="1"/>
          </p:cNvSpPr>
          <p:nvPr/>
        </p:nvSpPr>
        <p:spPr bwMode="auto">
          <a:xfrm>
            <a:off x="0" y="155575"/>
            <a:ext cx="5284788" cy="822325"/>
          </a:xfrm>
          <a:prstGeom prst="rect">
            <a:avLst/>
          </a:prstGeom>
          <a:solidFill>
            <a:srgbClr val="FF9900"/>
          </a:solidFill>
          <a:ln>
            <a:noFill/>
          </a:ln>
        </p:spPr>
        <p:txBody>
          <a:bodyPr>
            <a:spAutoFit/>
          </a:bodyPr>
          <a:lstStyle/>
          <a:p>
            <a:r>
              <a:rPr lang="el-GR" altLang="el-GR" sz="2400" b="1">
                <a:solidFill>
                  <a:srgbClr val="FFFFFF"/>
                </a:solidFill>
                <a:effectLst>
                  <a:outerShdw blurRad="38100" dist="38100" dir="2700000" algn="tl">
                    <a:srgbClr val="000000"/>
                  </a:outerShdw>
                </a:effectLst>
                <a:cs typeface="Arial" charset="0"/>
              </a:rPr>
              <a:t>Οι κυριότερες επιπτώσεις της κλιματικής αλλαγής                            </a:t>
            </a:r>
            <a:r>
              <a:rPr lang="el-GR" altLang="el-GR" sz="1600">
                <a:solidFill>
                  <a:srgbClr val="FFFFFF"/>
                </a:solidFill>
                <a:effectLst>
                  <a:outerShdw blurRad="38100" dist="38100" dir="2700000" algn="tl">
                    <a:srgbClr val="000000"/>
                  </a:outerShdw>
                </a:effectLst>
              </a:rPr>
              <a:t>(2)</a:t>
            </a:r>
          </a:p>
        </p:txBody>
      </p:sp>
      <p:sp>
        <p:nvSpPr>
          <p:cNvPr id="31747" name="TextBox 21"/>
          <p:cNvSpPr txBox="1">
            <a:spLocks noChangeArrowheads="1"/>
          </p:cNvSpPr>
          <p:nvPr/>
        </p:nvSpPr>
        <p:spPr bwMode="auto">
          <a:xfrm>
            <a:off x="6457950" y="1391494"/>
            <a:ext cx="5734050" cy="4955203"/>
          </a:xfrm>
          <a:prstGeom prst="rect">
            <a:avLst/>
          </a:prstGeom>
          <a:noFill/>
          <a:ln w="9525">
            <a:noFill/>
            <a:miter lim="800000"/>
            <a:headEnd/>
            <a:tailEnd/>
          </a:ln>
        </p:spPr>
        <p:txBody>
          <a:bodyPr>
            <a:spAutoFit/>
          </a:bodyPr>
          <a:lstStyle/>
          <a:p>
            <a:pPr marL="285750" indent="-285750">
              <a:spcAft>
                <a:spcPts val="600"/>
              </a:spcAft>
              <a:buFont typeface="Wingdings" pitchFamily="2" charset="2"/>
              <a:buChar char="q"/>
            </a:pPr>
            <a:r>
              <a:rPr lang="el-GR" dirty="0">
                <a:solidFill>
                  <a:schemeClr val="tx1"/>
                </a:solidFill>
                <a:latin typeface="Arial" charset="0"/>
              </a:rPr>
              <a:t>Ανεπιθύμητη είσοδος </a:t>
            </a:r>
            <a:r>
              <a:rPr lang="el-GR" b="1" dirty="0">
                <a:solidFill>
                  <a:srgbClr val="0000FF"/>
                </a:solidFill>
                <a:latin typeface="Arial" charset="0"/>
              </a:rPr>
              <a:t>αλμυρού</a:t>
            </a:r>
            <a:r>
              <a:rPr lang="el-GR" dirty="0">
                <a:solidFill>
                  <a:schemeClr val="tx1"/>
                </a:solidFill>
                <a:latin typeface="Arial" charset="0"/>
              </a:rPr>
              <a:t> νερού σε βιοτόπους, μεταβατικά ύδατα &amp; ποτάμιες εκβολές</a:t>
            </a:r>
          </a:p>
          <a:p>
            <a:pPr marL="285750" indent="-285750">
              <a:spcAft>
                <a:spcPts val="600"/>
              </a:spcAft>
              <a:buFont typeface="Wingdings" pitchFamily="2" charset="2"/>
              <a:buChar char="q"/>
            </a:pPr>
            <a:endParaRPr lang="el-GR" dirty="0">
              <a:solidFill>
                <a:schemeClr val="tx1"/>
              </a:solidFill>
              <a:latin typeface="Arial" charset="0"/>
            </a:endParaRPr>
          </a:p>
          <a:p>
            <a:pPr marL="285750" indent="-285750">
              <a:spcAft>
                <a:spcPts val="600"/>
              </a:spcAft>
              <a:buFont typeface="Wingdings" pitchFamily="2" charset="2"/>
              <a:buChar char="q"/>
            </a:pPr>
            <a:r>
              <a:rPr lang="el-GR" dirty="0">
                <a:solidFill>
                  <a:schemeClr val="tx1"/>
                </a:solidFill>
                <a:latin typeface="Arial" charset="0"/>
              </a:rPr>
              <a:t>Αύξηση του δείκτη </a:t>
            </a:r>
            <a:r>
              <a:rPr lang="el-GR" b="1" dirty="0">
                <a:solidFill>
                  <a:srgbClr val="0000FF"/>
                </a:solidFill>
                <a:latin typeface="Arial" charset="0"/>
              </a:rPr>
              <a:t>δυσφορίας</a:t>
            </a:r>
            <a:r>
              <a:rPr lang="el-GR" dirty="0">
                <a:solidFill>
                  <a:schemeClr val="tx1"/>
                </a:solidFill>
                <a:latin typeface="Arial" charset="0"/>
              </a:rPr>
              <a:t> των πολιτών</a:t>
            </a:r>
          </a:p>
          <a:p>
            <a:pPr marL="285750" indent="-285750">
              <a:spcAft>
                <a:spcPts val="600"/>
              </a:spcAft>
              <a:buFont typeface="Wingdings" pitchFamily="2" charset="2"/>
              <a:buChar char="q"/>
            </a:pPr>
            <a:endParaRPr lang="el-GR" dirty="0">
              <a:solidFill>
                <a:schemeClr val="tx1"/>
              </a:solidFill>
              <a:latin typeface="Arial" charset="0"/>
            </a:endParaRPr>
          </a:p>
          <a:p>
            <a:pPr marL="285750" indent="-285750">
              <a:spcAft>
                <a:spcPts val="600"/>
              </a:spcAft>
              <a:buFont typeface="Wingdings" pitchFamily="2" charset="2"/>
              <a:buChar char="q"/>
            </a:pPr>
            <a:r>
              <a:rPr lang="el-GR" dirty="0">
                <a:solidFill>
                  <a:schemeClr val="tx1"/>
                </a:solidFill>
                <a:latin typeface="Arial" charset="0"/>
              </a:rPr>
              <a:t>Αύξηση συχνότητας εκδήλωσης </a:t>
            </a:r>
            <a:r>
              <a:rPr lang="el-GR" b="1" dirty="0">
                <a:solidFill>
                  <a:srgbClr val="0000FF"/>
                </a:solidFill>
                <a:latin typeface="Arial" charset="0"/>
              </a:rPr>
              <a:t>νοσημάτων</a:t>
            </a:r>
            <a:r>
              <a:rPr lang="el-GR" dirty="0">
                <a:solidFill>
                  <a:schemeClr val="tx1"/>
                </a:solidFill>
                <a:latin typeface="Arial" charset="0"/>
              </a:rPr>
              <a:t> (άσθμα, αλλεργίες, </a:t>
            </a:r>
            <a:r>
              <a:rPr lang="el-GR" dirty="0" err="1">
                <a:solidFill>
                  <a:schemeClr val="tx1"/>
                </a:solidFill>
                <a:latin typeface="Arial" charset="0"/>
              </a:rPr>
              <a:t>καρδιοαναπνευστικά</a:t>
            </a:r>
            <a:r>
              <a:rPr lang="el-GR" dirty="0">
                <a:solidFill>
                  <a:schemeClr val="tx1"/>
                </a:solidFill>
                <a:latin typeface="Arial" charset="0"/>
              </a:rPr>
              <a:t> προβλήματα </a:t>
            </a:r>
            <a:r>
              <a:rPr lang="el-GR" dirty="0" err="1">
                <a:solidFill>
                  <a:schemeClr val="tx1"/>
                </a:solidFill>
                <a:latin typeface="Arial" charset="0"/>
              </a:rPr>
              <a:t>κλπ</a:t>
            </a:r>
            <a:r>
              <a:rPr lang="el-GR" dirty="0">
                <a:solidFill>
                  <a:schemeClr val="tx1"/>
                </a:solidFill>
                <a:latin typeface="Arial" charset="0"/>
              </a:rPr>
              <a:t>)</a:t>
            </a:r>
          </a:p>
          <a:p>
            <a:pPr marL="285750" indent="-285750">
              <a:spcAft>
                <a:spcPts val="600"/>
              </a:spcAft>
              <a:buFont typeface="Wingdings" pitchFamily="2" charset="2"/>
              <a:buChar char="q"/>
            </a:pPr>
            <a:endParaRPr lang="el-GR" dirty="0">
              <a:solidFill>
                <a:schemeClr val="tx1"/>
              </a:solidFill>
              <a:latin typeface="Arial" charset="0"/>
            </a:endParaRPr>
          </a:p>
          <a:p>
            <a:pPr marL="285750" indent="-285750">
              <a:spcAft>
                <a:spcPts val="600"/>
              </a:spcAft>
              <a:buFont typeface="Wingdings" pitchFamily="2" charset="2"/>
              <a:buChar char="q"/>
            </a:pPr>
            <a:r>
              <a:rPr lang="el-GR" dirty="0">
                <a:solidFill>
                  <a:schemeClr val="tx1"/>
                </a:solidFill>
                <a:latin typeface="Arial" charset="0"/>
              </a:rPr>
              <a:t>Αύξηση ζήτησης / κατανάλωσης </a:t>
            </a:r>
            <a:r>
              <a:rPr lang="el-GR" b="1" dirty="0">
                <a:solidFill>
                  <a:srgbClr val="0000FF"/>
                </a:solidFill>
                <a:latin typeface="Arial" charset="0"/>
              </a:rPr>
              <a:t>ενέργειας</a:t>
            </a:r>
            <a:r>
              <a:rPr lang="el-GR" dirty="0">
                <a:solidFill>
                  <a:schemeClr val="tx1"/>
                </a:solidFill>
                <a:latin typeface="Arial" charset="0"/>
              </a:rPr>
              <a:t> για κλιματισμό τους καλοκαιρινούς μήνες</a:t>
            </a:r>
          </a:p>
          <a:p>
            <a:pPr marL="285750" indent="-285750">
              <a:spcAft>
                <a:spcPts val="600"/>
              </a:spcAft>
              <a:buFont typeface="Wingdings" pitchFamily="2" charset="2"/>
              <a:buChar char="q"/>
            </a:pPr>
            <a:endParaRPr lang="el-GR" dirty="0">
              <a:solidFill>
                <a:schemeClr val="tx1"/>
              </a:solidFill>
              <a:latin typeface="Arial" charset="0"/>
            </a:endParaRPr>
          </a:p>
          <a:p>
            <a:pPr marL="285750" indent="-285750">
              <a:spcAft>
                <a:spcPts val="600"/>
              </a:spcAft>
              <a:buFont typeface="Wingdings" pitchFamily="2" charset="2"/>
              <a:buChar char="q"/>
            </a:pPr>
            <a:r>
              <a:rPr lang="el-GR" dirty="0">
                <a:solidFill>
                  <a:schemeClr val="tx1"/>
                </a:solidFill>
                <a:latin typeface="Arial" charset="0"/>
              </a:rPr>
              <a:t>Διαβρώσεις πρανών </a:t>
            </a:r>
            <a:r>
              <a:rPr lang="el-GR" b="1" dirty="0">
                <a:solidFill>
                  <a:srgbClr val="0000FF"/>
                </a:solidFill>
                <a:latin typeface="Arial" charset="0"/>
              </a:rPr>
              <a:t>οδικού δικτύου</a:t>
            </a:r>
            <a:r>
              <a:rPr lang="el-GR" dirty="0">
                <a:solidFill>
                  <a:schemeClr val="tx1"/>
                </a:solidFill>
                <a:latin typeface="Arial" charset="0"/>
              </a:rPr>
              <a:t>, καθιζήσεις οδοστρωμάτων</a:t>
            </a:r>
          </a:p>
          <a:p>
            <a:pPr marL="285750" indent="-285750">
              <a:spcAft>
                <a:spcPct val="40000"/>
              </a:spcAft>
              <a:buFont typeface="Wingdings" pitchFamily="2" charset="2"/>
              <a:buChar char="q"/>
            </a:pPr>
            <a:endParaRPr lang="el-GR" sz="1900" dirty="0">
              <a:solidFill>
                <a:schemeClr val="tx1"/>
              </a:solidFill>
              <a:latin typeface="Calibri Light"/>
              <a:ea typeface="Calibri Light"/>
              <a:cs typeface="Calibri 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12"/>
          <p:cNvSpPr txBox="1">
            <a:spLocks noChangeArrowheads="1"/>
          </p:cNvSpPr>
          <p:nvPr/>
        </p:nvSpPr>
        <p:spPr bwMode="auto">
          <a:xfrm>
            <a:off x="0" y="134938"/>
            <a:ext cx="5221288" cy="461962"/>
          </a:xfrm>
          <a:prstGeom prst="rect">
            <a:avLst/>
          </a:prstGeom>
          <a:solidFill>
            <a:srgbClr val="FF9900"/>
          </a:solidFill>
          <a:ln w="9525">
            <a:noFill/>
            <a:miter lim="800000"/>
            <a:headEnd/>
            <a:tailEnd/>
          </a:ln>
        </p:spPr>
        <p:txBody>
          <a:bodyPr>
            <a:spAutoFit/>
          </a:bodyPr>
          <a:lstStyle/>
          <a:p>
            <a:r>
              <a:rPr lang="el-GR" altLang="el-GR" sz="2400">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3625850" cy="396875"/>
          </a:xfrm>
          <a:prstGeom prst="rect">
            <a:avLst/>
          </a:prstGeom>
          <a:solidFill>
            <a:schemeClr val="bg1">
              <a:lumMod val="65000"/>
            </a:schemeClr>
          </a:solidFill>
          <a:ln>
            <a:noFill/>
          </a:ln>
        </p:spPr>
        <p:txBody>
          <a:bodyPr>
            <a:spAutoFit/>
          </a:bodyPr>
          <a:lstStyle/>
          <a:p>
            <a:pPr algn="ctr"/>
            <a:r>
              <a:rPr lang="el-GR" altLang="el-GR" sz="2000">
                <a:solidFill>
                  <a:srgbClr val="FFFFFF"/>
                </a:solidFill>
                <a:cs typeface="Arial" charset="0"/>
              </a:rPr>
              <a:t>Τομέας: ΟΡΙΖΟΝΤΙΑ ΜΕΤΡΑ</a:t>
            </a:r>
          </a:p>
        </p:txBody>
      </p:sp>
      <p:graphicFrame>
        <p:nvGraphicFramePr>
          <p:cNvPr id="16" name="Table 15"/>
          <p:cNvGraphicFramePr>
            <a:graphicFrameLocks noGrp="1"/>
          </p:cNvGraphicFramePr>
          <p:nvPr>
            <p:extLst>
              <p:ext uri="{D42A27DB-BD31-4B8C-83A1-F6EECF244321}">
                <p14:modId xmlns:p14="http://schemas.microsoft.com/office/powerpoint/2010/main" val="1428980526"/>
              </p:ext>
            </p:extLst>
          </p:nvPr>
        </p:nvGraphicFramePr>
        <p:xfrm>
          <a:off x="120650" y="955675"/>
          <a:ext cx="11757025" cy="3304328"/>
        </p:xfrm>
        <a:graphic>
          <a:graphicData uri="http://schemas.openxmlformats.org/drawingml/2006/table">
            <a:tbl>
              <a:tblPr/>
              <a:tblGrid>
                <a:gridCol w="862013">
                  <a:extLst>
                    <a:ext uri="{9D8B030D-6E8A-4147-A177-3AD203B41FA5}">
                      <a16:colId xmlns:a16="http://schemas.microsoft.com/office/drawing/2014/main" val="20000"/>
                    </a:ext>
                  </a:extLst>
                </a:gridCol>
                <a:gridCol w="10895012">
                  <a:extLst>
                    <a:ext uri="{9D8B030D-6E8A-4147-A177-3AD203B41FA5}">
                      <a16:colId xmlns:a16="http://schemas.microsoft.com/office/drawing/2014/main" val="20001"/>
                    </a:ext>
                  </a:extLst>
                </a:gridCol>
              </a:tblGrid>
              <a:tr h="554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000000"/>
                          </a:solidFill>
                          <a:effectLst/>
                          <a:latin typeface="Calibri" pitchFamily="34" charset="0"/>
                        </a:rPr>
                        <a:t>Δράση 1.1</a:t>
                      </a:r>
                      <a:endParaRPr kumimoji="0" lang="el-GR" sz="12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dirty="0">
                          <a:ln>
                            <a:noFill/>
                          </a:ln>
                          <a:solidFill>
                            <a:srgbClr val="000000"/>
                          </a:solidFill>
                          <a:effectLst/>
                          <a:latin typeface="Calibri" pitchFamily="34" charset="0"/>
                        </a:rPr>
                        <a:t>Προώθηση ενός βιώσιμου αναπτυξιακού προτύπου μέσα από περιφερειακά / τοπικά σχέδια δράσης</a:t>
                      </a:r>
                      <a:endParaRPr kumimoji="0" lang="el-GR" sz="18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9699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1.1.1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dirty="0">
                          <a:ln>
                            <a:noFill/>
                          </a:ln>
                          <a:solidFill>
                            <a:srgbClr val="002060"/>
                          </a:solidFill>
                          <a:effectLst/>
                          <a:latin typeface="Calibri" pitchFamily="34" charset="0"/>
                        </a:rPr>
                        <a:t>Υποστήριξη των Δήμων της Περιφέρειας Κρήτης στην κατάρτιση και εφαρμογή Σχεδίων Δράσης για την Αειφόρο Ενέργεια και το Κλίμα (ΣΔΑΕΚ), του Συμφώνου των Δημάρχων, των ΣΒΑΚ ή / και άλλων τοπικών σχεδίων για την προσαρμογή τους στην κλιματική αλλαγή.</a:t>
                      </a:r>
                      <a:endParaRPr kumimoji="0" lang="el-GR" sz="1800" b="0" i="0" u="none" strike="noStrike" cap="none" normalizeH="0" baseline="0" dirty="0">
                        <a:ln>
                          <a:noFill/>
                        </a:ln>
                        <a:solidFill>
                          <a:srgbClr val="00206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64526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000000"/>
                          </a:solidFill>
                          <a:effectLst/>
                          <a:latin typeface="Calibri" pitchFamily="34" charset="0"/>
                        </a:rPr>
                        <a:t>Δράση 1.2</a:t>
                      </a:r>
                      <a:endParaRPr kumimoji="0" lang="el-GR" sz="12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dirty="0">
                          <a:ln>
                            <a:noFill/>
                          </a:ln>
                          <a:solidFill>
                            <a:srgbClr val="000000"/>
                          </a:solidFill>
                          <a:effectLst/>
                          <a:latin typeface="Calibri" pitchFamily="34" charset="0"/>
                        </a:rPr>
                        <a:t>Χρήση τεχνολογιών επικοινωνίας για τη διαχείριση κινδύνων λόγω κλιματικής αλλαγής και ακραίων φαινομένων</a:t>
                      </a:r>
                      <a:endParaRPr kumimoji="0" lang="el-GR" sz="18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accent6">
                        <a:lumMod val="20000"/>
                        <a:lumOff val="80000"/>
                      </a:schemeClr>
                    </a:solidFill>
                  </a:tcPr>
                </a:tc>
                <a:extLst>
                  <a:ext uri="{0D108BD9-81ED-4DB2-BD59-A6C34878D82A}">
                    <a16:rowId xmlns:a16="http://schemas.microsoft.com/office/drawing/2014/main" val="10002"/>
                  </a:ext>
                </a:extLst>
              </a:tr>
              <a:tr h="1135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1.2.1</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dirty="0">
                          <a:ln>
                            <a:noFill/>
                          </a:ln>
                          <a:solidFill>
                            <a:srgbClr val="C00000"/>
                          </a:solidFill>
                          <a:effectLst/>
                          <a:latin typeface="Calibri" pitchFamily="34" charset="0"/>
                          <a:cs typeface="Times New Roman" pitchFamily="18" charset="0"/>
                        </a:rPr>
                        <a:t>Ανάπτυξη συστημάτων έγκαιρης προειδοποίησης, λόγω ακραίων φαινομένων όπως περιγράφονται ξεχωριστά στα Μέτρα 2.6.5 (γεωργία), 3.2.4 (δάση), 9.2.5 (τουρισμός), 11.2.1 (υποδομές μεταφορών), 12.3.4 (υγεία) και 13.4.1 (δομημένο περιβάλλον). Διερεύνηση για ενσωμάτωσή τους σε ένα ενοποιημένο σύστημα προειδοποίησης.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4"/>
                  </a:ext>
                </a:extLst>
              </a:tr>
            </a:tbl>
          </a:graphicData>
        </a:graphic>
      </p:graphicFrame>
      <p:sp>
        <p:nvSpPr>
          <p:cNvPr id="18" name="TextBox 17"/>
          <p:cNvSpPr txBox="1">
            <a:spLocks noChangeArrowheads="1"/>
          </p:cNvSpPr>
          <p:nvPr/>
        </p:nvSpPr>
        <p:spPr bwMode="auto">
          <a:xfrm>
            <a:off x="10280650" y="-38100"/>
            <a:ext cx="1884363" cy="735013"/>
          </a:xfrm>
          <a:prstGeom prst="ellipse">
            <a:avLst/>
          </a:prstGeom>
          <a:solidFill>
            <a:schemeClr val="bg1">
              <a:lumMod val="65000"/>
            </a:schemeClr>
          </a:solidFill>
          <a:ln>
            <a:noFill/>
          </a:ln>
        </p:spPr>
        <p:txBody>
          <a:bodyPr>
            <a:spAutoFit/>
          </a:bodyPr>
          <a:lstStyle/>
          <a:p>
            <a:pPr algn="ctr"/>
            <a:r>
              <a:rPr lang="el-GR" sz="1400" dirty="0">
                <a:solidFill>
                  <a:schemeClr val="bg1"/>
                </a:solidFill>
              </a:rPr>
              <a:t>3 δράσεις</a:t>
            </a:r>
          </a:p>
          <a:p>
            <a:pPr algn="ctr"/>
            <a:r>
              <a:rPr lang="el-GR" sz="1400" dirty="0">
                <a:solidFill>
                  <a:schemeClr val="bg1"/>
                </a:solidFill>
              </a:rPr>
              <a:t>6 μέτρα</a:t>
            </a:r>
            <a:endParaRPr lang="el-GR" altLang="el-GR" sz="1400" dirty="0">
              <a:solidFill>
                <a:schemeClr val="bg1"/>
              </a:solidFill>
              <a:cs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66024116"/>
              </p:ext>
            </p:extLst>
          </p:nvPr>
        </p:nvGraphicFramePr>
        <p:xfrm>
          <a:off x="120649" y="5015883"/>
          <a:ext cx="11757025" cy="1473694"/>
        </p:xfrm>
        <a:graphic>
          <a:graphicData uri="http://schemas.openxmlformats.org/drawingml/2006/table">
            <a:tbl>
              <a:tblPr/>
              <a:tblGrid>
                <a:gridCol w="863600">
                  <a:extLst>
                    <a:ext uri="{9D8B030D-6E8A-4147-A177-3AD203B41FA5}">
                      <a16:colId xmlns:a16="http://schemas.microsoft.com/office/drawing/2014/main" val="20000"/>
                    </a:ext>
                  </a:extLst>
                </a:gridCol>
                <a:gridCol w="10893425">
                  <a:extLst>
                    <a:ext uri="{9D8B030D-6E8A-4147-A177-3AD203B41FA5}">
                      <a16:colId xmlns:a16="http://schemas.microsoft.com/office/drawing/2014/main" val="20001"/>
                    </a:ext>
                  </a:extLst>
                </a:gridCol>
              </a:tblGrid>
              <a:tr h="5215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1.3</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a:ln>
                            <a:noFill/>
                          </a:ln>
                          <a:solidFill>
                            <a:srgbClr val="000000"/>
                          </a:solidFill>
                          <a:effectLst/>
                          <a:latin typeface="Calibri" pitchFamily="34" charset="0"/>
                        </a:rPr>
                        <a:t>Παρακολούθηση της υλοποίησης του ΠεΣΠΚΑ Περιφέρειας Κρήτης</a:t>
                      </a:r>
                      <a:endParaRPr kumimoji="0" lang="el-GR" sz="18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95209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1.3.2</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kern="1200" cap="none" normalizeH="0" baseline="0" dirty="0">
                          <a:ln>
                            <a:noFill/>
                          </a:ln>
                          <a:solidFill>
                            <a:srgbClr val="C00000"/>
                          </a:solidFill>
                          <a:effectLst/>
                          <a:latin typeface="Calibri" pitchFamily="34" charset="0"/>
                          <a:ea typeface="+mn-ea"/>
                          <a:cs typeface="Times New Roman" pitchFamily="18" charset="0"/>
                        </a:rPr>
                        <a:t>Υποστήριξη των Πανεπιστημίων και των ερευνητικών ιδρυμάτων της Κρήτης, με σκοπό την αξιοποίηση της ερευνητικής τους δραστηριότητας </a:t>
                      </a:r>
                      <a:r>
                        <a:rPr kumimoji="0" lang="el-GR" sz="1800" b="0" i="0" u="none" strike="noStrike" kern="1200" cap="none" normalizeH="0" baseline="0" dirty="0">
                          <a:ln>
                            <a:noFill/>
                          </a:ln>
                          <a:solidFill>
                            <a:srgbClr val="002060"/>
                          </a:solidFill>
                          <a:effectLst/>
                          <a:latin typeface="Calibri" pitchFamily="34" charset="0"/>
                          <a:ea typeface="+mn-ea"/>
                          <a:cs typeface="Times New Roman" pitchFamily="18" charset="0"/>
                        </a:rPr>
                        <a:t>(π.χ. ερευνητικά έργα, διδακτορική έρευνα, πτυχιακές και μεταπτυχιακές εργασίες) </a:t>
                      </a:r>
                      <a:r>
                        <a:rPr kumimoji="0" lang="el-GR" sz="1800" b="1" i="0" u="none" strike="noStrike" kern="1200" cap="none" normalizeH="0" baseline="0" dirty="0">
                          <a:ln>
                            <a:noFill/>
                          </a:ln>
                          <a:solidFill>
                            <a:srgbClr val="C00000"/>
                          </a:solidFill>
                          <a:effectLst/>
                          <a:latin typeface="Calibri" pitchFamily="34" charset="0"/>
                          <a:ea typeface="+mn-ea"/>
                          <a:cs typeface="Times New Roman" pitchFamily="18" charset="0"/>
                        </a:rPr>
                        <a:t>για τους σκοπούς του </a:t>
                      </a:r>
                      <a:r>
                        <a:rPr kumimoji="0" lang="el-GR" sz="1800" b="1" i="0" u="none" strike="noStrike" kern="1200" cap="none" normalizeH="0" baseline="0" dirty="0" err="1">
                          <a:ln>
                            <a:noFill/>
                          </a:ln>
                          <a:solidFill>
                            <a:srgbClr val="C00000"/>
                          </a:solidFill>
                          <a:effectLst/>
                          <a:latin typeface="Calibri" pitchFamily="34" charset="0"/>
                          <a:ea typeface="+mn-ea"/>
                          <a:cs typeface="Times New Roman" pitchFamily="18" charset="0"/>
                        </a:rPr>
                        <a:t>ΠεΣΠΚΑ</a:t>
                      </a:r>
                      <a:endParaRPr kumimoji="0" lang="el-GR" sz="1800" b="1" i="0" u="none" strike="noStrike" kern="1200" cap="none" normalizeH="0" baseline="0" dirty="0">
                        <a:ln>
                          <a:noFill/>
                        </a:ln>
                        <a:solidFill>
                          <a:srgbClr val="C00000"/>
                        </a:solidFill>
                        <a:effectLst/>
                        <a:latin typeface="Calibri" pitchFamily="34" charset="0"/>
                        <a:ea typeface="+mn-ea"/>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bl>
          </a:graphicData>
        </a:graphic>
      </p:graphicFrame>
      <p:graphicFrame>
        <p:nvGraphicFramePr>
          <p:cNvPr id="2" name="Πίνακας 1">
            <a:extLst>
              <a:ext uri="{FF2B5EF4-FFF2-40B4-BE49-F238E27FC236}">
                <a16:creationId xmlns:a16="http://schemas.microsoft.com/office/drawing/2014/main" id="{0E9E8D4B-EB4B-4785-BC40-A530BDE928E6}"/>
              </a:ext>
            </a:extLst>
          </p:cNvPr>
          <p:cNvGraphicFramePr>
            <a:graphicFrameLocks noGrp="1"/>
          </p:cNvGraphicFramePr>
          <p:nvPr>
            <p:extLst>
              <p:ext uri="{D42A27DB-BD31-4B8C-83A1-F6EECF244321}">
                <p14:modId xmlns:p14="http://schemas.microsoft.com/office/powerpoint/2010/main" val="3193550437"/>
              </p:ext>
            </p:extLst>
          </p:nvPr>
        </p:nvGraphicFramePr>
        <p:xfrm>
          <a:off x="120649" y="4260004"/>
          <a:ext cx="11757025" cy="755879"/>
        </p:xfrm>
        <a:graphic>
          <a:graphicData uri="http://schemas.openxmlformats.org/drawingml/2006/table">
            <a:tbl>
              <a:tblPr/>
              <a:tblGrid>
                <a:gridCol w="862013">
                  <a:extLst>
                    <a:ext uri="{9D8B030D-6E8A-4147-A177-3AD203B41FA5}">
                      <a16:colId xmlns:a16="http://schemas.microsoft.com/office/drawing/2014/main" val="3671032736"/>
                    </a:ext>
                  </a:extLst>
                </a:gridCol>
                <a:gridCol w="10895012">
                  <a:extLst>
                    <a:ext uri="{9D8B030D-6E8A-4147-A177-3AD203B41FA5}">
                      <a16:colId xmlns:a16="http://schemas.microsoft.com/office/drawing/2014/main" val="3623468009"/>
                    </a:ext>
                  </a:extLst>
                </a:gridCol>
              </a:tblGrid>
              <a:tr h="7558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1.2.2</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dirty="0">
                          <a:ln>
                            <a:noFill/>
                          </a:ln>
                          <a:solidFill>
                            <a:srgbClr val="C00000"/>
                          </a:solidFill>
                          <a:effectLst/>
                          <a:latin typeface="Calibri" pitchFamily="34" charset="0"/>
                          <a:cs typeface="Times New Roman" pitchFamily="18" charset="0"/>
                        </a:rPr>
                        <a:t>Λήψη μέτρων για την ενδυνάμωση των υπηρεσιών και φορέων πολιτικής προστασίας (συμπεριλαμβανομένης της δασοπυρόσβεσης), επέμβασης και διάσωσης της Περιφέρειας Κρήτης με ανθρώπινους πόρους &amp; εξοπλισμό.</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2191541253"/>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Box 12"/>
          <p:cNvSpPr txBox="1">
            <a:spLocks noChangeArrowheads="1"/>
          </p:cNvSpPr>
          <p:nvPr/>
        </p:nvSpPr>
        <p:spPr bwMode="auto">
          <a:xfrm>
            <a:off x="0" y="195263"/>
            <a:ext cx="5221288" cy="368300"/>
          </a:xfrm>
          <a:prstGeom prst="rect">
            <a:avLst/>
          </a:prstGeom>
          <a:solidFill>
            <a:srgbClr val="FF9900"/>
          </a:solidFill>
          <a:ln w="9525">
            <a:noFill/>
            <a:miter lim="800000"/>
            <a:headEnd/>
            <a:tailEnd/>
          </a:ln>
        </p:spPr>
        <p:txBody>
          <a:bodyPr>
            <a:spAutoFit/>
          </a:bodyPr>
          <a:lstStyle/>
          <a:p>
            <a:r>
              <a:rPr lang="el-GR" altLang="el-GR">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1951037" cy="338138"/>
          </a:xfrm>
          <a:prstGeom prst="rect">
            <a:avLst/>
          </a:prstGeom>
          <a:solidFill>
            <a:schemeClr val="bg1">
              <a:lumMod val="65000"/>
            </a:schemeClr>
          </a:solidFill>
          <a:ln>
            <a:noFill/>
          </a:ln>
        </p:spPr>
        <p:txBody>
          <a:bodyPr>
            <a:spAutoFit/>
          </a:bodyPr>
          <a:lstStyle/>
          <a:p>
            <a:pPr algn="ctr"/>
            <a:r>
              <a:rPr lang="el-GR" altLang="el-GR" sz="1600">
                <a:solidFill>
                  <a:srgbClr val="FFFFFF"/>
                </a:solidFill>
                <a:cs typeface="Arial" charset="0"/>
              </a:rPr>
              <a:t>Τομέας: ΓΕΩΡΓΙΑ</a:t>
            </a:r>
          </a:p>
        </p:txBody>
      </p:sp>
      <p:sp>
        <p:nvSpPr>
          <p:cNvPr id="18" name="TextBox 17"/>
          <p:cNvSpPr txBox="1">
            <a:spLocks noChangeArrowheads="1"/>
          </p:cNvSpPr>
          <p:nvPr/>
        </p:nvSpPr>
        <p:spPr bwMode="auto">
          <a:xfrm>
            <a:off x="10280650" y="-38100"/>
            <a:ext cx="1884363" cy="735013"/>
          </a:xfrm>
          <a:prstGeom prst="ellipse">
            <a:avLst/>
          </a:prstGeom>
          <a:solidFill>
            <a:schemeClr val="bg1">
              <a:lumMod val="65000"/>
            </a:schemeClr>
          </a:solidFill>
          <a:ln>
            <a:noFill/>
          </a:ln>
        </p:spPr>
        <p:txBody>
          <a:bodyPr>
            <a:spAutoFit/>
          </a:bodyPr>
          <a:lstStyle/>
          <a:p>
            <a:pPr algn="ctr"/>
            <a:r>
              <a:rPr lang="el-GR" sz="1400">
                <a:solidFill>
                  <a:schemeClr val="bg1"/>
                </a:solidFill>
              </a:rPr>
              <a:t>6 δράσεις</a:t>
            </a:r>
          </a:p>
          <a:p>
            <a:pPr algn="ctr"/>
            <a:r>
              <a:rPr lang="el-GR" sz="1400">
                <a:solidFill>
                  <a:schemeClr val="bg1"/>
                </a:solidFill>
              </a:rPr>
              <a:t>28 μέτρα</a:t>
            </a:r>
            <a:endParaRPr lang="el-GR" altLang="el-GR" sz="1400">
              <a:solidFill>
                <a:schemeClr val="bg1"/>
              </a:solidFill>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347532110"/>
              </p:ext>
            </p:extLst>
          </p:nvPr>
        </p:nvGraphicFramePr>
        <p:xfrm>
          <a:off x="98012" y="596902"/>
          <a:ext cx="5837237" cy="2962959"/>
        </p:xfrm>
        <a:graphic>
          <a:graphicData uri="http://schemas.openxmlformats.org/drawingml/2006/table">
            <a:tbl>
              <a:tblPr/>
              <a:tblGrid>
                <a:gridCol w="629960">
                  <a:extLst>
                    <a:ext uri="{9D8B030D-6E8A-4147-A177-3AD203B41FA5}">
                      <a16:colId xmlns:a16="http://schemas.microsoft.com/office/drawing/2014/main" val="20000"/>
                    </a:ext>
                  </a:extLst>
                </a:gridCol>
                <a:gridCol w="5207277">
                  <a:extLst>
                    <a:ext uri="{9D8B030D-6E8A-4147-A177-3AD203B41FA5}">
                      <a16:colId xmlns:a16="http://schemas.microsoft.com/office/drawing/2014/main" val="20001"/>
                    </a:ext>
                  </a:extLst>
                </a:gridCol>
              </a:tblGrid>
              <a:tr h="75654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2.1</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000000"/>
                          </a:solidFill>
                          <a:effectLst/>
                          <a:latin typeface="Calibri" pitchFamily="34" charset="0"/>
                        </a:rPr>
                        <a:t>Προώθηση στους επαγγελματίες του αγροτικού χώρου και στους αρμόδιους φορείς και υπηρεσίες της Περιφέρειας Κρήτης της γνώσης των επιπτώσεων της κλιματικής αλλαγής στη γεωργία και των καινοτόμων δράσεων για την αντιμετώπισή τους</a:t>
                      </a:r>
                      <a:endParaRPr kumimoji="0" lang="el-GR" sz="12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87485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2.1.1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kern="1200" cap="none" normalizeH="0" baseline="0" dirty="0">
                          <a:ln>
                            <a:noFill/>
                          </a:ln>
                          <a:solidFill>
                            <a:srgbClr val="000000"/>
                          </a:solidFill>
                          <a:effectLst/>
                          <a:latin typeface="Calibri" pitchFamily="34" charset="0"/>
                          <a:ea typeface="+mn-ea"/>
                          <a:cs typeface="Times New Roman" pitchFamily="18" charset="0"/>
                        </a:rPr>
                        <a:t>Εκπόνηση εξειδικευμένης μελέτης για την διερεύνηση των επιπτώσεων της κλιματικής αλλαγής στη γεωργία σε επίπεδο Περιφέρειας, με έμφαση στις καλλιέργειες με οικονομική σημασία και πρόταση των κατάλληλων μέτρων προσαρμογής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26100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2.1.3</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Διενέργεια ενημερωτικών δράσεων, ημερίδων, εκπαιδευτικών σεμιναρίων, με όλα τα πρόσφορα μέσα (π.χ. ΜΜΕ) κλπ.</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37827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2.2</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Προώθηση του σχεδιασμού της γεωργικής πολιτικής της Περιφέρειας Κρήτης, με βάση τα επίπεδα τρωτότητας που προέκυψαν από το ΠεΣΠΚΑ</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3"/>
                  </a:ext>
                </a:extLst>
              </a:tr>
              <a:tr h="4046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2.2.1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Ενσωμάτωση των δράσεων προσαρμογής στην κλιματική αλλαγή στο Πρόγραμμα Αγροτικής Ανάπτυξης της Περιφέρειας</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4"/>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661914291"/>
              </p:ext>
            </p:extLst>
          </p:nvPr>
        </p:nvGraphicFramePr>
        <p:xfrm>
          <a:off x="89134" y="3566566"/>
          <a:ext cx="5837237" cy="2444547"/>
        </p:xfrm>
        <a:graphic>
          <a:graphicData uri="http://schemas.openxmlformats.org/drawingml/2006/table">
            <a:tbl>
              <a:tblPr/>
              <a:tblGrid>
                <a:gridCol w="612204">
                  <a:extLst>
                    <a:ext uri="{9D8B030D-6E8A-4147-A177-3AD203B41FA5}">
                      <a16:colId xmlns:a16="http://schemas.microsoft.com/office/drawing/2014/main" val="20000"/>
                    </a:ext>
                  </a:extLst>
                </a:gridCol>
                <a:gridCol w="5225033">
                  <a:extLst>
                    <a:ext uri="{9D8B030D-6E8A-4147-A177-3AD203B41FA5}">
                      <a16:colId xmlns:a16="http://schemas.microsoft.com/office/drawing/2014/main" val="20001"/>
                    </a:ext>
                  </a:extLst>
                </a:gridCol>
              </a:tblGrid>
              <a:tr h="40175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2.3</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000000"/>
                          </a:solidFill>
                          <a:effectLst/>
                          <a:latin typeface="Calibri" pitchFamily="34" charset="0"/>
                        </a:rPr>
                        <a:t>Παρακολούθηση κρίσιμων παραμέτρων για την εκτίμηση των εν δυνάμει απειλών για τον γεωργικό τομέα</a:t>
                      </a:r>
                      <a:endParaRPr kumimoji="0" lang="el-GR" sz="12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2.3.1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C00000"/>
                          </a:solidFill>
                          <a:effectLst/>
                          <a:latin typeface="Calibri" pitchFamily="34" charset="0"/>
                        </a:rPr>
                        <a:t>Καταγραφή του βαθμού ερημοποίησης των εδαφών της Περιφέρειας και σύνταξη εδαφολογικού χάρτη κατάλληλης κλίμακας</a:t>
                      </a:r>
                      <a:endParaRPr kumimoji="0" lang="el-GR" sz="1200" b="1" i="0" u="none" strike="noStrike" cap="none" normalizeH="0" baseline="0" dirty="0">
                        <a:ln>
                          <a:noFill/>
                        </a:ln>
                        <a:solidFill>
                          <a:srgbClr val="C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2.3.</a:t>
                      </a:r>
                      <a:r>
                        <a:rPr kumimoji="0" lang="en-US" sz="1200" b="0" i="0" u="none" strike="noStrike" cap="none" normalizeH="0" baseline="0">
                          <a:ln>
                            <a:noFill/>
                          </a:ln>
                          <a:solidFill>
                            <a:srgbClr val="000000"/>
                          </a:solidFill>
                          <a:effectLst/>
                          <a:latin typeface="Calibri" pitchFamily="34" charset="0"/>
                        </a:rPr>
                        <a:t>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Πρόβλεψη και βελτίωση / ενίσχυση του συστήματος καταγραφής της εμφάνισης </a:t>
                      </a:r>
                      <a:r>
                        <a:rPr kumimoji="0" lang="el-GR" sz="1200" b="0" i="0" u="none" strike="noStrike" cap="none" normalizeH="0" baseline="0" dirty="0" err="1">
                          <a:ln>
                            <a:noFill/>
                          </a:ln>
                          <a:solidFill>
                            <a:srgbClr val="000000"/>
                          </a:solidFill>
                          <a:effectLst/>
                          <a:latin typeface="Calibri" pitchFamily="34" charset="0"/>
                          <a:cs typeface="Times New Roman" pitchFamily="18" charset="0"/>
                        </a:rPr>
                        <a:t>ζωονόσων</a:t>
                      </a:r>
                      <a:r>
                        <a:rPr kumimoji="0" lang="el-GR" sz="1200" b="0" i="0" u="none" strike="noStrike" cap="none" normalizeH="0" baseline="0" dirty="0">
                          <a:ln>
                            <a:noFill/>
                          </a:ln>
                          <a:solidFill>
                            <a:srgbClr val="000000"/>
                          </a:solidFill>
                          <a:effectLst/>
                          <a:latin typeface="Calibri" pitchFamily="34" charset="0"/>
                          <a:cs typeface="Times New Roman" pitchFamily="18" charset="0"/>
                        </a:rPr>
                        <a:t> και </a:t>
                      </a:r>
                      <a:r>
                        <a:rPr kumimoji="0" lang="el-GR" sz="1200" b="0" i="0" u="none" strike="noStrike" cap="none" normalizeH="0" baseline="0" dirty="0" err="1">
                          <a:ln>
                            <a:noFill/>
                          </a:ln>
                          <a:solidFill>
                            <a:srgbClr val="000000"/>
                          </a:solidFill>
                          <a:effectLst/>
                          <a:latin typeface="Calibri" pitchFamily="34" charset="0"/>
                          <a:cs typeface="Times New Roman" pitchFamily="18" charset="0"/>
                        </a:rPr>
                        <a:t>φυτοπαθογενών</a:t>
                      </a:r>
                      <a:r>
                        <a:rPr kumimoji="0" lang="el-GR" sz="1200" b="0" i="0" u="none" strike="noStrike" cap="none" normalizeH="0" baseline="0" dirty="0">
                          <a:ln>
                            <a:noFill/>
                          </a:ln>
                          <a:solidFill>
                            <a:srgbClr val="000000"/>
                          </a:solidFill>
                          <a:effectLst/>
                          <a:latin typeface="Calibri" pitchFamily="34" charset="0"/>
                          <a:cs typeface="Times New Roman" pitchFamily="18" charset="0"/>
                        </a:rPr>
                        <a:t> οργανισμών στην Περιφέρεια Κρήτης, με στόχο την έγκαιρη ανίχνευση εμφάνισης νέων απειλών λόγω της κλιματικής αλλαγής, καθώς και ανάπτυξη συστημάτων ετοιμότητας για την αντιμετώπιση τους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485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2.4</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cs typeface="Times New Roman" pitchFamily="18" charset="0"/>
                        </a:rPr>
                        <a:t>Αειφορική διαχείριση των υδατικών πόρων της Περιφέρειας σε σχέση με τον τομέα της γεωργίας</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3"/>
                  </a:ext>
                </a:extLst>
              </a:tr>
              <a:tr h="433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2.4.1</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C00000"/>
                          </a:solidFill>
                          <a:effectLst/>
                          <a:latin typeface="Calibri" pitchFamily="34" charset="0"/>
                        </a:rPr>
                        <a:t>Εκπόνηση μελέτης για την εφαρμογή καλλιεργειών στην Περιφέρεια Κρήτης με χαμηλές απαιτήσεις σε νερό</a:t>
                      </a:r>
                      <a:endParaRPr kumimoji="0" lang="el-GR" sz="1200" b="1" i="0" u="none" strike="noStrike" cap="none" normalizeH="0" baseline="0" dirty="0">
                        <a:ln>
                          <a:noFill/>
                        </a:ln>
                        <a:solidFill>
                          <a:srgbClr val="C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4"/>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1751405953"/>
              </p:ext>
            </p:extLst>
          </p:nvPr>
        </p:nvGraphicFramePr>
        <p:xfrm>
          <a:off x="6096000" y="668338"/>
          <a:ext cx="6069012" cy="2962958"/>
        </p:xfrm>
        <a:graphic>
          <a:graphicData uri="http://schemas.openxmlformats.org/drawingml/2006/table">
            <a:tbl>
              <a:tblPr/>
              <a:tblGrid>
                <a:gridCol w="612434">
                  <a:extLst>
                    <a:ext uri="{9D8B030D-6E8A-4147-A177-3AD203B41FA5}">
                      <a16:colId xmlns:a16="http://schemas.microsoft.com/office/drawing/2014/main" val="20000"/>
                    </a:ext>
                  </a:extLst>
                </a:gridCol>
                <a:gridCol w="5456578">
                  <a:extLst>
                    <a:ext uri="{9D8B030D-6E8A-4147-A177-3AD203B41FA5}">
                      <a16:colId xmlns:a16="http://schemas.microsoft.com/office/drawing/2014/main" val="20001"/>
                    </a:ext>
                  </a:extLst>
                </a:gridCol>
              </a:tblGrid>
              <a:tr h="8089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2.4.3</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Εκπόνηση μελέτης για την εφαρμογή του ενδεδειγμένου προγράμματος και των κατάλληλων συστημάτων άρδευσης με βάση τα είδη καλλιεργειών και τις πραγματικές τους ανάγκες σε νερό καθώς και τις τοπικές συνθήκες και τη διαθεσιμότητα αρδευτικού νερού</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0"/>
                  </a:ext>
                </a:extLst>
              </a:tr>
              <a:tr h="67762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2.4.5</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C00000"/>
                          </a:solidFill>
                          <a:effectLst/>
                          <a:latin typeface="Calibri" pitchFamily="34" charset="0"/>
                          <a:cs typeface="Times New Roman" pitchFamily="18" charset="0"/>
                        </a:rPr>
                        <a:t>Συντήρηση των υφιστάμενων και βελτίωση – αντικατάσταση όπου απαιτείται των αρδευτικών δικτύων της Περιφέρειας για την μείωση των απωλειών</a:t>
                      </a:r>
                      <a:r>
                        <a:rPr kumimoji="0" lang="el-GR" sz="1200" b="0" i="0" u="none" strike="noStrike" kern="1200" cap="none" normalizeH="0" baseline="0" dirty="0">
                          <a:ln>
                            <a:noFill/>
                          </a:ln>
                          <a:solidFill>
                            <a:srgbClr val="000000"/>
                          </a:solidFill>
                          <a:effectLst/>
                          <a:latin typeface="Calibri" pitchFamily="34" charset="0"/>
                          <a:ea typeface="+mn-ea"/>
                          <a:cs typeface="Times New Roman" pitchFamily="18" charset="0"/>
                        </a:rPr>
                        <a:t> νερού κατά τη μεταφορά, με σκοπό τη μείωση της σπατάλης του αρδευτικού νερού</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40447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2.5</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Αλλαγές στο βιολογικό υλικό και στις καλλιεργητικές τεχνικές</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2"/>
                  </a:ext>
                </a:extLst>
              </a:tr>
              <a:tr h="46521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2.5.1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Εκπόνηση εξειδικευμένης μελέτης για τη διερεύνηση των κατάλληλων καλλιεργητικών τεχνικών για την Περιφέρεια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r h="60670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2.5.</a:t>
                      </a:r>
                      <a:r>
                        <a:rPr kumimoji="0" lang="en-US" sz="1200" b="0" i="0" u="none" strike="noStrike" cap="none" normalizeH="0" baseline="0">
                          <a:ln>
                            <a:noFill/>
                          </a:ln>
                          <a:solidFill>
                            <a:srgbClr val="000000"/>
                          </a:solidFill>
                          <a:effectLst/>
                          <a:latin typeface="Calibri" pitchFamily="34" charset="0"/>
                        </a:rPr>
                        <a:t>3</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Εκπόνηση μελέτης προσδιορισμού του γηγενούς γενετικού υλικού (ποικιλίες κλπ.) που είναι </a:t>
                      </a:r>
                      <a:r>
                        <a:rPr kumimoji="0" lang="el-GR" sz="1200" b="0" i="0" u="none" strike="noStrike" kern="1200" cap="none" normalizeH="0" baseline="0" dirty="0">
                          <a:ln>
                            <a:noFill/>
                          </a:ln>
                          <a:solidFill>
                            <a:srgbClr val="000000"/>
                          </a:solidFill>
                          <a:effectLst/>
                          <a:latin typeface="Calibri" pitchFamily="34" charset="0"/>
                          <a:ea typeface="+mn-ea"/>
                          <a:cs typeface="Times New Roman" pitchFamily="18" charset="0"/>
                        </a:rPr>
                        <a:t>κατάλληλο</a:t>
                      </a:r>
                      <a:r>
                        <a:rPr kumimoji="0" lang="el-GR" sz="1200" b="0" i="0" u="none" strike="noStrike" cap="none" normalizeH="0" baseline="0" dirty="0">
                          <a:ln>
                            <a:noFill/>
                          </a:ln>
                          <a:solidFill>
                            <a:srgbClr val="000000"/>
                          </a:solidFill>
                          <a:effectLst/>
                          <a:latin typeface="Calibri" pitchFamily="34" charset="0"/>
                          <a:cs typeface="Times New Roman" pitchFamily="18" charset="0"/>
                        </a:rPr>
                        <a:t> για καλλιέργεια στην Περιφέρεια Κρήτης υπό συνθήκες κλιματικής αλλαγής (π.χ. υλικό ανθεκτικό σε υψηλές θερμοκρασίες, ξηρασία κλπ.)</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4"/>
                  </a:ext>
                </a:extLst>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271018050"/>
              </p:ext>
            </p:extLst>
          </p:nvPr>
        </p:nvGraphicFramePr>
        <p:xfrm>
          <a:off x="6096000" y="3611563"/>
          <a:ext cx="6069012" cy="3157903"/>
        </p:xfrm>
        <a:graphic>
          <a:graphicData uri="http://schemas.openxmlformats.org/drawingml/2006/table">
            <a:tbl>
              <a:tblPr/>
              <a:tblGrid>
                <a:gridCol w="615518">
                  <a:extLst>
                    <a:ext uri="{9D8B030D-6E8A-4147-A177-3AD203B41FA5}">
                      <a16:colId xmlns:a16="http://schemas.microsoft.com/office/drawing/2014/main" val="20000"/>
                    </a:ext>
                  </a:extLst>
                </a:gridCol>
                <a:gridCol w="5453494">
                  <a:extLst>
                    <a:ext uri="{9D8B030D-6E8A-4147-A177-3AD203B41FA5}">
                      <a16:colId xmlns:a16="http://schemas.microsoft.com/office/drawing/2014/main" val="20001"/>
                    </a:ext>
                  </a:extLst>
                </a:gridCol>
              </a:tblGrid>
              <a:tr h="43384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2.6</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cs typeface="Times New Roman" pitchFamily="18" charset="0"/>
                        </a:rPr>
                        <a:t>Διαχείριση κινδύνων από καταστροφές λόγω κλιματικής αλλαγής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72189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2.6.2</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C00000"/>
                          </a:solidFill>
                          <a:effectLst/>
                          <a:latin typeface="Calibri" pitchFamily="34" charset="0"/>
                          <a:cs typeface="Times New Roman" pitchFamily="18" charset="0"/>
                        </a:rPr>
                        <a:t>Ενίσχυση της προστασίας των καλλιεργειών από τα ακραία καιρικά φαινόμενα (καύσωνες, παγετός, πλημμύρες, ανεμοθύελλες κ.α.) μέσω σύγχρονων τεχνικών αγροτικής ασφάλισης. </a:t>
                      </a:r>
                      <a:r>
                        <a:rPr kumimoji="0" lang="el-GR" sz="1200" b="0" i="0" u="none" strike="noStrike" kern="1200" cap="none" normalizeH="0" baseline="0" dirty="0">
                          <a:ln>
                            <a:noFill/>
                          </a:ln>
                          <a:solidFill>
                            <a:srgbClr val="000000"/>
                          </a:solidFill>
                          <a:effectLst/>
                          <a:latin typeface="Calibri" pitchFamily="34" charset="0"/>
                          <a:ea typeface="+mn-ea"/>
                          <a:cs typeface="Times New Roman" pitchFamily="18" charset="0"/>
                        </a:rPr>
                        <a:t>Στις σύγχρονες τεχνικές ασφάλισης έναντι δυσμενών καιρικών φαινομένων, η συσχέτιση του καιρού με τις απώλειες στις καλλιέργειες προσεγγίζεται με στατιστικές μεθόδους</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57704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Μέτρο 2.6.3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Παροχή οικονομικών κινήτρων για τη μετεγκατάσταση γεωργικών εκμεταλλεύσεων από περιοχές υψηλού κινδύνου σε περιοχές χαμηλού κινδύνου</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77403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2.6.6</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Έργα προσωρινής αποθήκευσης υδάτων (δεξαμενές, αποκατάσταση </a:t>
                      </a:r>
                      <a:r>
                        <a:rPr kumimoji="0" lang="el-GR" sz="1200" b="1" i="0" u="none" strike="noStrike" kern="1200" cap="none" normalizeH="0" baseline="0" dirty="0" err="1">
                          <a:ln>
                            <a:noFill/>
                          </a:ln>
                          <a:solidFill>
                            <a:srgbClr val="C00000"/>
                          </a:solidFill>
                          <a:effectLst/>
                          <a:latin typeface="Calibri" pitchFamily="34" charset="0"/>
                          <a:ea typeface="+mn-ea"/>
                          <a:cs typeface="Times New Roman" pitchFamily="18" charset="0"/>
                        </a:rPr>
                        <a:t>υγροτοπικών</a:t>
                      </a: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 περιοχών κλπ.), </a:t>
                      </a:r>
                      <a:r>
                        <a:rPr kumimoji="0" lang="el-GR" sz="1200" b="1" i="0" u="none" strike="noStrike" kern="1200" cap="none" normalizeH="0" baseline="0" dirty="0" err="1">
                          <a:ln>
                            <a:noFill/>
                          </a:ln>
                          <a:solidFill>
                            <a:srgbClr val="C00000"/>
                          </a:solidFill>
                          <a:effectLst/>
                          <a:latin typeface="Calibri" pitchFamily="34" charset="0"/>
                          <a:ea typeface="+mn-ea"/>
                          <a:cs typeface="Times New Roman" pitchFamily="18" charset="0"/>
                        </a:rPr>
                        <a:t>ανάντη</a:t>
                      </a: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 γεωργικών και κτηνοτροφικών περιοχών που κινδυνεύουν από </a:t>
                      </a:r>
                      <a:r>
                        <a:rPr kumimoji="0" lang="el-GR" sz="1200" b="1" i="0" u="none" strike="noStrike" kern="1200" cap="none" normalizeH="0" baseline="0" dirty="0" err="1">
                          <a:ln>
                            <a:noFill/>
                          </a:ln>
                          <a:solidFill>
                            <a:srgbClr val="C00000"/>
                          </a:solidFill>
                          <a:effectLst/>
                          <a:latin typeface="Calibri" pitchFamily="34" charset="0"/>
                          <a:ea typeface="+mn-ea"/>
                          <a:cs typeface="Times New Roman" pitchFamily="18" charset="0"/>
                        </a:rPr>
                        <a:t>πλημμυρικά</a:t>
                      </a: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 φαινόμενα (π.χ. εντός ΖΔΥΚΠ) και διοχέτευση </a:t>
                      </a:r>
                      <a:r>
                        <a:rPr kumimoji="0" lang="el-GR" sz="1200" b="1" i="0" u="none" strike="noStrike" kern="1200" cap="none" normalizeH="0" baseline="0" dirty="0" err="1">
                          <a:ln>
                            <a:noFill/>
                          </a:ln>
                          <a:solidFill>
                            <a:srgbClr val="C00000"/>
                          </a:solidFill>
                          <a:effectLst/>
                          <a:latin typeface="Calibri" pitchFamily="34" charset="0"/>
                          <a:ea typeface="+mn-ea"/>
                          <a:cs typeface="Times New Roman" pitchFamily="18" charset="0"/>
                        </a:rPr>
                        <a:t>πλημμυρικών</a:t>
                      </a: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 υδάτων προς αξιοποίηση σε γεωργία και κτηνοτροφία</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r h="4585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2.6.6</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Αναβάθμιση και επέκταση των ΤΟΕΒ της Περιφέρειας Κρήτης. Παροχή κινήτρων, αντικατάσταση και εκσυγχρονισμός των συστημάτων άρδευσης</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4"/>
                  </a:ext>
                </a:extLst>
              </a:tr>
            </a:tbl>
          </a:graphicData>
        </a:graphic>
      </p:graphicFrame>
      <p:graphicFrame>
        <p:nvGraphicFramePr>
          <p:cNvPr id="2" name="Πίνακας 1">
            <a:extLst>
              <a:ext uri="{FF2B5EF4-FFF2-40B4-BE49-F238E27FC236}">
                <a16:creationId xmlns:a16="http://schemas.microsoft.com/office/drawing/2014/main" id="{B0120DAE-DBC5-45B3-AA92-32E1350F204D}"/>
              </a:ext>
            </a:extLst>
          </p:cNvPr>
          <p:cNvGraphicFramePr>
            <a:graphicFrameLocks noGrp="1"/>
          </p:cNvGraphicFramePr>
          <p:nvPr>
            <p:extLst>
              <p:ext uri="{D42A27DB-BD31-4B8C-83A1-F6EECF244321}">
                <p14:modId xmlns:p14="http://schemas.microsoft.com/office/powerpoint/2010/main" val="4080803899"/>
              </p:ext>
            </p:extLst>
          </p:nvPr>
        </p:nvGraphicFramePr>
        <p:xfrm>
          <a:off x="89134" y="6040162"/>
          <a:ext cx="5837237" cy="731520"/>
        </p:xfrm>
        <a:graphic>
          <a:graphicData uri="http://schemas.openxmlformats.org/drawingml/2006/table">
            <a:tbl>
              <a:tblPr/>
              <a:tblGrid>
                <a:gridCol w="612204">
                  <a:extLst>
                    <a:ext uri="{9D8B030D-6E8A-4147-A177-3AD203B41FA5}">
                      <a16:colId xmlns:a16="http://schemas.microsoft.com/office/drawing/2014/main" val="1043631720"/>
                    </a:ext>
                  </a:extLst>
                </a:gridCol>
                <a:gridCol w="5225033">
                  <a:extLst>
                    <a:ext uri="{9D8B030D-6E8A-4147-A177-3AD203B41FA5}">
                      <a16:colId xmlns:a16="http://schemas.microsoft.com/office/drawing/2014/main" val="3687823699"/>
                    </a:ext>
                  </a:extLst>
                </a:gridCol>
              </a:tblGrid>
              <a:tr h="433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2.4.2</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C00000"/>
                          </a:solidFill>
                          <a:effectLst/>
                          <a:latin typeface="Calibri" pitchFamily="34" charset="0"/>
                          <a:cs typeface="Times New Roman" pitchFamily="18" charset="0"/>
                        </a:rPr>
                        <a:t>Παροχή κινήτρων προς τους αγρότες για εφαρμογή λιγότερο </a:t>
                      </a:r>
                      <a:r>
                        <a:rPr kumimoji="0" lang="el-GR" sz="1200" b="1" i="0" u="none" strike="noStrike" cap="none" normalizeH="0" baseline="0" dirty="0" err="1">
                          <a:ln>
                            <a:noFill/>
                          </a:ln>
                          <a:solidFill>
                            <a:srgbClr val="C00000"/>
                          </a:solidFill>
                          <a:effectLst/>
                          <a:latin typeface="Calibri" pitchFamily="34" charset="0"/>
                          <a:cs typeface="Times New Roman" pitchFamily="18" charset="0"/>
                        </a:rPr>
                        <a:t>υδροβόρων</a:t>
                      </a:r>
                      <a:r>
                        <a:rPr kumimoji="0" lang="el-GR" sz="1200" b="1" i="0" u="none" strike="noStrike" cap="none" normalizeH="0" baseline="0" dirty="0">
                          <a:ln>
                            <a:noFill/>
                          </a:ln>
                          <a:solidFill>
                            <a:srgbClr val="C00000"/>
                          </a:solidFill>
                          <a:effectLst/>
                          <a:latin typeface="Calibri" pitchFamily="34" charset="0"/>
                          <a:cs typeface="Times New Roman" pitchFamily="18" charset="0"/>
                        </a:rPr>
                        <a:t> έως και </a:t>
                      </a:r>
                      <a:r>
                        <a:rPr kumimoji="0" lang="el-GR" sz="1200" b="1" i="0" u="none" strike="noStrike" cap="none" normalizeH="0" baseline="0" dirty="0" err="1">
                          <a:ln>
                            <a:noFill/>
                          </a:ln>
                          <a:solidFill>
                            <a:srgbClr val="C00000"/>
                          </a:solidFill>
                          <a:effectLst/>
                          <a:latin typeface="Calibri" pitchFamily="34" charset="0"/>
                          <a:cs typeface="Times New Roman" pitchFamily="18" charset="0"/>
                        </a:rPr>
                        <a:t>ξηρικών</a:t>
                      </a:r>
                      <a:r>
                        <a:rPr kumimoji="0" lang="el-GR" sz="1200" b="1" i="0" u="none" strike="noStrike" cap="none" normalizeH="0" baseline="0" dirty="0">
                          <a:ln>
                            <a:noFill/>
                          </a:ln>
                          <a:solidFill>
                            <a:srgbClr val="C00000"/>
                          </a:solidFill>
                          <a:effectLst/>
                          <a:latin typeface="Calibri" pitchFamily="34" charset="0"/>
                          <a:cs typeface="Times New Roman" pitchFamily="18" charset="0"/>
                        </a:rPr>
                        <a:t> καλλιεργειών. </a:t>
                      </a:r>
                      <a:r>
                        <a:rPr kumimoji="0" lang="el-GR" sz="1200" b="0" i="0" u="none" strike="noStrike" kern="1200" cap="none" normalizeH="0" baseline="0" dirty="0">
                          <a:ln>
                            <a:noFill/>
                          </a:ln>
                          <a:solidFill>
                            <a:srgbClr val="000000"/>
                          </a:solidFill>
                          <a:effectLst/>
                          <a:latin typeface="Calibri" pitchFamily="34" charset="0"/>
                          <a:ea typeface="+mn-ea"/>
                          <a:cs typeface="Times New Roman" pitchFamily="18" charset="0"/>
                        </a:rPr>
                        <a:t>Ενδεικτικά μέσω κρατικών επιχορηγήσεων για την διατήρηση ικανοποιητικού αγροτικού εισοδήματος και την υποστήριξη της άσκησης της γεωργίας </a:t>
                      </a:r>
                      <a:r>
                        <a:rPr kumimoji="0" lang="el-GR" sz="1200" b="0" i="0" u="none" strike="noStrike" kern="1200" cap="none" normalizeH="0" baseline="0" dirty="0" err="1">
                          <a:ln>
                            <a:noFill/>
                          </a:ln>
                          <a:solidFill>
                            <a:srgbClr val="000000"/>
                          </a:solidFill>
                          <a:effectLst/>
                          <a:latin typeface="Calibri" pitchFamily="34" charset="0"/>
                          <a:ea typeface="+mn-ea"/>
                          <a:cs typeface="Times New Roman" pitchFamily="18" charset="0"/>
                        </a:rPr>
                        <a:t>ξηρικών</a:t>
                      </a:r>
                      <a:r>
                        <a:rPr kumimoji="0" lang="el-GR" sz="1200" b="0" i="0" u="none" strike="noStrike" kern="1200" cap="none" normalizeH="0" baseline="0" dirty="0">
                          <a:ln>
                            <a:noFill/>
                          </a:ln>
                          <a:solidFill>
                            <a:srgbClr val="000000"/>
                          </a:solidFill>
                          <a:effectLst/>
                          <a:latin typeface="Calibri" pitchFamily="34" charset="0"/>
                          <a:ea typeface="+mn-ea"/>
                          <a:cs typeface="Times New Roman" pitchFamily="18" charset="0"/>
                        </a:rPr>
                        <a:t> ειδών ως κύριο επάγγελμα</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652673758"/>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extBox 12"/>
          <p:cNvSpPr txBox="1">
            <a:spLocks noChangeArrowheads="1"/>
          </p:cNvSpPr>
          <p:nvPr/>
        </p:nvSpPr>
        <p:spPr bwMode="auto">
          <a:xfrm>
            <a:off x="0" y="134938"/>
            <a:ext cx="5221288" cy="369887"/>
          </a:xfrm>
          <a:prstGeom prst="rect">
            <a:avLst/>
          </a:prstGeom>
          <a:solidFill>
            <a:srgbClr val="FF9900"/>
          </a:solidFill>
          <a:ln w="9525">
            <a:noFill/>
            <a:miter lim="800000"/>
            <a:headEnd/>
            <a:tailEnd/>
          </a:ln>
        </p:spPr>
        <p:txBody>
          <a:bodyPr>
            <a:spAutoFit/>
          </a:bodyPr>
          <a:lstStyle/>
          <a:p>
            <a:r>
              <a:rPr lang="el-GR" altLang="el-GR">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2598737" cy="338138"/>
          </a:xfrm>
          <a:prstGeom prst="rect">
            <a:avLst/>
          </a:prstGeom>
          <a:solidFill>
            <a:schemeClr val="bg1">
              <a:lumMod val="65000"/>
            </a:schemeClr>
          </a:solidFill>
          <a:ln>
            <a:noFill/>
          </a:ln>
        </p:spPr>
        <p:txBody>
          <a:bodyPr>
            <a:spAutoFit/>
          </a:bodyPr>
          <a:lstStyle/>
          <a:p>
            <a:pPr algn="ctr"/>
            <a:r>
              <a:rPr lang="el-GR" altLang="el-GR" sz="1600">
                <a:solidFill>
                  <a:srgbClr val="FFFFFF"/>
                </a:solidFill>
                <a:cs typeface="Arial" charset="0"/>
              </a:rPr>
              <a:t>Τομέας: ΚΤΗΝΟΤΡΟΦΙΑ</a:t>
            </a:r>
          </a:p>
        </p:txBody>
      </p:sp>
      <p:sp>
        <p:nvSpPr>
          <p:cNvPr id="18" name="TextBox 17"/>
          <p:cNvSpPr txBox="1">
            <a:spLocks noChangeArrowheads="1"/>
          </p:cNvSpPr>
          <p:nvPr/>
        </p:nvSpPr>
        <p:spPr bwMode="auto">
          <a:xfrm>
            <a:off x="10280650" y="-38100"/>
            <a:ext cx="1884363" cy="735013"/>
          </a:xfrm>
          <a:prstGeom prst="ellipse">
            <a:avLst/>
          </a:prstGeom>
          <a:solidFill>
            <a:schemeClr val="bg1">
              <a:lumMod val="65000"/>
            </a:schemeClr>
          </a:solidFill>
          <a:ln>
            <a:noFill/>
          </a:ln>
        </p:spPr>
        <p:txBody>
          <a:bodyPr>
            <a:spAutoFit/>
          </a:bodyPr>
          <a:lstStyle/>
          <a:p>
            <a:pPr algn="ctr"/>
            <a:r>
              <a:rPr lang="el-GR" sz="1400">
                <a:solidFill>
                  <a:schemeClr val="bg1"/>
                </a:solidFill>
              </a:rPr>
              <a:t>3 δράσεις</a:t>
            </a:r>
          </a:p>
          <a:p>
            <a:pPr algn="ctr"/>
            <a:r>
              <a:rPr lang="el-GR" sz="1400">
                <a:solidFill>
                  <a:schemeClr val="bg1"/>
                </a:solidFill>
              </a:rPr>
              <a:t>10 μέτρα</a:t>
            </a:r>
            <a:endParaRPr lang="el-GR" altLang="el-GR" sz="1400">
              <a:solidFill>
                <a:schemeClr val="bg1"/>
              </a:solidFill>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788749215"/>
              </p:ext>
            </p:extLst>
          </p:nvPr>
        </p:nvGraphicFramePr>
        <p:xfrm>
          <a:off x="79609" y="705803"/>
          <a:ext cx="5935662" cy="3176991"/>
        </p:xfrm>
        <a:graphic>
          <a:graphicData uri="http://schemas.openxmlformats.org/drawingml/2006/table">
            <a:tbl>
              <a:tblPr/>
              <a:tblGrid>
                <a:gridCol w="717550">
                  <a:extLst>
                    <a:ext uri="{9D8B030D-6E8A-4147-A177-3AD203B41FA5}">
                      <a16:colId xmlns:a16="http://schemas.microsoft.com/office/drawing/2014/main" val="20000"/>
                    </a:ext>
                  </a:extLst>
                </a:gridCol>
                <a:gridCol w="5218112">
                  <a:extLst>
                    <a:ext uri="{9D8B030D-6E8A-4147-A177-3AD203B41FA5}">
                      <a16:colId xmlns:a16="http://schemas.microsoft.com/office/drawing/2014/main" val="20001"/>
                    </a:ext>
                  </a:extLst>
                </a:gridCol>
              </a:tblGrid>
              <a:tr h="6197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2.7</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Προώθηση στους επαγγελματίες κτηνοτρόφους και στους αρμόδιους φορείς και υπηρεσίες της Περιφέρειας Κρήτης της γνώσης των επιπτώσεων της κλιματικής αλλαγής στη κτηνοτροφία</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16527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2.7.1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Εκπόνηση εξειδικευμένης μελέτης για τη διερεύνηση και αξιολόγηση των επιπτώσεων της κλιματικής αλλαγής στην κτηνοτροφία και τους βοσκοτόπους σε επίπεδο Περιφέρειας και πρόταση των κατάλληλων μέτρων προσαρμογής. </a:t>
                      </a:r>
                      <a:r>
                        <a:rPr kumimoji="0" lang="el-GR" sz="1400" b="0" i="0" u="none" strike="noStrike" cap="none" normalizeH="0" baseline="0" dirty="0">
                          <a:ln>
                            <a:noFill/>
                          </a:ln>
                          <a:solidFill>
                            <a:srgbClr val="000000"/>
                          </a:solidFill>
                          <a:effectLst/>
                          <a:latin typeface="Calibri" pitchFamily="34" charset="0"/>
                          <a:cs typeface="Times New Roman" pitchFamily="18" charset="0"/>
                        </a:rPr>
                        <a:t>Αξιολόγηση της ικανότητας των (τυχόν) υφιστάμενων διαχειριστικών σχεδίων βόσκησης να ανταποκριθούν στις νέες κλιματικές συνθήκες. Κατάρτιση και υλοποίηση διαχειριστικών σχεδίων βόσκησης βάσει των αποτελεσμάτων της μελέτης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83003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2.7.2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Διενέργεια ενημερωτικών ημερίδων, εκπαιδευτικών σεμιναρίων, συζητήσεις στα ΜΜΕ κλπ. προς τους επαγγελματίες κτηνοτρόφους και τους αρμόδιους φορείς και υπηρεσίες της Περιφέρειας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4082071811"/>
              </p:ext>
            </p:extLst>
          </p:nvPr>
        </p:nvGraphicFramePr>
        <p:xfrm>
          <a:off x="79609" y="3867150"/>
          <a:ext cx="5935662" cy="2964180"/>
        </p:xfrm>
        <a:graphic>
          <a:graphicData uri="http://schemas.openxmlformats.org/drawingml/2006/table">
            <a:tbl>
              <a:tblPr/>
              <a:tblGrid>
                <a:gridCol w="720725">
                  <a:extLst>
                    <a:ext uri="{9D8B030D-6E8A-4147-A177-3AD203B41FA5}">
                      <a16:colId xmlns:a16="http://schemas.microsoft.com/office/drawing/2014/main" val="20000"/>
                    </a:ext>
                  </a:extLst>
                </a:gridCol>
                <a:gridCol w="5214937">
                  <a:extLst>
                    <a:ext uri="{9D8B030D-6E8A-4147-A177-3AD203B41FA5}">
                      <a16:colId xmlns:a16="http://schemas.microsoft.com/office/drawing/2014/main" val="20001"/>
                    </a:ext>
                  </a:extLst>
                </a:gridCol>
              </a:tblGrid>
              <a:tr h="754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2.8</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rPr>
                        <a:t>Θεσμοθέτηση ή βελτίωση υφιστάμενων συστημάτων καταγραφής κρίσιμων παραμέτρων με βάση τη νέα γνώση σχετικά με τις επιδράσεις της κλιματικής αλλαγής στις συνιστώσες του παραγωγικού συστήματος για την κτηνοτροφία</a:t>
                      </a:r>
                      <a:endParaRPr kumimoji="0" lang="el-GR" sz="14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754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2.8.1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Εκπόνηση μελέτης των συνθηκών διαβίωσης των ζώων, των μικροβιακών και μη παθογόνων παραγόντων που προκαλούν ασθένειες στα ζώα και προτάσεις / μέτρα για την αποτελεσματική αντιμετώπιση τους</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1257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2.8.</a:t>
                      </a:r>
                      <a:r>
                        <a:rPr kumimoji="0" lang="en-US" sz="1200" b="0" i="0" u="none" strike="noStrike" cap="none" normalizeH="0" baseline="0">
                          <a:ln>
                            <a:noFill/>
                          </a:ln>
                          <a:solidFill>
                            <a:srgbClr val="000000"/>
                          </a:solidFill>
                          <a:effectLst/>
                          <a:latin typeface="Calibri" pitchFamily="34" charset="0"/>
                        </a:rPr>
                        <a:t>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Εφαρμογή μέτρων αντιμετώπισης μικροβιακών και μη παραγόντων που προκαλούν ασθένειες στα ζώα καθώς και τους φορείς ασθενειών. </a:t>
                      </a:r>
                      <a:r>
                        <a:rPr kumimoji="0" lang="el-GR" sz="1400" b="0" i="0" u="none" strike="noStrike" kern="1200" cap="none" normalizeH="0" baseline="0" dirty="0">
                          <a:ln>
                            <a:noFill/>
                          </a:ln>
                          <a:solidFill>
                            <a:srgbClr val="000000"/>
                          </a:solidFill>
                          <a:effectLst/>
                          <a:latin typeface="Calibri" pitchFamily="34" charset="0"/>
                          <a:ea typeface="+mn-ea"/>
                          <a:cs typeface="+mn-cs"/>
                        </a:rPr>
                        <a:t>Ενδεικτικά η προστασία των παραγωγικών ζώων από τους παραπάνω παράγοντες μπορεί να γίνει με μέτρα προληπτικής υγιεινής ή/και κατάλληλη θεραπευτική αγωγή. </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1528426235"/>
              </p:ext>
            </p:extLst>
          </p:nvPr>
        </p:nvGraphicFramePr>
        <p:xfrm>
          <a:off x="6154138" y="1024223"/>
          <a:ext cx="5937250" cy="3477087"/>
        </p:xfrm>
        <a:graphic>
          <a:graphicData uri="http://schemas.openxmlformats.org/drawingml/2006/table">
            <a:tbl>
              <a:tblPr/>
              <a:tblGrid>
                <a:gridCol w="588885">
                  <a:extLst>
                    <a:ext uri="{9D8B030D-6E8A-4147-A177-3AD203B41FA5}">
                      <a16:colId xmlns:a16="http://schemas.microsoft.com/office/drawing/2014/main" val="20000"/>
                    </a:ext>
                  </a:extLst>
                </a:gridCol>
                <a:gridCol w="5348365">
                  <a:extLst>
                    <a:ext uri="{9D8B030D-6E8A-4147-A177-3AD203B41FA5}">
                      <a16:colId xmlns:a16="http://schemas.microsoft.com/office/drawing/2014/main" val="20001"/>
                    </a:ext>
                  </a:extLst>
                </a:gridCol>
              </a:tblGrid>
              <a:tr h="194541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Μέτρο 2.8.3</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Εκπόνηση μελέτης για τους μηχανισμούς αντίδρασης των ζώων στις ακραίες θερμοκρασίες ως προς το μεταβολισμό, τη φυσιολογία, γενικότερα την υγεία τους (π.χ. κατανάλωση τροφής, λειτουργία ήπατος, ανταπόκριση του ανοσοποιητικού συστήματος, θνησιμότητα, μολυσματικές ασθένειες, αντοχή στο θερμικό στρες κ.α.) καθώς και την αναπαραγωγική (εκδήλωση οίστρου, ποσοστά σύλληψης, ανάπτυξη ωοκυττάρων, ρυθμός ανάπτυξης εμβρύων, εμβρυϊκή θνησιμότητα κλπ.) και παραγωγική τους ικανότητα (γαλακτοπαραγωγή, χημική σύσταση γάλακτος, ρυθμός ανάπτυξης κλπ.) και μέτρα αντιμετώπισης αυτών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0"/>
                  </a:ext>
                </a:extLst>
              </a:tr>
              <a:tr h="86463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2.8.4</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Παροχή κινήτρων για την προσαρμογή των συστημάτων στέγασης και διαχείρισης των παραγωγικών ζώων κάτω από τις νέες περιβαλλοντικές συνθήκες που διαμορφώνονται από την κλιματική αλλαγή, ώστε να μην υπάρξει αρνητική επίδραση επί της ευζωίας των εκτρεφόμενων ζώων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6670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2.8.6</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Παροχή κινήτρων για τη βελτίωση των υπαίθριων συνθηκών στην κτηνοτροφία, </a:t>
                      </a: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ενδεικτικά με τη φύτευση δενδροστοιχιών, στέγαστρα και άλλους τρόπους, στους χώρους εγκαταστάσεων και </a:t>
                      </a:r>
                      <a:r>
                        <a:rPr kumimoji="0" lang="el-GR" sz="1400" b="0" i="0" u="none" strike="noStrike" kern="1200" cap="none" normalizeH="0" baseline="0" dirty="0" err="1">
                          <a:ln>
                            <a:noFill/>
                          </a:ln>
                          <a:solidFill>
                            <a:srgbClr val="000000"/>
                          </a:solidFill>
                          <a:effectLst/>
                          <a:latin typeface="Calibri" pitchFamily="34" charset="0"/>
                          <a:ea typeface="+mn-ea"/>
                          <a:cs typeface="Times New Roman" pitchFamily="18" charset="0"/>
                        </a:rPr>
                        <a:t>σταυλισμού</a:t>
                      </a:r>
                      <a:endPar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864170355"/>
              </p:ext>
            </p:extLst>
          </p:nvPr>
        </p:nvGraphicFramePr>
        <p:xfrm>
          <a:off x="6149268" y="4509205"/>
          <a:ext cx="5942120" cy="1777957"/>
        </p:xfrm>
        <a:graphic>
          <a:graphicData uri="http://schemas.openxmlformats.org/drawingml/2006/table">
            <a:tbl>
              <a:tblPr/>
              <a:tblGrid>
                <a:gridCol w="562252">
                  <a:extLst>
                    <a:ext uri="{9D8B030D-6E8A-4147-A177-3AD203B41FA5}">
                      <a16:colId xmlns:a16="http://schemas.microsoft.com/office/drawing/2014/main" val="20000"/>
                    </a:ext>
                  </a:extLst>
                </a:gridCol>
                <a:gridCol w="5379868">
                  <a:extLst>
                    <a:ext uri="{9D8B030D-6E8A-4147-A177-3AD203B41FA5}">
                      <a16:colId xmlns:a16="http://schemas.microsoft.com/office/drawing/2014/main" val="20001"/>
                    </a:ext>
                  </a:extLst>
                </a:gridCol>
              </a:tblGrid>
              <a:tr h="49779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2.9</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Διαχείριση κινδύνων από καταστροφές λόγω κλιματικής αλλαγής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555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2.9.1</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Παροχή οικονομικών κινήτρων για τη μεταφορά κτηνοτροφικών εκμεταλλεύσεων </a:t>
                      </a:r>
                      <a:r>
                        <a:rPr kumimoji="0" lang="el-GR" sz="1400" b="0" i="0" u="none" strike="noStrike" cap="none" normalizeH="0" baseline="0" dirty="0">
                          <a:ln>
                            <a:noFill/>
                          </a:ln>
                          <a:solidFill>
                            <a:srgbClr val="000000"/>
                          </a:solidFill>
                          <a:effectLst/>
                          <a:latin typeface="Calibri" pitchFamily="34" charset="0"/>
                          <a:cs typeface="Times New Roman" pitchFamily="18" charset="0"/>
                        </a:rPr>
                        <a:t>και μονάδων εκτροφής παραγωγικών ζώων από περιοχές υψηλού κινδύνου σε περιοχές χαμηλού κινδύνου</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43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2.9.2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Δημιουργία μηχανισμού παροχής επιχορηγήσεων στους επαγγελματίες κτηνοτρόφους για απώλειες εισοδήματος λόγω ακραίων καιρικών φαινομένων</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Box 12"/>
          <p:cNvSpPr txBox="1">
            <a:spLocks noChangeArrowheads="1"/>
          </p:cNvSpPr>
          <p:nvPr/>
        </p:nvSpPr>
        <p:spPr bwMode="auto">
          <a:xfrm>
            <a:off x="0" y="134938"/>
            <a:ext cx="5221288" cy="369887"/>
          </a:xfrm>
          <a:prstGeom prst="rect">
            <a:avLst/>
          </a:prstGeom>
          <a:solidFill>
            <a:srgbClr val="FF9900"/>
          </a:solidFill>
          <a:ln w="9525">
            <a:noFill/>
            <a:miter lim="800000"/>
            <a:headEnd/>
            <a:tailEnd/>
          </a:ln>
        </p:spPr>
        <p:txBody>
          <a:bodyPr>
            <a:spAutoFit/>
          </a:bodyPr>
          <a:lstStyle/>
          <a:p>
            <a:r>
              <a:rPr lang="el-GR" altLang="el-GR">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4678362" cy="336550"/>
          </a:xfrm>
          <a:prstGeom prst="rect">
            <a:avLst/>
          </a:prstGeom>
          <a:solidFill>
            <a:schemeClr val="bg1">
              <a:lumMod val="65000"/>
            </a:schemeClr>
          </a:solidFill>
          <a:ln>
            <a:noFill/>
          </a:ln>
        </p:spPr>
        <p:txBody>
          <a:bodyPr>
            <a:spAutoFit/>
          </a:bodyPr>
          <a:lstStyle/>
          <a:p>
            <a:pPr algn="ctr"/>
            <a:r>
              <a:rPr lang="el-GR" altLang="el-GR" sz="1600">
                <a:solidFill>
                  <a:srgbClr val="FFFFFF"/>
                </a:solidFill>
                <a:cs typeface="Arial" charset="0"/>
              </a:rPr>
              <a:t>Τομέας: ΒΙΟΠΟΙΚΙΛΟΤΗΤΑ - ΟΙΚΟΣΥΣΤΗΜΑΤΑ</a:t>
            </a:r>
          </a:p>
        </p:txBody>
      </p:sp>
      <p:sp>
        <p:nvSpPr>
          <p:cNvPr id="18" name="TextBox 17"/>
          <p:cNvSpPr txBox="1">
            <a:spLocks noChangeArrowheads="1"/>
          </p:cNvSpPr>
          <p:nvPr/>
        </p:nvSpPr>
        <p:spPr bwMode="auto">
          <a:xfrm>
            <a:off x="10280650" y="-38100"/>
            <a:ext cx="1884363" cy="735013"/>
          </a:xfrm>
          <a:prstGeom prst="ellipse">
            <a:avLst/>
          </a:prstGeom>
          <a:solidFill>
            <a:schemeClr val="bg1">
              <a:lumMod val="65000"/>
            </a:schemeClr>
          </a:solidFill>
          <a:ln>
            <a:noFill/>
          </a:ln>
        </p:spPr>
        <p:txBody>
          <a:bodyPr>
            <a:spAutoFit/>
          </a:bodyPr>
          <a:lstStyle/>
          <a:p>
            <a:pPr algn="ctr"/>
            <a:r>
              <a:rPr lang="el-GR" sz="1400" dirty="0">
                <a:solidFill>
                  <a:schemeClr val="bg1"/>
                </a:solidFill>
              </a:rPr>
              <a:t>4 δράσεις</a:t>
            </a:r>
          </a:p>
          <a:p>
            <a:pPr algn="ctr"/>
            <a:r>
              <a:rPr lang="el-GR" sz="1400" dirty="0">
                <a:solidFill>
                  <a:schemeClr val="bg1"/>
                </a:solidFill>
              </a:rPr>
              <a:t>16 μέτρα</a:t>
            </a:r>
            <a:endParaRPr lang="el-GR" altLang="el-GR" sz="1400" dirty="0">
              <a:solidFill>
                <a:schemeClr val="bg1"/>
              </a:solidFill>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277588125"/>
              </p:ext>
            </p:extLst>
          </p:nvPr>
        </p:nvGraphicFramePr>
        <p:xfrm>
          <a:off x="79522" y="635999"/>
          <a:ext cx="5930661" cy="3413760"/>
        </p:xfrm>
        <a:graphic>
          <a:graphicData uri="http://schemas.openxmlformats.org/drawingml/2006/table">
            <a:tbl>
              <a:tblPr/>
              <a:tblGrid>
                <a:gridCol w="706437">
                  <a:extLst>
                    <a:ext uri="{9D8B030D-6E8A-4147-A177-3AD203B41FA5}">
                      <a16:colId xmlns:a16="http://schemas.microsoft.com/office/drawing/2014/main" val="20000"/>
                    </a:ext>
                  </a:extLst>
                </a:gridCol>
                <a:gridCol w="5224224">
                  <a:extLst>
                    <a:ext uri="{9D8B030D-6E8A-4147-A177-3AD203B41FA5}">
                      <a16:colId xmlns:a16="http://schemas.microsoft.com/office/drawing/2014/main" val="20001"/>
                    </a:ext>
                  </a:extLst>
                </a:gridCol>
              </a:tblGrid>
              <a:tr h="523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4.1</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Βελτίωση της γνώσης για την βιοποικιλότητα της Περιφέρειας Κρήτης και της επίδρασης της κλιματικής αλλαγής σε αυτή και στις </a:t>
                      </a:r>
                      <a:r>
                        <a:rPr kumimoji="0" lang="el-GR" sz="1400" b="1" i="0" u="none" strike="noStrike" cap="none" normalizeH="0" baseline="0" dirty="0" err="1">
                          <a:ln>
                            <a:noFill/>
                          </a:ln>
                          <a:solidFill>
                            <a:srgbClr val="000000"/>
                          </a:solidFill>
                          <a:effectLst/>
                          <a:latin typeface="Calibri" pitchFamily="34" charset="0"/>
                          <a:cs typeface="Times New Roman" pitchFamily="18" charset="0"/>
                        </a:rPr>
                        <a:t>οικοσυστημικές</a:t>
                      </a:r>
                      <a:r>
                        <a:rPr kumimoji="0" lang="el-GR" sz="1400" b="1" i="0" u="none" strike="noStrike" cap="none" normalizeH="0" baseline="0" dirty="0">
                          <a:ln>
                            <a:noFill/>
                          </a:ln>
                          <a:solidFill>
                            <a:srgbClr val="000000"/>
                          </a:solidFill>
                          <a:effectLst/>
                          <a:latin typeface="Calibri" pitchFamily="34" charset="0"/>
                          <a:cs typeface="Times New Roman" pitchFamily="18" charset="0"/>
                        </a:rPr>
                        <a:t> υπηρεσίες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1174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4.1.2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Εκπόνηση εξειδικευμένων μελετών (πανίδας και χλωρίδας) για την περαιτέρω ανάλυση των επιπτώσεων της κλιματικής αλλαγής στα οικοσυστήματα της Περιφέρειας Κρήτης και τον προσδιορισμό των πλέον τρωτών </a:t>
                      </a:r>
                      <a:r>
                        <a:rPr kumimoji="0" lang="el-GR" sz="1400" b="0" i="0" u="none" strike="noStrike" kern="1200" cap="none" normalizeH="0" baseline="0" dirty="0" err="1">
                          <a:ln>
                            <a:noFill/>
                          </a:ln>
                          <a:solidFill>
                            <a:srgbClr val="000000"/>
                          </a:solidFill>
                          <a:effectLst/>
                          <a:latin typeface="Calibri" pitchFamily="34" charset="0"/>
                          <a:ea typeface="+mn-ea"/>
                          <a:cs typeface="Times New Roman" pitchFamily="18" charset="0"/>
                        </a:rPr>
                        <a:t>οικοτόπων</a:t>
                      </a: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/ενδιαιτημάτων </a:t>
                      </a:r>
                      <a:r>
                        <a:rPr kumimoji="0" lang="el-GR" sz="1400" b="0" i="0" u="none" strike="noStrike" cap="none" normalizeH="0" baseline="0" dirty="0">
                          <a:ln>
                            <a:noFill/>
                          </a:ln>
                          <a:solidFill>
                            <a:srgbClr val="000000"/>
                          </a:solidFill>
                          <a:effectLst/>
                          <a:latin typeface="Calibri" pitchFamily="34" charset="0"/>
                          <a:cs typeface="Times New Roman" pitchFamily="18" charset="0"/>
                        </a:rPr>
                        <a:t>(χερσαίων και υδατικών) και ειδών χλωρίδας και πανίδας, όπως και για τον ρόλο των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οικοσυστημικών</a:t>
                      </a:r>
                      <a:r>
                        <a:rPr kumimoji="0" lang="el-GR" sz="1400" b="0" i="0" u="none" strike="noStrike" cap="none" normalizeH="0" baseline="0" dirty="0">
                          <a:ln>
                            <a:noFill/>
                          </a:ln>
                          <a:solidFill>
                            <a:srgbClr val="000000"/>
                          </a:solidFill>
                          <a:effectLst/>
                          <a:latin typeface="Calibri" pitchFamily="34" charset="0"/>
                          <a:cs typeface="Times New Roman" pitchFamily="18" charset="0"/>
                        </a:rPr>
                        <a:t> υπηρεσιών στην αντιμετώπιση και προσαρμογή στην κλιματική αλλαγή στην Κρήτη</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8429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4.1.3</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Εκπόνηση εξειδικευμένων μελετών για την προστασία των πλέον τρωτών </a:t>
                      </a:r>
                      <a:r>
                        <a:rPr kumimoji="0" lang="el-GR" sz="1400" b="0" i="0" u="none" strike="noStrike" kern="1200" cap="none" normalizeH="0" baseline="0" dirty="0" err="1">
                          <a:ln>
                            <a:noFill/>
                          </a:ln>
                          <a:solidFill>
                            <a:srgbClr val="000000"/>
                          </a:solidFill>
                          <a:effectLst/>
                          <a:latin typeface="Calibri" pitchFamily="34" charset="0"/>
                          <a:ea typeface="+mn-ea"/>
                          <a:cs typeface="Times New Roman" pitchFamily="18" charset="0"/>
                        </a:rPr>
                        <a:t>οικοτόπων</a:t>
                      </a: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 και ενδιαιτημάτων και ειδών πανίδας και χλωρίδας από τις επιπτώσεις της κλιματικής αλλαγής, </a:t>
                      </a:r>
                      <a:r>
                        <a:rPr kumimoji="0" lang="el-GR" sz="1400" b="0" i="0" u="none" strike="noStrike" cap="none" normalizeH="0" baseline="0" dirty="0">
                          <a:ln>
                            <a:noFill/>
                          </a:ln>
                          <a:solidFill>
                            <a:srgbClr val="000000"/>
                          </a:solidFill>
                          <a:effectLst/>
                          <a:latin typeface="Calibri" pitchFamily="34" charset="0"/>
                          <a:cs typeface="Times New Roman" pitchFamily="18" charset="0"/>
                        </a:rPr>
                        <a:t>όπως αυτά θα προσδιοριστούν από τις προτεινόμενες στο Μέτρο 4.1.2 μελέτες, δίνοντας έμφαση στα τρωτά ενδημικά, απειλούμενα και προστατευόμενα είδη</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326440908"/>
              </p:ext>
            </p:extLst>
          </p:nvPr>
        </p:nvGraphicFramePr>
        <p:xfrm>
          <a:off x="70644" y="4062526"/>
          <a:ext cx="5939539" cy="2773680"/>
        </p:xfrm>
        <a:graphic>
          <a:graphicData uri="http://schemas.openxmlformats.org/drawingml/2006/table">
            <a:tbl>
              <a:tblPr/>
              <a:tblGrid>
                <a:gridCol w="709613">
                  <a:extLst>
                    <a:ext uri="{9D8B030D-6E8A-4147-A177-3AD203B41FA5}">
                      <a16:colId xmlns:a16="http://schemas.microsoft.com/office/drawing/2014/main" val="20000"/>
                    </a:ext>
                  </a:extLst>
                </a:gridCol>
                <a:gridCol w="5229926">
                  <a:extLst>
                    <a:ext uri="{9D8B030D-6E8A-4147-A177-3AD203B41FA5}">
                      <a16:colId xmlns:a16="http://schemas.microsoft.com/office/drawing/2014/main" val="20001"/>
                    </a:ext>
                  </a:extLst>
                </a:gridCol>
              </a:tblGrid>
              <a:tr h="538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000000"/>
                          </a:solidFill>
                          <a:effectLst/>
                          <a:latin typeface="Calibri" pitchFamily="34" charset="0"/>
                        </a:rPr>
                        <a:t>Δράση 4.2</a:t>
                      </a:r>
                      <a:endParaRPr kumimoji="0" lang="el-GR" sz="12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Προστασία και ενίσχυση της βιοποικιλότητας ώστε να προσαρμοστεί στην κλιματική αλλαγή αλλά και για να συνδράμει στον περιορισμό των επιπτώσεων αυτής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717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4.2.1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70C0"/>
                          </a:solidFill>
                          <a:effectLst/>
                          <a:latin typeface="Calibri" pitchFamily="34" charset="0"/>
                          <a:cs typeface="Times New Roman" pitchFamily="18" charset="0"/>
                        </a:rPr>
                        <a:t>Ενσωμάτωση της παραμέτρου της κλιματικής αλλαγής και των αποτελεσμάτων του </a:t>
                      </a:r>
                      <a:r>
                        <a:rPr kumimoji="0" lang="el-GR" sz="1400" b="1" i="0" u="none" strike="noStrike" cap="none" normalizeH="0" baseline="0" dirty="0" err="1">
                          <a:ln>
                            <a:noFill/>
                          </a:ln>
                          <a:solidFill>
                            <a:srgbClr val="0070C0"/>
                          </a:solidFill>
                          <a:effectLst/>
                          <a:latin typeface="Calibri" pitchFamily="34" charset="0"/>
                          <a:cs typeface="Times New Roman" pitchFamily="18" charset="0"/>
                        </a:rPr>
                        <a:t>ΠεΣΠΚΑ</a:t>
                      </a:r>
                      <a:r>
                        <a:rPr kumimoji="0" lang="el-GR" sz="1400" b="1" i="0" u="none" strike="noStrike" cap="none" normalizeH="0" baseline="0" dirty="0">
                          <a:ln>
                            <a:noFill/>
                          </a:ln>
                          <a:solidFill>
                            <a:srgbClr val="0070C0"/>
                          </a:solidFill>
                          <a:effectLst/>
                          <a:latin typeface="Calibri" pitchFamily="34" charset="0"/>
                          <a:cs typeface="Times New Roman" pitchFamily="18" charset="0"/>
                        </a:rPr>
                        <a:t> κατά τη διαμόρφωση σχεδίων διαχείρισης περιοχών του Δικτύου </a:t>
                      </a:r>
                      <a:r>
                        <a:rPr kumimoji="0" lang="el-GR" sz="1400" b="1" i="0" u="none" strike="noStrike" cap="none" normalizeH="0" baseline="0" dirty="0" err="1">
                          <a:ln>
                            <a:noFill/>
                          </a:ln>
                          <a:solidFill>
                            <a:srgbClr val="0070C0"/>
                          </a:solidFill>
                          <a:effectLst/>
                          <a:latin typeface="Calibri" pitchFamily="34" charset="0"/>
                          <a:cs typeface="Times New Roman" pitchFamily="18" charset="0"/>
                        </a:rPr>
                        <a:t>Natura</a:t>
                      </a:r>
                      <a:r>
                        <a:rPr kumimoji="0" lang="el-GR" sz="1400" b="1" i="0" u="none" strike="noStrike" cap="none" normalizeH="0" baseline="0" dirty="0">
                          <a:ln>
                            <a:noFill/>
                          </a:ln>
                          <a:solidFill>
                            <a:srgbClr val="0070C0"/>
                          </a:solidFill>
                          <a:effectLst/>
                          <a:latin typeface="Calibri" pitchFamily="34" charset="0"/>
                          <a:cs typeface="Times New Roman" pitchFamily="18" charset="0"/>
                        </a:rPr>
                        <a:t> 2000 της Περιφέρειας Κρήτης</a:t>
                      </a:r>
                      <a:r>
                        <a:rPr kumimoji="0" lang="el-GR" sz="1400" b="0" i="0" u="none" strike="noStrike" cap="none" normalizeH="0" baseline="0" dirty="0">
                          <a:ln>
                            <a:noFill/>
                          </a:ln>
                          <a:solidFill>
                            <a:srgbClr val="000000"/>
                          </a:solidFill>
                          <a:effectLst/>
                          <a:latin typeface="Calibri" pitchFamily="34" charset="0"/>
                          <a:cs typeface="Times New Roman" pitchFamily="18" charset="0"/>
                        </a:rPr>
                        <a:t>, τα οποία αναμένεται να διαμορφωθούν στο πλαίσιο των Ειδικών Περιβαλλοντικών Μελετών (ΕΠΜ) που είναι εν εξελίξει</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877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4.2.2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Ενίσχυση της οικολογικής συνοχής του Δικτύου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Natura</a:t>
                      </a:r>
                      <a:r>
                        <a:rPr kumimoji="0" lang="el-GR" sz="1400" b="0" i="0" u="none" strike="noStrike" cap="none" normalizeH="0" baseline="0" dirty="0">
                          <a:ln>
                            <a:noFill/>
                          </a:ln>
                          <a:solidFill>
                            <a:srgbClr val="000000"/>
                          </a:solidFill>
                          <a:effectLst/>
                          <a:latin typeface="Calibri" pitchFamily="34" charset="0"/>
                          <a:cs typeface="Times New Roman" pitchFamily="18" charset="0"/>
                        </a:rPr>
                        <a:t> 2000 της Περιφέρειας Κρήτης (πρόβλεψη σχεδιασμού και ανάπτυξης οικολογικών διαδρομών μεταξύ των περιοχών του Δικτύου, ώστε να διευκολύνονται οι μετακινήσεις των τρωτών ειδών σε καταλληλότερα γι’ αυτά ενδιαιτήματα, λόγω κλιματικής αλλαγής)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4128969402"/>
              </p:ext>
            </p:extLst>
          </p:nvPr>
        </p:nvGraphicFramePr>
        <p:xfrm>
          <a:off x="6096000" y="858462"/>
          <a:ext cx="5835650" cy="3208041"/>
        </p:xfrm>
        <a:graphic>
          <a:graphicData uri="http://schemas.openxmlformats.org/drawingml/2006/table">
            <a:tbl>
              <a:tblPr/>
              <a:tblGrid>
                <a:gridCol w="706438">
                  <a:extLst>
                    <a:ext uri="{9D8B030D-6E8A-4147-A177-3AD203B41FA5}">
                      <a16:colId xmlns:a16="http://schemas.microsoft.com/office/drawing/2014/main" val="20000"/>
                    </a:ext>
                  </a:extLst>
                </a:gridCol>
                <a:gridCol w="5129212">
                  <a:extLst>
                    <a:ext uri="{9D8B030D-6E8A-4147-A177-3AD203B41FA5}">
                      <a16:colId xmlns:a16="http://schemas.microsoft.com/office/drawing/2014/main" val="20001"/>
                    </a:ext>
                  </a:extLst>
                </a:gridCol>
              </a:tblGrid>
              <a:tr h="132954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Μέτρο 4.2.6</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Προώθηση μέτρων διατήρησης της βιοποικιλότητας </a:t>
                      </a: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(ενίσχυση των τρωτών στοιχείων της βιοποικιλότητας στο φυσικό τους περιβάλλον μέσω της δημιουργίας αποθεμάτων in </a:t>
                      </a:r>
                      <a:r>
                        <a:rPr kumimoji="0" lang="el-GR" sz="1400" b="0" i="0" u="none" strike="noStrike" kern="1200" cap="none" normalizeH="0" baseline="0" dirty="0" err="1">
                          <a:ln>
                            <a:noFill/>
                          </a:ln>
                          <a:solidFill>
                            <a:srgbClr val="000000"/>
                          </a:solidFill>
                          <a:effectLst/>
                          <a:latin typeface="Calibri" pitchFamily="34" charset="0"/>
                          <a:ea typeface="+mn-ea"/>
                          <a:cs typeface="Times New Roman" pitchFamily="18" charset="0"/>
                        </a:rPr>
                        <a:t>situ</a:t>
                      </a: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 αλλά και </a:t>
                      </a:r>
                      <a:r>
                        <a:rPr kumimoji="0" lang="el-GR" sz="1400" b="0" i="0" u="none" strike="noStrike" kern="1200" cap="none" normalizeH="0" baseline="0" dirty="0" err="1">
                          <a:ln>
                            <a:noFill/>
                          </a:ln>
                          <a:solidFill>
                            <a:srgbClr val="000000"/>
                          </a:solidFill>
                          <a:effectLst/>
                          <a:latin typeface="Calibri" pitchFamily="34" charset="0"/>
                          <a:ea typeface="+mn-ea"/>
                          <a:cs typeface="Times New Roman" pitchFamily="18" charset="0"/>
                        </a:rPr>
                        <a:t>ex</a:t>
                      </a: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 </a:t>
                      </a:r>
                      <a:r>
                        <a:rPr kumimoji="0" lang="el-GR" sz="1400" b="0" i="0" u="none" strike="noStrike" kern="1200" cap="none" normalizeH="0" baseline="0" dirty="0" err="1">
                          <a:ln>
                            <a:noFill/>
                          </a:ln>
                          <a:solidFill>
                            <a:srgbClr val="000000"/>
                          </a:solidFill>
                          <a:effectLst/>
                          <a:latin typeface="Calibri" pitchFamily="34" charset="0"/>
                          <a:ea typeface="+mn-ea"/>
                          <a:cs typeface="Times New Roman" pitchFamily="18" charset="0"/>
                        </a:rPr>
                        <a:t>situ</a:t>
                      </a: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 διατήρηση αυτών μέσω της δημιουργίας τραπεζών σπερμάτων και γενετικού υλικού) </a:t>
                      </a: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με προτεραιότητα στα σπάνια, απειλούμενα και τοπικά περιορισμένα είδη</a:t>
                      </a:r>
                      <a:r>
                        <a:rPr kumimoji="0" lang="el-GR" sz="1400" b="0" i="0" u="none" strike="noStrike" cap="none" normalizeH="0" baseline="0" dirty="0">
                          <a:ln>
                            <a:noFill/>
                          </a:ln>
                          <a:solidFill>
                            <a:srgbClr val="000000"/>
                          </a:solidFill>
                          <a:effectLst/>
                          <a:latin typeface="Calibri" pitchFamily="34" charset="0"/>
                          <a:cs typeface="Times New Roman" pitchFamily="18" charset="0"/>
                        </a:rPr>
                        <a:t>. Διερεύνηση για συνεργασία με υπάρχουσες τράπεζες σπερμάτων και γενετικού υλικού. </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0"/>
                  </a:ext>
                </a:extLst>
              </a:tr>
              <a:tr h="86108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cs typeface="Times New Roman" pitchFamily="18" charset="0"/>
                        </a:rPr>
                        <a:t>Μέτρο 4.2.7</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Ανάληψη δράσης για τη διατήρηση της οικολογικής παροχής των ποτάμιων ΥΣ </a:t>
                      </a:r>
                      <a:r>
                        <a:rPr kumimoji="0" lang="el-GR" sz="1400" b="0" i="0" u="none" strike="noStrike" kern="1200" cap="none" normalizeH="0" baseline="0" dirty="0">
                          <a:ln>
                            <a:noFill/>
                          </a:ln>
                          <a:solidFill>
                            <a:schemeClr val="tx1"/>
                          </a:solidFill>
                          <a:effectLst/>
                          <a:latin typeface="Calibri" pitchFamily="34" charset="0"/>
                          <a:ea typeface="+mn-ea"/>
                          <a:cs typeface="Times New Roman" pitchFamily="18" charset="0"/>
                        </a:rPr>
                        <a:t>καθώς</a:t>
                      </a: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 </a:t>
                      </a: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και τη διατήρηση του οικολογικού δυναμικού σε ΙΤΥΣ, με κατάλληλη ιεράρχησή τους (π.χ. κατάρτιση εξειδικευμένου σχεδίου ανά ΙΤΥΣ και πρόγραμμα παρακολούθησής του)</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6647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Μέτρο 4.2.8</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Προστασία και ενίσχυση των παράκτιων οικοσυστημάτων ως βασικό μέτρο προστασίας από την άνοδο της στάθμης της θάλασσας, την </a:t>
                      </a:r>
                      <a:r>
                        <a:rPr kumimoji="0" lang="el-GR" sz="1400" b="1" i="0" u="none" strike="noStrike" kern="1200" cap="none" normalizeH="0" baseline="0" dirty="0" err="1">
                          <a:ln>
                            <a:noFill/>
                          </a:ln>
                          <a:solidFill>
                            <a:srgbClr val="C00000"/>
                          </a:solidFill>
                          <a:effectLst/>
                          <a:latin typeface="Calibri" pitchFamily="34" charset="0"/>
                          <a:ea typeface="+mn-ea"/>
                          <a:cs typeface="Times New Roman" pitchFamily="18" charset="0"/>
                        </a:rPr>
                        <a:t>υφαλμύρινση</a:t>
                      </a: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 του υδροφόρου ορίζοντα και τα ακραία καιρικά φαινόμενα</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882922161"/>
              </p:ext>
            </p:extLst>
          </p:nvPr>
        </p:nvGraphicFramePr>
        <p:xfrm>
          <a:off x="6096000" y="4090382"/>
          <a:ext cx="5835650" cy="2560320"/>
        </p:xfrm>
        <a:graphic>
          <a:graphicData uri="http://schemas.openxmlformats.org/drawingml/2006/table">
            <a:tbl>
              <a:tblPr/>
              <a:tblGrid>
                <a:gridCol w="686540">
                  <a:extLst>
                    <a:ext uri="{9D8B030D-6E8A-4147-A177-3AD203B41FA5}">
                      <a16:colId xmlns:a16="http://schemas.microsoft.com/office/drawing/2014/main" val="20000"/>
                    </a:ext>
                  </a:extLst>
                </a:gridCol>
                <a:gridCol w="5149110">
                  <a:extLst>
                    <a:ext uri="{9D8B030D-6E8A-4147-A177-3AD203B41FA5}">
                      <a16:colId xmlns:a16="http://schemas.microsoft.com/office/drawing/2014/main" val="20001"/>
                    </a:ext>
                  </a:extLst>
                </a:gridCol>
              </a:tblGrid>
              <a:tr h="4159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4.3</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Παρακολούθηση της κινητικότητας </a:t>
                      </a:r>
                      <a:r>
                        <a:rPr kumimoji="0" lang="el-GR" sz="1400" b="1" i="0" u="none" strike="noStrike" cap="none" normalizeH="0" baseline="0" dirty="0" err="1">
                          <a:ln>
                            <a:noFill/>
                          </a:ln>
                          <a:solidFill>
                            <a:srgbClr val="000000"/>
                          </a:solidFill>
                          <a:effectLst/>
                          <a:latin typeface="Calibri" pitchFamily="34" charset="0"/>
                          <a:cs typeface="Times New Roman" pitchFamily="18" charset="0"/>
                        </a:rPr>
                        <a:t>εισβολικών</a:t>
                      </a:r>
                      <a:r>
                        <a:rPr kumimoji="0" lang="el-GR" sz="1400" b="1" i="0" u="none" strike="noStrike" cap="none" normalizeH="0" baseline="0" dirty="0">
                          <a:ln>
                            <a:noFill/>
                          </a:ln>
                          <a:solidFill>
                            <a:srgbClr val="000000"/>
                          </a:solidFill>
                          <a:effectLst/>
                          <a:latin typeface="Calibri" pitchFamily="34" charset="0"/>
                          <a:cs typeface="Times New Roman" pitchFamily="18" charset="0"/>
                        </a:rPr>
                        <a:t> ξενικών ειδών στο σύνολο των οικοσυστημάτων της Περιφέρειας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5772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4.3.1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Εκπόνηση μελέτης για την </a:t>
                      </a:r>
                      <a:r>
                        <a:rPr kumimoji="0" lang="el-GR" sz="1400" b="1" i="0" u="none" strike="noStrike" kern="1200" cap="none" normalizeH="0" baseline="0" dirty="0" err="1">
                          <a:ln>
                            <a:noFill/>
                          </a:ln>
                          <a:solidFill>
                            <a:srgbClr val="C00000"/>
                          </a:solidFill>
                          <a:effectLst/>
                          <a:latin typeface="Calibri" pitchFamily="34" charset="0"/>
                          <a:ea typeface="+mn-ea"/>
                          <a:cs typeface="Times New Roman" pitchFamily="18" charset="0"/>
                        </a:rPr>
                        <a:t>μοντελοποίηση</a:t>
                      </a: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 της κινητικότητας των </a:t>
                      </a:r>
                      <a:r>
                        <a:rPr kumimoji="0" lang="el-GR" sz="1400" b="1" i="0" u="none" strike="noStrike" kern="1200" cap="none" normalizeH="0" baseline="0" dirty="0" err="1">
                          <a:ln>
                            <a:noFill/>
                          </a:ln>
                          <a:solidFill>
                            <a:srgbClr val="C00000"/>
                          </a:solidFill>
                          <a:effectLst/>
                          <a:latin typeface="Calibri" pitchFamily="34" charset="0"/>
                          <a:ea typeface="+mn-ea"/>
                          <a:cs typeface="Times New Roman" pitchFamily="18" charset="0"/>
                        </a:rPr>
                        <a:t>χωροκατακτητικών</a:t>
                      </a: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 ξενικών ειδών και ανάπτυξη συστήματος παρακολούθησης για τον έγκαιρο εντοπισμό τους</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45601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4.3.2</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Εκπόνηση μελέτης αλληλεπίδρασης των ειδών και ανάπτυξη συστήματος παρακολούθησης για την έγκαιρη διάγνωση ασθενειών και επιδημιών</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5772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Μέτρο 4.3.3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Ανάπτυξη συστήματος παρακολούθησης των ειδών και των </a:t>
                      </a:r>
                      <a:r>
                        <a:rPr kumimoji="0" lang="el-GR" sz="1400" b="0" i="0" u="none" strike="noStrike" kern="1200" cap="none" normalizeH="0" baseline="0" dirty="0" err="1">
                          <a:ln>
                            <a:noFill/>
                          </a:ln>
                          <a:solidFill>
                            <a:srgbClr val="000000"/>
                          </a:solidFill>
                          <a:effectLst/>
                          <a:latin typeface="Calibri" pitchFamily="34" charset="0"/>
                          <a:ea typeface="+mn-ea"/>
                          <a:cs typeface="Times New Roman" pitchFamily="18" charset="0"/>
                        </a:rPr>
                        <a:t>οικοσυστημικών</a:t>
                      </a: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 λειτουργιών ενδιαφέροντος με στόχο τη διαχρονική καταγραφή της απόκρισης των στοιχείων της βιοποικιλότητας στην κλιματική αλλαγή</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841392183"/>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12"/>
          <p:cNvSpPr txBox="1">
            <a:spLocks noChangeArrowheads="1"/>
          </p:cNvSpPr>
          <p:nvPr/>
        </p:nvSpPr>
        <p:spPr bwMode="auto">
          <a:xfrm>
            <a:off x="0" y="134938"/>
            <a:ext cx="5221288" cy="369887"/>
          </a:xfrm>
          <a:prstGeom prst="rect">
            <a:avLst/>
          </a:prstGeom>
          <a:solidFill>
            <a:srgbClr val="FF9900"/>
          </a:solidFill>
          <a:ln w="9525">
            <a:noFill/>
            <a:miter lim="800000"/>
            <a:headEnd/>
            <a:tailEnd/>
          </a:ln>
        </p:spPr>
        <p:txBody>
          <a:bodyPr>
            <a:spAutoFit/>
          </a:bodyPr>
          <a:lstStyle/>
          <a:p>
            <a:r>
              <a:rPr lang="el-GR" altLang="el-GR">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4270375" cy="338138"/>
          </a:xfrm>
          <a:prstGeom prst="rect">
            <a:avLst/>
          </a:prstGeom>
          <a:solidFill>
            <a:schemeClr val="bg1">
              <a:lumMod val="65000"/>
            </a:schemeClr>
          </a:solidFill>
          <a:ln>
            <a:noFill/>
          </a:ln>
        </p:spPr>
        <p:txBody>
          <a:bodyPr>
            <a:spAutoFit/>
          </a:bodyPr>
          <a:lstStyle/>
          <a:p>
            <a:pPr algn="ctr"/>
            <a:r>
              <a:rPr lang="el-GR" altLang="el-GR" sz="1600">
                <a:solidFill>
                  <a:srgbClr val="FFFFFF"/>
                </a:solidFill>
                <a:cs typeface="Arial" charset="0"/>
              </a:rPr>
              <a:t>Τομέας: ΥΔΑΤΙΚΟΙ ΠΟΡΟΙ (ΑΠΟΘΕΜΑΤΑ)</a:t>
            </a:r>
          </a:p>
        </p:txBody>
      </p:sp>
      <p:sp>
        <p:nvSpPr>
          <p:cNvPr id="18" name="TextBox 17"/>
          <p:cNvSpPr txBox="1">
            <a:spLocks noChangeArrowheads="1"/>
          </p:cNvSpPr>
          <p:nvPr/>
        </p:nvSpPr>
        <p:spPr bwMode="auto">
          <a:xfrm>
            <a:off x="10280650" y="-38100"/>
            <a:ext cx="1884363" cy="735013"/>
          </a:xfrm>
          <a:prstGeom prst="ellipse">
            <a:avLst/>
          </a:prstGeom>
          <a:solidFill>
            <a:schemeClr val="bg1">
              <a:lumMod val="65000"/>
            </a:schemeClr>
          </a:solidFill>
          <a:ln>
            <a:noFill/>
          </a:ln>
        </p:spPr>
        <p:txBody>
          <a:bodyPr>
            <a:spAutoFit/>
          </a:bodyPr>
          <a:lstStyle/>
          <a:p>
            <a:pPr algn="ctr"/>
            <a:r>
              <a:rPr lang="el-GR" sz="1400">
                <a:solidFill>
                  <a:schemeClr val="bg1"/>
                </a:solidFill>
              </a:rPr>
              <a:t>6 δράσεις</a:t>
            </a:r>
          </a:p>
          <a:p>
            <a:pPr algn="ctr"/>
            <a:r>
              <a:rPr lang="el-GR" sz="1400">
                <a:solidFill>
                  <a:schemeClr val="bg1"/>
                </a:solidFill>
              </a:rPr>
              <a:t>17 μέτρα</a:t>
            </a:r>
            <a:endParaRPr lang="el-GR" altLang="el-GR" sz="1400">
              <a:solidFill>
                <a:schemeClr val="bg1"/>
              </a:solidFill>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797593390"/>
              </p:ext>
            </p:extLst>
          </p:nvPr>
        </p:nvGraphicFramePr>
        <p:xfrm>
          <a:off x="98012" y="675161"/>
          <a:ext cx="5837237" cy="2978785"/>
        </p:xfrm>
        <a:graphic>
          <a:graphicData uri="http://schemas.openxmlformats.org/drawingml/2006/table">
            <a:tbl>
              <a:tblPr/>
              <a:tblGrid>
                <a:gridCol w="706437">
                  <a:extLst>
                    <a:ext uri="{9D8B030D-6E8A-4147-A177-3AD203B41FA5}">
                      <a16:colId xmlns:a16="http://schemas.microsoft.com/office/drawing/2014/main" val="20000"/>
                    </a:ext>
                  </a:extLst>
                </a:gridCol>
                <a:gridCol w="5130800">
                  <a:extLst>
                    <a:ext uri="{9D8B030D-6E8A-4147-A177-3AD203B41FA5}">
                      <a16:colId xmlns:a16="http://schemas.microsoft.com/office/drawing/2014/main" val="20001"/>
                    </a:ext>
                  </a:extLst>
                </a:gridCol>
              </a:tblGrid>
              <a:tr h="523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6.1</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a:ln>
                            <a:noFill/>
                          </a:ln>
                          <a:solidFill>
                            <a:srgbClr val="000000"/>
                          </a:solidFill>
                          <a:effectLst/>
                          <a:latin typeface="Calibri" pitchFamily="34" charset="0"/>
                          <a:cs typeface="Times New Roman" pitchFamily="18" charset="0"/>
                        </a:rPr>
                        <a:t>Δράσεις εκτίμησης των επιπτώσεων της κλιματικής αλλαγής στους υδατικούς πόρους της Περιφέρειας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1174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6.1.1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Εκπόνηση εξειδικευμένης μελέτης για τον προσδιορισμό των πλέον ευπαθών υδατικών συστημάτων της Περιφέρειας Κρήτης, την εκτίμηση του κινδύνου μη διαθεσιμότητας υδατικών πόρων και την διερεύνηση των φαινομένων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υφαλμύρινσης</a:t>
                      </a:r>
                      <a:r>
                        <a:rPr kumimoji="0" lang="el-GR" sz="1400" b="0" i="0" u="none" strike="noStrike" cap="none" normalizeH="0" baseline="0" dirty="0">
                          <a:ln>
                            <a:noFill/>
                          </a:ln>
                          <a:solidFill>
                            <a:srgbClr val="000000"/>
                          </a:solidFill>
                          <a:effectLst/>
                          <a:latin typeface="Calibri" pitchFamily="34" charset="0"/>
                          <a:cs typeface="Times New Roman" pitchFamily="18" charset="0"/>
                        </a:rPr>
                        <a:t> του υδροφόρου ορίζοντα</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8429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6.1.2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Εφαρμογή ενός δικτύου παρακολούθησης των επιπτώσεων της κλιματικής αλλαγής στα κύρια υπόγεια υδατικά συστήματα και στους ταμιευτήρες της Περιφέρειας Κρήτης </a:t>
                      </a:r>
                      <a:r>
                        <a:rPr kumimoji="0" lang="el-GR" sz="1400" b="0" i="0" u="none" strike="noStrike" cap="none" normalizeH="0" baseline="0" dirty="0">
                          <a:ln>
                            <a:noFill/>
                          </a:ln>
                          <a:solidFill>
                            <a:srgbClr val="000000"/>
                          </a:solidFill>
                          <a:effectLst/>
                          <a:latin typeface="Calibri" pitchFamily="34" charset="0"/>
                          <a:cs typeface="Times New Roman" pitchFamily="18" charset="0"/>
                        </a:rPr>
                        <a:t>(ανάπτυξη τηλεμετρικού δικτύου για την συνεχόμενη μέτρηση βροχοπτώσεων, στάθμης και παροχών στα σημαντικότερα υδατικά συστήματα της Περιφέρειας)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577360159"/>
              </p:ext>
            </p:extLst>
          </p:nvPr>
        </p:nvGraphicFramePr>
        <p:xfrm>
          <a:off x="98012" y="3684142"/>
          <a:ext cx="5835651" cy="3103752"/>
        </p:xfrm>
        <a:graphic>
          <a:graphicData uri="http://schemas.openxmlformats.org/drawingml/2006/table">
            <a:tbl>
              <a:tblPr/>
              <a:tblGrid>
                <a:gridCol w="709419">
                  <a:extLst>
                    <a:ext uri="{9D8B030D-6E8A-4147-A177-3AD203B41FA5}">
                      <a16:colId xmlns:a16="http://schemas.microsoft.com/office/drawing/2014/main" val="20000"/>
                    </a:ext>
                  </a:extLst>
                </a:gridCol>
                <a:gridCol w="5126232">
                  <a:extLst>
                    <a:ext uri="{9D8B030D-6E8A-4147-A177-3AD203B41FA5}">
                      <a16:colId xmlns:a16="http://schemas.microsoft.com/office/drawing/2014/main" val="20001"/>
                    </a:ext>
                  </a:extLst>
                </a:gridCol>
              </a:tblGrid>
              <a:tr h="3573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6.2</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Δράσεις εξοικονόμησης και αποτελεσματικής χρήσης νερού</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116362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6.2.1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Προώθηση της εξοικονόμησης νερού σε όλους τους τομείς και χρήσεις </a:t>
                      </a:r>
                      <a:r>
                        <a:rPr kumimoji="0" lang="el-GR" sz="1400" b="0" i="0" u="none" strike="noStrike" cap="none" normalizeH="0" baseline="0" dirty="0">
                          <a:ln>
                            <a:noFill/>
                          </a:ln>
                          <a:solidFill>
                            <a:srgbClr val="000000"/>
                          </a:solidFill>
                          <a:effectLst/>
                          <a:latin typeface="Calibri" pitchFamily="34" charset="0"/>
                          <a:cs typeface="Times New Roman" pitchFamily="18" charset="0"/>
                        </a:rPr>
                        <a:t>(</a:t>
                      </a:r>
                      <a:r>
                        <a:rPr kumimoji="0" lang="el-GR" sz="1400" b="1" i="0" u="none" strike="noStrike" cap="none" normalizeH="0" baseline="0" dirty="0">
                          <a:ln>
                            <a:noFill/>
                          </a:ln>
                          <a:solidFill>
                            <a:srgbClr val="C00000"/>
                          </a:solidFill>
                          <a:effectLst/>
                          <a:latin typeface="Calibri" pitchFamily="34" charset="0"/>
                          <a:cs typeface="Times New Roman" pitchFamily="18" charset="0"/>
                        </a:rPr>
                        <a:t>γεωργία, τουρισμός, βιομηχανία, οικιστικός τομέας</a:t>
                      </a:r>
                      <a:r>
                        <a:rPr kumimoji="0" lang="el-GR" sz="1400" b="0" i="0" u="none" strike="noStrike" cap="none" normalizeH="0" baseline="0" dirty="0">
                          <a:ln>
                            <a:noFill/>
                          </a:ln>
                          <a:solidFill>
                            <a:srgbClr val="000000"/>
                          </a:solidFill>
                          <a:effectLst/>
                          <a:latin typeface="Calibri" pitchFamily="34" charset="0"/>
                          <a:cs typeface="Times New Roman" pitchFamily="18" charset="0"/>
                        </a:rPr>
                        <a:t>). Ενδεικτικά μέσω εγκατάστασης εξοπλισμού εξοικονόμησης νερού σε κατοικίες και δημόσια κτίρια, ανακύκλωσης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ομβρίων</a:t>
                      </a:r>
                      <a:r>
                        <a:rPr kumimoji="0" lang="el-GR" sz="1400" b="0" i="0" u="none" strike="noStrike" cap="none" normalizeH="0" baseline="0" dirty="0">
                          <a:ln>
                            <a:noFill/>
                          </a:ln>
                          <a:solidFill>
                            <a:srgbClr val="000000"/>
                          </a:solidFill>
                          <a:effectLst/>
                          <a:latin typeface="Calibri" pitchFamily="34" charset="0"/>
                          <a:cs typeface="Times New Roman" pitchFamily="18" charset="0"/>
                        </a:rPr>
                        <a:t> υδάτων για άρδευση, οικονομικών κινήτρων για ανακύκλωση νερού στη βιομηχανία, προαγωγή και ενίσχυση πιλοτικών έργων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56452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6.2.2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Συντήρηση, επισκευή και εκσυγχρονισμός των δικτύων ύδρευσης της Περιφέρειας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8933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6.2.3</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Εγκατάσταση εξοπλισμού χαμηλής κατανάλωσης υδρευτικού νερού στα δημόσια κτίρια της Κρήτης. </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558843570"/>
              </p:ext>
            </p:extLst>
          </p:nvPr>
        </p:nvGraphicFramePr>
        <p:xfrm>
          <a:off x="6076010" y="679900"/>
          <a:ext cx="5835650" cy="1775767"/>
        </p:xfrm>
        <a:graphic>
          <a:graphicData uri="http://schemas.openxmlformats.org/drawingml/2006/table">
            <a:tbl>
              <a:tblPr/>
              <a:tblGrid>
                <a:gridCol w="612691">
                  <a:extLst>
                    <a:ext uri="{9D8B030D-6E8A-4147-A177-3AD203B41FA5}">
                      <a16:colId xmlns:a16="http://schemas.microsoft.com/office/drawing/2014/main" val="20000"/>
                    </a:ext>
                  </a:extLst>
                </a:gridCol>
                <a:gridCol w="5222959">
                  <a:extLst>
                    <a:ext uri="{9D8B030D-6E8A-4147-A177-3AD203B41FA5}">
                      <a16:colId xmlns:a16="http://schemas.microsoft.com/office/drawing/2014/main" val="20001"/>
                    </a:ext>
                  </a:extLst>
                </a:gridCol>
              </a:tblGrid>
              <a:tr h="37414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6.3</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Προώθηση της επαναχρησιμοποίησης επεξεργασμένων αστικών λυμάτων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49954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6.3.1</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Κατασκευή νέων ΕΕΛ ή αναβάθμιση των υφιστάμενων, για άρδευση χώρων πράσινου και συγκεκριμένων καλλιεργειών, για τον εμπλουτισμό ΥΥΣ κλπ.</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708967">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l-GR" sz="1200" b="0" i="0" u="none" strike="noStrike" cap="none" normalizeH="0" baseline="0" dirty="0">
                          <a:ln>
                            <a:noFill/>
                          </a:ln>
                          <a:solidFill>
                            <a:srgbClr val="000000"/>
                          </a:solidFill>
                          <a:effectLst/>
                          <a:latin typeface="Calibri" pitchFamily="34" charset="0"/>
                        </a:rPr>
                        <a:t>Μέτρο 6.3.2</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Παροχή κινήτρων για την επαναχρησιμοποίηση των επεξεργασμένων αστικών λυμάτων στη γεωργία, τη βιομηχανία, τον τουρισμό και τον οικιακό τομέα. </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306231207"/>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4027000414"/>
              </p:ext>
            </p:extLst>
          </p:nvPr>
        </p:nvGraphicFramePr>
        <p:xfrm>
          <a:off x="6084888" y="2472530"/>
          <a:ext cx="5835650" cy="1136795"/>
        </p:xfrm>
        <a:graphic>
          <a:graphicData uri="http://schemas.openxmlformats.org/drawingml/2006/table">
            <a:tbl>
              <a:tblPr/>
              <a:tblGrid>
                <a:gridCol w="601579">
                  <a:extLst>
                    <a:ext uri="{9D8B030D-6E8A-4147-A177-3AD203B41FA5}">
                      <a16:colId xmlns:a16="http://schemas.microsoft.com/office/drawing/2014/main" val="20000"/>
                    </a:ext>
                  </a:extLst>
                </a:gridCol>
                <a:gridCol w="5234071">
                  <a:extLst>
                    <a:ext uri="{9D8B030D-6E8A-4147-A177-3AD203B41FA5}">
                      <a16:colId xmlns:a16="http://schemas.microsoft.com/office/drawing/2014/main" val="20001"/>
                    </a:ext>
                  </a:extLst>
                </a:gridCol>
              </a:tblGrid>
              <a:tr h="3984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6.4</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a:ln>
                            <a:noFill/>
                          </a:ln>
                          <a:solidFill>
                            <a:srgbClr val="000000"/>
                          </a:solidFill>
                          <a:effectLst/>
                          <a:latin typeface="Calibri" pitchFamily="34" charset="0"/>
                          <a:cs typeface="Times New Roman" pitchFamily="18" charset="0"/>
                        </a:rPr>
                        <a:t>Ανάπτυξη δραστηριοτήτων και χρήσεων γης που είναι συμβατές με τους τοπικούς διαθέσιμους υδατικούς πόρους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710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6.4.1</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Έλεγχος των </a:t>
                      </a:r>
                      <a:r>
                        <a:rPr kumimoji="0" lang="el-GR" sz="1400" b="1" i="0" u="none" strike="noStrike" cap="none" normalizeH="0" baseline="0" dirty="0" err="1">
                          <a:ln>
                            <a:noFill/>
                          </a:ln>
                          <a:solidFill>
                            <a:srgbClr val="C00000"/>
                          </a:solidFill>
                          <a:effectLst/>
                          <a:latin typeface="Calibri" pitchFamily="34" charset="0"/>
                          <a:cs typeface="Times New Roman" pitchFamily="18" charset="0"/>
                        </a:rPr>
                        <a:t>υδροβόρων</a:t>
                      </a:r>
                      <a:r>
                        <a:rPr kumimoji="0" lang="el-GR" sz="1400" b="1" i="0" u="none" strike="noStrike" cap="none" normalizeH="0" baseline="0" dirty="0">
                          <a:ln>
                            <a:noFill/>
                          </a:ln>
                          <a:solidFill>
                            <a:srgbClr val="C00000"/>
                          </a:solidFill>
                          <a:effectLst/>
                          <a:latin typeface="Calibri" pitchFamily="34" charset="0"/>
                          <a:cs typeface="Times New Roman" pitchFamily="18" charset="0"/>
                        </a:rPr>
                        <a:t> δραστηριοτήτων, κατά προτεραιότητα σε περιοχές με ανεπαρκείς υδατικούς πόρους, για πιθανή λήψη μέτρων </a:t>
                      </a:r>
                      <a:r>
                        <a:rPr kumimoji="0" lang="el-GR" sz="1400" b="0" i="0" u="none" strike="noStrike" cap="none" normalizeH="0" baseline="0" dirty="0">
                          <a:ln>
                            <a:noFill/>
                          </a:ln>
                          <a:solidFill>
                            <a:srgbClr val="000000"/>
                          </a:solidFill>
                          <a:effectLst/>
                          <a:latin typeface="Calibri" pitchFamily="34" charset="0"/>
                          <a:cs typeface="Times New Roman" pitchFamily="18" charset="0"/>
                        </a:rPr>
                        <a:t>(π.χ. μεγάλες τουριστικές μονάδες,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υδροβόρες</a:t>
                      </a:r>
                      <a:r>
                        <a:rPr kumimoji="0" lang="el-GR" sz="1400" b="0" i="0" u="none" strike="noStrike" cap="none" normalizeH="0" baseline="0" dirty="0">
                          <a:ln>
                            <a:noFill/>
                          </a:ln>
                          <a:solidFill>
                            <a:srgbClr val="000000"/>
                          </a:solidFill>
                          <a:effectLst/>
                          <a:latin typeface="Calibri" pitchFamily="34" charset="0"/>
                          <a:cs typeface="Times New Roman" pitchFamily="18" charset="0"/>
                        </a:rPr>
                        <a:t> καλλιέργειες)</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255246428"/>
              </p:ext>
            </p:extLst>
          </p:nvPr>
        </p:nvGraphicFramePr>
        <p:xfrm>
          <a:off x="6087122" y="3621996"/>
          <a:ext cx="5835650" cy="2042160"/>
        </p:xfrm>
        <a:graphic>
          <a:graphicData uri="http://schemas.openxmlformats.org/drawingml/2006/table">
            <a:tbl>
              <a:tblPr/>
              <a:tblGrid>
                <a:gridCol w="593558">
                  <a:extLst>
                    <a:ext uri="{9D8B030D-6E8A-4147-A177-3AD203B41FA5}">
                      <a16:colId xmlns:a16="http://schemas.microsoft.com/office/drawing/2014/main" val="20000"/>
                    </a:ext>
                  </a:extLst>
                </a:gridCol>
                <a:gridCol w="5242092">
                  <a:extLst>
                    <a:ext uri="{9D8B030D-6E8A-4147-A177-3AD203B41FA5}">
                      <a16:colId xmlns:a16="http://schemas.microsoft.com/office/drawing/2014/main" val="20001"/>
                    </a:ext>
                  </a:extLst>
                </a:gridCol>
              </a:tblGrid>
              <a:tr h="41692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6.5</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Ενσωμάτωση των επιπτώσεων της κλιματικής αλλαγής στον σχεδιασμό διαχείρισης των υδατικών πόρων της Περιφέρειας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6433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6.5.2</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kern="1200" cap="none" normalizeH="0" baseline="0" dirty="0">
                          <a:ln>
                            <a:noFill/>
                          </a:ln>
                          <a:solidFill>
                            <a:schemeClr val="tx1"/>
                          </a:solidFill>
                          <a:effectLst/>
                          <a:latin typeface="Calibri" pitchFamily="34" charset="0"/>
                          <a:ea typeface="+mn-ea"/>
                          <a:cs typeface="Times New Roman" pitchFamily="18" charset="0"/>
                        </a:rPr>
                        <a:t>Ενσωμάτωση της τρωτότητας στην κλιματική αλλαγή και των επιπτώσεών της στο σύνολο του σχεδιασμού διαχείρισης υδατικών πόρων της Περιφέρειας </a:t>
                      </a:r>
                      <a:r>
                        <a:rPr kumimoji="0" lang="el-GR" sz="1400" b="0" i="0" u="none" strike="noStrike" cap="none" normalizeH="0" baseline="0" dirty="0">
                          <a:ln>
                            <a:noFill/>
                          </a:ln>
                          <a:solidFill>
                            <a:srgbClr val="000000"/>
                          </a:solidFill>
                          <a:effectLst/>
                          <a:latin typeface="Calibri" pitchFamily="34" charset="0"/>
                          <a:cs typeface="Times New Roman" pitchFamily="18" charset="0"/>
                        </a:rPr>
                        <a:t>Κρήτης (ΣΔΛΑΠ,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Masterplans</a:t>
                      </a:r>
                      <a:r>
                        <a:rPr kumimoji="0" lang="el-GR" sz="1400" b="0" i="0" u="none" strike="noStrike" cap="none" normalizeH="0" baseline="0" dirty="0">
                          <a:ln>
                            <a:noFill/>
                          </a:ln>
                          <a:solidFill>
                            <a:srgbClr val="000000"/>
                          </a:solidFill>
                          <a:effectLst/>
                          <a:latin typeface="Calibri" pitchFamily="34" charset="0"/>
                          <a:cs typeface="Times New Roman" pitchFamily="18" charset="0"/>
                        </a:rPr>
                        <a:t>, σχέδια ξηρασίας, σχέδια ασφάλειας νερού κλπ.)</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5292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Μέτρο 6.5.3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Καθορισμός ζώνης προστασίας σημαντικών υδροληψιών υπόγειου νερού</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528094855"/>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610373022"/>
              </p:ext>
            </p:extLst>
          </p:nvPr>
        </p:nvGraphicFramePr>
        <p:xfrm>
          <a:off x="6084888" y="5575173"/>
          <a:ext cx="5846762" cy="1280160"/>
        </p:xfrm>
        <a:graphic>
          <a:graphicData uri="http://schemas.openxmlformats.org/drawingml/2006/table">
            <a:tbl>
              <a:tblPr/>
              <a:tblGrid>
                <a:gridCol w="591120">
                  <a:extLst>
                    <a:ext uri="{9D8B030D-6E8A-4147-A177-3AD203B41FA5}">
                      <a16:colId xmlns:a16="http://schemas.microsoft.com/office/drawing/2014/main" val="20000"/>
                    </a:ext>
                  </a:extLst>
                </a:gridCol>
                <a:gridCol w="5255642">
                  <a:extLst>
                    <a:ext uri="{9D8B030D-6E8A-4147-A177-3AD203B41FA5}">
                      <a16:colId xmlns:a16="http://schemas.microsoft.com/office/drawing/2014/main" val="20001"/>
                    </a:ext>
                  </a:extLst>
                </a:gridCol>
              </a:tblGrid>
              <a:tr h="5942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6.6</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Δράσεις ενημέρωσης κοινού, δημοσίων φορέων και επιχειρήσεων για τις επιπτώσεις της κλιματικής αλλαγής στους υδατικούς πόρους και τους τρόπους αντιμετώπισης τους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5399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6.6.1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Εκστρατείες ενημέρωσης </a:t>
                      </a:r>
                      <a:r>
                        <a:rPr kumimoji="0" lang="el-GR" sz="1400" b="0" i="0" u="none" strike="noStrike" cap="none" normalizeH="0" baseline="0" dirty="0">
                          <a:ln>
                            <a:noFill/>
                          </a:ln>
                          <a:solidFill>
                            <a:srgbClr val="000000"/>
                          </a:solidFill>
                          <a:effectLst/>
                          <a:latin typeface="Calibri" pitchFamily="34" charset="0"/>
                          <a:cs typeface="Times New Roman" pitchFamily="18" charset="0"/>
                        </a:rPr>
                        <a:t>για τις επιπτώσεις της κλιματικής αλλαγής στους υδατικούς πόρους και τις βέλτιστες πρακτικές εξοικονόμησης νερού. </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Εικόνα 8" descr="Εικόνα που περιέχει κείμενο, πέταγμα, φύση, ηλιοβασίλεμα&#10;&#10;Περιγραφή που δημιουργήθηκε αυτόματα">
            <a:extLst>
              <a:ext uri="{FF2B5EF4-FFF2-40B4-BE49-F238E27FC236}">
                <a16:creationId xmlns:a16="http://schemas.microsoft.com/office/drawing/2014/main" id="{C37E949D-6090-4D88-B1DC-D736AF4FF4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1129" y="669208"/>
            <a:ext cx="2991456" cy="1852351"/>
          </a:xfrm>
          <a:prstGeom prst="rect">
            <a:avLst/>
          </a:prstGeom>
        </p:spPr>
      </p:pic>
      <p:sp>
        <p:nvSpPr>
          <p:cNvPr id="15361" name="Title 1"/>
          <p:cNvSpPr>
            <a:spLocks noGrp="1"/>
          </p:cNvSpPr>
          <p:nvPr>
            <p:ph type="ctrTitle"/>
          </p:nvPr>
        </p:nvSpPr>
        <p:spPr>
          <a:xfrm>
            <a:off x="1524000" y="187325"/>
            <a:ext cx="9144000" cy="539750"/>
          </a:xfrm>
        </p:spPr>
        <p:txBody>
          <a:bodyPr/>
          <a:lstStyle/>
          <a:p>
            <a:pPr eaLnBrk="1" hangingPunct="1"/>
            <a:r>
              <a:rPr lang="el-GR" sz="2800" b="1" i="1" dirty="0">
                <a:solidFill>
                  <a:srgbClr val="0070C0"/>
                </a:solidFill>
                <a:effectLst>
                  <a:outerShdw blurRad="38100" dist="38100" dir="2700000" algn="tl">
                    <a:srgbClr val="000000">
                      <a:alpha val="43137"/>
                    </a:srgbClr>
                  </a:outerShdw>
                </a:effectLst>
              </a:rPr>
              <a:t>ΤΟ ΠΡΟΒΛΗΜΑ ΤΗΣ ΚΛΙΜΑΤΙΚΗΣ ΑΛΛΑΓΗΣ</a:t>
            </a:r>
          </a:p>
        </p:txBody>
      </p:sp>
      <p:sp>
        <p:nvSpPr>
          <p:cNvPr id="8" name="Text Box 10"/>
          <p:cNvSpPr txBox="1">
            <a:spLocks noChangeArrowheads="1"/>
          </p:cNvSpPr>
          <p:nvPr/>
        </p:nvSpPr>
        <p:spPr bwMode="auto">
          <a:xfrm>
            <a:off x="215900" y="765175"/>
            <a:ext cx="6269038" cy="777875"/>
          </a:xfrm>
          <a:prstGeom prst="rect">
            <a:avLst/>
          </a:prstGeom>
          <a:solidFill>
            <a:schemeClr val="accent3">
              <a:lumMod val="20000"/>
              <a:lumOff val="80000"/>
            </a:schemeClr>
          </a:solidFill>
          <a:ln w="12700">
            <a:solidFill>
              <a:srgbClr val="5C8A8A">
                <a:lumMod val="40000"/>
                <a:lumOff val="60000"/>
              </a:srgbClr>
            </a:solidFill>
            <a:miter lim="800000"/>
            <a:headEnd/>
            <a:tailEnd/>
          </a:ln>
          <a:effectLst>
            <a:outerShdw dist="28398" dir="3806097" algn="ctr" rotWithShape="0">
              <a:srgbClr val="823B0B">
                <a:alpha val="50000"/>
              </a:srgbClr>
            </a:outerShdw>
          </a:effectLst>
        </p:spPr>
        <p:txBody>
          <a:bodyPr anchor="ctr"/>
          <a:lstStyle/>
          <a:p>
            <a:pPr marL="171450" indent="-171450" algn="ctr" eaLnBrk="0" hangingPunct="0"/>
            <a:r>
              <a:rPr lang="el-GR" sz="1400" dirty="0">
                <a:solidFill>
                  <a:srgbClr val="000000"/>
                </a:solidFill>
                <a:cs typeface="Times New Roman" pitchFamily="18" charset="0"/>
              </a:rPr>
              <a:t>Η κλιματική αλλαγή έχει αρχίσει να συντελείται από το τέλος του 19ου αιώνα και </a:t>
            </a:r>
            <a:r>
              <a:rPr lang="el-GR" sz="1600" b="1" dirty="0">
                <a:solidFill>
                  <a:srgbClr val="000000"/>
                </a:solidFill>
                <a:cs typeface="Times New Roman" pitchFamily="18" charset="0"/>
              </a:rPr>
              <a:t>τα αποτελέσματα αυτής γίνονται όλο και περισσότερο αισθητά</a:t>
            </a:r>
            <a:r>
              <a:rPr lang="el-GR" sz="1400" dirty="0">
                <a:solidFill>
                  <a:srgbClr val="000000"/>
                </a:solidFill>
                <a:cs typeface="Times New Roman" pitchFamily="18" charset="0"/>
              </a:rPr>
              <a:t> στην Ευρώπη και παγκοσμίως</a:t>
            </a:r>
            <a:endParaRPr lang="el-GR" altLang="el-GR" sz="1400" dirty="0">
              <a:solidFill>
                <a:srgbClr val="000000"/>
              </a:solidFill>
              <a:cs typeface="Times New Roman" pitchFamily="18" charset="0"/>
            </a:endParaRPr>
          </a:p>
        </p:txBody>
      </p:sp>
      <p:sp>
        <p:nvSpPr>
          <p:cNvPr id="14" name="Rectangle: Rounded Corners 27"/>
          <p:cNvSpPr/>
          <p:nvPr/>
        </p:nvSpPr>
        <p:spPr>
          <a:xfrm>
            <a:off x="4200349" y="3533050"/>
            <a:ext cx="3448050" cy="3437034"/>
          </a:xfrm>
          <a:prstGeom prst="roundRect">
            <a:avLst/>
          </a:prstGeom>
          <a:no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endParaRPr lang="el-GR" b="1" dirty="0">
              <a:solidFill>
                <a:srgbClr val="002060"/>
              </a:solidFill>
            </a:endParaRPr>
          </a:p>
          <a:p>
            <a:pPr algn="ctr" eaLnBrk="0" hangingPunct="0"/>
            <a:r>
              <a:rPr lang="el-GR" b="1" dirty="0">
                <a:solidFill>
                  <a:srgbClr val="002060"/>
                </a:solidFill>
              </a:rPr>
              <a:t>τήξη των πολικών πάγων</a:t>
            </a:r>
          </a:p>
          <a:p>
            <a:pPr algn="ctr" eaLnBrk="0" hangingPunct="0"/>
            <a:endParaRPr lang="el-GR" b="1" dirty="0">
              <a:solidFill>
                <a:srgbClr val="002060"/>
              </a:solidFill>
            </a:endParaRPr>
          </a:p>
          <a:p>
            <a:pPr algn="ctr" eaLnBrk="0" hangingPunct="0"/>
            <a:endParaRPr lang="el-GR" b="1" dirty="0">
              <a:solidFill>
                <a:srgbClr val="002060"/>
              </a:solidFill>
            </a:endParaRPr>
          </a:p>
          <a:p>
            <a:pPr algn="ctr" eaLnBrk="0" hangingPunct="0"/>
            <a:endParaRPr lang="el-GR" b="1" dirty="0">
              <a:solidFill>
                <a:srgbClr val="002060"/>
              </a:solidFill>
            </a:endParaRPr>
          </a:p>
          <a:p>
            <a:pPr algn="ctr" eaLnBrk="0" hangingPunct="0"/>
            <a:endParaRPr lang="el-GR" dirty="0">
              <a:solidFill>
                <a:srgbClr val="002060"/>
              </a:solidFill>
            </a:endParaRPr>
          </a:p>
          <a:p>
            <a:pPr algn="ctr" eaLnBrk="0" hangingPunct="0"/>
            <a:endParaRPr lang="el-GR" dirty="0">
              <a:solidFill>
                <a:srgbClr val="002060"/>
              </a:solidFill>
            </a:endParaRPr>
          </a:p>
          <a:p>
            <a:pPr algn="ctr" eaLnBrk="0" hangingPunct="0"/>
            <a:endParaRPr lang="el-GR" dirty="0">
              <a:solidFill>
                <a:srgbClr val="002060"/>
              </a:solidFill>
            </a:endParaRPr>
          </a:p>
          <a:p>
            <a:pPr algn="ctr" eaLnBrk="0" hangingPunct="0"/>
            <a:endParaRPr lang="el-GR" dirty="0">
              <a:solidFill>
                <a:srgbClr val="002060"/>
              </a:solidFill>
            </a:endParaRPr>
          </a:p>
          <a:p>
            <a:pPr algn="ctr" eaLnBrk="0" hangingPunct="0"/>
            <a:endParaRPr lang="el-GR" sz="1600" dirty="0">
              <a:solidFill>
                <a:srgbClr val="002060"/>
              </a:solidFill>
            </a:endParaRPr>
          </a:p>
          <a:p>
            <a:pPr algn="ctr" eaLnBrk="0" hangingPunct="0"/>
            <a:r>
              <a:rPr lang="el-GR" b="1" dirty="0">
                <a:solidFill>
                  <a:srgbClr val="002060"/>
                </a:solidFill>
              </a:rPr>
              <a:t>άνοδος της στάθμης της θάλασσας</a:t>
            </a:r>
          </a:p>
        </p:txBody>
      </p:sp>
      <p:sp>
        <p:nvSpPr>
          <p:cNvPr id="15" name="Oval 14"/>
          <p:cNvSpPr/>
          <p:nvPr/>
        </p:nvSpPr>
        <p:spPr>
          <a:xfrm>
            <a:off x="368338" y="1913199"/>
            <a:ext cx="3767040" cy="36163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l-GR" sz="1400" dirty="0"/>
              <a:t>Σύμφωνα με την </a:t>
            </a:r>
            <a:r>
              <a:rPr lang="el-GR" sz="1400" b="1" dirty="0"/>
              <a:t>έκθεση του </a:t>
            </a:r>
            <a:r>
              <a:rPr lang="en-US" sz="1400" b="1" dirty="0"/>
              <a:t>World Economic Forum</a:t>
            </a:r>
            <a:r>
              <a:rPr lang="el-GR" sz="1400" b="1" dirty="0"/>
              <a:t> για το 2020</a:t>
            </a:r>
            <a:r>
              <a:rPr lang="el-GR" sz="1400" dirty="0"/>
              <a:t>, </a:t>
            </a:r>
            <a:r>
              <a:rPr lang="en-US" sz="1400" u="sng" dirty="0"/>
              <a:t>4</a:t>
            </a:r>
            <a:r>
              <a:rPr lang="el-GR" sz="1400" u="sng" dirty="0"/>
              <a:t>  από τους </a:t>
            </a:r>
            <a:r>
              <a:rPr lang="en-US" sz="1400" u="sng" dirty="0"/>
              <a:t>5 </a:t>
            </a:r>
            <a:r>
              <a:rPr lang="el-GR" sz="1400" u="sng" dirty="0"/>
              <a:t>παγκόσμιους κινδύνους </a:t>
            </a:r>
            <a:r>
              <a:rPr lang="el-GR" sz="1400" dirty="0"/>
              <a:t>σχετίζονται με την κλιματική αλλαγή και αφορούν</a:t>
            </a:r>
            <a:r>
              <a:rPr lang="el-GR" b="1" dirty="0"/>
              <a:t> τα ακραία καιρικά φαινόμενα, τις μεγάλες φυσικές καταστροφές</a:t>
            </a:r>
            <a:r>
              <a:rPr lang="en-US" b="1" dirty="0"/>
              <a:t>,</a:t>
            </a:r>
          </a:p>
          <a:p>
            <a:pPr algn="ctr" eaLnBrk="0" hangingPunct="0">
              <a:defRPr/>
            </a:pPr>
            <a:r>
              <a:rPr lang="el-GR" sz="1800" b="1" dirty="0">
                <a:effectLst/>
                <a:latin typeface="Calibri" panose="020F0502020204030204" pitchFamily="34" charset="0"/>
                <a:ea typeface="Times New Roman" panose="02020603050405020304" pitchFamily="18" charset="0"/>
              </a:rPr>
              <a:t>την απώλεια ενδιαιτημάτων, την κρίση του νερού </a:t>
            </a:r>
            <a:endParaRPr lang="el-GR" b="1" dirty="0">
              <a:solidFill>
                <a:schemeClr val="bg1"/>
              </a:solidFill>
            </a:endParaRPr>
          </a:p>
        </p:txBody>
      </p:sp>
      <p:pic>
        <p:nvPicPr>
          <p:cNvPr id="15369" name="Picture 3" descr="antarktiki-pagos"/>
          <p:cNvPicPr>
            <a:picLocks noChangeAspect="1" noChangeArrowheads="1"/>
          </p:cNvPicPr>
          <p:nvPr/>
        </p:nvPicPr>
        <p:blipFill>
          <a:blip r:embed="rId3" cstate="print"/>
          <a:srcRect b="3053"/>
          <a:stretch>
            <a:fillRect/>
          </a:stretch>
        </p:blipFill>
        <p:spPr bwMode="auto">
          <a:xfrm>
            <a:off x="4492476" y="4261755"/>
            <a:ext cx="2863796" cy="1979624"/>
          </a:xfrm>
          <a:prstGeom prst="rect">
            <a:avLst/>
          </a:prstGeom>
          <a:noFill/>
          <a:ln w="9525">
            <a:noFill/>
            <a:miter lim="800000"/>
            <a:headEnd/>
            <a:tailEnd/>
          </a:ln>
        </p:spPr>
      </p:pic>
      <p:pic>
        <p:nvPicPr>
          <p:cNvPr id="15372" name="Picture 12"/>
          <p:cNvPicPr>
            <a:picLocks noChangeAspect="1" noChangeArrowheads="1"/>
          </p:cNvPicPr>
          <p:nvPr/>
        </p:nvPicPr>
        <p:blipFill>
          <a:blip r:embed="rId4" cstate="print"/>
          <a:stretch>
            <a:fillRect/>
          </a:stretch>
        </p:blipFill>
        <p:spPr bwMode="auto">
          <a:xfrm flipH="1">
            <a:off x="8818893" y="2597289"/>
            <a:ext cx="3021195" cy="2505073"/>
          </a:xfrm>
          <a:prstGeom prst="rect">
            <a:avLst/>
          </a:prstGeom>
          <a:noFill/>
          <a:ln w="9525">
            <a:noFill/>
            <a:miter lim="800000"/>
            <a:headEnd/>
            <a:tailEnd/>
          </a:ln>
        </p:spPr>
      </p:pic>
      <p:sp>
        <p:nvSpPr>
          <p:cNvPr id="13" name="TextBox 12">
            <a:extLst>
              <a:ext uri="{FF2B5EF4-FFF2-40B4-BE49-F238E27FC236}">
                <a16:creationId xmlns:a16="http://schemas.microsoft.com/office/drawing/2014/main" id="{B855B803-9F38-448C-B5CE-78FB2A34A202}"/>
              </a:ext>
            </a:extLst>
          </p:cNvPr>
          <p:cNvSpPr txBox="1"/>
          <p:nvPr/>
        </p:nvSpPr>
        <p:spPr>
          <a:xfrm>
            <a:off x="8776906" y="2641818"/>
            <a:ext cx="3165578" cy="646331"/>
          </a:xfrm>
          <a:prstGeom prst="rect">
            <a:avLst/>
          </a:prstGeom>
          <a:noFill/>
        </p:spPr>
        <p:txBody>
          <a:bodyPr wrap="square">
            <a:spAutoFit/>
          </a:bodyPr>
          <a:lstStyle/>
          <a:p>
            <a:pPr algn="ctr"/>
            <a:r>
              <a:rPr lang="el-GR" b="1" dirty="0"/>
              <a:t>συχνότερη εμφάνιση ακραίων καιρικών φαινομένων</a:t>
            </a:r>
          </a:p>
        </p:txBody>
      </p:sp>
      <p:sp>
        <p:nvSpPr>
          <p:cNvPr id="17" name="TextBox 16">
            <a:extLst>
              <a:ext uri="{FF2B5EF4-FFF2-40B4-BE49-F238E27FC236}">
                <a16:creationId xmlns:a16="http://schemas.microsoft.com/office/drawing/2014/main" id="{818831EB-5ADC-4B9D-B663-DD544A092573}"/>
              </a:ext>
            </a:extLst>
          </p:cNvPr>
          <p:cNvSpPr txBox="1"/>
          <p:nvPr/>
        </p:nvSpPr>
        <p:spPr>
          <a:xfrm>
            <a:off x="9114816" y="743220"/>
            <a:ext cx="2725271" cy="369332"/>
          </a:xfrm>
          <a:prstGeom prst="rect">
            <a:avLst/>
          </a:prstGeom>
          <a:noFill/>
        </p:spPr>
        <p:txBody>
          <a:bodyPr wrap="square">
            <a:spAutoFit/>
          </a:bodyPr>
          <a:lstStyle/>
          <a:p>
            <a:r>
              <a:rPr lang="el-GR" b="1" dirty="0"/>
              <a:t>άνοδος της θερμοκρασίας</a:t>
            </a:r>
            <a:endParaRPr lang="el-GR" sz="1600" dirty="0"/>
          </a:p>
        </p:txBody>
      </p:sp>
      <p:pic>
        <p:nvPicPr>
          <p:cNvPr id="12" name="Εικόνα 11">
            <a:extLst>
              <a:ext uri="{FF2B5EF4-FFF2-40B4-BE49-F238E27FC236}">
                <a16:creationId xmlns:a16="http://schemas.microsoft.com/office/drawing/2014/main" id="{4D1ECAD1-7911-42BF-B6EF-554CBDE3F25E}"/>
              </a:ext>
            </a:extLst>
          </p:cNvPr>
          <p:cNvPicPr>
            <a:picLocks noChangeAspect="1"/>
          </p:cNvPicPr>
          <p:nvPr/>
        </p:nvPicPr>
        <p:blipFill>
          <a:blip r:embed="rId5"/>
          <a:stretch>
            <a:fillRect/>
          </a:stretch>
        </p:blipFill>
        <p:spPr>
          <a:xfrm>
            <a:off x="5373542" y="1930661"/>
            <a:ext cx="3273421" cy="1833116"/>
          </a:xfrm>
          <a:prstGeom prst="rect">
            <a:avLst/>
          </a:prstGeom>
        </p:spPr>
      </p:pic>
      <p:pic>
        <p:nvPicPr>
          <p:cNvPr id="18" name="Εικόνα 17">
            <a:extLst>
              <a:ext uri="{FF2B5EF4-FFF2-40B4-BE49-F238E27FC236}">
                <a16:creationId xmlns:a16="http://schemas.microsoft.com/office/drawing/2014/main" id="{48CC3028-9B22-458D-8EDA-68DBC4081143}"/>
              </a:ext>
            </a:extLst>
          </p:cNvPr>
          <p:cNvPicPr>
            <a:picLocks noChangeAspect="1"/>
          </p:cNvPicPr>
          <p:nvPr/>
        </p:nvPicPr>
        <p:blipFill>
          <a:blip r:embed="rId6"/>
          <a:stretch>
            <a:fillRect/>
          </a:stretch>
        </p:blipFill>
        <p:spPr>
          <a:xfrm>
            <a:off x="3968953" y="1659232"/>
            <a:ext cx="1953718" cy="1375840"/>
          </a:xfrm>
          <a:prstGeom prst="rect">
            <a:avLst/>
          </a:prstGeom>
        </p:spPr>
      </p:pic>
      <p:pic>
        <p:nvPicPr>
          <p:cNvPr id="20" name="Εικόνα 19" descr="Εικόνα που περιέχει κείμενο, υπαίθριος, βουνό, ελατήριο&#10;&#10;Περιγραφή που δημιουργήθηκε αυτόματα">
            <a:extLst>
              <a:ext uri="{FF2B5EF4-FFF2-40B4-BE49-F238E27FC236}">
                <a16:creationId xmlns:a16="http://schemas.microsoft.com/office/drawing/2014/main" id="{6C1B07A0-A2B1-483C-B479-94B697F9DBE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99753" y="4972320"/>
            <a:ext cx="3013320" cy="1788163"/>
          </a:xfrm>
          <a:prstGeom prst="rect">
            <a:avLst/>
          </a:prstGeom>
        </p:spPr>
      </p:pic>
      <p:sp>
        <p:nvSpPr>
          <p:cNvPr id="21" name="TextBox 20">
            <a:extLst>
              <a:ext uri="{FF2B5EF4-FFF2-40B4-BE49-F238E27FC236}">
                <a16:creationId xmlns:a16="http://schemas.microsoft.com/office/drawing/2014/main" id="{FFA4593E-ABD3-401E-9949-7DE6FB7EAD04}"/>
              </a:ext>
            </a:extLst>
          </p:cNvPr>
          <p:cNvSpPr txBox="1"/>
          <p:nvPr/>
        </p:nvSpPr>
        <p:spPr>
          <a:xfrm>
            <a:off x="6441294" y="3000599"/>
            <a:ext cx="1750365" cy="369332"/>
          </a:xfrm>
          <a:prstGeom prst="rect">
            <a:avLst/>
          </a:prstGeom>
          <a:noFill/>
        </p:spPr>
        <p:txBody>
          <a:bodyPr wrap="square" rtlCol="0">
            <a:spAutoFit/>
          </a:bodyPr>
          <a:lstStyle/>
          <a:p>
            <a:r>
              <a:rPr lang="el-GR" b="1" dirty="0">
                <a:solidFill>
                  <a:srgbClr val="FF0000"/>
                </a:solidFill>
              </a:rPr>
              <a:t>Μεσόγειος </a:t>
            </a:r>
            <a:r>
              <a:rPr lang="en-US" b="1" dirty="0">
                <a:solidFill>
                  <a:srgbClr val="FF0000"/>
                </a:solidFill>
              </a:rPr>
              <a:t>SOS</a:t>
            </a:r>
            <a:endParaRPr lang="el-GR" b="1"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12"/>
          <p:cNvSpPr txBox="1">
            <a:spLocks noChangeArrowheads="1"/>
          </p:cNvSpPr>
          <p:nvPr/>
        </p:nvSpPr>
        <p:spPr bwMode="auto">
          <a:xfrm>
            <a:off x="0" y="134938"/>
            <a:ext cx="5221288" cy="369887"/>
          </a:xfrm>
          <a:prstGeom prst="rect">
            <a:avLst/>
          </a:prstGeom>
          <a:solidFill>
            <a:srgbClr val="FF9900"/>
          </a:solidFill>
          <a:ln w="9525">
            <a:noFill/>
            <a:miter lim="800000"/>
            <a:headEnd/>
            <a:tailEnd/>
          </a:ln>
        </p:spPr>
        <p:txBody>
          <a:bodyPr>
            <a:spAutoFit/>
          </a:bodyPr>
          <a:lstStyle/>
          <a:p>
            <a:r>
              <a:rPr lang="el-GR" altLang="el-GR">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4846637" cy="338138"/>
          </a:xfrm>
          <a:prstGeom prst="rect">
            <a:avLst/>
          </a:prstGeom>
          <a:solidFill>
            <a:schemeClr val="bg1">
              <a:lumMod val="65000"/>
            </a:schemeClr>
          </a:solidFill>
          <a:ln>
            <a:noFill/>
          </a:ln>
        </p:spPr>
        <p:txBody>
          <a:bodyPr>
            <a:spAutoFit/>
          </a:bodyPr>
          <a:lstStyle/>
          <a:p>
            <a:pPr algn="ctr"/>
            <a:r>
              <a:rPr lang="el-GR" altLang="el-GR" sz="1600">
                <a:solidFill>
                  <a:srgbClr val="FFFFFF"/>
                </a:solidFill>
                <a:cs typeface="Arial" charset="0"/>
              </a:rPr>
              <a:t>Τομέας: ΠΟΤΑΜΙΑ (ΠΛΗΜΜΥΡΙΚΑ ΦΑΙΝΟΜΕΝΑ)</a:t>
            </a:r>
          </a:p>
        </p:txBody>
      </p:sp>
      <p:sp>
        <p:nvSpPr>
          <p:cNvPr id="18" name="TextBox 17"/>
          <p:cNvSpPr txBox="1">
            <a:spLocks noChangeArrowheads="1"/>
          </p:cNvSpPr>
          <p:nvPr/>
        </p:nvSpPr>
        <p:spPr bwMode="auto">
          <a:xfrm>
            <a:off x="10280650" y="-38100"/>
            <a:ext cx="1884363" cy="735013"/>
          </a:xfrm>
          <a:prstGeom prst="ellipse">
            <a:avLst/>
          </a:prstGeom>
          <a:solidFill>
            <a:schemeClr val="bg1">
              <a:lumMod val="65000"/>
            </a:schemeClr>
          </a:solidFill>
          <a:ln>
            <a:noFill/>
          </a:ln>
        </p:spPr>
        <p:txBody>
          <a:bodyPr>
            <a:spAutoFit/>
          </a:bodyPr>
          <a:lstStyle/>
          <a:p>
            <a:pPr algn="ctr"/>
            <a:r>
              <a:rPr lang="el-GR" sz="1400">
                <a:solidFill>
                  <a:schemeClr val="bg1"/>
                </a:solidFill>
              </a:rPr>
              <a:t>3 δράσεις</a:t>
            </a:r>
          </a:p>
          <a:p>
            <a:pPr algn="ctr"/>
            <a:r>
              <a:rPr lang="el-GR" sz="1400">
                <a:solidFill>
                  <a:schemeClr val="bg1"/>
                </a:solidFill>
              </a:rPr>
              <a:t>14 μέτρα</a:t>
            </a:r>
            <a:endParaRPr lang="el-GR" altLang="el-GR" sz="1400">
              <a:solidFill>
                <a:schemeClr val="bg1"/>
              </a:solidFill>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4005172176"/>
              </p:ext>
            </p:extLst>
          </p:nvPr>
        </p:nvGraphicFramePr>
        <p:xfrm>
          <a:off x="123867" y="761206"/>
          <a:ext cx="5784014" cy="5965527"/>
        </p:xfrm>
        <a:graphic>
          <a:graphicData uri="http://schemas.openxmlformats.org/drawingml/2006/table">
            <a:tbl>
              <a:tblPr/>
              <a:tblGrid>
                <a:gridCol w="653214">
                  <a:extLst>
                    <a:ext uri="{9D8B030D-6E8A-4147-A177-3AD203B41FA5}">
                      <a16:colId xmlns:a16="http://schemas.microsoft.com/office/drawing/2014/main" val="20000"/>
                    </a:ext>
                  </a:extLst>
                </a:gridCol>
                <a:gridCol w="5130800">
                  <a:extLst>
                    <a:ext uri="{9D8B030D-6E8A-4147-A177-3AD203B41FA5}">
                      <a16:colId xmlns:a16="http://schemas.microsoft.com/office/drawing/2014/main" val="20001"/>
                    </a:ext>
                  </a:extLst>
                </a:gridCol>
              </a:tblGrid>
              <a:tr h="45724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7.1</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cs typeface="Times New Roman" pitchFamily="18" charset="0"/>
                        </a:rPr>
                        <a:t>Δράσεις αντιμετώπισης των επιπτώσεων της κλιματικής αλλαγής στην εκδήλωση ποτάμιων πλημμυρών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12414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7.1.1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C00000"/>
                          </a:solidFill>
                          <a:effectLst/>
                          <a:latin typeface="Calibri" pitchFamily="34" charset="0"/>
                          <a:cs typeface="Times New Roman" pitchFamily="18" charset="0"/>
                        </a:rPr>
                        <a:t>Εκπόνηση εξειδικευμένης μελέτης για τον εντοπισμό και οριοθέτηση των περιοχών που απειλούνται περισσότερο από </a:t>
                      </a:r>
                      <a:r>
                        <a:rPr kumimoji="0" lang="el-GR" sz="1200" b="1" i="0" u="none" strike="noStrike" cap="none" normalizeH="0" baseline="0" dirty="0" err="1">
                          <a:ln>
                            <a:noFill/>
                          </a:ln>
                          <a:solidFill>
                            <a:srgbClr val="C00000"/>
                          </a:solidFill>
                          <a:effectLst/>
                          <a:latin typeface="Calibri" pitchFamily="34" charset="0"/>
                          <a:cs typeface="Times New Roman" pitchFamily="18" charset="0"/>
                        </a:rPr>
                        <a:t>πλημμυρικά</a:t>
                      </a:r>
                      <a:r>
                        <a:rPr kumimoji="0" lang="el-GR" sz="1200" b="1" i="0" u="none" strike="noStrike" cap="none" normalizeH="0" baseline="0" dirty="0">
                          <a:ln>
                            <a:noFill/>
                          </a:ln>
                          <a:solidFill>
                            <a:srgbClr val="C00000"/>
                          </a:solidFill>
                          <a:effectLst/>
                          <a:latin typeface="Calibri" pitchFamily="34" charset="0"/>
                          <a:cs typeface="Times New Roman" pitchFamily="18" charset="0"/>
                        </a:rPr>
                        <a:t> φαινόμενα</a:t>
                      </a:r>
                      <a:r>
                        <a:rPr kumimoji="0" lang="el-GR" sz="1200" b="0" i="0" u="none" strike="noStrike" cap="none" normalizeH="0" baseline="0" dirty="0">
                          <a:ln>
                            <a:noFill/>
                          </a:ln>
                          <a:solidFill>
                            <a:srgbClr val="000000"/>
                          </a:solidFill>
                          <a:effectLst/>
                          <a:latin typeface="Calibri" pitchFamily="34" charset="0"/>
                          <a:cs typeface="Times New Roman" pitchFamily="18" charset="0"/>
                        </a:rPr>
                        <a:t>. Η μελέτη αυτή θα περιλαμβάνει υδραυλικές μελέτες κατάλληλης κλίμακας των καθορισμένων υψηλών ζωνών πλημμυρών (ΖΔΥΚΠ) σε συσχέτιση με υφιστάμενες δραστηριότητες και έργα (πχ τουριστικές δραστηριότητες, ξενοδοχειακά συγκροτήματα, δρόμοι, αστικός ιστός κλπ.) και των αναμενόμενων επιπτώσεων λόγω κλιματικής αλλαγής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73589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7.1.2</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Εκπόνηση εξειδικευμένων μελετών για την προστασία των πλέον ευπαθών περιοχών που θα προκύψουν από τη μελέτη του Μέτρου 7.1.1 </a:t>
                      </a:r>
                      <a:r>
                        <a:rPr kumimoji="0" lang="el-GR" sz="1200" b="0" i="0" u="none" strike="noStrike" cap="none" normalizeH="0" baseline="0" dirty="0">
                          <a:ln>
                            <a:noFill/>
                          </a:ln>
                          <a:solidFill>
                            <a:srgbClr val="000000"/>
                          </a:solidFill>
                          <a:effectLst/>
                          <a:latin typeface="Calibri" pitchFamily="34" charset="0"/>
                          <a:cs typeface="Times New Roman" pitchFamily="18" charset="0"/>
                        </a:rPr>
                        <a:t>(αντιπλημμυρικά έργα, αντιδιαβρωτικά, αντιστήριξης πρανών κλπ.). Καθορισμός ζωνών και μέτρων προστασίας κοίτης ποταμών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73589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Μέτρο 7.1.3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Άμεση εφαρμογή των προτεινόμενων έργων προστασίας στις περιοχές που απειλούνται περισσότερο. </a:t>
                      </a:r>
                      <a:r>
                        <a:rPr kumimoji="0" lang="el-GR" sz="1200" b="0" i="0" u="none" strike="noStrike" cap="none" normalizeH="0" baseline="0" dirty="0">
                          <a:ln>
                            <a:noFill/>
                          </a:ln>
                          <a:solidFill>
                            <a:srgbClr val="000000"/>
                          </a:solidFill>
                          <a:effectLst/>
                          <a:latin typeface="Calibri" pitchFamily="34" charset="0"/>
                          <a:cs typeface="Times New Roman" pitchFamily="18" charset="0"/>
                        </a:rPr>
                        <a:t>Προτείνεται να προκριθούν λύσεις βασισμένες στη φύση (</a:t>
                      </a:r>
                      <a:r>
                        <a:rPr kumimoji="0" lang="el-GR" sz="1200" b="0" i="0" u="none" strike="noStrike" cap="none" normalizeH="0" baseline="0" dirty="0" err="1">
                          <a:ln>
                            <a:noFill/>
                          </a:ln>
                          <a:solidFill>
                            <a:srgbClr val="000000"/>
                          </a:solidFill>
                          <a:effectLst/>
                          <a:latin typeface="Calibri" pitchFamily="34" charset="0"/>
                          <a:cs typeface="Times New Roman" pitchFamily="18" charset="0"/>
                        </a:rPr>
                        <a:t>nature</a:t>
                      </a:r>
                      <a:r>
                        <a:rPr kumimoji="0" lang="el-GR" sz="1200" b="0" i="0" u="none" strike="noStrike" cap="none" normalizeH="0" baseline="0" dirty="0">
                          <a:ln>
                            <a:noFill/>
                          </a:ln>
                          <a:solidFill>
                            <a:srgbClr val="000000"/>
                          </a:solidFill>
                          <a:effectLst/>
                          <a:latin typeface="Calibri" pitchFamily="34" charset="0"/>
                          <a:cs typeface="Times New Roman" pitchFamily="18" charset="0"/>
                        </a:rPr>
                        <a:t> - </a:t>
                      </a:r>
                      <a:r>
                        <a:rPr kumimoji="0" lang="el-GR" sz="1200" b="0" i="0" u="none" strike="noStrike" cap="none" normalizeH="0" baseline="0" dirty="0" err="1">
                          <a:ln>
                            <a:noFill/>
                          </a:ln>
                          <a:solidFill>
                            <a:srgbClr val="000000"/>
                          </a:solidFill>
                          <a:effectLst/>
                          <a:latin typeface="Calibri" pitchFamily="34" charset="0"/>
                          <a:cs typeface="Times New Roman" pitchFamily="18" charset="0"/>
                        </a:rPr>
                        <a:t>based</a:t>
                      </a:r>
                      <a:r>
                        <a:rPr kumimoji="0" lang="el-GR" sz="1200" b="0" i="0" u="none" strike="noStrike" cap="none" normalizeH="0" baseline="0" dirty="0">
                          <a:ln>
                            <a:noFill/>
                          </a:ln>
                          <a:solidFill>
                            <a:srgbClr val="000000"/>
                          </a:solidFill>
                          <a:effectLst/>
                          <a:latin typeface="Calibri" pitchFamily="34" charset="0"/>
                          <a:cs typeface="Times New Roman" pitchFamily="18" charset="0"/>
                        </a:rPr>
                        <a:t> </a:t>
                      </a:r>
                      <a:r>
                        <a:rPr kumimoji="0" lang="el-GR" sz="1200" b="0" i="0" u="none" strike="noStrike" cap="none" normalizeH="0" baseline="0" dirty="0" err="1">
                          <a:ln>
                            <a:noFill/>
                          </a:ln>
                          <a:solidFill>
                            <a:srgbClr val="000000"/>
                          </a:solidFill>
                          <a:effectLst/>
                          <a:latin typeface="Calibri" pitchFamily="34" charset="0"/>
                          <a:cs typeface="Times New Roman" pitchFamily="18" charset="0"/>
                        </a:rPr>
                        <a:t>solutions</a:t>
                      </a:r>
                      <a:r>
                        <a:rPr kumimoji="0" lang="el-GR" sz="1200" b="0" i="0" u="none" strike="noStrike" cap="none" normalizeH="0" baseline="0" dirty="0">
                          <a:ln>
                            <a:noFill/>
                          </a:ln>
                          <a:solidFill>
                            <a:srgbClr val="000000"/>
                          </a:solidFill>
                          <a:effectLst/>
                          <a:latin typeface="Calibri" pitchFamily="34" charset="0"/>
                          <a:cs typeface="Times New Roman" pitchFamily="18" charset="0"/>
                        </a:rPr>
                        <a:t>)</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576715279"/>
                  </a:ext>
                </a:extLst>
              </a:tr>
              <a:tr h="532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7.1.5</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cs typeface="Times New Roman" pitchFamily="18" charset="0"/>
                        </a:rPr>
                        <a:t>Κατασκευή έργων αποθήκευσης όμβριων υδάτων (ή αποκατάσταση υγροτόπων όπου είναι εφικτό) στα ανάντη περιοχών στις οποίες δεν είναι δυνατή η ασφαλής απορροή τους (έργα αντιπλημμυρικής προστασίας)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r h="73589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7.1.6</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kern="1200" cap="none" normalizeH="0" baseline="0" dirty="0">
                          <a:ln>
                            <a:noFill/>
                          </a:ln>
                          <a:solidFill>
                            <a:srgbClr val="000000"/>
                          </a:solidFill>
                          <a:effectLst/>
                          <a:latin typeface="Calibri" pitchFamily="34" charset="0"/>
                          <a:ea typeface="+mn-ea"/>
                          <a:cs typeface="Times New Roman" pitchFamily="18" charset="0"/>
                        </a:rPr>
                        <a:t>Κατασκευή ή επέκταση δικτύου αποχέτευσης </a:t>
                      </a:r>
                      <a:r>
                        <a:rPr kumimoji="0" lang="el-GR" sz="1200" b="0" i="0" u="none" strike="noStrike" kern="1200" cap="none" normalizeH="0" baseline="0" dirty="0" err="1">
                          <a:ln>
                            <a:noFill/>
                          </a:ln>
                          <a:solidFill>
                            <a:srgbClr val="000000"/>
                          </a:solidFill>
                          <a:effectLst/>
                          <a:latin typeface="Calibri" pitchFamily="34" charset="0"/>
                          <a:ea typeface="+mn-ea"/>
                          <a:cs typeface="Times New Roman" pitchFamily="18" charset="0"/>
                        </a:rPr>
                        <a:t>ομβρίων</a:t>
                      </a:r>
                      <a:r>
                        <a:rPr kumimoji="0" lang="el-GR" sz="1200" b="0" i="0" u="none" strike="noStrike" kern="1200" cap="none" normalizeH="0" baseline="0" dirty="0">
                          <a:ln>
                            <a:noFill/>
                          </a:ln>
                          <a:solidFill>
                            <a:srgbClr val="000000"/>
                          </a:solidFill>
                          <a:effectLst/>
                          <a:latin typeface="Calibri" pitchFamily="34" charset="0"/>
                          <a:ea typeface="+mn-ea"/>
                          <a:cs typeface="Times New Roman" pitchFamily="18" charset="0"/>
                        </a:rPr>
                        <a:t> υδάτων, κατά προτεραιότητα στους οικισμούς της Περιφέρειας Κρήτης που βρίσκονται εντός ΖΔΥΚΠ</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4"/>
                  </a:ext>
                </a:extLst>
              </a:tr>
              <a:tr h="73589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7.1.7</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kern="1200" cap="none" normalizeH="0" baseline="0" dirty="0">
                          <a:ln>
                            <a:noFill/>
                          </a:ln>
                          <a:solidFill>
                            <a:srgbClr val="000000"/>
                          </a:solidFill>
                          <a:effectLst/>
                          <a:latin typeface="Calibri" pitchFamily="34" charset="0"/>
                          <a:ea typeface="+mn-ea"/>
                          <a:cs typeface="Times New Roman" pitchFamily="18" charset="0"/>
                        </a:rPr>
                        <a:t>Ανάπτυξη τηλεμετρικού δικτύου για την συνεχόμενη μέτρηση βροχοπτώσεων, στάθμης και παροχών στα υδατικά σώματα της Περιφέρειας που εγκυμονούν τους μεγαλύτερους κινδύνους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5"/>
                  </a:ext>
                </a:extLst>
              </a:tr>
              <a:tr h="73589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cs typeface="Times New Roman" pitchFamily="18" charset="0"/>
                        </a:rPr>
                        <a:t>Μέτρο 7.1.8</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C00000"/>
                          </a:solidFill>
                          <a:effectLst/>
                          <a:latin typeface="Calibri" pitchFamily="34" charset="0"/>
                          <a:cs typeface="Times New Roman" pitchFamily="18" charset="0"/>
                        </a:rPr>
                        <a:t>Εφαρμογή καινοτόμων πιλοτικών δράσεων για τα </a:t>
                      </a:r>
                      <a:r>
                        <a:rPr kumimoji="0" lang="el-GR" sz="1200" b="1" i="0" u="none" strike="noStrike" cap="none" normalizeH="0" baseline="0" dirty="0" err="1">
                          <a:ln>
                            <a:noFill/>
                          </a:ln>
                          <a:solidFill>
                            <a:srgbClr val="C00000"/>
                          </a:solidFill>
                          <a:effectLst/>
                          <a:latin typeface="Calibri" pitchFamily="34" charset="0"/>
                          <a:cs typeface="Times New Roman" pitchFamily="18" charset="0"/>
                        </a:rPr>
                        <a:t>πλημμυρικά</a:t>
                      </a:r>
                      <a:r>
                        <a:rPr kumimoji="0" lang="el-GR" sz="1200" b="1" i="0" u="none" strike="noStrike" cap="none" normalizeH="0" baseline="0" dirty="0">
                          <a:ln>
                            <a:noFill/>
                          </a:ln>
                          <a:solidFill>
                            <a:srgbClr val="C00000"/>
                          </a:solidFill>
                          <a:effectLst/>
                          <a:latin typeface="Calibri" pitchFamily="34" charset="0"/>
                          <a:cs typeface="Times New Roman" pitchFamily="18" charset="0"/>
                        </a:rPr>
                        <a:t> φαινόμενα </a:t>
                      </a:r>
                      <a:r>
                        <a:rPr kumimoji="0" lang="el-GR" sz="1200" b="0" i="0" u="none" strike="noStrike" cap="none" normalizeH="0" baseline="0" dirty="0">
                          <a:ln>
                            <a:noFill/>
                          </a:ln>
                          <a:solidFill>
                            <a:schemeClr val="tx2"/>
                          </a:solidFill>
                          <a:effectLst/>
                          <a:latin typeface="Calibri" pitchFamily="34" charset="0"/>
                          <a:cs typeface="Times New Roman" pitchFamily="18" charset="0"/>
                        </a:rPr>
                        <a:t>και αξιοποίηση αποτελεσμάτων υφιστάμενων πιλοτικών δράσεων (π.χ. αντιπλημμυρικά έργα). Προτείνεται να προκριθούν λύσεις βασισμένες στη φύση (</a:t>
                      </a:r>
                      <a:r>
                        <a:rPr kumimoji="0" lang="el-GR" sz="1200" b="0" i="0" u="none" strike="noStrike" cap="none" normalizeH="0" baseline="0" dirty="0" err="1">
                          <a:ln>
                            <a:noFill/>
                          </a:ln>
                          <a:solidFill>
                            <a:schemeClr val="tx2"/>
                          </a:solidFill>
                          <a:effectLst/>
                          <a:latin typeface="Calibri" pitchFamily="34" charset="0"/>
                          <a:cs typeface="Times New Roman" pitchFamily="18" charset="0"/>
                        </a:rPr>
                        <a:t>nature</a:t>
                      </a:r>
                      <a:r>
                        <a:rPr kumimoji="0" lang="el-GR" sz="1200" b="0" i="0" u="none" strike="noStrike" cap="none" normalizeH="0" baseline="0" dirty="0">
                          <a:ln>
                            <a:noFill/>
                          </a:ln>
                          <a:solidFill>
                            <a:schemeClr val="tx2"/>
                          </a:solidFill>
                          <a:effectLst/>
                          <a:latin typeface="Calibri" pitchFamily="34" charset="0"/>
                          <a:cs typeface="Times New Roman" pitchFamily="18" charset="0"/>
                        </a:rPr>
                        <a:t> - </a:t>
                      </a:r>
                      <a:r>
                        <a:rPr kumimoji="0" lang="el-GR" sz="1200" b="0" i="0" u="none" strike="noStrike" cap="none" normalizeH="0" baseline="0" dirty="0" err="1">
                          <a:ln>
                            <a:noFill/>
                          </a:ln>
                          <a:solidFill>
                            <a:schemeClr val="tx2"/>
                          </a:solidFill>
                          <a:effectLst/>
                          <a:latin typeface="Calibri" pitchFamily="34" charset="0"/>
                          <a:cs typeface="Times New Roman" pitchFamily="18" charset="0"/>
                        </a:rPr>
                        <a:t>based</a:t>
                      </a:r>
                      <a:r>
                        <a:rPr kumimoji="0" lang="el-GR" sz="1200" b="0" i="0" u="none" strike="noStrike" cap="none" normalizeH="0" baseline="0" dirty="0">
                          <a:ln>
                            <a:noFill/>
                          </a:ln>
                          <a:solidFill>
                            <a:schemeClr val="tx2"/>
                          </a:solidFill>
                          <a:effectLst/>
                          <a:latin typeface="Calibri" pitchFamily="34" charset="0"/>
                          <a:cs typeface="Times New Roman" pitchFamily="18" charset="0"/>
                        </a:rPr>
                        <a:t> </a:t>
                      </a:r>
                      <a:r>
                        <a:rPr kumimoji="0" lang="el-GR" sz="1200" b="0" i="0" u="none" strike="noStrike" cap="none" normalizeH="0" baseline="0" dirty="0" err="1">
                          <a:ln>
                            <a:noFill/>
                          </a:ln>
                          <a:solidFill>
                            <a:schemeClr val="tx2"/>
                          </a:solidFill>
                          <a:effectLst/>
                          <a:latin typeface="Calibri" pitchFamily="34" charset="0"/>
                          <a:cs typeface="Times New Roman" pitchFamily="18" charset="0"/>
                        </a:rPr>
                        <a:t>solutions</a:t>
                      </a:r>
                      <a:r>
                        <a:rPr kumimoji="0" lang="el-GR" sz="1200" b="0" i="0" u="none" strike="noStrike" cap="none" normalizeH="0" baseline="0" dirty="0">
                          <a:ln>
                            <a:noFill/>
                          </a:ln>
                          <a:solidFill>
                            <a:schemeClr val="tx2"/>
                          </a:solidFill>
                          <a:effectLst/>
                          <a:latin typeface="Calibri" pitchFamily="34" charset="0"/>
                          <a:cs typeface="Times New Roman" pitchFamily="18" charset="0"/>
                        </a:rPr>
                        <a:t>)</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2972360074"/>
                  </a:ext>
                </a:extLst>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2756840125"/>
              </p:ext>
            </p:extLst>
          </p:nvPr>
        </p:nvGraphicFramePr>
        <p:xfrm>
          <a:off x="6096000" y="942975"/>
          <a:ext cx="5835650" cy="1347788"/>
        </p:xfrm>
        <a:graphic>
          <a:graphicData uri="http://schemas.openxmlformats.org/drawingml/2006/table">
            <a:tbl>
              <a:tblPr/>
              <a:tblGrid>
                <a:gridCol w="706438">
                  <a:extLst>
                    <a:ext uri="{9D8B030D-6E8A-4147-A177-3AD203B41FA5}">
                      <a16:colId xmlns:a16="http://schemas.microsoft.com/office/drawing/2014/main" val="20000"/>
                    </a:ext>
                  </a:extLst>
                </a:gridCol>
                <a:gridCol w="5129212">
                  <a:extLst>
                    <a:ext uri="{9D8B030D-6E8A-4147-A177-3AD203B41FA5}">
                      <a16:colId xmlns:a16="http://schemas.microsoft.com/office/drawing/2014/main" val="20001"/>
                    </a:ext>
                  </a:extLst>
                </a:gridCol>
              </a:tblGrid>
              <a:tr h="250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7.2</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cs typeface="Times New Roman" pitchFamily="18" charset="0"/>
                        </a:rPr>
                        <a:t>Ενσωμάτωση των επιπτώσεων της κλιματικής αλλαγής στον σχεδιασμό διαχείρισης κινδύνων πλημμύρας στην Περιφέρεια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433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7.2.1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cs typeface="Times New Roman" pitchFamily="18" charset="0"/>
                        </a:rPr>
                        <a:t>Αξιοποίηση των αποτελεσμάτων του ΠεΣΠΚΑ κατά την αναθεώρηση των ΖΔΥΚΠ που αφορούν την Περιφέρεια Κρήτης (προβλέπεται στις εγκριτικές αποφάσεις των σχεδίων)</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433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7.2.2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Παροχή χρηματοδότησης για την εκτέλεση έργων και καθαρισμών στις πεδινές και ορεινές κοίτες </a:t>
                      </a:r>
                      <a:r>
                        <a:rPr kumimoji="0" lang="el-GR" sz="1200" b="1" i="0" u="none" strike="noStrike" kern="1200" cap="none" normalizeH="0" baseline="0" dirty="0" err="1">
                          <a:ln>
                            <a:noFill/>
                          </a:ln>
                          <a:solidFill>
                            <a:srgbClr val="C00000"/>
                          </a:solidFill>
                          <a:effectLst/>
                          <a:latin typeface="Calibri" pitchFamily="34" charset="0"/>
                          <a:ea typeface="+mn-ea"/>
                          <a:cs typeface="Times New Roman" pitchFamily="18" charset="0"/>
                        </a:rPr>
                        <a:t>υδατορεμάτων</a:t>
                      </a:r>
                      <a:endPar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121019767"/>
              </p:ext>
            </p:extLst>
          </p:nvPr>
        </p:nvGraphicFramePr>
        <p:xfrm>
          <a:off x="6096000" y="2290763"/>
          <a:ext cx="5835650" cy="1530668"/>
        </p:xfrm>
        <a:graphic>
          <a:graphicData uri="http://schemas.openxmlformats.org/drawingml/2006/table">
            <a:tbl>
              <a:tblPr/>
              <a:tblGrid>
                <a:gridCol w="706438">
                  <a:extLst>
                    <a:ext uri="{9D8B030D-6E8A-4147-A177-3AD203B41FA5}">
                      <a16:colId xmlns:a16="http://schemas.microsoft.com/office/drawing/2014/main" val="20000"/>
                    </a:ext>
                  </a:extLst>
                </a:gridCol>
                <a:gridCol w="5129212">
                  <a:extLst>
                    <a:ext uri="{9D8B030D-6E8A-4147-A177-3AD203B41FA5}">
                      <a16:colId xmlns:a16="http://schemas.microsoft.com/office/drawing/2014/main" val="20001"/>
                    </a:ext>
                  </a:extLst>
                </a:gridCol>
              </a:tblGrid>
              <a:tr h="33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7.3</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cs typeface="Times New Roman" pitchFamily="18" charset="0"/>
                        </a:rPr>
                        <a:t>Προστασία των εδαφών από τη διάβρωση</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433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7.3.1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C00000"/>
                          </a:solidFill>
                          <a:effectLst/>
                          <a:latin typeface="Calibri" pitchFamily="34" charset="0"/>
                          <a:cs typeface="Times New Roman" pitchFamily="18" charset="0"/>
                        </a:rPr>
                        <a:t>Εκπόνηση μελετών για την εμπεριστατωμένη υπόδειξη υλοποίησης αντιδιαβρωτικών έργων</a:t>
                      </a:r>
                      <a:r>
                        <a:rPr kumimoji="0" lang="el-GR" sz="1200" b="0" i="0" u="none" strike="noStrike" cap="none" normalizeH="0" baseline="0" dirty="0">
                          <a:ln>
                            <a:noFill/>
                          </a:ln>
                          <a:solidFill>
                            <a:srgbClr val="000000"/>
                          </a:solidFill>
                          <a:effectLst/>
                          <a:latin typeface="Calibri" pitchFamily="34" charset="0"/>
                          <a:cs typeface="Times New Roman" pitchFamily="18" charset="0"/>
                        </a:rPr>
                        <a:t>. Ειδικότερα οριοθέτηση περιοχών με υψηλό βαθμό διάβρωσης εδαφών, σε κατάλληλη κλίμακα, και πρόταση συγκεκριμένων μέτρων ανά περιοχή</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433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7.3.2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kern="1200" cap="none" normalizeH="0" baseline="0" dirty="0">
                          <a:ln>
                            <a:noFill/>
                          </a:ln>
                          <a:solidFill>
                            <a:srgbClr val="C00000"/>
                          </a:solidFill>
                          <a:effectLst/>
                          <a:latin typeface="Calibri" pitchFamily="34" charset="0"/>
                          <a:ea typeface="+mn-ea"/>
                          <a:cs typeface="Times New Roman" pitchFamily="18" charset="0"/>
                        </a:rPr>
                        <a:t>Υλοποίηση αντιδιαβρωτικών έργων βάσει των μελετών του Μέτρου 7.3.1</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Box 12"/>
          <p:cNvSpPr txBox="1">
            <a:spLocks noChangeArrowheads="1"/>
          </p:cNvSpPr>
          <p:nvPr/>
        </p:nvSpPr>
        <p:spPr bwMode="auto">
          <a:xfrm>
            <a:off x="209550" y="157163"/>
            <a:ext cx="5221288" cy="369887"/>
          </a:xfrm>
          <a:prstGeom prst="rect">
            <a:avLst/>
          </a:prstGeom>
          <a:solidFill>
            <a:srgbClr val="FF9900"/>
          </a:solidFill>
          <a:ln w="9525">
            <a:noFill/>
            <a:miter lim="800000"/>
            <a:headEnd/>
            <a:tailEnd/>
          </a:ln>
        </p:spPr>
        <p:txBody>
          <a:bodyPr>
            <a:spAutoFit/>
          </a:bodyPr>
          <a:lstStyle/>
          <a:p>
            <a:r>
              <a:rPr lang="el-GR" altLang="el-GR" b="1">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3641725" cy="366713"/>
          </a:xfrm>
          <a:prstGeom prst="rect">
            <a:avLst/>
          </a:prstGeom>
          <a:solidFill>
            <a:schemeClr val="bg1">
              <a:lumMod val="65000"/>
            </a:schemeClr>
          </a:solidFill>
          <a:ln>
            <a:noFill/>
          </a:ln>
        </p:spPr>
        <p:txBody>
          <a:bodyPr>
            <a:spAutoFit/>
          </a:bodyPr>
          <a:lstStyle/>
          <a:p>
            <a:pPr algn="ctr"/>
            <a:r>
              <a:rPr lang="el-GR" altLang="el-GR">
                <a:solidFill>
                  <a:srgbClr val="FFFFFF"/>
                </a:solidFill>
                <a:cs typeface="Arial" charset="0"/>
              </a:rPr>
              <a:t>Τομέας: ΠΑΡΑΚΤΙΕΣ ΧΡΗΣΕΙΣ</a:t>
            </a:r>
          </a:p>
        </p:txBody>
      </p:sp>
      <p:sp>
        <p:nvSpPr>
          <p:cNvPr id="18" name="TextBox 17"/>
          <p:cNvSpPr txBox="1">
            <a:spLocks noChangeArrowheads="1"/>
          </p:cNvSpPr>
          <p:nvPr/>
        </p:nvSpPr>
        <p:spPr bwMode="auto">
          <a:xfrm>
            <a:off x="10280650" y="-38100"/>
            <a:ext cx="1884363" cy="735013"/>
          </a:xfrm>
          <a:prstGeom prst="ellipse">
            <a:avLst/>
          </a:prstGeom>
          <a:solidFill>
            <a:schemeClr val="bg1">
              <a:lumMod val="65000"/>
            </a:schemeClr>
          </a:solidFill>
          <a:ln>
            <a:noFill/>
          </a:ln>
        </p:spPr>
        <p:txBody>
          <a:bodyPr>
            <a:spAutoFit/>
          </a:bodyPr>
          <a:lstStyle/>
          <a:p>
            <a:pPr algn="ctr"/>
            <a:r>
              <a:rPr lang="el-GR" sz="1400">
                <a:solidFill>
                  <a:schemeClr val="bg1"/>
                </a:solidFill>
              </a:rPr>
              <a:t>3 δράσεις</a:t>
            </a:r>
          </a:p>
          <a:p>
            <a:pPr algn="ctr"/>
            <a:r>
              <a:rPr lang="el-GR" sz="1400">
                <a:solidFill>
                  <a:schemeClr val="bg1"/>
                </a:solidFill>
              </a:rPr>
              <a:t>10 μέτρα</a:t>
            </a:r>
            <a:endParaRPr lang="el-GR" altLang="el-GR" sz="1400">
              <a:solidFill>
                <a:schemeClr val="bg1"/>
              </a:solidFill>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2356892370"/>
              </p:ext>
            </p:extLst>
          </p:nvPr>
        </p:nvGraphicFramePr>
        <p:xfrm>
          <a:off x="190500" y="717903"/>
          <a:ext cx="5905500" cy="4116221"/>
        </p:xfrm>
        <a:graphic>
          <a:graphicData uri="http://schemas.openxmlformats.org/drawingml/2006/table">
            <a:tbl>
              <a:tblPr/>
              <a:tblGrid>
                <a:gridCol w="732778">
                  <a:extLst>
                    <a:ext uri="{9D8B030D-6E8A-4147-A177-3AD203B41FA5}">
                      <a16:colId xmlns:a16="http://schemas.microsoft.com/office/drawing/2014/main" val="20000"/>
                    </a:ext>
                  </a:extLst>
                </a:gridCol>
                <a:gridCol w="5172722">
                  <a:extLst>
                    <a:ext uri="{9D8B030D-6E8A-4147-A177-3AD203B41FA5}">
                      <a16:colId xmlns:a16="http://schemas.microsoft.com/office/drawing/2014/main" val="20001"/>
                    </a:ext>
                  </a:extLst>
                </a:gridCol>
              </a:tblGrid>
              <a:tr h="842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8.1</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Γνώση και καταγραφή των κινδύνων από την κλιματική αλλαγή στην παράκτια ζώνη της Περιφέρειας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152888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8.1.1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Εκπόνηση εξειδικευμένης μελέτης διερεύνησης των κινδύνων και επιπτώσεων της κλιματικής αλλαγής στην παράκτια ζώνη </a:t>
                      </a:r>
                      <a:r>
                        <a:rPr kumimoji="0" lang="el-GR" sz="1400" b="0" i="0" u="none" strike="noStrike" kern="1200" cap="none" normalizeH="0" baseline="0" dirty="0">
                          <a:ln>
                            <a:noFill/>
                          </a:ln>
                          <a:solidFill>
                            <a:srgbClr val="002060"/>
                          </a:solidFill>
                          <a:effectLst/>
                          <a:latin typeface="Calibri" pitchFamily="34" charset="0"/>
                          <a:ea typeface="+mn-ea"/>
                          <a:cs typeface="Times New Roman" pitchFamily="18" charset="0"/>
                        </a:rPr>
                        <a:t>της Περιφέρειας Κρήτης και στις επιμέρους χρήσεις. </a:t>
                      </a:r>
                      <a:r>
                        <a:rPr kumimoji="0" lang="el-GR" sz="1400" b="1" i="0" u="none" strike="noStrike" cap="none" normalizeH="0" baseline="0" dirty="0">
                          <a:ln>
                            <a:noFill/>
                          </a:ln>
                          <a:solidFill>
                            <a:srgbClr val="C00000"/>
                          </a:solidFill>
                          <a:effectLst/>
                          <a:latin typeface="Calibri" pitchFamily="34" charset="0"/>
                          <a:cs typeface="Times New Roman" pitchFamily="18" charset="0"/>
                        </a:rPr>
                        <a:t>Καθορισμός ζωνών επικινδυνότητας κατάλληλης κλίμακας και κατηγοριοποίησή τους ανά είδος κινδύνου</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7703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8.1.2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2060"/>
                          </a:solidFill>
                          <a:effectLst/>
                          <a:latin typeface="Calibri" pitchFamily="34" charset="0"/>
                          <a:cs typeface="Times New Roman" pitchFamily="18" charset="0"/>
                        </a:rPr>
                        <a:t>Εκπόνηση μελέτης και κατάρτιση σχεδίου δράσης «Ολοκληρωμένης Διαχείρισης Παράκτιας Ζώνης (ΟΔΠΖ) Περιφέρειας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9748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8.1.3</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Δημιουργία μηχανισμού συνεχούς παρακολούθησης των παράκτιων περιοχών της Περιφέρειας Κρήτης με έμφαση στις περιοχές με την μεγαλύτερη τρωτότητα</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421870845"/>
              </p:ext>
            </p:extLst>
          </p:nvPr>
        </p:nvGraphicFramePr>
        <p:xfrm>
          <a:off x="6208880" y="862479"/>
          <a:ext cx="5905498" cy="1687169"/>
        </p:xfrm>
        <a:graphic>
          <a:graphicData uri="http://schemas.openxmlformats.org/drawingml/2006/table">
            <a:tbl>
              <a:tblPr/>
              <a:tblGrid>
                <a:gridCol w="715721">
                  <a:extLst>
                    <a:ext uri="{9D8B030D-6E8A-4147-A177-3AD203B41FA5}">
                      <a16:colId xmlns:a16="http://schemas.microsoft.com/office/drawing/2014/main" val="20000"/>
                    </a:ext>
                  </a:extLst>
                </a:gridCol>
                <a:gridCol w="5189777">
                  <a:extLst>
                    <a:ext uri="{9D8B030D-6E8A-4147-A177-3AD203B41FA5}">
                      <a16:colId xmlns:a16="http://schemas.microsoft.com/office/drawing/2014/main" val="20001"/>
                    </a:ext>
                  </a:extLst>
                </a:gridCol>
              </a:tblGrid>
              <a:tr h="16871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8.2.3</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Καθορισμός κινήτρων για την αποφυγή οικιστικής και επιχειρηματικής ανάπτυξης σε παράκτιες περιοχές που αντιμετωπίζουν σοβαρούς κινδύνους</a:t>
                      </a:r>
                      <a:r>
                        <a:rPr kumimoji="0" lang="el-GR" sz="1400" b="0" i="0" u="none" strike="noStrike" cap="none" normalizeH="0" baseline="0" dirty="0">
                          <a:ln>
                            <a:noFill/>
                          </a:ln>
                          <a:solidFill>
                            <a:srgbClr val="002060"/>
                          </a:solidFill>
                          <a:effectLst/>
                          <a:latin typeface="Calibri" pitchFamily="34" charset="0"/>
                          <a:cs typeface="Times New Roman" pitchFamily="18" charset="0"/>
                        </a:rPr>
                        <a:t>, έως και απαγόρευση χρήσεων γης (όπου είναι απαραίτητο) σε παράκτιες περιοχές που απειλούνται. Κίνητρα για μετεγκατάσταση υφιστάμενων δράσεων των παράκτιων περιοχών με αυξημένο κίνδυνο</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0"/>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26238763"/>
              </p:ext>
            </p:extLst>
          </p:nvPr>
        </p:nvGraphicFramePr>
        <p:xfrm>
          <a:off x="190501" y="4834124"/>
          <a:ext cx="5905500" cy="1999868"/>
        </p:xfrm>
        <a:graphic>
          <a:graphicData uri="http://schemas.openxmlformats.org/drawingml/2006/table">
            <a:tbl>
              <a:tblPr/>
              <a:tblGrid>
                <a:gridCol w="715842">
                  <a:extLst>
                    <a:ext uri="{9D8B030D-6E8A-4147-A177-3AD203B41FA5}">
                      <a16:colId xmlns:a16="http://schemas.microsoft.com/office/drawing/2014/main" val="20000"/>
                    </a:ext>
                  </a:extLst>
                </a:gridCol>
                <a:gridCol w="5189658">
                  <a:extLst>
                    <a:ext uri="{9D8B030D-6E8A-4147-A177-3AD203B41FA5}">
                      <a16:colId xmlns:a16="http://schemas.microsoft.com/office/drawing/2014/main" val="20001"/>
                    </a:ext>
                  </a:extLst>
                </a:gridCol>
              </a:tblGrid>
              <a:tr h="8170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000000"/>
                          </a:solidFill>
                          <a:effectLst/>
                          <a:latin typeface="Calibri" pitchFamily="34" charset="0"/>
                        </a:rPr>
                        <a:t>Δράση 8.2</a:t>
                      </a:r>
                      <a:endParaRPr kumimoji="0" lang="el-GR" sz="12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Κατάρτιση και εφαρμογή ολοκληρωμένου σχεδίου διαχείρισης της παράκτιας ζώνης της Περιφέρειας Κρήτης με ενσωμάτωση της παραμέτρου της κλιματικής αλλαγής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36313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8.2.1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Κατάρτιση </a:t>
                      </a:r>
                      <a:r>
                        <a:rPr kumimoji="0" lang="el-GR" sz="1400" b="1" i="0" u="none" strike="noStrike" cap="none" normalizeH="0" baseline="0" dirty="0" err="1">
                          <a:ln>
                            <a:noFill/>
                          </a:ln>
                          <a:solidFill>
                            <a:srgbClr val="C00000"/>
                          </a:solidFill>
                          <a:effectLst/>
                          <a:latin typeface="Calibri" pitchFamily="34" charset="0"/>
                          <a:cs typeface="Times New Roman" pitchFamily="18" charset="0"/>
                        </a:rPr>
                        <a:t>ακτολογίου</a:t>
                      </a:r>
                      <a:r>
                        <a:rPr kumimoji="0" lang="el-GR" sz="1400" b="1" i="0" u="none" strike="noStrike" cap="none" normalizeH="0" baseline="0" dirty="0">
                          <a:ln>
                            <a:noFill/>
                          </a:ln>
                          <a:solidFill>
                            <a:srgbClr val="C00000"/>
                          </a:solidFill>
                          <a:effectLst/>
                          <a:latin typeface="Calibri" pitchFamily="34" charset="0"/>
                          <a:cs typeface="Times New Roman" pitchFamily="18" charset="0"/>
                        </a:rPr>
                        <a:t> για την Περιφέρεια Κρήτης</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8170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8.2.2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2060"/>
                          </a:solidFill>
                          <a:effectLst/>
                          <a:latin typeface="Calibri" pitchFamily="34" charset="0"/>
                          <a:cs typeface="Times New Roman" pitchFamily="18" charset="0"/>
                        </a:rPr>
                        <a:t>Ενσωμάτωση των ζωνών προστασίας μεταξύ αιγιαλού και οικιστικής ζώνης στα νέα χωροταξικά σχέδια (ΠΠΧΣΑΑ, ΓΠΣ, ΣΧΟΟΑΠ) και σχέδια προστασίας εναλίων αρχαιοτήτων</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graphicFrame>
        <p:nvGraphicFramePr>
          <p:cNvPr id="9" name="Table 1">
            <a:extLst>
              <a:ext uri="{FF2B5EF4-FFF2-40B4-BE49-F238E27FC236}">
                <a16:creationId xmlns:a16="http://schemas.microsoft.com/office/drawing/2014/main" id="{EE0F3178-3A84-4CFB-AFDB-1E3DA7EC6228}"/>
              </a:ext>
            </a:extLst>
          </p:cNvPr>
          <p:cNvGraphicFramePr>
            <a:graphicFrameLocks noGrp="1"/>
          </p:cNvGraphicFramePr>
          <p:nvPr>
            <p:extLst>
              <p:ext uri="{D42A27DB-BD31-4B8C-83A1-F6EECF244321}">
                <p14:modId xmlns:p14="http://schemas.microsoft.com/office/powerpoint/2010/main" val="950999770"/>
              </p:ext>
            </p:extLst>
          </p:nvPr>
        </p:nvGraphicFramePr>
        <p:xfrm>
          <a:off x="6208880" y="2654423"/>
          <a:ext cx="5905499" cy="3737500"/>
        </p:xfrm>
        <a:graphic>
          <a:graphicData uri="http://schemas.openxmlformats.org/drawingml/2006/table">
            <a:tbl>
              <a:tblPr/>
              <a:tblGrid>
                <a:gridCol w="715143">
                  <a:extLst>
                    <a:ext uri="{9D8B030D-6E8A-4147-A177-3AD203B41FA5}">
                      <a16:colId xmlns:a16="http://schemas.microsoft.com/office/drawing/2014/main" val="20000"/>
                    </a:ext>
                  </a:extLst>
                </a:gridCol>
                <a:gridCol w="5190356">
                  <a:extLst>
                    <a:ext uri="{9D8B030D-6E8A-4147-A177-3AD203B41FA5}">
                      <a16:colId xmlns:a16="http://schemas.microsoft.com/office/drawing/2014/main" val="20001"/>
                    </a:ext>
                  </a:extLst>
                </a:gridCol>
              </a:tblGrid>
              <a:tr h="43603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8.3</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Δράσεις πρόληψης και αντιμετώπισης κινδύνων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12697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8.3.1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2060"/>
                          </a:solidFill>
                          <a:effectLst/>
                          <a:latin typeface="Calibri" pitchFamily="34" charset="0"/>
                          <a:cs typeface="Times New Roman" pitchFamily="18" charset="0"/>
                        </a:rPr>
                        <a:t>Εξέταση αναγκαιότητας σταδιακής ή άμεσης μετεγκατάστασης κτιρίων και εγκαταστάσεων από περιοχές υψηλού κινδύνου σε ασφαλέστερες περιοχές, παρέχοντας τις κατάλληλες επιχορηγήσεις αλλά και κίνητρα</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203167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8.3.2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Εκπόνηση μελετών για έργα προστασίας (κατά προτεραιότητα ήπιες παρεμβάσεις) στις πλέον ευπαθείς παράκτιες περιοχές (τεχνητή </a:t>
                      </a:r>
                      <a:r>
                        <a:rPr kumimoji="0" lang="el-GR" sz="1400" b="1" i="0" u="none" strike="noStrike" cap="none" normalizeH="0" baseline="0" dirty="0" err="1">
                          <a:ln>
                            <a:noFill/>
                          </a:ln>
                          <a:solidFill>
                            <a:srgbClr val="C00000"/>
                          </a:solidFill>
                          <a:effectLst/>
                          <a:latin typeface="Calibri" pitchFamily="34" charset="0"/>
                          <a:cs typeface="Times New Roman" pitchFamily="18" charset="0"/>
                        </a:rPr>
                        <a:t>φυτοκάλυψη</a:t>
                      </a:r>
                      <a:r>
                        <a:rPr kumimoji="0" lang="el-GR" sz="1400" b="1" i="0" u="none" strike="noStrike" cap="none" normalizeH="0" baseline="0" dirty="0">
                          <a:ln>
                            <a:noFill/>
                          </a:ln>
                          <a:solidFill>
                            <a:srgbClr val="C00000"/>
                          </a:solidFill>
                          <a:effectLst/>
                          <a:latin typeface="Calibri" pitchFamily="34" charset="0"/>
                          <a:cs typeface="Times New Roman" pitchFamily="18" charset="0"/>
                        </a:rPr>
                        <a:t> κατά μήκος των ακτογραμμών, τεχνητή αναπλήρωση ακτής, κυματοθραύστες, εγκατάσταση πυθμενικών προβόλων,</a:t>
                      </a:r>
                      <a:r>
                        <a:rPr kumimoji="0" lang="el-GR" sz="1400" b="0" i="0" u="none" strike="noStrike" cap="none" normalizeH="0" baseline="0" dirty="0">
                          <a:ln>
                            <a:noFill/>
                          </a:ln>
                          <a:solidFill>
                            <a:srgbClr val="002060"/>
                          </a:solidFill>
                          <a:effectLst/>
                          <a:latin typeface="Calibri" pitchFamily="34" charset="0"/>
                          <a:cs typeface="Times New Roman" pitchFamily="18" charset="0"/>
                        </a:rPr>
                        <a:t> άρση επεμβάσεων σε ποταμούς όπου είναι εφικτό κλπ.). Στις μελέτες συμπεριλαμβάνεται και η αναβάθμιση υφιστάμενων έργων, όπου απαιτείται</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Box 12"/>
          <p:cNvSpPr txBox="1">
            <a:spLocks noChangeArrowheads="1"/>
          </p:cNvSpPr>
          <p:nvPr/>
        </p:nvSpPr>
        <p:spPr bwMode="auto">
          <a:xfrm>
            <a:off x="0" y="134938"/>
            <a:ext cx="5221288" cy="369887"/>
          </a:xfrm>
          <a:prstGeom prst="rect">
            <a:avLst/>
          </a:prstGeom>
          <a:solidFill>
            <a:srgbClr val="FF9900"/>
          </a:solidFill>
          <a:ln w="9525">
            <a:noFill/>
            <a:miter lim="800000"/>
            <a:headEnd/>
            <a:tailEnd/>
          </a:ln>
        </p:spPr>
        <p:txBody>
          <a:bodyPr>
            <a:spAutoFit/>
          </a:bodyPr>
          <a:lstStyle/>
          <a:p>
            <a:r>
              <a:rPr lang="el-GR" altLang="el-GR" b="1">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2781300" cy="366713"/>
          </a:xfrm>
          <a:prstGeom prst="rect">
            <a:avLst/>
          </a:prstGeom>
          <a:solidFill>
            <a:schemeClr val="bg1">
              <a:lumMod val="65000"/>
            </a:schemeClr>
          </a:solidFill>
          <a:ln>
            <a:noFill/>
          </a:ln>
        </p:spPr>
        <p:txBody>
          <a:bodyPr>
            <a:spAutoFit/>
          </a:bodyPr>
          <a:lstStyle/>
          <a:p>
            <a:pPr algn="ctr"/>
            <a:r>
              <a:rPr lang="el-GR" altLang="el-GR">
                <a:solidFill>
                  <a:srgbClr val="FFFFFF"/>
                </a:solidFill>
                <a:cs typeface="Arial" charset="0"/>
              </a:rPr>
              <a:t>Τομέας: ΤΟΥΡΙΣΜΟΣ</a:t>
            </a:r>
          </a:p>
        </p:txBody>
      </p:sp>
      <p:sp>
        <p:nvSpPr>
          <p:cNvPr id="18" name="TextBox 17"/>
          <p:cNvSpPr txBox="1">
            <a:spLocks noChangeArrowheads="1"/>
          </p:cNvSpPr>
          <p:nvPr/>
        </p:nvSpPr>
        <p:spPr bwMode="auto">
          <a:xfrm>
            <a:off x="10280650" y="-38100"/>
            <a:ext cx="1884363" cy="735013"/>
          </a:xfrm>
          <a:prstGeom prst="ellipse">
            <a:avLst/>
          </a:prstGeom>
          <a:solidFill>
            <a:schemeClr val="bg1">
              <a:lumMod val="65000"/>
            </a:schemeClr>
          </a:solidFill>
          <a:ln>
            <a:noFill/>
          </a:ln>
        </p:spPr>
        <p:txBody>
          <a:bodyPr>
            <a:spAutoFit/>
          </a:bodyPr>
          <a:lstStyle/>
          <a:p>
            <a:pPr algn="ctr"/>
            <a:r>
              <a:rPr lang="el-GR" sz="1400">
                <a:solidFill>
                  <a:schemeClr val="bg1"/>
                </a:solidFill>
              </a:rPr>
              <a:t>2 δράσεις</a:t>
            </a:r>
          </a:p>
          <a:p>
            <a:pPr algn="ctr"/>
            <a:r>
              <a:rPr lang="el-GR" sz="1400">
                <a:solidFill>
                  <a:schemeClr val="bg1"/>
                </a:solidFill>
              </a:rPr>
              <a:t>11 μέτρα</a:t>
            </a:r>
            <a:endParaRPr lang="el-GR" altLang="el-GR" sz="1400">
              <a:solidFill>
                <a:schemeClr val="bg1"/>
              </a:solidFill>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592172925"/>
              </p:ext>
            </p:extLst>
          </p:nvPr>
        </p:nvGraphicFramePr>
        <p:xfrm>
          <a:off x="71377" y="1474341"/>
          <a:ext cx="5610331" cy="4567082"/>
        </p:xfrm>
        <a:graphic>
          <a:graphicData uri="http://schemas.openxmlformats.org/drawingml/2006/table">
            <a:tbl>
              <a:tblPr/>
              <a:tblGrid>
                <a:gridCol w="678953">
                  <a:extLst>
                    <a:ext uri="{9D8B030D-6E8A-4147-A177-3AD203B41FA5}">
                      <a16:colId xmlns:a16="http://schemas.microsoft.com/office/drawing/2014/main" val="20000"/>
                    </a:ext>
                  </a:extLst>
                </a:gridCol>
                <a:gridCol w="4931378">
                  <a:extLst>
                    <a:ext uri="{9D8B030D-6E8A-4147-A177-3AD203B41FA5}">
                      <a16:colId xmlns:a16="http://schemas.microsoft.com/office/drawing/2014/main" val="20001"/>
                    </a:ext>
                  </a:extLst>
                </a:gridCol>
              </a:tblGrid>
              <a:tr h="9187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000000"/>
                          </a:solidFill>
                          <a:effectLst/>
                          <a:latin typeface="Calibri" pitchFamily="34" charset="0"/>
                        </a:rPr>
                        <a:t>Δράση 9.1</a:t>
                      </a:r>
                      <a:endParaRPr kumimoji="0" lang="el-GR" sz="12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Προσαρμογή στην κλιματική αλλαγή των τουριστικών εγκαταστάσεων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1158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9.1.1</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2060"/>
                          </a:solidFill>
                          <a:effectLst/>
                          <a:latin typeface="Calibri" pitchFamily="34" charset="0"/>
                          <a:cs typeface="Times New Roman" pitchFamily="18" charset="0"/>
                        </a:rPr>
                        <a:t>Ανάπτυξη βιοκλιματικών υποδομών σε τουριστικές περιοχές π.χ. χρήση «πράσινων» υλικών στη δόμηση νέων κτιρίων και κατά την ανακαίνιση υφιστάμενων, κατασκευή κάθετων κήπων, πράσινων οροφών κλπ.</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142377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9.1.2</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Παροχή κινήτρων στις τουριστικές επιχειρήσεις για τη βελτίωση των συνθηκών θερμικής άνεσης κατά τη θερινή περίοδο, την εξοικονόμηση και επαναχρησιμοποίηση νερού, την εγκατάσταση ΑΠΕ και γεωθερμία (αντλίες θερμότητας) για την κάλυψη της αυξημένης ζήτησης ηλεκτρικής ενέργειας κλπ.</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106658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9.1.3</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Ενεργειακή αναβάθμιση </a:t>
                      </a:r>
                      <a:r>
                        <a:rPr kumimoji="0" lang="el-GR" sz="1400" b="0" i="0" u="none" strike="noStrike" kern="1200" cap="none" normalizeH="0" baseline="0" dirty="0">
                          <a:ln>
                            <a:noFill/>
                          </a:ln>
                          <a:solidFill>
                            <a:schemeClr val="tx2"/>
                          </a:solidFill>
                          <a:effectLst/>
                          <a:latin typeface="Calibri" pitchFamily="34" charset="0"/>
                          <a:ea typeface="+mn-ea"/>
                          <a:cs typeface="Times New Roman" pitchFamily="18" charset="0"/>
                        </a:rPr>
                        <a:t>(θερμομόνωση, αντικατάσταση κουφωμάτων και φωτιστικών, αναβάθμιση συστήματος κλιματισμού κτλ.)</a:t>
                      </a: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 σε κτίρια τουριστικών περιοχών της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bl>
          </a:graphicData>
        </a:graphic>
      </p:graphicFrame>
      <p:graphicFrame>
        <p:nvGraphicFramePr>
          <p:cNvPr id="7" name="Table 2">
            <a:extLst>
              <a:ext uri="{FF2B5EF4-FFF2-40B4-BE49-F238E27FC236}">
                <a16:creationId xmlns:a16="http://schemas.microsoft.com/office/drawing/2014/main" id="{9AE145E0-F4C7-4C49-882B-59D18FA98A58}"/>
              </a:ext>
            </a:extLst>
          </p:cNvPr>
          <p:cNvGraphicFramePr>
            <a:graphicFrameLocks noGrp="1"/>
          </p:cNvGraphicFramePr>
          <p:nvPr>
            <p:extLst>
              <p:ext uri="{D42A27DB-BD31-4B8C-83A1-F6EECF244321}">
                <p14:modId xmlns:p14="http://schemas.microsoft.com/office/powerpoint/2010/main" val="2539901416"/>
              </p:ext>
            </p:extLst>
          </p:nvPr>
        </p:nvGraphicFramePr>
        <p:xfrm>
          <a:off x="5803005" y="773009"/>
          <a:ext cx="6252871" cy="1539305"/>
        </p:xfrm>
        <a:graphic>
          <a:graphicData uri="http://schemas.openxmlformats.org/drawingml/2006/table">
            <a:tbl>
              <a:tblPr/>
              <a:tblGrid>
                <a:gridCol w="604991">
                  <a:extLst>
                    <a:ext uri="{9D8B030D-6E8A-4147-A177-3AD203B41FA5}">
                      <a16:colId xmlns:a16="http://schemas.microsoft.com/office/drawing/2014/main" val="20000"/>
                    </a:ext>
                  </a:extLst>
                </a:gridCol>
                <a:gridCol w="5647880">
                  <a:extLst>
                    <a:ext uri="{9D8B030D-6E8A-4147-A177-3AD203B41FA5}">
                      <a16:colId xmlns:a16="http://schemas.microsoft.com/office/drawing/2014/main" val="20001"/>
                    </a:ext>
                  </a:extLst>
                </a:gridCol>
              </a:tblGrid>
              <a:tr h="61057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000000"/>
                          </a:solidFill>
                          <a:effectLst/>
                          <a:latin typeface="Calibri" pitchFamily="34" charset="0"/>
                        </a:rPr>
                        <a:t>Δράση 9.2</a:t>
                      </a:r>
                      <a:endParaRPr kumimoji="0" lang="el-GR" sz="12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Δράσεις υποστήριξης του τουρισμού για την προσαρμογή του τομέα στην κλιματική αλλαγή και την αντιμετώπιση ακραίων φαινομένων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9287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9.2.1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Εκπόνηση Περιφερειακής Στρατηγικής και Σχεδίου Δράσης για την προσαρμογή του τουρισμού στην κλιματική αλλαγή. Προσδιορισμός της ανάγκης μετατόπισης του τουριστικού προϊόντος </a:t>
                      </a:r>
                      <a:r>
                        <a:rPr kumimoji="0" lang="el-GR" sz="1400" b="0" i="0" u="none" strike="noStrike" kern="1200" cap="none" normalizeH="0" baseline="0" dirty="0">
                          <a:ln>
                            <a:noFill/>
                          </a:ln>
                          <a:solidFill>
                            <a:schemeClr val="tx2"/>
                          </a:solidFill>
                          <a:effectLst/>
                          <a:latin typeface="Calibri" pitchFamily="34" charset="0"/>
                          <a:ea typeface="+mn-ea"/>
                          <a:cs typeface="Times New Roman" pitchFamily="18" charset="0"/>
                        </a:rPr>
                        <a:t>σε βραχυπρόθεσμο ορίζοντα (περίοδος έως το 2040)</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bl>
          </a:graphicData>
        </a:graphic>
      </p:graphicFrame>
      <p:graphicFrame>
        <p:nvGraphicFramePr>
          <p:cNvPr id="8" name="Table 1">
            <a:extLst>
              <a:ext uri="{FF2B5EF4-FFF2-40B4-BE49-F238E27FC236}">
                <a16:creationId xmlns:a16="http://schemas.microsoft.com/office/drawing/2014/main" id="{1CD710E4-419A-4305-95CC-6FA46FF74005}"/>
              </a:ext>
            </a:extLst>
          </p:cNvPr>
          <p:cNvGraphicFramePr>
            <a:graphicFrameLocks noGrp="1"/>
          </p:cNvGraphicFramePr>
          <p:nvPr>
            <p:extLst>
              <p:ext uri="{D42A27DB-BD31-4B8C-83A1-F6EECF244321}">
                <p14:modId xmlns:p14="http://schemas.microsoft.com/office/powerpoint/2010/main" val="3547110733"/>
              </p:ext>
            </p:extLst>
          </p:nvPr>
        </p:nvGraphicFramePr>
        <p:xfrm>
          <a:off x="5803005" y="2488760"/>
          <a:ext cx="6252871" cy="4229971"/>
        </p:xfrm>
        <a:graphic>
          <a:graphicData uri="http://schemas.openxmlformats.org/drawingml/2006/table">
            <a:tbl>
              <a:tblPr/>
              <a:tblGrid>
                <a:gridCol w="597795">
                  <a:extLst>
                    <a:ext uri="{9D8B030D-6E8A-4147-A177-3AD203B41FA5}">
                      <a16:colId xmlns:a16="http://schemas.microsoft.com/office/drawing/2014/main" val="20000"/>
                    </a:ext>
                  </a:extLst>
                </a:gridCol>
                <a:gridCol w="5655076">
                  <a:extLst>
                    <a:ext uri="{9D8B030D-6E8A-4147-A177-3AD203B41FA5}">
                      <a16:colId xmlns:a16="http://schemas.microsoft.com/office/drawing/2014/main" val="20001"/>
                    </a:ext>
                  </a:extLst>
                </a:gridCol>
              </a:tblGrid>
              <a:tr h="14373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9.2.2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kern="1200" cap="none" normalizeH="0" baseline="0" dirty="0">
                          <a:ln>
                            <a:noFill/>
                          </a:ln>
                          <a:solidFill>
                            <a:schemeClr val="tx2"/>
                          </a:solidFill>
                          <a:effectLst/>
                          <a:latin typeface="Calibri" pitchFamily="34" charset="0"/>
                          <a:ea typeface="+mn-ea"/>
                          <a:cs typeface="Times New Roman" pitchFamily="18" charset="0"/>
                        </a:rPr>
                        <a:t>Υλοποίηση του ανωτέρω Περιφερειακού Σχεδίου Δράσης – </a:t>
                      </a: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Μέτρα ανάπτυξης ειδικών και εναλλακτικών μορφών τουρισμού </a:t>
                      </a:r>
                      <a:r>
                        <a:rPr kumimoji="0" lang="el-GR" sz="1400" b="0" i="0" u="none" strike="noStrike" kern="1200" cap="none" normalizeH="0" baseline="0" dirty="0">
                          <a:ln>
                            <a:noFill/>
                          </a:ln>
                          <a:solidFill>
                            <a:schemeClr val="tx2"/>
                          </a:solidFill>
                          <a:effectLst/>
                          <a:latin typeface="Calibri" pitchFamily="34" charset="0"/>
                          <a:ea typeface="+mn-ea"/>
                          <a:cs typeface="Times New Roman" pitchFamily="18" charset="0"/>
                        </a:rPr>
                        <a:t>(π.χ. πολιτιστικός, </a:t>
                      </a:r>
                      <a:r>
                        <a:rPr kumimoji="0" lang="el-GR" sz="1400" b="0" i="0" u="none" strike="noStrike" kern="1200" cap="none" normalizeH="0" baseline="0" dirty="0" err="1">
                          <a:ln>
                            <a:noFill/>
                          </a:ln>
                          <a:solidFill>
                            <a:schemeClr val="tx2"/>
                          </a:solidFill>
                          <a:effectLst/>
                          <a:latin typeface="Calibri" pitchFamily="34" charset="0"/>
                          <a:ea typeface="+mn-ea"/>
                          <a:cs typeface="Times New Roman" pitchFamily="18" charset="0"/>
                        </a:rPr>
                        <a:t>οικοτουρισμός</a:t>
                      </a:r>
                      <a:r>
                        <a:rPr kumimoji="0" lang="el-GR" sz="1400" b="0" i="0" u="none" strike="noStrike" kern="1200" cap="none" normalizeH="0" baseline="0" dirty="0">
                          <a:ln>
                            <a:noFill/>
                          </a:ln>
                          <a:solidFill>
                            <a:schemeClr val="tx2"/>
                          </a:solidFill>
                          <a:effectLst/>
                          <a:latin typeface="Calibri" pitchFamily="34" charset="0"/>
                          <a:ea typeface="+mn-ea"/>
                          <a:cs typeface="Times New Roman" pitchFamily="18" charset="0"/>
                        </a:rPr>
                        <a:t>). Σύνδεση με δράσεις της Στρατηγικής Τουριστικής Προώθησης και Προβολής της Περιφέρειας Κρήτης</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0"/>
                  </a:ext>
                </a:extLst>
              </a:tr>
              <a:tr h="14373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9.2.3</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kern="1200" cap="none" normalizeH="0" baseline="0" dirty="0">
                          <a:ln>
                            <a:noFill/>
                          </a:ln>
                          <a:solidFill>
                            <a:srgbClr val="002060"/>
                          </a:solidFill>
                          <a:effectLst/>
                          <a:latin typeface="Calibri" pitchFamily="34" charset="0"/>
                          <a:ea typeface="+mn-ea"/>
                          <a:cs typeface="Times New Roman" pitchFamily="18" charset="0"/>
                        </a:rPr>
                        <a:t>Προγραμματισμός δράσεων ενημέρωσης, διαφήμισης και τουριστικής προβολής. </a:t>
                      </a:r>
                      <a:r>
                        <a:rPr kumimoji="0" lang="el-GR" sz="1400" b="0" i="0" u="none" strike="noStrike" cap="none" normalizeH="0" baseline="0" dirty="0">
                          <a:ln>
                            <a:noFill/>
                          </a:ln>
                          <a:solidFill>
                            <a:srgbClr val="002060"/>
                          </a:solidFill>
                          <a:effectLst/>
                          <a:latin typeface="Calibri" pitchFamily="34" charset="0"/>
                          <a:cs typeface="Times New Roman" pitchFamily="18" charset="0"/>
                        </a:rPr>
                        <a:t>Ενημέρωση σχετικά με τις διαφοροποιήσεις που προκύπτουν στο τουριστικό προϊόν λόγω της κλιματικής αλλαγής και προώθηση της προβολής του τουριστικού τομέα μετά την προσαρμογή του στις νέες συνθήκες που προκύπτουν από την κλιματική αλλαγή</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6366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cs typeface="Times New Roman" pitchFamily="18" charset="0"/>
                        </a:rPr>
                        <a:t>Μέτρο 9.2.6</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2060"/>
                          </a:solidFill>
                          <a:effectLst/>
                          <a:latin typeface="Calibri" pitchFamily="34" charset="0"/>
                          <a:cs typeface="Times New Roman" pitchFamily="18" charset="0"/>
                        </a:rPr>
                        <a:t>Δημιουργία μηχανισμού επιχορηγήσεων σε περίπτωση καταστροφών από ακραία φαινόμενα</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r h="71865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cs typeface="Times New Roman" pitchFamily="18" charset="0"/>
                        </a:rPr>
                        <a:t>Μέτρο 9.2.8</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Δράσεις βελτίωσης των συνθηκών </a:t>
                      </a:r>
                      <a:r>
                        <a:rPr kumimoji="0" lang="el-GR" sz="1400" b="1" i="0" u="none" strike="noStrike" kern="1200" cap="none" normalizeH="0" baseline="0" dirty="0" err="1">
                          <a:ln>
                            <a:noFill/>
                          </a:ln>
                          <a:solidFill>
                            <a:srgbClr val="C00000"/>
                          </a:solidFill>
                          <a:effectLst/>
                          <a:latin typeface="Calibri" pitchFamily="34" charset="0"/>
                          <a:ea typeface="+mn-ea"/>
                          <a:cs typeface="Times New Roman" pitchFamily="18" charset="0"/>
                        </a:rPr>
                        <a:t>επισκεψιμότητας</a:t>
                      </a: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 των αρχαιολογικών χώρων και μνημείων κατά τις περιόδους πολύ υψηλών θερμοκρασιών</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Box 12"/>
          <p:cNvSpPr txBox="1">
            <a:spLocks noChangeArrowheads="1"/>
          </p:cNvSpPr>
          <p:nvPr/>
        </p:nvSpPr>
        <p:spPr bwMode="auto">
          <a:xfrm>
            <a:off x="0" y="134938"/>
            <a:ext cx="5221288" cy="369887"/>
          </a:xfrm>
          <a:prstGeom prst="rect">
            <a:avLst/>
          </a:prstGeom>
          <a:solidFill>
            <a:srgbClr val="FF9900"/>
          </a:solidFill>
          <a:ln w="9525">
            <a:noFill/>
            <a:miter lim="800000"/>
            <a:headEnd/>
            <a:tailEnd/>
          </a:ln>
        </p:spPr>
        <p:txBody>
          <a:bodyPr>
            <a:spAutoFit/>
          </a:bodyPr>
          <a:lstStyle/>
          <a:p>
            <a:r>
              <a:rPr lang="el-GR" altLang="el-GR" dirty="0">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dirty="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1760537" cy="336550"/>
          </a:xfrm>
          <a:prstGeom prst="rect">
            <a:avLst/>
          </a:prstGeom>
          <a:solidFill>
            <a:schemeClr val="bg1">
              <a:lumMod val="65000"/>
            </a:schemeClr>
          </a:solidFill>
          <a:ln>
            <a:noFill/>
          </a:ln>
        </p:spPr>
        <p:txBody>
          <a:bodyPr>
            <a:spAutoFit/>
          </a:bodyPr>
          <a:lstStyle/>
          <a:p>
            <a:pPr algn="ctr"/>
            <a:r>
              <a:rPr lang="el-GR" altLang="el-GR" sz="1600" dirty="0">
                <a:solidFill>
                  <a:srgbClr val="FFFFFF"/>
                </a:solidFill>
                <a:cs typeface="Arial" charset="0"/>
              </a:rPr>
              <a:t>Τομέας: ΥΓΕΙΑ</a:t>
            </a:r>
          </a:p>
        </p:txBody>
      </p:sp>
      <p:sp>
        <p:nvSpPr>
          <p:cNvPr id="18" name="TextBox 17"/>
          <p:cNvSpPr txBox="1">
            <a:spLocks noChangeArrowheads="1"/>
          </p:cNvSpPr>
          <p:nvPr/>
        </p:nvSpPr>
        <p:spPr bwMode="auto">
          <a:xfrm>
            <a:off x="9801256" y="26193"/>
            <a:ext cx="1884363" cy="735013"/>
          </a:xfrm>
          <a:prstGeom prst="ellipse">
            <a:avLst/>
          </a:prstGeom>
          <a:solidFill>
            <a:schemeClr val="bg1">
              <a:lumMod val="65000"/>
            </a:schemeClr>
          </a:solidFill>
          <a:ln>
            <a:noFill/>
          </a:ln>
        </p:spPr>
        <p:txBody>
          <a:bodyPr>
            <a:spAutoFit/>
          </a:bodyPr>
          <a:lstStyle/>
          <a:p>
            <a:pPr algn="ctr"/>
            <a:r>
              <a:rPr lang="el-GR" sz="1400" dirty="0">
                <a:solidFill>
                  <a:schemeClr val="bg1"/>
                </a:solidFill>
              </a:rPr>
              <a:t>4 δράσεις</a:t>
            </a:r>
          </a:p>
          <a:p>
            <a:pPr algn="ctr"/>
            <a:r>
              <a:rPr lang="el-GR" sz="1400" dirty="0">
                <a:solidFill>
                  <a:schemeClr val="bg1"/>
                </a:solidFill>
              </a:rPr>
              <a:t>16 μέτρα</a:t>
            </a:r>
            <a:endParaRPr lang="el-GR" altLang="el-GR" sz="1400" dirty="0">
              <a:solidFill>
                <a:schemeClr val="bg1"/>
              </a:solidFill>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672839496"/>
              </p:ext>
            </p:extLst>
          </p:nvPr>
        </p:nvGraphicFramePr>
        <p:xfrm>
          <a:off x="89134" y="923925"/>
          <a:ext cx="5837237" cy="3627120"/>
        </p:xfrm>
        <a:graphic>
          <a:graphicData uri="http://schemas.openxmlformats.org/drawingml/2006/table">
            <a:tbl>
              <a:tblPr/>
              <a:tblGrid>
                <a:gridCol w="706437">
                  <a:extLst>
                    <a:ext uri="{9D8B030D-6E8A-4147-A177-3AD203B41FA5}">
                      <a16:colId xmlns:a16="http://schemas.microsoft.com/office/drawing/2014/main" val="20000"/>
                    </a:ext>
                  </a:extLst>
                </a:gridCol>
                <a:gridCol w="5130800">
                  <a:extLst>
                    <a:ext uri="{9D8B030D-6E8A-4147-A177-3AD203B41FA5}">
                      <a16:colId xmlns:a16="http://schemas.microsoft.com/office/drawing/2014/main" val="20001"/>
                    </a:ext>
                  </a:extLst>
                </a:gridCol>
              </a:tblGrid>
              <a:tr h="4714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rPr>
                        <a:t>Δράση 12.1</a:t>
                      </a:r>
                      <a:endParaRPr kumimoji="0" lang="el-GR" sz="14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Οριζόντιες και συντονιστικές δράσεις για τη διαχείριση επειγουσών καταστάσεων στην ανθρώπινη υγεία οι οποίες οφείλονται στην κλιματική αλλαγή</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774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12.1.1</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Κατάρτιση ολιστικού σχεδίου έκτακτης ανάγκης σε επίπεδο Περιφέρειας, στο οποίο θα καθορίζονται οι ευθύνες των αρμόδιων φορέων και υπηρεσιών υγείας και κοινωνικής μέριμνας σε περιπτώσεις έξαρσης ασθενειών ή εκδήλωσης ακραίων φαινομένων </a:t>
                      </a:r>
                      <a:r>
                        <a:rPr kumimoji="0" lang="el-GR" sz="1400" b="0" i="0" u="none" strike="noStrike" cap="none" normalizeH="0" baseline="0" dirty="0">
                          <a:ln>
                            <a:noFill/>
                          </a:ln>
                          <a:solidFill>
                            <a:srgbClr val="000000"/>
                          </a:solidFill>
                          <a:effectLst/>
                          <a:latin typeface="Calibri" pitchFamily="34" charset="0"/>
                          <a:cs typeface="Times New Roman" pitchFamily="18" charset="0"/>
                        </a:rPr>
                        <a:t>(καύσωνες, πλημμύρες, πυρκαγιές) λόγω της κλιματικής αλλαγής. Το σχέδιο θα περιλαμβάνει επίσης και σχέδιο παρέμβασης στο σύστημα υγείας και κοινωνικής μέριμνας για την εξυπηρέτηση αυξημένου αριθμού ασθενών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431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12.1.3</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Ταυτοποίηση και χαρτογράφηση ευπαθών ομάδων σε τοπικό επίπεδο και δημιουργία δικτύων για την υποστήριξη και έγκαιρη ενημέρωση τους κατά τη διάρκεια ακραίων καιρικών φαινομένων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546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12.1.4</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Εκπόνηση μελέτης για την επίδραση των επαφών μεταξύ των ανθρώπων κατά την έξαρση ασθενειών με στόχο την λήψη αναγκαίων μέτρων για τον περιορισμό της μεταδοτικότητας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362156632"/>
              </p:ext>
            </p:extLst>
          </p:nvPr>
        </p:nvGraphicFramePr>
        <p:xfrm>
          <a:off x="89133" y="4737476"/>
          <a:ext cx="5837237" cy="1280160"/>
        </p:xfrm>
        <a:graphic>
          <a:graphicData uri="http://schemas.openxmlformats.org/drawingml/2006/table">
            <a:tbl>
              <a:tblPr/>
              <a:tblGrid>
                <a:gridCol w="708025">
                  <a:extLst>
                    <a:ext uri="{9D8B030D-6E8A-4147-A177-3AD203B41FA5}">
                      <a16:colId xmlns:a16="http://schemas.microsoft.com/office/drawing/2014/main" val="20000"/>
                    </a:ext>
                  </a:extLst>
                </a:gridCol>
                <a:gridCol w="5129212">
                  <a:extLst>
                    <a:ext uri="{9D8B030D-6E8A-4147-A177-3AD203B41FA5}">
                      <a16:colId xmlns:a16="http://schemas.microsoft.com/office/drawing/2014/main" val="20001"/>
                    </a:ext>
                  </a:extLst>
                </a:gridCol>
              </a:tblGrid>
              <a:tr h="250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rPr>
                        <a:t>Δράση 12.2</a:t>
                      </a:r>
                      <a:endParaRPr kumimoji="0" lang="el-GR" sz="14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Ενδυνάμωση του τομέα της υγείας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20709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12.2.2</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Βελτιώσεις και αλλαγές στις υποδομές του συστήματος υγείας (για παράδειγμα, κλιματισμός στα νοσοκομεία, παροχή και ενίσχυση του κατάλληλου ιατρικού και τεχνικού εξοπλισμού για τις αυξημένες ανάγκες λόγω κλιματικής αλλαγής)</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538141097"/>
              </p:ext>
            </p:extLst>
          </p:nvPr>
        </p:nvGraphicFramePr>
        <p:xfrm>
          <a:off x="6096000" y="923925"/>
          <a:ext cx="5835650" cy="1920240"/>
        </p:xfrm>
        <a:graphic>
          <a:graphicData uri="http://schemas.openxmlformats.org/drawingml/2006/table">
            <a:tbl>
              <a:tblPr/>
              <a:tblGrid>
                <a:gridCol w="706438">
                  <a:extLst>
                    <a:ext uri="{9D8B030D-6E8A-4147-A177-3AD203B41FA5}">
                      <a16:colId xmlns:a16="http://schemas.microsoft.com/office/drawing/2014/main" val="20000"/>
                    </a:ext>
                  </a:extLst>
                </a:gridCol>
                <a:gridCol w="5129212">
                  <a:extLst>
                    <a:ext uri="{9D8B030D-6E8A-4147-A177-3AD203B41FA5}">
                      <a16:colId xmlns:a16="http://schemas.microsoft.com/office/drawing/2014/main" val="20001"/>
                    </a:ext>
                  </a:extLst>
                </a:gridCol>
              </a:tblGrid>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rPr>
                        <a:t>Δράση 12.3</a:t>
                      </a:r>
                      <a:endParaRPr kumimoji="0" lang="el-GR" sz="14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Ενημέρωση των πολιτών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577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12.3.2</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Πρόσθετες δράσεις ενημέρωσης των πολιτών σχετικά με την επιβάρυνση του τομέα της υγείας από την αλλαγή του κλίματος και τη λήψη προληπτικών μέτρων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714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12.3.4</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Ανάπτυξη συστήματος έγκαιρης προειδοποίησης του πληθυσμού (και ειδικότερα των ευπαθών ομάδων) στην Περιφέρεια Κρήτης για κινδύνους που σχετίζονται με την κλιματική αλλαγή (ακραία φαινόμενα ή ασθένειες)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208011723"/>
              </p:ext>
            </p:extLst>
          </p:nvPr>
        </p:nvGraphicFramePr>
        <p:xfrm>
          <a:off x="6096000" y="2916237"/>
          <a:ext cx="5835650" cy="3716338"/>
        </p:xfrm>
        <a:graphic>
          <a:graphicData uri="http://schemas.openxmlformats.org/drawingml/2006/table">
            <a:tbl>
              <a:tblPr/>
              <a:tblGrid>
                <a:gridCol w="706438">
                  <a:extLst>
                    <a:ext uri="{9D8B030D-6E8A-4147-A177-3AD203B41FA5}">
                      <a16:colId xmlns:a16="http://schemas.microsoft.com/office/drawing/2014/main" val="20000"/>
                    </a:ext>
                  </a:extLst>
                </a:gridCol>
                <a:gridCol w="5129212">
                  <a:extLst>
                    <a:ext uri="{9D8B030D-6E8A-4147-A177-3AD203B41FA5}">
                      <a16:colId xmlns:a16="http://schemas.microsoft.com/office/drawing/2014/main" val="20001"/>
                    </a:ext>
                  </a:extLst>
                </a:gridCol>
              </a:tblGrid>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rPr>
                        <a:t>Δράση 12.4</a:t>
                      </a:r>
                      <a:endParaRPr kumimoji="0" lang="el-GR" sz="14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Δράσεις για την μελέτη, την μοντελοποίηση και την διερεύνηση των επιπτώσεων στην υγεία από την αέρια ρύπανση</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652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12.4.1</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Εκπόνηση εξειδικευμένης μελέτης για την διερεύνηση των επιπτώσεων της ατμοσφαιρικής ρύπανσης στην υγεία των πολιτών στα μεγάλα αστικά κέντρα της Περιφέρειας Κρήτης. </a:t>
                      </a: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Διαχωρισμός των ρύπων ανάλογα με το αν σχετίζονται ή όχι με ανθρωπογενείς δραστηριότητες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515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12.4.2</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Δράσεις ενημέρωσης των πολιτών σχετικά με την επιβάρυνση της υγείας από την ατμοσφαιρική ρύπανση (ανθρωπογενή ή μη)</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515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12.4.3</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Ερευνητική δράση για την δημιουργία φυσικοχημικών μοντέλων ατμόσφαιρας με στόχο την πρόβλεψη αφρικανικής σκόνης και όζοντος σε βραχυπρόθεσμο, μεσοπρόθεσμο και μακροπρόθεσμο ορίζοντα. Προσπάθεια συσχέτισης με τα κλιματικά δεδομένα του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ΠεΣΠΚΑ</a:t>
                      </a:r>
                      <a:r>
                        <a:rPr kumimoji="0" lang="el-GR" sz="1400" b="0" i="0" u="none" strike="noStrike" cap="none" normalizeH="0" baseline="0" dirty="0">
                          <a:ln>
                            <a:noFill/>
                          </a:ln>
                          <a:solidFill>
                            <a:srgbClr val="000000"/>
                          </a:solidFill>
                          <a:effectLst/>
                          <a:latin typeface="Calibri" pitchFamily="34" charset="0"/>
                          <a:cs typeface="Times New Roman" pitchFamily="18" charset="0"/>
                        </a:rPr>
                        <a:t>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r h="515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a:ln>
                            <a:noFill/>
                          </a:ln>
                          <a:solidFill>
                            <a:srgbClr val="000000"/>
                          </a:solidFill>
                          <a:effectLst/>
                          <a:latin typeface="Calibri" pitchFamily="34" charset="0"/>
                        </a:rPr>
                        <a:t>Μέτρο 12.4.4</a:t>
                      </a:r>
                      <a:endParaRPr kumimoji="0" lang="el-GR" sz="14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Δημιουργία μηχανισμού παρακολούθησης σε πραγματικό χρόνο των αιωρούμενων σωματιδίων που μεταφέρει το φαινόμενο της αφρικανικής σκόνης στην Κρήτη</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Box 12"/>
          <p:cNvSpPr txBox="1">
            <a:spLocks noChangeArrowheads="1"/>
          </p:cNvSpPr>
          <p:nvPr/>
        </p:nvSpPr>
        <p:spPr bwMode="auto">
          <a:xfrm>
            <a:off x="0" y="134938"/>
            <a:ext cx="5221288" cy="369887"/>
          </a:xfrm>
          <a:prstGeom prst="rect">
            <a:avLst/>
          </a:prstGeom>
          <a:solidFill>
            <a:srgbClr val="FF9900"/>
          </a:solidFill>
          <a:ln w="9525">
            <a:noFill/>
            <a:miter lim="800000"/>
            <a:headEnd/>
            <a:tailEnd/>
          </a:ln>
        </p:spPr>
        <p:txBody>
          <a:bodyPr>
            <a:spAutoFit/>
          </a:bodyPr>
          <a:lstStyle/>
          <a:p>
            <a:r>
              <a:rPr lang="el-GR" altLang="el-GR" dirty="0">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dirty="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1760537" cy="336550"/>
          </a:xfrm>
          <a:prstGeom prst="rect">
            <a:avLst/>
          </a:prstGeom>
          <a:solidFill>
            <a:schemeClr val="bg1">
              <a:lumMod val="65000"/>
            </a:schemeClr>
          </a:solidFill>
          <a:ln>
            <a:noFill/>
          </a:ln>
        </p:spPr>
        <p:txBody>
          <a:bodyPr>
            <a:spAutoFit/>
          </a:bodyPr>
          <a:lstStyle/>
          <a:p>
            <a:pPr algn="ctr"/>
            <a:r>
              <a:rPr lang="el-GR" altLang="el-GR" sz="1600" dirty="0">
                <a:solidFill>
                  <a:srgbClr val="FFFFFF"/>
                </a:solidFill>
                <a:cs typeface="Arial" charset="0"/>
              </a:rPr>
              <a:t>Τομέας: ΕΝΕΡΓΕΙΑ</a:t>
            </a:r>
          </a:p>
        </p:txBody>
      </p:sp>
      <p:sp>
        <p:nvSpPr>
          <p:cNvPr id="18" name="TextBox 17"/>
          <p:cNvSpPr txBox="1">
            <a:spLocks noChangeArrowheads="1"/>
          </p:cNvSpPr>
          <p:nvPr/>
        </p:nvSpPr>
        <p:spPr bwMode="auto">
          <a:xfrm>
            <a:off x="9721357" y="194468"/>
            <a:ext cx="1884363" cy="735013"/>
          </a:xfrm>
          <a:prstGeom prst="ellipse">
            <a:avLst/>
          </a:prstGeom>
          <a:solidFill>
            <a:schemeClr val="bg1">
              <a:lumMod val="65000"/>
            </a:schemeClr>
          </a:solidFill>
          <a:ln>
            <a:noFill/>
          </a:ln>
        </p:spPr>
        <p:txBody>
          <a:bodyPr>
            <a:spAutoFit/>
          </a:bodyPr>
          <a:lstStyle/>
          <a:p>
            <a:pPr algn="ctr"/>
            <a:r>
              <a:rPr lang="el-GR" sz="1400" dirty="0">
                <a:solidFill>
                  <a:schemeClr val="bg1"/>
                </a:solidFill>
              </a:rPr>
              <a:t>2 δράσεις</a:t>
            </a:r>
          </a:p>
          <a:p>
            <a:pPr algn="ctr"/>
            <a:r>
              <a:rPr lang="el-GR" sz="1400" dirty="0">
                <a:solidFill>
                  <a:schemeClr val="bg1"/>
                </a:solidFill>
              </a:rPr>
              <a:t>5 μέτρα</a:t>
            </a:r>
            <a:endParaRPr lang="el-GR" altLang="el-GR" sz="1400" dirty="0">
              <a:solidFill>
                <a:schemeClr val="bg1"/>
              </a:solidFill>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692057094"/>
              </p:ext>
            </p:extLst>
          </p:nvPr>
        </p:nvGraphicFramePr>
        <p:xfrm>
          <a:off x="982663" y="867491"/>
          <a:ext cx="5837237" cy="3511784"/>
        </p:xfrm>
        <a:graphic>
          <a:graphicData uri="http://schemas.openxmlformats.org/drawingml/2006/table">
            <a:tbl>
              <a:tblPr/>
              <a:tblGrid>
                <a:gridCol w="638837">
                  <a:extLst>
                    <a:ext uri="{9D8B030D-6E8A-4147-A177-3AD203B41FA5}">
                      <a16:colId xmlns:a16="http://schemas.microsoft.com/office/drawing/2014/main" val="20000"/>
                    </a:ext>
                  </a:extLst>
                </a:gridCol>
                <a:gridCol w="5198400">
                  <a:extLst>
                    <a:ext uri="{9D8B030D-6E8A-4147-A177-3AD203B41FA5}">
                      <a16:colId xmlns:a16="http://schemas.microsoft.com/office/drawing/2014/main" val="20001"/>
                    </a:ext>
                  </a:extLst>
                </a:gridCol>
              </a:tblGrid>
              <a:tr h="494320">
                <a:tc>
                  <a:txBody>
                    <a:bodyPr/>
                    <a:lstStyle/>
                    <a:p>
                      <a:pPr algn="l">
                        <a:lnSpc>
                          <a:spcPct val="115000"/>
                        </a:lnSpc>
                        <a:spcBef>
                          <a:spcPts val="300"/>
                        </a:spcBef>
                        <a:spcAft>
                          <a:spcPts val="300"/>
                        </a:spcAft>
                      </a:pPr>
                      <a:r>
                        <a:rPr kumimoji="0" lang="el-GR" sz="1400" b="1" i="0" u="none" strike="noStrike" kern="1200" cap="none" normalizeH="0" baseline="0" dirty="0">
                          <a:ln>
                            <a:noFill/>
                          </a:ln>
                          <a:solidFill>
                            <a:srgbClr val="000000"/>
                          </a:solidFill>
                          <a:effectLst/>
                          <a:latin typeface="Calibri" pitchFamily="34" charset="0"/>
                          <a:ea typeface="+mn-ea"/>
                          <a:cs typeface="Times New Roman" pitchFamily="18" charset="0"/>
                        </a:rPr>
                        <a:t>Δράση 10.1</a:t>
                      </a:r>
                    </a:p>
                  </a:txBody>
                  <a:tcPr marL="68580" marR="6858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algn="l">
                        <a:lnSpc>
                          <a:spcPct val="115000"/>
                        </a:lnSpc>
                        <a:spcBef>
                          <a:spcPts val="300"/>
                        </a:spcBef>
                        <a:spcAft>
                          <a:spcPts val="300"/>
                        </a:spcAft>
                      </a:pPr>
                      <a:r>
                        <a:rPr kumimoji="0" lang="el-GR" sz="1400" b="1" i="0" u="none" strike="noStrike" kern="1200" cap="none" normalizeH="0" baseline="0" dirty="0">
                          <a:ln>
                            <a:noFill/>
                          </a:ln>
                          <a:solidFill>
                            <a:srgbClr val="000000"/>
                          </a:solidFill>
                          <a:effectLst/>
                          <a:latin typeface="Calibri" pitchFamily="34" charset="0"/>
                          <a:ea typeface="+mn-ea"/>
                          <a:cs typeface="Times New Roman" pitchFamily="18" charset="0"/>
                        </a:rPr>
                        <a:t>Οριζόντιες και συντονιστικές δράσεις ως προς την ζήτηση ενέργειας (για ψύξη)</a:t>
                      </a:r>
                    </a:p>
                  </a:txBody>
                  <a:tcPr marL="68580" marR="6858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81221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10.1.1</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Παροχή κινήτρων για την εξοικονόμηση ενέργειας (π.χ. επενδύσεις εξοικονόμησης σε τουριστικές εγκαταστάσεις, δημόσια κτίρια κλπ.) και άλλα κίνητρα (π.χ. </a:t>
                      </a:r>
                      <a:r>
                        <a:rPr kumimoji="0" lang="el-GR" sz="1400" b="1" i="0" u="none" strike="noStrike" cap="none" normalizeH="0" baseline="0" dirty="0" err="1">
                          <a:ln>
                            <a:noFill/>
                          </a:ln>
                          <a:solidFill>
                            <a:srgbClr val="C00000"/>
                          </a:solidFill>
                          <a:effectLst/>
                          <a:latin typeface="Calibri" pitchFamily="34" charset="0"/>
                          <a:cs typeface="Times New Roman" pitchFamily="18" charset="0"/>
                        </a:rPr>
                        <a:t>ecolabel</a:t>
                      </a:r>
                      <a:r>
                        <a:rPr kumimoji="0" lang="el-GR" sz="1400" b="1" i="0" u="none" strike="noStrike" cap="none" normalizeH="0" baseline="0" dirty="0">
                          <a:ln>
                            <a:noFill/>
                          </a:ln>
                          <a:solidFill>
                            <a:srgbClr val="C00000"/>
                          </a:solidFill>
                          <a:effectLst/>
                          <a:latin typeface="Calibri" pitchFamily="34" charset="0"/>
                          <a:cs typeface="Times New Roman" pitchFamily="18" charset="0"/>
                        </a:rPr>
                        <a:t> σε τουριστικές επιχειρήσεις)</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5752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10.1.2</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Ανάπτυξη βιοκλιματικών υποδομών σε δημόσια και ιδιωτικά κτίρια π.χ. χρήση «πράσινων» υλικών στη δόμηση νέων κτιρίων και κατά την ανακαίνιση υφιστάμενων, κατασκευή κάθετων κήπων, πράσινων οροφών κλπ.</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71172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rPr>
                        <a:t>Μέτρο 10.1.3</a:t>
                      </a: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Ενεργειακή αναβάθμιση (θερμομόνωση, αντικατάσταση κουφωμάτων και φωτιστικών, αναβάθμιση συστήματος κλιματισμού κτλ.) δημόσιων κτιρίων της Περιφέρειας Κρήτης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r h="5752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Μέτρο 10.1.4</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l-GR" sz="14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Εκστρατείες ενημέρωσης κοινού, δημοσίων φορέων και επιχειρήσεων για την εξοικονόμηση στην κατανάλωση της ενέργειας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2072321209"/>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297030384"/>
              </p:ext>
            </p:extLst>
          </p:nvPr>
        </p:nvGraphicFramePr>
        <p:xfrm>
          <a:off x="982663" y="4670119"/>
          <a:ext cx="5837237" cy="1819458"/>
        </p:xfrm>
        <a:graphic>
          <a:graphicData uri="http://schemas.openxmlformats.org/drawingml/2006/table">
            <a:tbl>
              <a:tblPr/>
              <a:tblGrid>
                <a:gridCol w="668722">
                  <a:extLst>
                    <a:ext uri="{9D8B030D-6E8A-4147-A177-3AD203B41FA5}">
                      <a16:colId xmlns:a16="http://schemas.microsoft.com/office/drawing/2014/main" val="20000"/>
                    </a:ext>
                  </a:extLst>
                </a:gridCol>
                <a:gridCol w="5168515">
                  <a:extLst>
                    <a:ext uri="{9D8B030D-6E8A-4147-A177-3AD203B41FA5}">
                      <a16:colId xmlns:a16="http://schemas.microsoft.com/office/drawing/2014/main" val="20001"/>
                    </a:ext>
                  </a:extLst>
                </a:gridCol>
              </a:tblGrid>
              <a:tr h="513190">
                <a:tc>
                  <a:txBody>
                    <a:bodyPr/>
                    <a:lstStyle/>
                    <a:p>
                      <a:pPr algn="l">
                        <a:lnSpc>
                          <a:spcPct val="115000"/>
                        </a:lnSpc>
                        <a:spcBef>
                          <a:spcPts val="300"/>
                        </a:spcBef>
                        <a:spcAft>
                          <a:spcPts val="300"/>
                        </a:spcAft>
                      </a:pPr>
                      <a:r>
                        <a:rPr kumimoji="0" lang="el-GR" sz="1400" b="1" i="0" u="none" strike="noStrike" kern="1200" cap="none" normalizeH="0" baseline="0">
                          <a:ln>
                            <a:noFill/>
                          </a:ln>
                          <a:solidFill>
                            <a:srgbClr val="000000"/>
                          </a:solidFill>
                          <a:effectLst/>
                          <a:latin typeface="Calibri" pitchFamily="34" charset="0"/>
                          <a:ea typeface="+mn-ea"/>
                          <a:cs typeface="Times New Roman" pitchFamily="18" charset="0"/>
                        </a:rPr>
                        <a:t>Δράση 10.2</a:t>
                      </a:r>
                    </a:p>
                  </a:txBody>
                  <a:tcPr marL="68580" marR="6858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algn="l">
                        <a:lnSpc>
                          <a:spcPct val="115000"/>
                        </a:lnSpc>
                        <a:spcBef>
                          <a:spcPts val="300"/>
                        </a:spcBef>
                        <a:spcAft>
                          <a:spcPts val="300"/>
                        </a:spcAft>
                      </a:pPr>
                      <a:r>
                        <a:rPr kumimoji="0" lang="el-GR" sz="1400" b="1" i="0" u="none" strike="noStrike" kern="1200" cap="none" normalizeH="0" baseline="0" dirty="0">
                          <a:ln>
                            <a:noFill/>
                          </a:ln>
                          <a:solidFill>
                            <a:srgbClr val="000000"/>
                          </a:solidFill>
                          <a:effectLst/>
                          <a:latin typeface="Calibri" pitchFamily="34" charset="0"/>
                          <a:ea typeface="+mn-ea"/>
                          <a:cs typeface="Times New Roman" pitchFamily="18" charset="0"/>
                        </a:rPr>
                        <a:t>Έρευνα και ανάπτυξη στη διαχείριση ενέργειας</a:t>
                      </a:r>
                    </a:p>
                  </a:txBody>
                  <a:tcPr marL="68580" marR="6858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1306268">
                <a:tc>
                  <a:txBody>
                    <a:bodyPr/>
                    <a:lstStyle/>
                    <a:p>
                      <a:pPr algn="ctr">
                        <a:lnSpc>
                          <a:spcPct val="115000"/>
                        </a:lnSpc>
                        <a:spcBef>
                          <a:spcPts val="600"/>
                        </a:spcBef>
                        <a:spcAft>
                          <a:spcPts val="600"/>
                        </a:spcAft>
                      </a:pPr>
                      <a:endPar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endParaRPr>
                    </a:p>
                    <a:p>
                      <a:pPr algn="ctr">
                        <a:lnSpc>
                          <a:spcPct val="115000"/>
                        </a:lnSpc>
                        <a:spcBef>
                          <a:spcPts val="600"/>
                        </a:spcBef>
                        <a:spcAft>
                          <a:spcPts val="600"/>
                        </a:spcAft>
                      </a:pP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Μέτρο 10.2.1</a:t>
                      </a:r>
                    </a:p>
                  </a:txBody>
                  <a:tcPr marL="68580" marR="68580"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algn="l">
                        <a:lnSpc>
                          <a:spcPct val="115000"/>
                        </a:lnSpc>
                        <a:spcBef>
                          <a:spcPts val="600"/>
                        </a:spcBef>
                        <a:spcAft>
                          <a:spcPts val="600"/>
                        </a:spcAf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Έξυπνα δίκτυα και διαχείριση της ζήτησης με σκοπό το μετριασμό των επιπτώσεων της αυξημένης ζήτησης ηλεκτρικής ενέργειας λόγω αύξησης της θερμοκρασίας. </a:t>
                      </a:r>
                      <a:r>
                        <a:rPr kumimoji="0" lang="el-GR" sz="1400" b="0" i="0" u="none" strike="noStrike" kern="1200" cap="none" normalizeH="0" baseline="0" dirty="0">
                          <a:ln>
                            <a:noFill/>
                          </a:ln>
                          <a:solidFill>
                            <a:srgbClr val="000000"/>
                          </a:solidFill>
                          <a:effectLst/>
                          <a:latin typeface="Calibri" pitchFamily="34" charset="0"/>
                          <a:ea typeface="+mn-ea"/>
                          <a:cs typeface="Times New Roman" pitchFamily="18" charset="0"/>
                        </a:rPr>
                        <a:t>Προώθηση της εφαρμογής του μέτρου, στο σύνολο των μεγάλων Δήμων της Περιφέρειας Κρήτης και στις ζώνες παράκτιου τουρισμού κατά τους καλοκαιρινούς μήνες</a:t>
                      </a:r>
                    </a:p>
                  </a:txBody>
                  <a:tcPr marL="68580" marR="68580"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8481465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extBox 12"/>
          <p:cNvSpPr txBox="1">
            <a:spLocks noChangeArrowheads="1"/>
          </p:cNvSpPr>
          <p:nvPr/>
        </p:nvSpPr>
        <p:spPr bwMode="auto">
          <a:xfrm>
            <a:off x="0" y="134938"/>
            <a:ext cx="5221288" cy="369887"/>
          </a:xfrm>
          <a:prstGeom prst="rect">
            <a:avLst/>
          </a:prstGeom>
          <a:solidFill>
            <a:srgbClr val="FF9900"/>
          </a:solidFill>
          <a:ln w="9525">
            <a:noFill/>
            <a:miter lim="800000"/>
            <a:headEnd/>
            <a:tailEnd/>
          </a:ln>
        </p:spPr>
        <p:txBody>
          <a:bodyPr>
            <a:spAutoFit/>
          </a:bodyPr>
          <a:lstStyle/>
          <a:p>
            <a:r>
              <a:rPr lang="el-GR" altLang="el-GR" b="1">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4240212" cy="366713"/>
          </a:xfrm>
          <a:prstGeom prst="rect">
            <a:avLst/>
          </a:prstGeom>
          <a:solidFill>
            <a:schemeClr val="bg1">
              <a:lumMod val="65000"/>
            </a:schemeClr>
          </a:solidFill>
          <a:ln>
            <a:noFill/>
          </a:ln>
        </p:spPr>
        <p:txBody>
          <a:bodyPr>
            <a:spAutoFit/>
          </a:bodyPr>
          <a:lstStyle/>
          <a:p>
            <a:pPr algn="ctr"/>
            <a:r>
              <a:rPr lang="el-GR" altLang="el-GR">
                <a:solidFill>
                  <a:srgbClr val="FFFFFF"/>
                </a:solidFill>
                <a:cs typeface="Arial" charset="0"/>
              </a:rPr>
              <a:t>Τομέας: ΔΟΜΗΜΕΝΟ ΠΕΡΙΒΑΛΛΟΝ</a:t>
            </a:r>
          </a:p>
        </p:txBody>
      </p:sp>
      <p:sp>
        <p:nvSpPr>
          <p:cNvPr id="18" name="TextBox 17"/>
          <p:cNvSpPr txBox="1">
            <a:spLocks noChangeArrowheads="1"/>
          </p:cNvSpPr>
          <p:nvPr/>
        </p:nvSpPr>
        <p:spPr bwMode="auto">
          <a:xfrm>
            <a:off x="10280650" y="-38100"/>
            <a:ext cx="1884363" cy="735013"/>
          </a:xfrm>
          <a:prstGeom prst="ellipse">
            <a:avLst/>
          </a:prstGeom>
          <a:solidFill>
            <a:schemeClr val="bg1">
              <a:lumMod val="65000"/>
            </a:schemeClr>
          </a:solidFill>
          <a:ln>
            <a:noFill/>
          </a:ln>
        </p:spPr>
        <p:txBody>
          <a:bodyPr>
            <a:spAutoFit/>
          </a:bodyPr>
          <a:lstStyle/>
          <a:p>
            <a:pPr algn="ctr"/>
            <a:r>
              <a:rPr lang="el-GR" sz="1400" dirty="0">
                <a:solidFill>
                  <a:schemeClr val="bg1"/>
                </a:solidFill>
              </a:rPr>
              <a:t>4 δράσεις</a:t>
            </a:r>
          </a:p>
          <a:p>
            <a:pPr algn="ctr"/>
            <a:r>
              <a:rPr lang="el-GR" sz="1400" dirty="0">
                <a:solidFill>
                  <a:schemeClr val="bg1"/>
                </a:solidFill>
              </a:rPr>
              <a:t>20 μέτρα</a:t>
            </a:r>
            <a:endParaRPr lang="el-GR" altLang="el-GR" sz="1400" dirty="0">
              <a:solidFill>
                <a:schemeClr val="bg1"/>
              </a:solidFill>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723117011"/>
              </p:ext>
            </p:extLst>
          </p:nvPr>
        </p:nvGraphicFramePr>
        <p:xfrm>
          <a:off x="135710" y="763634"/>
          <a:ext cx="6140804" cy="4685453"/>
        </p:xfrm>
        <a:graphic>
          <a:graphicData uri="http://schemas.openxmlformats.org/drawingml/2006/table">
            <a:tbl>
              <a:tblPr/>
              <a:tblGrid>
                <a:gridCol w="547871">
                  <a:extLst>
                    <a:ext uri="{9D8B030D-6E8A-4147-A177-3AD203B41FA5}">
                      <a16:colId xmlns:a16="http://schemas.microsoft.com/office/drawing/2014/main" val="20000"/>
                    </a:ext>
                  </a:extLst>
                </a:gridCol>
                <a:gridCol w="5592933">
                  <a:extLst>
                    <a:ext uri="{9D8B030D-6E8A-4147-A177-3AD203B41FA5}">
                      <a16:colId xmlns:a16="http://schemas.microsoft.com/office/drawing/2014/main" val="20001"/>
                    </a:ext>
                  </a:extLst>
                </a:gridCol>
              </a:tblGrid>
              <a:tr h="6164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13.1</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Προσαρμογή του αστικού σχεδιασμού στην κλιματική αλλαγή και βελτίωση του θερμικού περιβάλλοντος στις μεγάλες πόλεις της Περιφέρειας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5718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13.1.1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2060"/>
                          </a:solidFill>
                          <a:effectLst/>
                          <a:latin typeface="Calibri" pitchFamily="34" charset="0"/>
                          <a:cs typeface="Times New Roman" pitchFamily="18" charset="0"/>
                        </a:rPr>
                        <a:t>Αναλυτική καταγραφή των χώρων αστικού πρασίνου, των πράσινων και μπλε υποδομών των πόλεων και της αστικής βιοποικιλότητας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7609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13.1.2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Αύξηση του αστικού πρασίνου στις μεγάλες πόλεις της Περιφέρειας </a:t>
                      </a:r>
                      <a:r>
                        <a:rPr kumimoji="0" lang="el-GR" sz="1400" b="0" i="0" u="none" strike="noStrike" cap="none" normalizeH="0" baseline="0" dirty="0">
                          <a:ln>
                            <a:noFill/>
                          </a:ln>
                          <a:solidFill>
                            <a:srgbClr val="002060"/>
                          </a:solidFill>
                          <a:effectLst/>
                          <a:latin typeface="Calibri" pitchFamily="34" charset="0"/>
                          <a:cs typeface="Times New Roman" pitchFamily="18" charset="0"/>
                        </a:rPr>
                        <a:t>(οικισμοί 2ου έως και 6ου επιπέδου). Στόχος είναι η βελτίωση της αναλογίας δομημένου χώρου και πρασίνου</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8219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13.1.3</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Ανάπτυξη βιοκλιματικών υποδομών σε δημόσια και ιδιωτικά κτίρια </a:t>
                      </a:r>
                      <a:r>
                        <a:rPr kumimoji="0" lang="el-GR" sz="1400" b="0" i="0" u="none" strike="noStrike" cap="none" normalizeH="0" baseline="0" dirty="0">
                          <a:ln>
                            <a:noFill/>
                          </a:ln>
                          <a:solidFill>
                            <a:srgbClr val="002060"/>
                          </a:solidFill>
                          <a:effectLst/>
                          <a:latin typeface="Calibri" pitchFamily="34" charset="0"/>
                          <a:cs typeface="Times New Roman" pitchFamily="18" charset="0"/>
                        </a:rPr>
                        <a:t>π.χ. χρήση «πράσινων» υλικών στη δόμηση νέων κτιρίων και κατά την ανακαίνιση υφιστάμενων, κατασκευή κάθετων κήπων, πράσινων οροφών, περιβάλλοντος χώρου κλπ.</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r h="10437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13.1.7</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2060"/>
                          </a:solidFill>
                          <a:effectLst/>
                          <a:latin typeface="Calibri" pitchFamily="34" charset="0"/>
                          <a:cs typeface="Times New Roman" pitchFamily="18" charset="0"/>
                        </a:rPr>
                        <a:t>Χρήση καινοτόμων και ενεργειακά φιλικών υλικών, τόσο για την ανακαίνιση παλαιών κτηρίων όσο και για την δόμηση νέων (μηδενικής ενεργειακής κατανάλωσης) καθώς και αξιοποίηση των Ανανεώσιμων Μορφών Ενέργειας και άλλων τεχνικών εξοικονόμησης που θα πρέπει να συμπεριληφθούν στη σύγχρονη νομοθεσία</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4"/>
                  </a:ext>
                </a:extLst>
              </a:tr>
              <a:tr h="79227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13.1.8</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2060"/>
                          </a:solidFill>
                          <a:effectLst/>
                          <a:latin typeface="Calibri" pitchFamily="34" charset="0"/>
                          <a:cs typeface="Times New Roman" pitchFamily="18" charset="0"/>
                        </a:rPr>
                        <a:t>Πρόγνωση θερμικής άνεσης ιδιαίτερα για τις δομημένες περιοχές οι οποίες επηρεάζονται δυσμενώς από την Αστική Θερμική Νησίδα</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5"/>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292141913"/>
              </p:ext>
            </p:extLst>
          </p:nvPr>
        </p:nvGraphicFramePr>
        <p:xfrm>
          <a:off x="135710" y="5437188"/>
          <a:ext cx="6140804" cy="1285874"/>
        </p:xfrm>
        <a:graphic>
          <a:graphicData uri="http://schemas.openxmlformats.org/drawingml/2006/table">
            <a:tbl>
              <a:tblPr/>
              <a:tblGrid>
                <a:gridCol w="556748">
                  <a:extLst>
                    <a:ext uri="{9D8B030D-6E8A-4147-A177-3AD203B41FA5}">
                      <a16:colId xmlns:a16="http://schemas.microsoft.com/office/drawing/2014/main" val="20000"/>
                    </a:ext>
                  </a:extLst>
                </a:gridCol>
                <a:gridCol w="5584056">
                  <a:extLst>
                    <a:ext uri="{9D8B030D-6E8A-4147-A177-3AD203B41FA5}">
                      <a16:colId xmlns:a16="http://schemas.microsoft.com/office/drawing/2014/main" val="20001"/>
                    </a:ext>
                  </a:extLst>
                </a:gridCol>
              </a:tblGrid>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13.2</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Ενίσχυση προστασίας οικισμών από </a:t>
                      </a:r>
                      <a:r>
                        <a:rPr kumimoji="0" lang="el-GR" sz="1400" b="1" i="0" u="none" strike="noStrike" cap="none" normalizeH="0" baseline="0" dirty="0" err="1">
                          <a:ln>
                            <a:noFill/>
                          </a:ln>
                          <a:solidFill>
                            <a:srgbClr val="000000"/>
                          </a:solidFill>
                          <a:effectLst/>
                          <a:latin typeface="Calibri" pitchFamily="34" charset="0"/>
                          <a:cs typeface="Times New Roman" pitchFamily="18" charset="0"/>
                        </a:rPr>
                        <a:t>πλημμυρικά</a:t>
                      </a:r>
                      <a:r>
                        <a:rPr kumimoji="0" lang="el-GR" sz="1400" b="1" i="0" u="none" strike="noStrike" cap="none" normalizeH="0" baseline="0" dirty="0">
                          <a:ln>
                            <a:noFill/>
                          </a:ln>
                          <a:solidFill>
                            <a:srgbClr val="000000"/>
                          </a:solidFill>
                          <a:effectLst/>
                          <a:latin typeface="Calibri" pitchFamily="34" charset="0"/>
                          <a:cs typeface="Times New Roman" pitchFamily="18" charset="0"/>
                        </a:rPr>
                        <a:t> φαινόμενα &amp; κατολισθήσεις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85724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13.2.2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Ενσωμάτωση κατά την εκπόνηση κάθε οικονομοτεχνικής μελέτης έργου, του αντίστοιχου προϋπολογισμού για την προσαρμογή του στην κλιματική αλλαγή</a:t>
                      </a:r>
                      <a:r>
                        <a:rPr kumimoji="0" lang="el-GR" sz="1400" b="0" i="0" u="none" strike="noStrike" cap="none" normalizeH="0" baseline="0" dirty="0">
                          <a:ln>
                            <a:noFill/>
                          </a:ln>
                          <a:solidFill>
                            <a:srgbClr val="002060"/>
                          </a:solidFill>
                          <a:effectLst/>
                          <a:latin typeface="Calibri" pitchFamily="34" charset="0"/>
                          <a:cs typeface="Times New Roman" pitchFamily="18" charset="0"/>
                        </a:rPr>
                        <a:t>. </a:t>
                      </a:r>
                    </a:p>
                  </a:txBody>
                  <a:tcPr marL="56289" marR="5628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bl>
          </a:graphicData>
        </a:graphic>
      </p:graphicFrame>
      <p:graphicFrame>
        <p:nvGraphicFramePr>
          <p:cNvPr id="8" name="Table 3">
            <a:extLst>
              <a:ext uri="{FF2B5EF4-FFF2-40B4-BE49-F238E27FC236}">
                <a16:creationId xmlns:a16="http://schemas.microsoft.com/office/drawing/2014/main" id="{4B50EB40-CDFB-47BA-A14B-3929022E41C1}"/>
              </a:ext>
            </a:extLst>
          </p:cNvPr>
          <p:cNvGraphicFramePr>
            <a:graphicFrameLocks noGrp="1"/>
          </p:cNvGraphicFramePr>
          <p:nvPr>
            <p:extLst>
              <p:ext uri="{D42A27DB-BD31-4B8C-83A1-F6EECF244321}">
                <p14:modId xmlns:p14="http://schemas.microsoft.com/office/powerpoint/2010/main" val="1343016661"/>
              </p:ext>
            </p:extLst>
          </p:nvPr>
        </p:nvGraphicFramePr>
        <p:xfrm>
          <a:off x="6406257" y="1068482"/>
          <a:ext cx="5650033" cy="3623337"/>
        </p:xfrm>
        <a:graphic>
          <a:graphicData uri="http://schemas.openxmlformats.org/drawingml/2006/table">
            <a:tbl>
              <a:tblPr/>
              <a:tblGrid>
                <a:gridCol w="572183">
                  <a:extLst>
                    <a:ext uri="{9D8B030D-6E8A-4147-A177-3AD203B41FA5}">
                      <a16:colId xmlns:a16="http://schemas.microsoft.com/office/drawing/2014/main" val="20000"/>
                    </a:ext>
                  </a:extLst>
                </a:gridCol>
                <a:gridCol w="5077850">
                  <a:extLst>
                    <a:ext uri="{9D8B030D-6E8A-4147-A177-3AD203B41FA5}">
                      <a16:colId xmlns:a16="http://schemas.microsoft.com/office/drawing/2014/main" val="20001"/>
                    </a:ext>
                  </a:extLst>
                </a:gridCol>
              </a:tblGrid>
              <a:tr h="60939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dirty="0">
                          <a:ln>
                            <a:noFill/>
                          </a:ln>
                          <a:solidFill>
                            <a:srgbClr val="000000"/>
                          </a:solidFill>
                          <a:effectLst/>
                          <a:latin typeface="Calibri" pitchFamily="34" charset="0"/>
                        </a:rPr>
                        <a:t>Δράση 13.3</a:t>
                      </a:r>
                      <a:endParaRPr kumimoji="0" lang="el-GR" sz="1200" b="1"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Ενσωμάτωση της παραμέτρου της κλιματικής αλλαγής κατά την αναθεώρηση του χωρικού σχεδιασμού</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9612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13.3.1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kern="1200" cap="none" normalizeH="0" baseline="0" dirty="0" err="1">
                          <a:ln>
                            <a:noFill/>
                          </a:ln>
                          <a:solidFill>
                            <a:srgbClr val="002060"/>
                          </a:solidFill>
                          <a:effectLst/>
                          <a:latin typeface="Calibri" pitchFamily="34" charset="0"/>
                          <a:ea typeface="+mn-ea"/>
                          <a:cs typeface="Times New Roman" pitchFamily="18" charset="0"/>
                        </a:rPr>
                        <a:t>Επικαιροποίηση</a:t>
                      </a:r>
                      <a:r>
                        <a:rPr kumimoji="0" lang="el-GR" sz="1400" b="0" i="0" u="none" strike="noStrike" kern="1200" cap="none" normalizeH="0" baseline="0" dirty="0">
                          <a:ln>
                            <a:noFill/>
                          </a:ln>
                          <a:solidFill>
                            <a:srgbClr val="002060"/>
                          </a:solidFill>
                          <a:effectLst/>
                          <a:latin typeface="Calibri" pitchFamily="34" charset="0"/>
                          <a:ea typeface="+mn-ea"/>
                          <a:cs typeface="Times New Roman" pitchFamily="18" charset="0"/>
                        </a:rPr>
                        <a:t> / βελτιστοποίηση του χωροταξικού σχεδιασμού με βάση τις γεωγραφικές περιοχές της Περιφέρειας Κρήτης με αυξημένη τρωτότητα στην κλιματική αλλαγή</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91292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dirty="0">
                          <a:ln>
                            <a:noFill/>
                          </a:ln>
                          <a:solidFill>
                            <a:srgbClr val="000000"/>
                          </a:solidFill>
                          <a:effectLst/>
                          <a:latin typeface="Calibri" pitchFamily="34" charset="0"/>
                        </a:rPr>
                        <a:t>Μέτρο 13.3.3</a:t>
                      </a:r>
                      <a:endParaRPr kumimoji="0" lang="el-GR" sz="1200" b="0" i="0" u="none" strike="noStrike" cap="none" normalizeH="0" baseline="0" dirty="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2060"/>
                          </a:solidFill>
                          <a:effectLst/>
                          <a:latin typeface="Calibri" pitchFamily="34" charset="0"/>
                          <a:cs typeface="Times New Roman" pitchFamily="18" charset="0"/>
                        </a:rPr>
                        <a:t>Κίνητρα για την αύξηση κατασκευής χώρων πρασίνου σε </a:t>
                      </a:r>
                      <a:r>
                        <a:rPr kumimoji="0" lang="el-GR" sz="1400" b="0" i="0" u="none" strike="noStrike" cap="none" normalizeH="0" baseline="0" dirty="0" err="1">
                          <a:ln>
                            <a:noFill/>
                          </a:ln>
                          <a:solidFill>
                            <a:srgbClr val="002060"/>
                          </a:solidFill>
                          <a:effectLst/>
                          <a:latin typeface="Calibri" pitchFamily="34" charset="0"/>
                          <a:cs typeface="Times New Roman" pitchFamily="18" charset="0"/>
                        </a:rPr>
                        <a:t>πυκνοκατοικημένες</a:t>
                      </a:r>
                      <a:r>
                        <a:rPr kumimoji="0" lang="el-GR" sz="1400" b="0" i="0" u="none" strike="noStrike" cap="none" normalizeH="0" baseline="0" dirty="0">
                          <a:ln>
                            <a:noFill/>
                          </a:ln>
                          <a:solidFill>
                            <a:srgbClr val="002060"/>
                          </a:solidFill>
                          <a:effectLst/>
                          <a:latin typeface="Calibri" pitchFamily="34" charset="0"/>
                          <a:cs typeface="Times New Roman" pitchFamily="18" charset="0"/>
                        </a:rPr>
                        <a:t> περιοχές, κατά την υλοποίηση των πράξεων εφαρμογής των πολεοδομικών σχεδίων ή ενσωμάτωση στις πολεοδομικές μελέτες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44804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kern="1200" cap="none" normalizeH="0" baseline="0" dirty="0">
                          <a:ln>
                            <a:noFill/>
                          </a:ln>
                          <a:solidFill>
                            <a:srgbClr val="000000"/>
                          </a:solidFill>
                          <a:effectLst/>
                          <a:latin typeface="Calibri" pitchFamily="34" charset="0"/>
                          <a:ea typeface="+mn-ea"/>
                          <a:cs typeface="+mn-cs"/>
                        </a:rPr>
                        <a:t>Δράση 13.2</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BE7C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000000"/>
                          </a:solidFill>
                          <a:effectLst/>
                          <a:latin typeface="Calibri" pitchFamily="34" charset="0"/>
                          <a:ea typeface="+mn-ea"/>
                          <a:cs typeface="+mn-cs"/>
                        </a:rPr>
                        <a:t>Ενίσχυση προστασίας οικισμών από </a:t>
                      </a:r>
                      <a:r>
                        <a:rPr kumimoji="0" lang="el-GR" sz="1400" b="1" i="0" u="none" strike="noStrike" kern="1200" cap="none" normalizeH="0" baseline="0" dirty="0" err="1">
                          <a:ln>
                            <a:noFill/>
                          </a:ln>
                          <a:solidFill>
                            <a:srgbClr val="000000"/>
                          </a:solidFill>
                          <a:effectLst/>
                          <a:latin typeface="Calibri" pitchFamily="34" charset="0"/>
                          <a:ea typeface="+mn-ea"/>
                          <a:cs typeface="+mn-cs"/>
                        </a:rPr>
                        <a:t>πλημμυρικά</a:t>
                      </a:r>
                      <a:r>
                        <a:rPr kumimoji="0" lang="el-GR" sz="1400" b="1" i="0" u="none" strike="noStrike" kern="1200" cap="none" normalizeH="0" baseline="0" dirty="0">
                          <a:ln>
                            <a:noFill/>
                          </a:ln>
                          <a:solidFill>
                            <a:srgbClr val="000000"/>
                          </a:solidFill>
                          <a:effectLst/>
                          <a:latin typeface="Calibri" pitchFamily="34" charset="0"/>
                          <a:ea typeface="+mn-ea"/>
                          <a:cs typeface="+mn-cs"/>
                        </a:rPr>
                        <a:t> φαινόμενα και κατολισθήσεις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BE7C3"/>
                    </a:solidFill>
                  </a:tcPr>
                </a:tc>
                <a:extLst>
                  <a:ext uri="{0D108BD9-81ED-4DB2-BD59-A6C34878D82A}">
                    <a16:rowId xmlns:a16="http://schemas.microsoft.com/office/drawing/2014/main" val="10003"/>
                  </a:ext>
                </a:extLst>
              </a:tr>
              <a:tr h="691687">
                <a:tc>
                  <a:txBody>
                    <a:bodyPr/>
                    <a:lstStyle/>
                    <a:p>
                      <a:pPr algn="l">
                        <a:lnSpc>
                          <a:spcPct val="115000"/>
                        </a:lnSpc>
                        <a:spcBef>
                          <a:spcPts val="600"/>
                        </a:spcBef>
                        <a:spcAft>
                          <a:spcPts val="600"/>
                        </a:spcAft>
                      </a:pPr>
                      <a:r>
                        <a:rPr kumimoji="0" lang="el-GR" sz="1200" b="0" i="0" u="none" strike="noStrike" kern="1200" cap="none" normalizeH="0" baseline="0" dirty="0">
                          <a:ln>
                            <a:noFill/>
                          </a:ln>
                          <a:solidFill>
                            <a:srgbClr val="000000"/>
                          </a:solidFill>
                          <a:effectLst/>
                          <a:latin typeface="Calibri" pitchFamily="34" charset="0"/>
                          <a:ea typeface="+mn-ea"/>
                          <a:cs typeface="+mn-cs"/>
                        </a:rPr>
                        <a:t>Μέτρο 13.2.3</a:t>
                      </a:r>
                    </a:p>
                  </a:txBody>
                  <a:tcPr marL="68580" marR="68580"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algn="l">
                        <a:lnSpc>
                          <a:spcPct val="115000"/>
                        </a:lnSpc>
                        <a:spcBef>
                          <a:spcPts val="600"/>
                        </a:spcBef>
                        <a:spcAft>
                          <a:spcPts val="600"/>
                        </a:spcAft>
                      </a:pPr>
                      <a:r>
                        <a:rPr kumimoji="0" lang="el-GR" sz="1400" b="0" i="0" u="none" strike="noStrike" kern="1200" cap="none" normalizeH="0" baseline="0" dirty="0">
                          <a:ln>
                            <a:noFill/>
                          </a:ln>
                          <a:solidFill>
                            <a:srgbClr val="002060"/>
                          </a:solidFill>
                          <a:effectLst/>
                          <a:latin typeface="Calibri" pitchFamily="34" charset="0"/>
                          <a:ea typeface="+mn-ea"/>
                          <a:cs typeface="Times New Roman" pitchFamily="18" charset="0"/>
                        </a:rPr>
                        <a:t>Εφαρμογή δράσεων για την μείωση των </a:t>
                      </a:r>
                      <a:r>
                        <a:rPr kumimoji="0" lang="el-GR" sz="1400" b="0" i="0" u="none" strike="noStrike" kern="1200" cap="none" normalizeH="0" baseline="0" dirty="0" err="1">
                          <a:ln>
                            <a:noFill/>
                          </a:ln>
                          <a:solidFill>
                            <a:srgbClr val="002060"/>
                          </a:solidFill>
                          <a:effectLst/>
                          <a:latin typeface="Calibri" pitchFamily="34" charset="0"/>
                          <a:ea typeface="+mn-ea"/>
                          <a:cs typeface="Times New Roman" pitchFamily="18" charset="0"/>
                        </a:rPr>
                        <a:t>αδιαπέρατων</a:t>
                      </a:r>
                      <a:r>
                        <a:rPr kumimoji="0" lang="el-GR" sz="1400" b="0" i="0" u="none" strike="noStrike" kern="1200" cap="none" normalizeH="0" baseline="0" dirty="0">
                          <a:ln>
                            <a:noFill/>
                          </a:ln>
                          <a:solidFill>
                            <a:srgbClr val="002060"/>
                          </a:solidFill>
                          <a:effectLst/>
                          <a:latin typeface="Calibri" pitchFamily="34" charset="0"/>
                          <a:ea typeface="+mn-ea"/>
                          <a:cs typeface="Times New Roman" pitchFamily="18" charset="0"/>
                        </a:rPr>
                        <a:t> επιφανειών</a:t>
                      </a:r>
                    </a:p>
                  </a:txBody>
                  <a:tcPr marL="68580" marR="68580"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3097422132"/>
                  </a:ext>
                </a:extLst>
              </a:tr>
            </a:tbl>
          </a:graphicData>
        </a:graphic>
      </p:graphicFrame>
      <p:graphicFrame>
        <p:nvGraphicFramePr>
          <p:cNvPr id="9" name="Table 4">
            <a:extLst>
              <a:ext uri="{FF2B5EF4-FFF2-40B4-BE49-F238E27FC236}">
                <a16:creationId xmlns:a16="http://schemas.microsoft.com/office/drawing/2014/main" id="{55DCDC04-D8C9-4457-BCD8-31C14BF89BAE}"/>
              </a:ext>
            </a:extLst>
          </p:cNvPr>
          <p:cNvGraphicFramePr>
            <a:graphicFrameLocks noGrp="1"/>
          </p:cNvGraphicFramePr>
          <p:nvPr>
            <p:extLst>
              <p:ext uri="{D42A27DB-BD31-4B8C-83A1-F6EECF244321}">
                <p14:modId xmlns:p14="http://schemas.microsoft.com/office/powerpoint/2010/main" val="967987844"/>
              </p:ext>
            </p:extLst>
          </p:nvPr>
        </p:nvGraphicFramePr>
        <p:xfrm>
          <a:off x="6406257" y="4813619"/>
          <a:ext cx="5785744" cy="1909443"/>
        </p:xfrm>
        <a:graphic>
          <a:graphicData uri="http://schemas.openxmlformats.org/drawingml/2006/table">
            <a:tbl>
              <a:tblPr/>
              <a:tblGrid>
                <a:gridCol w="700262">
                  <a:extLst>
                    <a:ext uri="{9D8B030D-6E8A-4147-A177-3AD203B41FA5}">
                      <a16:colId xmlns:a16="http://schemas.microsoft.com/office/drawing/2014/main" val="20000"/>
                    </a:ext>
                  </a:extLst>
                </a:gridCol>
                <a:gridCol w="5085482">
                  <a:extLst>
                    <a:ext uri="{9D8B030D-6E8A-4147-A177-3AD203B41FA5}">
                      <a16:colId xmlns:a16="http://schemas.microsoft.com/office/drawing/2014/main" val="20001"/>
                    </a:ext>
                  </a:extLst>
                </a:gridCol>
              </a:tblGrid>
              <a:tr h="47700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13.4</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chemeClr val="tx1"/>
                          </a:solidFill>
                          <a:effectLst/>
                          <a:latin typeface="Calibri" pitchFamily="34" charset="0"/>
                          <a:cs typeface="Times New Roman" pitchFamily="18" charset="0"/>
                        </a:rPr>
                        <a:t>Διαχείριση κινδύνων ακραίων φαινομένων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71621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13.4.1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Χρήση τεχνολογιών επικοινωνίας για την διάχυση της πληροφορίας σε περιπτώσεις ακραίων φαινομένων </a:t>
                      </a:r>
                      <a:r>
                        <a:rPr kumimoji="0" lang="el-GR" sz="1400" b="0" i="0" u="none" strike="noStrike" cap="none" normalizeH="0" baseline="0" dirty="0">
                          <a:ln>
                            <a:noFill/>
                          </a:ln>
                          <a:solidFill>
                            <a:schemeClr val="tx2"/>
                          </a:solidFill>
                          <a:effectLst/>
                          <a:latin typeface="Calibri" pitchFamily="34" charset="0"/>
                          <a:cs typeface="Times New Roman" pitchFamily="18" charset="0"/>
                        </a:rPr>
                        <a:t>και για τη διάδοση οδηγιών για την ασφάλεια των πολιτών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71621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13.4.2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2060"/>
                          </a:solidFill>
                          <a:effectLst/>
                          <a:latin typeface="Calibri" pitchFamily="34" charset="0"/>
                          <a:cs typeface="Times New Roman" pitchFamily="18" charset="0"/>
                        </a:rPr>
                        <a:t>Ενίσχυση μηχανισμού επιχορηγήσεων σε περίπτωση καταστροφών από ακραία φαινόμενα</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Box 12"/>
          <p:cNvSpPr txBox="1">
            <a:spLocks noChangeArrowheads="1"/>
          </p:cNvSpPr>
          <p:nvPr/>
        </p:nvSpPr>
        <p:spPr bwMode="auto">
          <a:xfrm>
            <a:off x="0" y="134938"/>
            <a:ext cx="5221288" cy="369887"/>
          </a:xfrm>
          <a:prstGeom prst="rect">
            <a:avLst/>
          </a:prstGeom>
          <a:solidFill>
            <a:srgbClr val="FF9900"/>
          </a:solidFill>
          <a:ln w="9525">
            <a:noFill/>
            <a:miter lim="800000"/>
            <a:headEnd/>
            <a:tailEnd/>
          </a:ln>
        </p:spPr>
        <p:txBody>
          <a:bodyPr>
            <a:spAutoFit/>
          </a:bodyPr>
          <a:lstStyle/>
          <a:p>
            <a:r>
              <a:rPr lang="el-GR" altLang="el-GR">
                <a:solidFill>
                  <a:srgbClr val="FFFFFF"/>
                </a:solidFill>
                <a:cs typeface="Arial" charset="0"/>
              </a:rPr>
              <a:t>Κυριότερα μέτρα και δράσεις</a:t>
            </a:r>
          </a:p>
        </p:txBody>
      </p:sp>
      <p:sp>
        <p:nvSpPr>
          <p:cNvPr id="14" name="TextBox 13"/>
          <p:cNvSpPr txBox="1">
            <a:spLocks noChangeArrowheads="1"/>
          </p:cNvSpPr>
          <p:nvPr/>
        </p:nvSpPr>
        <p:spPr bwMode="auto">
          <a:xfrm>
            <a:off x="5059363" y="225425"/>
            <a:ext cx="1697037" cy="338138"/>
          </a:xfrm>
          <a:prstGeom prst="rect">
            <a:avLst/>
          </a:prstGeom>
          <a:solidFill>
            <a:schemeClr val="bg1">
              <a:lumMod val="65000"/>
            </a:schemeClr>
          </a:solidFill>
          <a:ln>
            <a:noFill/>
          </a:ln>
        </p:spPr>
        <p:txBody>
          <a:bodyPr>
            <a:spAutoFit/>
          </a:bodyPr>
          <a:lstStyle/>
          <a:p>
            <a:r>
              <a:rPr lang="el-GR" altLang="el-GR" sz="1600">
                <a:solidFill>
                  <a:srgbClr val="FFFFFF"/>
                </a:solidFill>
                <a:cs typeface="Arial" charset="0"/>
              </a:rPr>
              <a:t>Τομέας: ΓΕΩΡΓΙΑ</a:t>
            </a:r>
          </a:p>
        </p:txBody>
      </p:sp>
      <p:sp>
        <p:nvSpPr>
          <p:cNvPr id="15" name="TextBox 14"/>
          <p:cNvSpPr txBox="1">
            <a:spLocks noChangeArrowheads="1"/>
          </p:cNvSpPr>
          <p:nvPr/>
        </p:nvSpPr>
        <p:spPr bwMode="auto">
          <a:xfrm>
            <a:off x="5059363" y="225425"/>
            <a:ext cx="3754437" cy="338138"/>
          </a:xfrm>
          <a:prstGeom prst="rect">
            <a:avLst/>
          </a:prstGeom>
          <a:solidFill>
            <a:schemeClr val="bg1">
              <a:lumMod val="65000"/>
            </a:schemeClr>
          </a:solidFill>
          <a:ln>
            <a:noFill/>
          </a:ln>
        </p:spPr>
        <p:txBody>
          <a:bodyPr>
            <a:spAutoFit/>
          </a:bodyPr>
          <a:lstStyle/>
          <a:p>
            <a:pPr algn="ctr"/>
            <a:r>
              <a:rPr lang="el-GR" altLang="el-GR" sz="1600">
                <a:solidFill>
                  <a:srgbClr val="FFFFFF"/>
                </a:solidFill>
                <a:cs typeface="Arial" charset="0"/>
              </a:rPr>
              <a:t>Τομέας: ΠΟΛΙΤΙΣΤΙΚΗ ΚΛΗΡΟΝΟΜΙΑ</a:t>
            </a:r>
          </a:p>
        </p:txBody>
      </p:sp>
      <p:sp>
        <p:nvSpPr>
          <p:cNvPr id="18" name="TextBox 17"/>
          <p:cNvSpPr txBox="1">
            <a:spLocks noChangeArrowheads="1"/>
          </p:cNvSpPr>
          <p:nvPr/>
        </p:nvSpPr>
        <p:spPr bwMode="auto">
          <a:xfrm>
            <a:off x="10280650" y="-38100"/>
            <a:ext cx="1884363" cy="735013"/>
          </a:xfrm>
          <a:prstGeom prst="ellipse">
            <a:avLst/>
          </a:prstGeom>
          <a:solidFill>
            <a:schemeClr val="bg1">
              <a:lumMod val="65000"/>
            </a:schemeClr>
          </a:solidFill>
          <a:ln>
            <a:noFill/>
          </a:ln>
        </p:spPr>
        <p:txBody>
          <a:bodyPr>
            <a:spAutoFit/>
          </a:bodyPr>
          <a:lstStyle/>
          <a:p>
            <a:pPr algn="ctr"/>
            <a:r>
              <a:rPr lang="el-GR" sz="1400" dirty="0">
                <a:solidFill>
                  <a:schemeClr val="bg1"/>
                </a:solidFill>
              </a:rPr>
              <a:t>2 δράσεις</a:t>
            </a:r>
          </a:p>
          <a:p>
            <a:pPr algn="ctr"/>
            <a:r>
              <a:rPr lang="el-GR" sz="1400" dirty="0">
                <a:solidFill>
                  <a:schemeClr val="bg1"/>
                </a:solidFill>
              </a:rPr>
              <a:t>8 μέτρα</a:t>
            </a:r>
            <a:endParaRPr lang="el-GR" altLang="el-GR" sz="1400" dirty="0">
              <a:solidFill>
                <a:schemeClr val="bg1"/>
              </a:solidFill>
              <a:cs typeface="Arial"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606811056"/>
              </p:ext>
            </p:extLst>
          </p:nvPr>
        </p:nvGraphicFramePr>
        <p:xfrm>
          <a:off x="26988" y="923924"/>
          <a:ext cx="5937250" cy="4873193"/>
        </p:xfrm>
        <a:graphic>
          <a:graphicData uri="http://schemas.openxmlformats.org/drawingml/2006/table">
            <a:tbl>
              <a:tblPr/>
              <a:tblGrid>
                <a:gridCol w="719137">
                  <a:extLst>
                    <a:ext uri="{9D8B030D-6E8A-4147-A177-3AD203B41FA5}">
                      <a16:colId xmlns:a16="http://schemas.microsoft.com/office/drawing/2014/main" val="20000"/>
                    </a:ext>
                  </a:extLst>
                </a:gridCol>
                <a:gridCol w="5218113">
                  <a:extLst>
                    <a:ext uri="{9D8B030D-6E8A-4147-A177-3AD203B41FA5}">
                      <a16:colId xmlns:a16="http://schemas.microsoft.com/office/drawing/2014/main" val="20001"/>
                    </a:ext>
                  </a:extLst>
                </a:gridCol>
              </a:tblGrid>
              <a:tr h="59429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14.1</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Γνώση και καταγραφή των κινδύνων από την κλιματική αλλαγή στην πολιτιστική κληρονομιά της Περιφέρειας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11885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14.1.1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Εκπόνηση εξειδικευμένης μελέτης διερεύνησης των επιπτώσεων της κλιματικής αλλαγής στα μνημεία πολιτιστικής κληρονομιάς της Περιφέρειας. Στο πλαίσιο της μελέτης μπορεί να προταθεί περαιτέρω ιεράρχηση των μνημείων ως προς την ευπάθεια τους. Πρόταση μέτρων προσαρμογής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1426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14.1.2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Εγκατάσταση</a:t>
                      </a:r>
                      <a:r>
                        <a:rPr kumimoji="0" lang="el-GR" sz="1400" b="0" i="0" u="none" strike="noStrike" cap="none" normalizeH="0" baseline="0" dirty="0">
                          <a:ln>
                            <a:noFill/>
                          </a:ln>
                          <a:solidFill>
                            <a:srgbClr val="000000"/>
                          </a:solidFill>
                          <a:effectLst/>
                          <a:latin typeface="Calibri" pitchFamily="34" charset="0"/>
                          <a:cs typeface="Times New Roman" pitchFamily="18" charset="0"/>
                        </a:rPr>
                        <a:t> </a:t>
                      </a: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συστημάτων καταγραφής και παρακολούθησης περιβαλλοντικών δεικτών και καιρικών φαινομένων στα Μινωικά ανακτορικά κέντρα </a:t>
                      </a:r>
                      <a:r>
                        <a:rPr kumimoji="0" lang="el-GR" sz="1400" b="0" i="0" u="none" strike="noStrike" cap="none" normalizeH="0" baseline="0" dirty="0">
                          <a:ln>
                            <a:noFill/>
                          </a:ln>
                          <a:solidFill>
                            <a:srgbClr val="000000"/>
                          </a:solidFill>
                          <a:effectLst/>
                          <a:latin typeface="Calibri" pitchFamily="34" charset="0"/>
                          <a:cs typeface="Times New Roman" pitchFamily="18" charset="0"/>
                        </a:rPr>
                        <a:t>(Κνωσός, Φαιστός, Μάλια, Ζάκρο,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Κυδωνία</a:t>
                      </a:r>
                      <a:r>
                        <a:rPr kumimoji="0" lang="el-GR" sz="1400" b="0" i="0" u="none" strike="noStrike" cap="none" normalizeH="0" baseline="0" dirty="0">
                          <a:ln>
                            <a:noFill/>
                          </a:ln>
                          <a:solidFill>
                            <a:srgbClr val="000000"/>
                          </a:solidFill>
                          <a:effectLst/>
                          <a:latin typeface="Calibri" pitchFamily="34" charset="0"/>
                          <a:cs typeface="Times New Roman" pitchFamily="18" charset="0"/>
                        </a:rPr>
                        <a:t>,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Ζώμινθος</a:t>
                      </a:r>
                      <a:r>
                        <a:rPr kumimoji="0" lang="el-GR" sz="1400" b="0" i="0" u="none" strike="noStrike" cap="none" normalizeH="0" baseline="0" dirty="0">
                          <a:ln>
                            <a:noFill/>
                          </a:ln>
                          <a:solidFill>
                            <a:srgbClr val="000000"/>
                          </a:solidFill>
                          <a:effectLst/>
                          <a:latin typeface="Calibri" pitchFamily="34" charset="0"/>
                          <a:cs typeface="Times New Roman" pitchFamily="18" charset="0"/>
                        </a:rPr>
                        <a:t>) και στις οχυρώσεις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προμαχωνικού</a:t>
                      </a:r>
                      <a:r>
                        <a:rPr kumimoji="0" lang="el-GR" sz="1400" b="0" i="0" u="none" strike="noStrike" cap="none" normalizeH="0" baseline="0" dirty="0">
                          <a:ln>
                            <a:noFill/>
                          </a:ln>
                          <a:solidFill>
                            <a:srgbClr val="000000"/>
                          </a:solidFill>
                          <a:effectLst/>
                          <a:latin typeface="Calibri" pitchFamily="34" charset="0"/>
                          <a:cs typeface="Times New Roman" pitchFamily="18" charset="0"/>
                        </a:rPr>
                        <a:t> τύπου (Ενετικά τείχη Ηρακλείου και Βενετσιάνικες οχυρώσεις Χανίων) και σταδιακά στους υπόλοιπους αρχαιολογικούς χώρους και μνημεία 1ης προτεραιότητας</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166401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14.1.3</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Εφαρμογή μη-παρεμβατικών τεχνικών στα Μινωικά ανακτορικά κέντρα </a:t>
                      </a:r>
                      <a:r>
                        <a:rPr kumimoji="0" lang="el-GR" sz="1400" b="0" i="0" u="none" strike="noStrike" cap="none" normalizeH="0" baseline="0" dirty="0">
                          <a:ln>
                            <a:noFill/>
                          </a:ln>
                          <a:solidFill>
                            <a:srgbClr val="000000"/>
                          </a:solidFill>
                          <a:effectLst/>
                          <a:latin typeface="Calibri" pitchFamily="34" charset="0"/>
                          <a:cs typeface="Times New Roman" pitchFamily="18" charset="0"/>
                        </a:rPr>
                        <a:t>(Κνωσός, Φαιστός, Μάλια, Ζάκρο,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Κυδωνία</a:t>
                      </a:r>
                      <a:r>
                        <a:rPr kumimoji="0" lang="el-GR" sz="1400" b="0" i="0" u="none" strike="noStrike" cap="none" normalizeH="0" baseline="0" dirty="0">
                          <a:ln>
                            <a:noFill/>
                          </a:ln>
                          <a:solidFill>
                            <a:srgbClr val="000000"/>
                          </a:solidFill>
                          <a:effectLst/>
                          <a:latin typeface="Calibri" pitchFamily="34" charset="0"/>
                          <a:cs typeface="Times New Roman" pitchFamily="18" charset="0"/>
                        </a:rPr>
                        <a:t>,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Ζώμινθος</a:t>
                      </a:r>
                      <a:r>
                        <a:rPr kumimoji="0" lang="el-GR" sz="1400" b="0" i="0" u="none" strike="noStrike" cap="none" normalizeH="0" baseline="0" dirty="0">
                          <a:ln>
                            <a:noFill/>
                          </a:ln>
                          <a:solidFill>
                            <a:srgbClr val="000000"/>
                          </a:solidFill>
                          <a:effectLst/>
                          <a:latin typeface="Calibri" pitchFamily="34" charset="0"/>
                          <a:cs typeface="Times New Roman" pitchFamily="18" charset="0"/>
                        </a:rPr>
                        <a:t>) και στις οχυρώσεις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προμαχωνικού</a:t>
                      </a:r>
                      <a:r>
                        <a:rPr kumimoji="0" lang="el-GR" sz="1400" b="0" i="0" u="none" strike="noStrike" cap="none" normalizeH="0" baseline="0" dirty="0">
                          <a:ln>
                            <a:noFill/>
                          </a:ln>
                          <a:solidFill>
                            <a:srgbClr val="000000"/>
                          </a:solidFill>
                          <a:effectLst/>
                          <a:latin typeface="Calibri" pitchFamily="34" charset="0"/>
                          <a:cs typeface="Times New Roman" pitchFamily="18" charset="0"/>
                        </a:rPr>
                        <a:t> τύπου (Ενετικά τείχη Ηρακλείου και Βενετσιάνικες οχυρώσεις Χανίων) και σταδιακά στους υπόλοιπους αρχαιολογικούς χώρους και μνημεία 1ης προτεραιότητας, </a:t>
                      </a:r>
                      <a:r>
                        <a:rPr kumimoji="0" lang="el-GR" sz="1400" b="1" i="0" u="none" strike="noStrike" kern="1200" cap="none" normalizeH="0" baseline="0" dirty="0">
                          <a:ln>
                            <a:noFill/>
                          </a:ln>
                          <a:solidFill>
                            <a:srgbClr val="C00000"/>
                          </a:solidFill>
                          <a:effectLst/>
                          <a:latin typeface="Calibri" pitchFamily="34" charset="0"/>
                          <a:ea typeface="+mn-ea"/>
                          <a:cs typeface="Times New Roman" pitchFamily="18" charset="0"/>
                        </a:rPr>
                        <a:t>που θα εξασφαλίζουν </a:t>
                      </a:r>
                      <a:r>
                        <a:rPr kumimoji="0" lang="el-GR" sz="1400" b="1" i="0" u="none" strike="noStrike" cap="none" normalizeH="0" baseline="0" dirty="0">
                          <a:ln>
                            <a:noFill/>
                          </a:ln>
                          <a:solidFill>
                            <a:srgbClr val="C00000"/>
                          </a:solidFill>
                          <a:effectLst/>
                          <a:latin typeface="Calibri" pitchFamily="34" charset="0"/>
                          <a:cs typeface="Times New Roman" pitchFamily="18" charset="0"/>
                        </a:rPr>
                        <a:t>τη συνεχή καταγραφή της παραμόρφωσης, φθοράς ή αλλοίωσης που προκαλούν τα κλιματικά φαινόμενα</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334684355"/>
              </p:ext>
            </p:extLst>
          </p:nvPr>
        </p:nvGraphicFramePr>
        <p:xfrm>
          <a:off x="6096000" y="935038"/>
          <a:ext cx="5937250" cy="3202306"/>
        </p:xfrm>
        <a:graphic>
          <a:graphicData uri="http://schemas.openxmlformats.org/drawingml/2006/table">
            <a:tbl>
              <a:tblPr/>
              <a:tblGrid>
                <a:gridCol w="597763">
                  <a:extLst>
                    <a:ext uri="{9D8B030D-6E8A-4147-A177-3AD203B41FA5}">
                      <a16:colId xmlns:a16="http://schemas.microsoft.com/office/drawing/2014/main" val="20000"/>
                    </a:ext>
                  </a:extLst>
                </a:gridCol>
                <a:gridCol w="5339487">
                  <a:extLst>
                    <a:ext uri="{9D8B030D-6E8A-4147-A177-3AD203B41FA5}">
                      <a16:colId xmlns:a16="http://schemas.microsoft.com/office/drawing/2014/main" val="20001"/>
                    </a:ext>
                  </a:extLst>
                </a:gridCol>
              </a:tblGrid>
              <a:tr h="4032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1" i="0" u="none" strike="noStrike" cap="none" normalizeH="0" baseline="0">
                          <a:ln>
                            <a:noFill/>
                          </a:ln>
                          <a:solidFill>
                            <a:srgbClr val="000000"/>
                          </a:solidFill>
                          <a:effectLst/>
                          <a:latin typeface="Calibri" pitchFamily="34" charset="0"/>
                        </a:rPr>
                        <a:t>Δράση 14.2</a:t>
                      </a:r>
                      <a:endParaRPr kumimoji="0" lang="el-GR" sz="1200" b="1"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000000"/>
                          </a:solidFill>
                          <a:effectLst/>
                          <a:latin typeface="Calibri" pitchFamily="34" charset="0"/>
                          <a:cs typeface="Times New Roman" pitchFamily="18" charset="0"/>
                        </a:rPr>
                        <a:t>Διαχείριση των κινδύνων από την κλιματική αλλαγή στην πολιτιστική κληρονομιά</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AE2CB"/>
                    </a:solidFill>
                  </a:tcPr>
                </a:tc>
                <a:extLst>
                  <a:ext uri="{0D108BD9-81ED-4DB2-BD59-A6C34878D82A}">
                    <a16:rowId xmlns:a16="http://schemas.microsoft.com/office/drawing/2014/main" val="10000"/>
                  </a:ext>
                </a:extLst>
              </a:tr>
              <a:tr h="1209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14.2.1</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Κατάρτιση σχεδίου διαχείρισης για τα Μινωικά ανακτορικά κέντρα (Κνωσός, Φαιστός, Μάλια, Ζάκρο,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Κυδωνία</a:t>
                      </a:r>
                      <a:r>
                        <a:rPr kumimoji="0" lang="el-GR" sz="1400" b="0" i="0" u="none" strike="noStrike" cap="none" normalizeH="0" baseline="0" dirty="0">
                          <a:ln>
                            <a:noFill/>
                          </a:ln>
                          <a:solidFill>
                            <a:srgbClr val="000000"/>
                          </a:solidFill>
                          <a:effectLst/>
                          <a:latin typeface="Calibri" pitchFamily="34" charset="0"/>
                          <a:cs typeface="Times New Roman" pitchFamily="18" charset="0"/>
                        </a:rPr>
                        <a:t>,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Ζώμινθος</a:t>
                      </a:r>
                      <a:r>
                        <a:rPr kumimoji="0" lang="el-GR" sz="1400" b="0" i="0" u="none" strike="noStrike" cap="none" normalizeH="0" baseline="0" dirty="0">
                          <a:ln>
                            <a:noFill/>
                          </a:ln>
                          <a:solidFill>
                            <a:srgbClr val="000000"/>
                          </a:solidFill>
                          <a:effectLst/>
                          <a:latin typeface="Calibri" pitchFamily="34" charset="0"/>
                          <a:cs typeface="Times New Roman" pitchFamily="18" charset="0"/>
                        </a:rPr>
                        <a:t>) και τις οχυρώσεις </a:t>
                      </a:r>
                      <a:r>
                        <a:rPr kumimoji="0" lang="el-GR" sz="1400" b="0" i="0" u="none" strike="noStrike" cap="none" normalizeH="0" baseline="0" dirty="0" err="1">
                          <a:ln>
                            <a:noFill/>
                          </a:ln>
                          <a:solidFill>
                            <a:srgbClr val="000000"/>
                          </a:solidFill>
                          <a:effectLst/>
                          <a:latin typeface="Calibri" pitchFamily="34" charset="0"/>
                          <a:cs typeface="Times New Roman" pitchFamily="18" charset="0"/>
                        </a:rPr>
                        <a:t>προμαχωνικού</a:t>
                      </a:r>
                      <a:r>
                        <a:rPr kumimoji="0" lang="el-GR" sz="1400" b="0" i="0" u="none" strike="noStrike" cap="none" normalizeH="0" baseline="0" dirty="0">
                          <a:ln>
                            <a:noFill/>
                          </a:ln>
                          <a:solidFill>
                            <a:srgbClr val="000000"/>
                          </a:solidFill>
                          <a:effectLst/>
                          <a:latin typeface="Calibri" pitchFamily="34" charset="0"/>
                          <a:cs typeface="Times New Roman" pitchFamily="18" charset="0"/>
                        </a:rPr>
                        <a:t> τύπου (Ενετικά τείχη Ηρακλείου και Βενετσιάνικες οχυρώσεις Χανίων) και σταδιακά για τους υπόλοιπους αρχαιολογικούς χώρους και μνημεία 1ης προτεραιότητας, με σκοπό την πρόληψη και αντιμετώπιση κινδύνων από την κλιματική αλλαγή</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1"/>
                  </a:ext>
                </a:extLst>
              </a:tr>
              <a:tr h="747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14.2.2</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dirty="0">
                          <a:ln>
                            <a:noFill/>
                          </a:ln>
                          <a:solidFill>
                            <a:srgbClr val="000000"/>
                          </a:solidFill>
                          <a:effectLst/>
                          <a:latin typeface="Calibri" pitchFamily="34" charset="0"/>
                          <a:cs typeface="Times New Roman" pitchFamily="18" charset="0"/>
                        </a:rPr>
                        <a:t>Λήψη μέτρων για την προσαρμογή της πολιτιστικής κληρονομιάς στην κλιματική αλλαγή βάσει των μελετών και σχεδίων διαχείρισης των προτεινόμενων Δράσεων 14.1 και 14.2</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2"/>
                  </a:ext>
                </a:extLst>
              </a:tr>
              <a:tr h="747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0" u="none" strike="noStrike" cap="none" normalizeH="0" baseline="0">
                          <a:ln>
                            <a:noFill/>
                          </a:ln>
                          <a:solidFill>
                            <a:srgbClr val="000000"/>
                          </a:solidFill>
                          <a:effectLst/>
                          <a:latin typeface="Calibri" pitchFamily="34" charset="0"/>
                        </a:rPr>
                        <a:t>Μέτρο 14.2.3</a:t>
                      </a:r>
                      <a:endParaRPr kumimoji="0" lang="el-GR" sz="1200" b="0" i="0" u="none" strike="noStrike" cap="none" normalizeH="0" baseline="0">
                        <a:ln>
                          <a:noFill/>
                        </a:ln>
                        <a:solidFill>
                          <a:srgbClr val="000000"/>
                        </a:solidFill>
                        <a:effectLst/>
                        <a:latin typeface="Calibri" pitchFamily="34" charset="0"/>
                        <a:cs typeface="Times New Roman" pitchFamily="18" charset="0"/>
                      </a:endParaRP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a:ln>
                            <a:noFill/>
                          </a:ln>
                          <a:solidFill>
                            <a:srgbClr val="C00000"/>
                          </a:solidFill>
                          <a:effectLst/>
                          <a:latin typeface="Calibri" pitchFamily="34" charset="0"/>
                          <a:cs typeface="Times New Roman" pitchFamily="18" charset="0"/>
                        </a:rPr>
                        <a:t>Σχεδιασμός προγράμματος δράσης αυξημένης ετοιμότητας σε περιπτώσεις εκτάκτων αναγκών</a:t>
                      </a:r>
                    </a:p>
                  </a:txBody>
                  <a:tcPr marL="49929" marR="49929"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1F0D3"/>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Box 3"/>
          <p:cNvSpPr txBox="1">
            <a:spLocks noChangeArrowheads="1"/>
          </p:cNvSpPr>
          <p:nvPr/>
        </p:nvSpPr>
        <p:spPr bwMode="auto">
          <a:xfrm>
            <a:off x="7938" y="153988"/>
            <a:ext cx="5948362" cy="369887"/>
          </a:xfrm>
          <a:prstGeom prst="rect">
            <a:avLst/>
          </a:prstGeom>
          <a:solidFill>
            <a:srgbClr val="FF9900"/>
          </a:solidFill>
          <a:ln w="9525">
            <a:noFill/>
            <a:miter lim="800000"/>
            <a:headEnd/>
            <a:tailEnd/>
          </a:ln>
        </p:spPr>
        <p:txBody>
          <a:bodyPr>
            <a:spAutoFit/>
          </a:bodyPr>
          <a:lstStyle/>
          <a:p>
            <a:r>
              <a:rPr lang="el-GR" altLang="el-GR" b="1">
                <a:solidFill>
                  <a:srgbClr val="FFFFFF"/>
                </a:solidFill>
                <a:cs typeface="Arial" charset="0"/>
              </a:rPr>
              <a:t>Κόστος υλοποίησης μέτρων και δράσεων ΠεΣΠΚΑ Κρήτης </a:t>
            </a:r>
          </a:p>
        </p:txBody>
      </p:sp>
      <p:sp>
        <p:nvSpPr>
          <p:cNvPr id="35" name="TextBox 34"/>
          <p:cNvSpPr txBox="1">
            <a:spLocks noChangeArrowheads="1"/>
          </p:cNvSpPr>
          <p:nvPr/>
        </p:nvSpPr>
        <p:spPr bwMode="auto">
          <a:xfrm>
            <a:off x="5851525" y="257175"/>
            <a:ext cx="2174875" cy="366713"/>
          </a:xfrm>
          <a:prstGeom prst="rect">
            <a:avLst/>
          </a:prstGeom>
          <a:solidFill>
            <a:schemeClr val="bg1">
              <a:lumMod val="65000"/>
            </a:schemeClr>
          </a:solidFill>
          <a:ln>
            <a:noFill/>
          </a:ln>
        </p:spPr>
        <p:txBody>
          <a:bodyPr>
            <a:spAutoFit/>
          </a:bodyPr>
          <a:lstStyle/>
          <a:p>
            <a:pPr algn="ctr"/>
            <a:r>
              <a:rPr lang="el-GR" altLang="el-GR" b="1">
                <a:solidFill>
                  <a:srgbClr val="FFFFFF"/>
                </a:solidFill>
                <a:cs typeface="Arial" charset="0"/>
              </a:rPr>
              <a:t>ανά τομέα</a:t>
            </a:r>
          </a:p>
        </p:txBody>
      </p:sp>
      <p:graphicFrame>
        <p:nvGraphicFramePr>
          <p:cNvPr id="23" name="Table 22"/>
          <p:cNvGraphicFramePr>
            <a:graphicFrameLocks noGrp="1"/>
          </p:cNvGraphicFramePr>
          <p:nvPr>
            <p:extLst>
              <p:ext uri="{D42A27DB-BD31-4B8C-83A1-F6EECF244321}">
                <p14:modId xmlns:p14="http://schemas.microsoft.com/office/powerpoint/2010/main" val="2994236115"/>
              </p:ext>
            </p:extLst>
          </p:nvPr>
        </p:nvGraphicFramePr>
        <p:xfrm>
          <a:off x="311150" y="730250"/>
          <a:ext cx="11644313" cy="5980118"/>
        </p:xfrm>
        <a:graphic>
          <a:graphicData uri="http://schemas.openxmlformats.org/drawingml/2006/table">
            <a:tbl>
              <a:tblPr/>
              <a:tblGrid>
                <a:gridCol w="5081588">
                  <a:extLst>
                    <a:ext uri="{9D8B030D-6E8A-4147-A177-3AD203B41FA5}">
                      <a16:colId xmlns:a16="http://schemas.microsoft.com/office/drawing/2014/main" val="20000"/>
                    </a:ext>
                  </a:extLst>
                </a:gridCol>
                <a:gridCol w="1976437">
                  <a:extLst>
                    <a:ext uri="{9D8B030D-6E8A-4147-A177-3AD203B41FA5}">
                      <a16:colId xmlns:a16="http://schemas.microsoft.com/office/drawing/2014/main" val="20001"/>
                    </a:ext>
                  </a:extLst>
                </a:gridCol>
                <a:gridCol w="2595563">
                  <a:extLst>
                    <a:ext uri="{9D8B030D-6E8A-4147-A177-3AD203B41FA5}">
                      <a16:colId xmlns:a16="http://schemas.microsoft.com/office/drawing/2014/main" val="20002"/>
                    </a:ext>
                  </a:extLst>
                </a:gridCol>
                <a:gridCol w="1990725">
                  <a:extLst>
                    <a:ext uri="{9D8B030D-6E8A-4147-A177-3AD203B41FA5}">
                      <a16:colId xmlns:a16="http://schemas.microsoft.com/office/drawing/2014/main" val="20003"/>
                    </a:ext>
                  </a:extLst>
                </a:gridCol>
              </a:tblGrid>
              <a:tr h="4460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a:ln>
                            <a:noFill/>
                          </a:ln>
                          <a:solidFill>
                            <a:schemeClr val="tx1"/>
                          </a:solidFill>
                          <a:effectLst/>
                          <a:latin typeface="Calibri" pitchFamily="34" charset="0"/>
                        </a:rPr>
                        <a:t>ΤΟΜΕΑΣ</a:t>
                      </a:r>
                      <a:endParaRPr kumimoji="0" lang="el-GR" sz="1600" b="1"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8BAA00">
                        <a:alpha val="52156"/>
                      </a:srgb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a:ln>
                            <a:noFill/>
                          </a:ln>
                          <a:solidFill>
                            <a:schemeClr val="tx1"/>
                          </a:solidFill>
                          <a:effectLst/>
                          <a:latin typeface="Calibri" pitchFamily="34" charset="0"/>
                        </a:rPr>
                        <a:t>ΑΡΙΘΜΟΣ ΜΕΤΡΩΝ</a:t>
                      </a:r>
                      <a:endParaRPr kumimoji="0" lang="el-GR" sz="1600" b="1"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8BAA00">
                        <a:alpha val="52156"/>
                      </a:srgb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a:ln>
                            <a:noFill/>
                          </a:ln>
                          <a:solidFill>
                            <a:schemeClr val="tx1"/>
                          </a:solidFill>
                          <a:effectLst/>
                          <a:latin typeface="Calibri" pitchFamily="34" charset="0"/>
                        </a:rPr>
                        <a:t>ΚΟΣΤΟΣ ΑΝΑ ΤΟΜΕΑ</a:t>
                      </a:r>
                      <a:endParaRPr kumimoji="0" lang="el-GR" sz="1600" b="1"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8BAA00">
                        <a:alpha val="52156"/>
                      </a:srgb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a:ln>
                            <a:noFill/>
                          </a:ln>
                          <a:solidFill>
                            <a:schemeClr val="tx1"/>
                          </a:solidFill>
                          <a:effectLst/>
                          <a:latin typeface="Calibri" pitchFamily="34" charset="0"/>
                        </a:rPr>
                        <a:t>ΚΑΤΑΝΟΜΗ ΚΟΣΤΟΥΣ</a:t>
                      </a:r>
                      <a:endParaRPr kumimoji="0" lang="el-GR" sz="1600" b="1"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8BAA00">
                        <a:alpha val="52156"/>
                      </a:srgbClr>
                    </a:solidFill>
                  </a:tcPr>
                </a:tc>
                <a:extLst>
                  <a:ext uri="{0D108BD9-81ED-4DB2-BD59-A6C34878D82A}">
                    <a16:rowId xmlns:a16="http://schemas.microsoft.com/office/drawing/2014/main" val="10000"/>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rgbClr val="000000"/>
                          </a:solidFill>
                          <a:effectLst/>
                          <a:latin typeface="Calibri" pitchFamily="34" charset="0"/>
                        </a:rPr>
                        <a:t>ΟΡΙΖΟΝΤΙΑ ΜΕΤΡΑ</a:t>
                      </a: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0" dirty="0">
                          <a:effectLst/>
                        </a:rPr>
                        <a:t>6</a:t>
                      </a:r>
                      <a:endParaRPr lang="el-GR"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effectLst/>
                        </a:rPr>
                        <a:t>20.</a:t>
                      </a:r>
                      <a:r>
                        <a:rPr lang="en-US" sz="1400" dirty="0">
                          <a:effectLst/>
                        </a:rPr>
                        <a:t>5</a:t>
                      </a:r>
                      <a:r>
                        <a:rPr lang="el-GR" sz="1400" dirty="0">
                          <a:effectLst/>
                        </a:rPr>
                        <a:t>00.000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200" dirty="0">
                          <a:effectLst/>
                        </a:rPr>
                        <a:t>6</a:t>
                      </a:r>
                      <a:r>
                        <a:rPr lang="en-US" sz="1200" dirty="0">
                          <a:effectLst/>
                        </a:rPr>
                        <a:t>,</a:t>
                      </a:r>
                      <a:r>
                        <a:rPr lang="el-GR" sz="1200" dirty="0">
                          <a:effectLst/>
                        </a:rPr>
                        <a:t>93%</a:t>
                      </a:r>
                      <a:endParaRPr lang="el-G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a:ln>
                            <a:noFill/>
                          </a:ln>
                          <a:solidFill>
                            <a:schemeClr val="tx1"/>
                          </a:solidFill>
                          <a:effectLst/>
                          <a:latin typeface="Calibri" pitchFamily="34" charset="0"/>
                        </a:rPr>
                        <a:t>ΓΕΩΡΓΙΑ</a:t>
                      </a:r>
                      <a:endParaRPr kumimoji="0" lang="el-GR" sz="16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1" dirty="0">
                          <a:effectLst/>
                        </a:rPr>
                        <a:t>2</a:t>
                      </a:r>
                      <a:r>
                        <a:rPr lang="en-US" sz="1400" b="1" dirty="0">
                          <a:effectLst/>
                        </a:rPr>
                        <a:t>8</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n-US" sz="1400" b="1" dirty="0">
                          <a:effectLst/>
                        </a:rPr>
                        <a:t>4</a:t>
                      </a:r>
                      <a:r>
                        <a:rPr lang="el-GR" sz="1400" b="1" dirty="0">
                          <a:effectLst/>
                        </a:rPr>
                        <a:t>3.29</a:t>
                      </a:r>
                      <a:r>
                        <a:rPr lang="en-US" sz="1400" b="1" dirty="0">
                          <a:effectLst/>
                        </a:rPr>
                        <a:t>0</a:t>
                      </a:r>
                      <a:r>
                        <a:rPr lang="el-GR" sz="1400" b="1" dirty="0">
                          <a:effectLst/>
                        </a:rPr>
                        <a:t>.000</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200" b="1" dirty="0">
                          <a:effectLst/>
                        </a:rPr>
                        <a:t>14,64%</a:t>
                      </a:r>
                      <a:endParaRPr lang="el-GR"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02"/>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rgbClr val="000000"/>
                          </a:solidFill>
                          <a:effectLst/>
                          <a:latin typeface="Calibri" pitchFamily="34" charset="0"/>
                        </a:rPr>
                        <a:t>ΚΤΗΝΟΤΡΟΦΙΑ</a:t>
                      </a: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0" dirty="0">
                          <a:effectLst/>
                        </a:rPr>
                        <a:t>1</a:t>
                      </a:r>
                      <a:r>
                        <a:rPr lang="en-US" sz="1400" b="0" dirty="0">
                          <a:effectLst/>
                        </a:rPr>
                        <a:t>0</a:t>
                      </a:r>
                      <a:endParaRPr lang="el-GR"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effectLst/>
                        </a:rPr>
                        <a:t>10.050.000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200">
                          <a:effectLst/>
                        </a:rPr>
                        <a:t>3,40%</a:t>
                      </a:r>
                      <a:endParaRPr lang="el-G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chemeClr val="tx1"/>
                          </a:solidFill>
                          <a:effectLst/>
                          <a:latin typeface="Calibri" pitchFamily="34" charset="0"/>
                        </a:rPr>
                        <a:t>ΔΑΣΗ</a:t>
                      </a:r>
                      <a:endParaRPr kumimoji="0" lang="el-GR" sz="16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0" dirty="0">
                          <a:effectLst/>
                        </a:rPr>
                        <a:t>11</a:t>
                      </a:r>
                      <a:endParaRPr lang="el-GR"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dirty="0">
                          <a:effectLst/>
                        </a:rPr>
                        <a:t>8.020.000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200" dirty="0">
                          <a:effectLst/>
                        </a:rPr>
                        <a:t>2,71%</a:t>
                      </a:r>
                      <a:endParaRPr lang="el-G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04"/>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chemeClr val="tx1"/>
                          </a:solidFill>
                          <a:effectLst/>
                          <a:latin typeface="Calibri" pitchFamily="34" charset="0"/>
                        </a:rPr>
                        <a:t>ΑΝΑΔΑΣΩΤΕΕΣ ΕΚΤΑΣΕΙΣ</a:t>
                      </a:r>
                      <a:endParaRPr kumimoji="0" lang="el-GR" sz="16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0">
                          <a:effectLst/>
                        </a:rPr>
                        <a:t>9</a:t>
                      </a:r>
                      <a:endParaRPr lang="el-GR" sz="1400" b="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n-US" sz="1400" dirty="0">
                          <a:effectLst/>
                        </a:rPr>
                        <a:t>2</a:t>
                      </a:r>
                      <a:r>
                        <a:rPr lang="el-GR" sz="1400" dirty="0">
                          <a:effectLst/>
                        </a:rPr>
                        <a:t>.9</a:t>
                      </a:r>
                      <a:r>
                        <a:rPr lang="en-US" sz="1400" dirty="0">
                          <a:effectLst/>
                        </a:rPr>
                        <a:t>3</a:t>
                      </a:r>
                      <a:r>
                        <a:rPr lang="el-GR" sz="1400" dirty="0">
                          <a:effectLst/>
                        </a:rPr>
                        <a:t>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200">
                          <a:effectLst/>
                        </a:rPr>
                        <a:t>0,99%</a:t>
                      </a:r>
                      <a:endParaRPr lang="el-G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chemeClr val="tx1"/>
                          </a:solidFill>
                          <a:effectLst/>
                          <a:latin typeface="Calibri" pitchFamily="34" charset="0"/>
                        </a:rPr>
                        <a:t>ΒΙΟΠΟΙΚΙΛΟΤΗΤΑ – ΟΙΚΟΣΥΣΤΗΜΑΤΑ</a:t>
                      </a:r>
                      <a:endParaRPr kumimoji="0" lang="el-GR" sz="16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0">
                          <a:effectLst/>
                        </a:rPr>
                        <a:t>16</a:t>
                      </a:r>
                      <a:endParaRPr lang="el-GR" sz="1400" b="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dirty="0">
                          <a:effectLst/>
                        </a:rPr>
                        <a:t>5.850.000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n-US" sz="1200" dirty="0">
                          <a:effectLst/>
                        </a:rPr>
                        <a:t>1,</a:t>
                      </a:r>
                      <a:r>
                        <a:rPr lang="el-GR" sz="1200" dirty="0">
                          <a:effectLst/>
                        </a:rPr>
                        <a:t>98%</a:t>
                      </a:r>
                      <a:endParaRPr lang="el-G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06"/>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chemeClr val="tx1"/>
                          </a:solidFill>
                          <a:effectLst/>
                          <a:latin typeface="Calibri" pitchFamily="34" charset="0"/>
                        </a:rPr>
                        <a:t>ΑΛΙΕΙΑ</a:t>
                      </a:r>
                      <a:endParaRPr kumimoji="0" lang="el-GR" sz="16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0" dirty="0">
                          <a:effectLst/>
                        </a:rPr>
                        <a:t>1</a:t>
                      </a:r>
                      <a:r>
                        <a:rPr lang="en-US" sz="1400" b="0" dirty="0">
                          <a:effectLst/>
                        </a:rPr>
                        <a:t>2</a:t>
                      </a:r>
                      <a:endParaRPr lang="el-GR"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n-US" sz="1400" dirty="0">
                          <a:effectLst/>
                        </a:rPr>
                        <a:t>3</a:t>
                      </a:r>
                      <a:r>
                        <a:rPr lang="el-GR" sz="1400" dirty="0">
                          <a:effectLst/>
                        </a:rPr>
                        <a:t>.6</a:t>
                      </a:r>
                      <a:r>
                        <a:rPr lang="en-US" sz="1400" dirty="0">
                          <a:effectLst/>
                        </a:rPr>
                        <a:t>7</a:t>
                      </a:r>
                      <a:r>
                        <a:rPr lang="el-GR" sz="1400" dirty="0">
                          <a:effectLst/>
                        </a:rPr>
                        <a:t>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n-US" sz="1200">
                          <a:effectLst/>
                        </a:rPr>
                        <a:t>1,</a:t>
                      </a:r>
                      <a:r>
                        <a:rPr lang="el-GR" sz="1200">
                          <a:effectLst/>
                        </a:rPr>
                        <a:t>24%</a:t>
                      </a:r>
                      <a:endParaRPr lang="el-G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04796">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rgbClr val="000000"/>
                          </a:solidFill>
                          <a:effectLst/>
                          <a:latin typeface="Calibri" pitchFamily="34" charset="0"/>
                        </a:rPr>
                        <a:t>ΥΔΑΤΟΚΑΛΛΙΕΡΓΕΙΕΣ</a:t>
                      </a: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0" dirty="0">
                          <a:effectLst/>
                        </a:rPr>
                        <a:t>8</a:t>
                      </a:r>
                      <a:endParaRPr lang="el-GR"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dirty="0">
                          <a:effectLst/>
                        </a:rPr>
                        <a:t>1.</a:t>
                      </a:r>
                      <a:r>
                        <a:rPr lang="en-US" sz="1400" dirty="0">
                          <a:effectLst/>
                        </a:rPr>
                        <a:t>365</a:t>
                      </a:r>
                      <a:r>
                        <a:rPr lang="el-GR" sz="1400" dirty="0">
                          <a:effectLst/>
                        </a:rPr>
                        <a:t>.000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200" dirty="0">
                          <a:effectLst/>
                        </a:rPr>
                        <a:t>0,46%</a:t>
                      </a:r>
                      <a:endParaRPr lang="el-G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08"/>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a:ln>
                            <a:noFill/>
                          </a:ln>
                          <a:solidFill>
                            <a:schemeClr val="tx1"/>
                          </a:solidFill>
                          <a:effectLst/>
                          <a:latin typeface="Calibri" pitchFamily="34" charset="0"/>
                        </a:rPr>
                        <a:t>ΥΔΑΤΙΚΟΙ ΠΟΡΟΙ (αποθέματα)</a:t>
                      </a:r>
                      <a:endParaRPr kumimoji="0" lang="el-GR" sz="1600" b="1"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1" dirty="0">
                          <a:effectLst/>
                        </a:rPr>
                        <a:t>1</a:t>
                      </a:r>
                      <a:r>
                        <a:rPr lang="en-US" sz="1400" b="1" dirty="0">
                          <a:effectLst/>
                        </a:rPr>
                        <a:t>7</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1" dirty="0">
                          <a:effectLst/>
                        </a:rPr>
                        <a:t>3</a:t>
                      </a:r>
                      <a:r>
                        <a:rPr lang="en-US" sz="1400" b="1" dirty="0">
                          <a:effectLst/>
                        </a:rPr>
                        <a:t>5</a:t>
                      </a:r>
                      <a:r>
                        <a:rPr lang="el-GR" sz="1400" b="1" dirty="0">
                          <a:effectLst/>
                        </a:rPr>
                        <a:t>.2</a:t>
                      </a:r>
                      <a:r>
                        <a:rPr lang="en-US" sz="1400" b="1" dirty="0">
                          <a:effectLst/>
                        </a:rPr>
                        <a:t>5</a:t>
                      </a:r>
                      <a:r>
                        <a:rPr lang="el-GR" sz="1400" b="1" dirty="0">
                          <a:effectLst/>
                        </a:rPr>
                        <a:t>0.000</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200" b="1" dirty="0">
                          <a:effectLst/>
                        </a:rPr>
                        <a:t>11</a:t>
                      </a:r>
                      <a:r>
                        <a:rPr lang="en-US" sz="1200" b="1" dirty="0">
                          <a:effectLst/>
                        </a:rPr>
                        <a:t>,</a:t>
                      </a:r>
                      <a:r>
                        <a:rPr lang="el-GR" sz="1200" b="1" dirty="0">
                          <a:effectLst/>
                        </a:rPr>
                        <a:t>92%</a:t>
                      </a:r>
                      <a:endParaRPr lang="el-GR"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a:ln>
                            <a:noFill/>
                          </a:ln>
                          <a:solidFill>
                            <a:schemeClr val="tx1"/>
                          </a:solidFill>
                          <a:effectLst/>
                          <a:latin typeface="Calibri" pitchFamily="34" charset="0"/>
                        </a:rPr>
                        <a:t>ΠΟΤΑΜΙΑ (πλημμυρικά φαινόμενα)</a:t>
                      </a:r>
                      <a:endParaRPr kumimoji="0" lang="el-GR" sz="1600" b="1"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1" dirty="0">
                          <a:effectLst/>
                        </a:rPr>
                        <a:t>14</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1" dirty="0">
                          <a:effectLst/>
                        </a:rPr>
                        <a:t>4</a:t>
                      </a:r>
                      <a:r>
                        <a:rPr lang="en-US" sz="1400" b="1" dirty="0">
                          <a:effectLst/>
                        </a:rPr>
                        <a:t>6</a:t>
                      </a:r>
                      <a:r>
                        <a:rPr lang="el-GR" sz="1400" b="1" dirty="0">
                          <a:effectLst/>
                        </a:rPr>
                        <a:t>.500.000</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200" b="1" dirty="0">
                          <a:effectLst/>
                        </a:rPr>
                        <a:t>15,72%</a:t>
                      </a:r>
                      <a:endParaRPr lang="el-GR"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10"/>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a:ln>
                            <a:noFill/>
                          </a:ln>
                          <a:solidFill>
                            <a:schemeClr val="tx1"/>
                          </a:solidFill>
                          <a:effectLst/>
                          <a:latin typeface="Calibri" pitchFamily="34" charset="0"/>
                        </a:rPr>
                        <a:t>ΠΑΡΑΚΤΙΕΣ ΧΡΗΣΕΙΣ</a:t>
                      </a:r>
                      <a:endParaRPr kumimoji="0" lang="el-GR" sz="16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1" dirty="0">
                          <a:effectLst/>
                        </a:rPr>
                        <a:t>10</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1" dirty="0">
                          <a:effectLst/>
                        </a:rPr>
                        <a:t>25.</a:t>
                      </a:r>
                      <a:r>
                        <a:rPr lang="en-US" sz="1400" b="1" dirty="0">
                          <a:effectLst/>
                        </a:rPr>
                        <a:t>850</a:t>
                      </a:r>
                      <a:r>
                        <a:rPr lang="el-GR" sz="1400" b="1" dirty="0">
                          <a:effectLst/>
                        </a:rPr>
                        <a:t>.000</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200" b="1" dirty="0">
                          <a:effectLst/>
                        </a:rPr>
                        <a:t>8,74%</a:t>
                      </a:r>
                      <a:endParaRPr lang="el-GR"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dirty="0">
                          <a:ln>
                            <a:noFill/>
                          </a:ln>
                          <a:solidFill>
                            <a:schemeClr val="tx1"/>
                          </a:solidFill>
                          <a:effectLst/>
                          <a:latin typeface="Calibri" pitchFamily="34" charset="0"/>
                        </a:rPr>
                        <a:t>ΤΟΥΡΙΣΜΟΣ</a:t>
                      </a: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0" dirty="0">
                          <a:effectLst/>
                        </a:rPr>
                        <a:t>11</a:t>
                      </a:r>
                      <a:endParaRPr lang="el-GR"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dirty="0">
                          <a:effectLst/>
                        </a:rPr>
                        <a:t>6.7</a:t>
                      </a:r>
                      <a:r>
                        <a:rPr lang="en-US" sz="1400" dirty="0">
                          <a:effectLst/>
                        </a:rPr>
                        <a:t>0</a:t>
                      </a:r>
                      <a:r>
                        <a:rPr lang="el-GR" sz="1400" dirty="0">
                          <a:effectLst/>
                        </a:rPr>
                        <a:t>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200" dirty="0">
                          <a:effectLst/>
                        </a:rPr>
                        <a:t>2,27%</a:t>
                      </a:r>
                      <a:endParaRPr lang="el-G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12"/>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a:ln>
                            <a:noFill/>
                          </a:ln>
                          <a:solidFill>
                            <a:schemeClr val="tx1"/>
                          </a:solidFill>
                          <a:effectLst/>
                          <a:latin typeface="Calibri" pitchFamily="34" charset="0"/>
                        </a:rPr>
                        <a:t>ΖΗΤΗΣΗ ΕΝΕΡΓΕΙΑΣ</a:t>
                      </a:r>
                      <a:endParaRPr kumimoji="0" lang="el-GR" sz="1600" b="1"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1" dirty="0">
                          <a:effectLst/>
                        </a:rPr>
                        <a:t>5</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n-US" sz="1400" b="1" dirty="0">
                          <a:effectLst/>
                        </a:rPr>
                        <a:t>2</a:t>
                      </a:r>
                      <a:r>
                        <a:rPr lang="el-GR" sz="1400" b="1" dirty="0">
                          <a:effectLst/>
                        </a:rPr>
                        <a:t>5.</a:t>
                      </a:r>
                      <a:r>
                        <a:rPr lang="en-US" sz="1400" b="1" dirty="0">
                          <a:effectLst/>
                        </a:rPr>
                        <a:t>40</a:t>
                      </a:r>
                      <a:r>
                        <a:rPr lang="el-GR" sz="1400" b="1" dirty="0">
                          <a:effectLst/>
                        </a:rPr>
                        <a:t>0.000</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200" b="1" dirty="0">
                          <a:effectLst/>
                        </a:rPr>
                        <a:t>8</a:t>
                      </a:r>
                      <a:r>
                        <a:rPr lang="en-US" sz="1200" b="1" dirty="0">
                          <a:effectLst/>
                        </a:rPr>
                        <a:t>,</a:t>
                      </a:r>
                      <a:r>
                        <a:rPr lang="el-GR" sz="1200" b="1" dirty="0">
                          <a:effectLst/>
                        </a:rPr>
                        <a:t>59%</a:t>
                      </a:r>
                      <a:endParaRPr lang="el-GR"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rgbClr val="000000"/>
                          </a:solidFill>
                          <a:effectLst/>
                          <a:latin typeface="Calibri" pitchFamily="34" charset="0"/>
                        </a:rPr>
                        <a:t>ΥΠΟΔΟΜΕΣ ΕΝΕΡΓΕΙΑΣ</a:t>
                      </a: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n-US" sz="1400" b="0">
                          <a:effectLst/>
                        </a:rPr>
                        <a:t>8</a:t>
                      </a:r>
                      <a:endParaRPr lang="el-GR" sz="1400" b="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n-US" sz="1400" dirty="0">
                          <a:effectLst/>
                        </a:rPr>
                        <a:t>11</a:t>
                      </a:r>
                      <a:r>
                        <a:rPr lang="el-GR" sz="1400" dirty="0">
                          <a:effectLst/>
                        </a:rPr>
                        <a:t>.</a:t>
                      </a:r>
                      <a:r>
                        <a:rPr lang="en-US" sz="1400" dirty="0">
                          <a:effectLst/>
                        </a:rPr>
                        <a:t>475</a:t>
                      </a:r>
                      <a:r>
                        <a:rPr lang="el-GR" sz="1400" dirty="0">
                          <a:effectLst/>
                        </a:rPr>
                        <a:t>.000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200" dirty="0">
                          <a:effectLst/>
                        </a:rPr>
                        <a:t>3,88%</a:t>
                      </a:r>
                      <a:endParaRPr lang="el-G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14"/>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chemeClr val="tx1"/>
                          </a:solidFill>
                          <a:effectLst/>
                          <a:latin typeface="Calibri" pitchFamily="34" charset="0"/>
                        </a:rPr>
                        <a:t>ΥΠΟΔΟΜΕΣ ΜΕΤΑΦΟΡΩΝ</a:t>
                      </a:r>
                      <a:endParaRPr kumimoji="0" lang="el-GR" sz="16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0" dirty="0">
                          <a:effectLst/>
                        </a:rPr>
                        <a:t>1</a:t>
                      </a:r>
                      <a:r>
                        <a:rPr lang="en-US" sz="1400" b="0" dirty="0">
                          <a:effectLst/>
                        </a:rPr>
                        <a:t>9</a:t>
                      </a:r>
                      <a:endParaRPr lang="el-GR"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effectLst/>
                        </a:rPr>
                        <a:t>20.78</a:t>
                      </a:r>
                      <a:r>
                        <a:rPr lang="en-US" sz="1400" dirty="0">
                          <a:effectLst/>
                        </a:rPr>
                        <a:t>0</a:t>
                      </a:r>
                      <a:r>
                        <a:rPr lang="el-GR" sz="1400" dirty="0">
                          <a:effectLst/>
                        </a:rPr>
                        <a:t>.000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200" dirty="0">
                          <a:effectLst/>
                        </a:rPr>
                        <a:t>7,03%</a:t>
                      </a:r>
                      <a:endParaRPr lang="el-G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chemeClr val="tx1"/>
                          </a:solidFill>
                          <a:effectLst/>
                          <a:latin typeface="Calibri" pitchFamily="34" charset="0"/>
                        </a:rPr>
                        <a:t>ΥΓΕΙΑ</a:t>
                      </a:r>
                      <a:endParaRPr kumimoji="0" lang="el-GR" sz="16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0" dirty="0">
                          <a:effectLst/>
                        </a:rPr>
                        <a:t>16</a:t>
                      </a:r>
                      <a:endParaRPr lang="el-GR"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dirty="0">
                          <a:effectLst/>
                        </a:rPr>
                        <a:t>6.6</a:t>
                      </a:r>
                      <a:r>
                        <a:rPr lang="en-US" sz="1400" dirty="0">
                          <a:effectLst/>
                        </a:rPr>
                        <a:t>5</a:t>
                      </a:r>
                      <a:r>
                        <a:rPr lang="el-GR" sz="1400" dirty="0">
                          <a:effectLst/>
                        </a:rPr>
                        <a:t>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200" dirty="0">
                          <a:effectLst/>
                        </a:rPr>
                        <a:t>2,25%</a:t>
                      </a:r>
                      <a:endParaRPr lang="el-G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16"/>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chemeClr val="tx1"/>
                          </a:solidFill>
                          <a:effectLst/>
                          <a:latin typeface="Calibri" pitchFamily="34" charset="0"/>
                        </a:rPr>
                        <a:t>ΔΟΜΗΜΕΝΟ ΠΕΡΙΒΑΛΛΟΝ</a:t>
                      </a:r>
                      <a:endParaRPr kumimoji="0" lang="el-GR" sz="16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0" dirty="0">
                          <a:effectLst/>
                        </a:rPr>
                        <a:t>20</a:t>
                      </a:r>
                      <a:endParaRPr lang="el-GR"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effectLst/>
                        </a:rPr>
                        <a:t>17.750.000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200" dirty="0">
                          <a:effectLst/>
                        </a:rPr>
                        <a:t>6,00%</a:t>
                      </a:r>
                      <a:endParaRPr lang="el-G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7"/>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0" i="0" u="none" strike="noStrike" cap="none" normalizeH="0" baseline="0">
                          <a:ln>
                            <a:noFill/>
                          </a:ln>
                          <a:solidFill>
                            <a:schemeClr val="tx1"/>
                          </a:solidFill>
                          <a:effectLst/>
                          <a:latin typeface="Calibri" pitchFamily="34" charset="0"/>
                        </a:rPr>
                        <a:t>ΠΟΛΙΤΙΣΤΙΚΗ ΚΛΗΡΟΝΟΜΙΑ</a:t>
                      </a:r>
                      <a:endParaRPr kumimoji="0" lang="el-GR" sz="16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0" dirty="0">
                          <a:effectLst/>
                        </a:rPr>
                        <a:t>8</a:t>
                      </a:r>
                      <a:endParaRPr lang="el-GR" sz="14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dirty="0">
                          <a:effectLst/>
                        </a:rPr>
                        <a:t>3.7</a:t>
                      </a:r>
                      <a:r>
                        <a:rPr lang="en-US" sz="1400" dirty="0">
                          <a:effectLst/>
                        </a:rPr>
                        <a:t>0</a:t>
                      </a:r>
                      <a:r>
                        <a:rPr lang="el-GR" sz="1400" dirty="0">
                          <a:effectLst/>
                        </a:rPr>
                        <a:t>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n-US" sz="1200" dirty="0">
                          <a:effectLst/>
                        </a:rPr>
                        <a:t>1</a:t>
                      </a:r>
                      <a:r>
                        <a:rPr lang="el-GR" sz="1200" dirty="0">
                          <a:effectLst/>
                        </a:rPr>
                        <a:t>,25%</a:t>
                      </a:r>
                      <a:endParaRPr lang="el-G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18"/>
                  </a:ext>
                </a:extLst>
              </a:tr>
              <a:tr h="290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a:ln>
                            <a:noFill/>
                          </a:ln>
                          <a:solidFill>
                            <a:schemeClr val="tx1"/>
                          </a:solidFill>
                          <a:effectLst/>
                          <a:latin typeface="Calibri" pitchFamily="34" charset="0"/>
                        </a:rPr>
                        <a:t>ΣΥΝΟΛΟ</a:t>
                      </a:r>
                      <a:endParaRPr kumimoji="0" lang="el-GR" sz="1600" b="1"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600" b="1" dirty="0">
                          <a:effectLst/>
                        </a:rPr>
                        <a:t>228</a:t>
                      </a:r>
                      <a:endParaRPr lang="el-GR"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1" dirty="0">
                          <a:effectLst/>
                        </a:rPr>
                        <a:t>295.73</a:t>
                      </a:r>
                      <a:r>
                        <a:rPr lang="en-US" sz="1400" b="1" dirty="0">
                          <a:effectLst/>
                        </a:rPr>
                        <a:t>0</a:t>
                      </a:r>
                      <a:r>
                        <a:rPr lang="el-GR" sz="1400" b="1" dirty="0">
                          <a:effectLst/>
                        </a:rPr>
                        <a:t>.000</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200" b="1" dirty="0">
                          <a:effectLst/>
                        </a:rPr>
                        <a:t>100,00%</a:t>
                      </a:r>
                      <a:endParaRPr lang="el-GR"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9"/>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830513" y="485775"/>
            <a:ext cx="7305675" cy="400050"/>
          </a:xfrm>
          <a:prstGeom prst="rect">
            <a:avLst/>
          </a:prstGeom>
          <a:solidFill>
            <a:schemeClr val="bg1">
              <a:lumMod val="65000"/>
            </a:schemeClr>
          </a:solidFill>
          <a:ln>
            <a:noFill/>
          </a:ln>
        </p:spPr>
        <p:txBody>
          <a:bodyPr>
            <a:spAutoFit/>
          </a:bodyPr>
          <a:lstStyle/>
          <a:p>
            <a:pPr algn="ctr"/>
            <a:r>
              <a:rPr lang="el-GR" altLang="el-GR" sz="2000" b="1" i="1">
                <a:solidFill>
                  <a:srgbClr val="FFFFFF"/>
                </a:solidFill>
                <a:cs typeface="Arial" charset="0"/>
              </a:rPr>
              <a:t>Ανά τύπο μέτρου</a:t>
            </a:r>
          </a:p>
        </p:txBody>
      </p:sp>
      <p:graphicFrame>
        <p:nvGraphicFramePr>
          <p:cNvPr id="5" name="Table 13"/>
          <p:cNvGraphicFramePr>
            <a:graphicFrameLocks noGrp="1"/>
          </p:cNvGraphicFramePr>
          <p:nvPr>
            <p:extLst>
              <p:ext uri="{D42A27DB-BD31-4B8C-83A1-F6EECF244321}">
                <p14:modId xmlns:p14="http://schemas.microsoft.com/office/powerpoint/2010/main" val="662385947"/>
              </p:ext>
            </p:extLst>
          </p:nvPr>
        </p:nvGraphicFramePr>
        <p:xfrm>
          <a:off x="450850" y="1350963"/>
          <a:ext cx="11445875" cy="5195888"/>
        </p:xfrm>
        <a:graphic>
          <a:graphicData uri="http://schemas.openxmlformats.org/drawingml/2006/table">
            <a:tbl>
              <a:tblPr/>
              <a:tblGrid>
                <a:gridCol w="3770313">
                  <a:extLst>
                    <a:ext uri="{9D8B030D-6E8A-4147-A177-3AD203B41FA5}">
                      <a16:colId xmlns:a16="http://schemas.microsoft.com/office/drawing/2014/main" val="20000"/>
                    </a:ext>
                  </a:extLst>
                </a:gridCol>
                <a:gridCol w="1841500">
                  <a:extLst>
                    <a:ext uri="{9D8B030D-6E8A-4147-A177-3AD203B41FA5}">
                      <a16:colId xmlns:a16="http://schemas.microsoft.com/office/drawing/2014/main" val="20001"/>
                    </a:ext>
                  </a:extLst>
                </a:gridCol>
                <a:gridCol w="3032125">
                  <a:extLst>
                    <a:ext uri="{9D8B030D-6E8A-4147-A177-3AD203B41FA5}">
                      <a16:colId xmlns:a16="http://schemas.microsoft.com/office/drawing/2014/main" val="20002"/>
                    </a:ext>
                  </a:extLst>
                </a:gridCol>
                <a:gridCol w="2801937">
                  <a:extLst>
                    <a:ext uri="{9D8B030D-6E8A-4147-A177-3AD203B41FA5}">
                      <a16:colId xmlns:a16="http://schemas.microsoft.com/office/drawing/2014/main" val="20003"/>
                    </a:ext>
                  </a:extLst>
                </a:gridCol>
              </a:tblGrid>
              <a:tr h="6731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dirty="0">
                          <a:ln>
                            <a:noFill/>
                          </a:ln>
                          <a:solidFill>
                            <a:schemeClr val="tx1"/>
                          </a:solidFill>
                          <a:effectLst/>
                          <a:latin typeface="Calibri" pitchFamily="34" charset="0"/>
                        </a:rPr>
                        <a:t>ΚΑΤΗΓΟΡΙΑ ΜΕΤΡΟΥ</a:t>
                      </a:r>
                      <a:endParaRPr kumimoji="0" lang="el-GR" sz="1600" b="1" i="0" u="none" strike="noStrike" cap="none" normalizeH="0" baseline="0" dirty="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8BAA00">
                        <a:alpha val="52156"/>
                      </a:srgb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dirty="0">
                          <a:ln>
                            <a:noFill/>
                          </a:ln>
                          <a:solidFill>
                            <a:schemeClr val="tx1"/>
                          </a:solidFill>
                          <a:effectLst/>
                          <a:latin typeface="Calibri" pitchFamily="34" charset="0"/>
                        </a:rPr>
                        <a:t>ΑΡΙΘΜΟΣ ΜΕΤΡΩΝ</a:t>
                      </a:r>
                      <a:endParaRPr kumimoji="0" lang="el-GR" sz="1600" b="1" i="0" u="none" strike="noStrike" cap="none" normalizeH="0" baseline="0" dirty="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8BAA00">
                        <a:alpha val="52156"/>
                      </a:srgb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dirty="0">
                          <a:ln>
                            <a:noFill/>
                          </a:ln>
                          <a:solidFill>
                            <a:schemeClr val="tx1"/>
                          </a:solidFill>
                          <a:effectLst/>
                          <a:latin typeface="Calibri" pitchFamily="34" charset="0"/>
                        </a:rPr>
                        <a:t>ΚΟΣΤΟΣ ΑΝΑ ΚΑΤΗΓΟΡΙΑ</a:t>
                      </a:r>
                      <a:endParaRPr kumimoji="0" lang="el-GR" sz="1600" b="1" i="0" u="none" strike="noStrike" cap="none" normalizeH="0" baseline="0" dirty="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8BAA00">
                        <a:alpha val="52156"/>
                      </a:srgb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l-GR" sz="1600" b="1" i="0" u="none" strike="noStrike" cap="none" normalizeH="0" baseline="0" dirty="0">
                          <a:ln>
                            <a:noFill/>
                          </a:ln>
                          <a:solidFill>
                            <a:schemeClr val="tx1"/>
                          </a:solidFill>
                          <a:effectLst/>
                          <a:latin typeface="Calibri" pitchFamily="34" charset="0"/>
                        </a:rPr>
                        <a:t>ΚΑΤΑΝΟΜΗ ΚΟΣΤΟΥΣ</a:t>
                      </a:r>
                      <a:endParaRPr kumimoji="0" lang="el-GR" sz="1600" b="1" i="0" u="none" strike="noStrike" cap="none" normalizeH="0" baseline="0" dirty="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rgbClr val="8BAA00">
                        <a:alpha val="52156"/>
                      </a:srgbClr>
                    </a:solidFill>
                  </a:tcPr>
                </a:tc>
                <a:extLst>
                  <a:ext uri="{0D108BD9-81ED-4DB2-BD59-A6C34878D82A}">
                    <a16:rowId xmlns:a16="http://schemas.microsoft.com/office/drawing/2014/main" val="10000"/>
                  </a:ext>
                </a:extLst>
              </a:tr>
              <a:tr h="41751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chemeClr val="tx1"/>
                          </a:solidFill>
                          <a:effectLst/>
                          <a:latin typeface="Calibri" pitchFamily="34" charset="0"/>
                        </a:rPr>
                        <a:t> ΔΙΟΙΚΗΤΙΚΕΣ ΡΥΘΜΙΣΕΙΣ</a:t>
                      </a:r>
                      <a:endParaRPr kumimoji="0" lang="el-GR" sz="18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n-US"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22</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n-US"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r>
                        <a:rPr lang="en-US"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a:t>
                      </a: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el-GR"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322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800" b="1" i="0" u="none" strike="noStrike" cap="none" normalizeH="0" baseline="0">
                          <a:ln>
                            <a:noFill/>
                          </a:ln>
                          <a:solidFill>
                            <a:schemeClr val="tx1"/>
                          </a:solidFill>
                          <a:effectLst/>
                          <a:latin typeface="Calibri" pitchFamily="34" charset="0"/>
                        </a:rPr>
                        <a:t> ΜΕΛΕΤΕΣ</a:t>
                      </a:r>
                      <a:endParaRPr kumimoji="0" lang="el-GR" sz="1800" b="1"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70</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28.72</a:t>
                      </a:r>
                      <a:r>
                        <a:rPr lang="en-US"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r>
                        <a:rPr lang="el-GR"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.000,00</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n-US"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a:t>
                      </a:r>
                      <a:r>
                        <a:rPr lang="el-GR"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,71%</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02"/>
                  </a:ext>
                </a:extLst>
              </a:tr>
              <a:tr h="4191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chemeClr val="tx1"/>
                          </a:solidFill>
                          <a:effectLst/>
                          <a:latin typeface="Calibri" pitchFamily="34" charset="0"/>
                        </a:rPr>
                        <a:t> ΕΡΕΥΝΗΤΙΚΕΣ –   ΠΙΛΟΤΙΚΕΣ ΔΡΑΣΕΙΣ</a:t>
                      </a:r>
                      <a:endParaRPr kumimoji="0" lang="el-GR" sz="18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a:t>
                      </a:r>
                      <a:endParaRPr lang="el-GR"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10.970.000,00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3,71%</a:t>
                      </a:r>
                      <a:endParaRPr lang="el-GR"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322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800" b="1" i="0" u="none" strike="noStrike" cap="none" normalizeH="0" baseline="0">
                          <a:ln>
                            <a:noFill/>
                          </a:ln>
                          <a:solidFill>
                            <a:schemeClr val="tx1"/>
                          </a:solidFill>
                          <a:effectLst/>
                          <a:latin typeface="Calibri" pitchFamily="34" charset="0"/>
                        </a:rPr>
                        <a:t> ΕΡΓΑ</a:t>
                      </a:r>
                      <a:endParaRPr kumimoji="0" lang="el-GR" sz="1800" b="1"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48</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173.7</a:t>
                      </a:r>
                      <a:r>
                        <a:rPr lang="en-US"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70</a:t>
                      </a:r>
                      <a:r>
                        <a:rPr lang="el-GR"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.000,00</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58,76%</a:t>
                      </a:r>
                      <a:endParaRPr lang="el-GR"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04"/>
                  </a:ext>
                </a:extLst>
              </a:tr>
              <a:tr h="46037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chemeClr val="tx1"/>
                          </a:solidFill>
                          <a:effectLst/>
                          <a:latin typeface="Calibri" pitchFamily="34" charset="0"/>
                        </a:rPr>
                        <a:t> ΠΡΟΜΗΘΕΙΑ ΕΞΟΠΛΙΣΜΟΥ</a:t>
                      </a:r>
                      <a:endParaRPr kumimoji="0" lang="el-GR" sz="18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17.500.000,00</a:t>
                      </a:r>
                      <a:endParaRPr lang="el-GR"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5,92%</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0322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chemeClr val="tx1"/>
                          </a:solidFill>
                          <a:effectLst/>
                          <a:latin typeface="Calibri" pitchFamily="34" charset="0"/>
                        </a:rPr>
                        <a:t> ΠΑΡΑΚΟΛΟΥΘΗΣΗ</a:t>
                      </a:r>
                      <a:endParaRPr kumimoji="0" lang="el-GR" sz="18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a:t>
                      </a:r>
                      <a:endParaRPr lang="el-GR"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11.650.000,00</a:t>
                      </a:r>
                      <a:endParaRPr lang="el-GR"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n-US"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a:t>
                      </a: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,94%</a:t>
                      </a:r>
                      <a:endParaRPr lang="el-GR"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06"/>
                  </a:ext>
                </a:extLst>
              </a:tr>
              <a:tr h="40322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chemeClr val="tx1"/>
                          </a:solidFill>
                          <a:effectLst/>
                          <a:latin typeface="Calibri" pitchFamily="34" charset="0"/>
                        </a:rPr>
                        <a:t> ΠΡΟΕΙΔΟΠΟΙΗΣΗ</a:t>
                      </a:r>
                      <a:endParaRPr kumimoji="0" lang="el-GR" sz="18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7.500.000,00</a:t>
                      </a:r>
                      <a:endParaRPr lang="el-GR"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2,54%</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0322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chemeClr val="tx1"/>
                          </a:solidFill>
                          <a:effectLst/>
                          <a:latin typeface="Calibri" pitchFamily="34" charset="0"/>
                        </a:rPr>
                        <a:t> ΔΡΑΣΕΙΣ ΕΝΗΜΕΡΩΣΗΣ</a:t>
                      </a:r>
                      <a:endParaRPr kumimoji="0" lang="el-GR" sz="18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r>
                        <a:rPr lang="en-US"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r>
                        <a:rPr lang="en-US"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32</a:t>
                      </a: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0.000,00</a:t>
                      </a:r>
                      <a:endParaRPr lang="el-GR"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0,45%</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08"/>
                  </a:ext>
                </a:extLst>
              </a:tr>
              <a:tr h="40322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800" b="0" i="0" u="none" strike="noStrike" cap="none" normalizeH="0" baseline="0" dirty="0">
                          <a:ln>
                            <a:noFill/>
                          </a:ln>
                          <a:solidFill>
                            <a:schemeClr val="tx1"/>
                          </a:solidFill>
                          <a:effectLst/>
                          <a:latin typeface="Calibri" pitchFamily="34" charset="0"/>
                        </a:rPr>
                        <a:t> ΚΙΝΗΤΡΑ</a:t>
                      </a:r>
                      <a:endParaRPr kumimoji="0" lang="el-GR" sz="1800" b="0" i="0" u="none" strike="noStrike" cap="none" normalizeH="0" baseline="0" dirty="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17</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32.300.000,00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10,92%</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40322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chemeClr val="tx1"/>
                          </a:solidFill>
                          <a:effectLst/>
                          <a:latin typeface="Calibri" pitchFamily="34" charset="0"/>
                        </a:rPr>
                        <a:t> ΑΠΟΖΗΜΙΩΣΕΙΣ</a:t>
                      </a:r>
                      <a:endParaRPr kumimoji="0" lang="el-GR" sz="1800" b="0"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n-US"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r>
                        <a:rPr lang="en-US"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a:t>
                      </a:r>
                      <a:r>
                        <a:rPr lang="en-US"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0.000</a:t>
                      </a:r>
                      <a:r>
                        <a:rPr lang="el-GR"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,00</a:t>
                      </a:r>
                      <a:endParaRPr lang="el-GR" sz="14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tc>
                  <a:txBody>
                    <a:bodyPr/>
                    <a:lstStyle/>
                    <a:p>
                      <a:pPr algn="ctr">
                        <a:lnSpc>
                          <a:spcPct val="115000"/>
                        </a:lnSpc>
                        <a:spcBef>
                          <a:spcPts val="300"/>
                        </a:spcBef>
                        <a:spcAft>
                          <a:spcPts val="300"/>
                        </a:spcAft>
                      </a:pPr>
                      <a:r>
                        <a:rPr lang="el-GR"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4,06%</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accent1">
                        <a:alpha val="20000"/>
                      </a:schemeClr>
                    </a:solidFill>
                  </a:tcPr>
                </a:tc>
                <a:extLst>
                  <a:ext uri="{0D108BD9-81ED-4DB2-BD59-A6C34878D82A}">
                    <a16:rowId xmlns:a16="http://schemas.microsoft.com/office/drawing/2014/main" val="10010"/>
                  </a:ext>
                </a:extLst>
              </a:tr>
              <a:tr h="40322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l-GR" sz="1800" b="0" i="0" u="none" strike="noStrike" cap="none" normalizeH="0" baseline="0">
                          <a:ln>
                            <a:noFill/>
                          </a:ln>
                          <a:solidFill>
                            <a:schemeClr val="tx1"/>
                          </a:solidFill>
                          <a:effectLst/>
                          <a:latin typeface="Calibri" pitchFamily="34" charset="0"/>
                        </a:rPr>
                        <a:t> </a:t>
                      </a:r>
                      <a:r>
                        <a:rPr kumimoji="0" lang="el-GR" sz="1800" b="1" i="0" u="none" strike="noStrike" cap="none" normalizeH="0" baseline="0">
                          <a:ln>
                            <a:noFill/>
                          </a:ln>
                          <a:solidFill>
                            <a:schemeClr val="tx1"/>
                          </a:solidFill>
                          <a:effectLst/>
                          <a:latin typeface="Calibri" pitchFamily="34" charset="0"/>
                        </a:rPr>
                        <a:t>ΣΥΝΟΛΟ</a:t>
                      </a:r>
                      <a:endParaRPr kumimoji="0" lang="el-GR" sz="1800" b="1" i="0" u="none" strike="noStrike" cap="none" normalizeH="0" baseline="0">
                        <a:ln>
                          <a:noFill/>
                        </a:ln>
                        <a:solidFill>
                          <a:srgbClr val="000000"/>
                        </a:solidFill>
                        <a:effectLst/>
                        <a:latin typeface="Calibri" pitchFamily="34" charset="0"/>
                      </a:endParaRPr>
                    </a:p>
                  </a:txBody>
                  <a:tcPr marL="9525" marR="9525" marT="9525" marB="0" anchor="ctr"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228</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295.730.000,00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el-GR"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100,00%</a:t>
                      </a:r>
                      <a:endParaRPr lang="el-GR"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Θέση περιεχομένου 2">
            <a:extLst>
              <a:ext uri="{FF2B5EF4-FFF2-40B4-BE49-F238E27FC236}">
                <a16:creationId xmlns:a16="http://schemas.microsoft.com/office/drawing/2014/main" id="{14393E73-4A8C-4305-8AAD-BC04B900729F}"/>
              </a:ext>
            </a:extLst>
          </p:cNvPr>
          <p:cNvSpPr>
            <a:spLocks noGrp="1"/>
          </p:cNvSpPr>
          <p:nvPr>
            <p:ph idx="1"/>
          </p:nvPr>
        </p:nvSpPr>
        <p:spPr>
          <a:xfrm>
            <a:off x="640080" y="2872899"/>
            <a:ext cx="4243589" cy="3320668"/>
          </a:xfrm>
        </p:spPr>
        <p:txBody>
          <a:bodyPr>
            <a:normAutofit lnSpcReduction="10000"/>
          </a:bodyPr>
          <a:lstStyle/>
          <a:p>
            <a:pPr marL="0" indent="0">
              <a:buNone/>
            </a:pPr>
            <a:r>
              <a:rPr lang="el-GR" sz="2000" b="1" dirty="0">
                <a:solidFill>
                  <a:schemeClr val="accent6">
                    <a:lumMod val="75000"/>
                  </a:schemeClr>
                </a:solidFill>
              </a:rPr>
              <a:t>Μετριασμός</a:t>
            </a:r>
            <a:r>
              <a:rPr lang="el-GR" sz="2000" dirty="0">
                <a:solidFill>
                  <a:schemeClr val="accent6">
                    <a:lumMod val="75000"/>
                  </a:schemeClr>
                </a:solidFill>
              </a:rPr>
              <a:t> </a:t>
            </a:r>
          </a:p>
          <a:p>
            <a:pPr marL="0" indent="0">
              <a:buNone/>
            </a:pPr>
            <a:r>
              <a:rPr lang="el-GR" sz="2000" dirty="0"/>
              <a:t>Δράσεις για Μείωση - Περιορισμό της ταχύτητας εξέλιξης του φαινομένου της κλιματικής αλλαγής σε </a:t>
            </a:r>
            <a:r>
              <a:rPr lang="el-GR" sz="2000" b="1" dirty="0"/>
              <a:t>παγκόσμιο επίπεδο</a:t>
            </a:r>
            <a:r>
              <a:rPr lang="el-GR" sz="2000" dirty="0"/>
              <a:t>.</a:t>
            </a:r>
          </a:p>
          <a:p>
            <a:pPr marL="0" indent="0">
              <a:buNone/>
            </a:pPr>
            <a:endParaRPr lang="el-GR" sz="2000" dirty="0"/>
          </a:p>
          <a:p>
            <a:pPr marL="0" indent="0">
              <a:buNone/>
            </a:pPr>
            <a:r>
              <a:rPr lang="el-GR" sz="2000" b="1" dirty="0">
                <a:solidFill>
                  <a:schemeClr val="accent2">
                    <a:lumMod val="75000"/>
                  </a:schemeClr>
                </a:solidFill>
              </a:rPr>
              <a:t>Προσαρμογή</a:t>
            </a:r>
            <a:r>
              <a:rPr lang="el-GR" sz="2000" b="1" dirty="0">
                <a:solidFill>
                  <a:srgbClr val="FF0000"/>
                </a:solidFill>
              </a:rPr>
              <a:t> </a:t>
            </a:r>
          </a:p>
          <a:p>
            <a:pPr marL="0" indent="0">
              <a:buNone/>
            </a:pPr>
            <a:r>
              <a:rPr lang="el-GR" sz="2000" dirty="0"/>
              <a:t>Δράσεις για μείωση επιπτώσεων της κλιματικής αλλαγής στο περιβάλλον την κοινωνία και την οικονομία, σε </a:t>
            </a:r>
            <a:r>
              <a:rPr lang="el-GR" sz="2000" b="1" dirty="0"/>
              <a:t>τοπικό επίπεδο</a:t>
            </a:r>
            <a:r>
              <a:rPr lang="el-GR" sz="2000" dirty="0"/>
              <a:t>.</a:t>
            </a:r>
          </a:p>
        </p:txBody>
      </p:sp>
      <p:pic>
        <p:nvPicPr>
          <p:cNvPr id="4" name="Εικόνα 3">
            <a:extLst>
              <a:ext uri="{FF2B5EF4-FFF2-40B4-BE49-F238E27FC236}">
                <a16:creationId xmlns:a16="http://schemas.microsoft.com/office/drawing/2014/main" id="{D183D9B7-EFF7-4E5B-A0C9-A8A640CC414F}"/>
              </a:ext>
            </a:extLst>
          </p:cNvPr>
          <p:cNvPicPr>
            <a:picLocks noChangeAspect="1"/>
          </p:cNvPicPr>
          <p:nvPr/>
        </p:nvPicPr>
        <p:blipFill rotWithShape="1">
          <a:blip r:embed="rId2"/>
          <a:srcRect l="16524" r="16523"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977018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87325"/>
            <a:ext cx="9144000" cy="539750"/>
          </a:xfrm>
        </p:spPr>
        <p:txBody>
          <a:bodyPr rtlCol="0">
            <a:noAutofit/>
          </a:bodyPr>
          <a:lstStyle/>
          <a:p>
            <a:pPr eaLnBrk="1" fontAlgn="auto" hangingPunct="1">
              <a:spcAft>
                <a:spcPts val="0"/>
              </a:spcAft>
              <a:defRPr/>
            </a:pPr>
            <a:r>
              <a:rPr lang="el-GR" sz="2800" b="1" i="1" dirty="0">
                <a:solidFill>
                  <a:srgbClr val="0070C0"/>
                </a:solidFill>
                <a:effectLst>
                  <a:outerShdw blurRad="38100" dist="38100" dir="2700000" algn="tl">
                    <a:srgbClr val="000000">
                      <a:alpha val="43137"/>
                    </a:srgbClr>
                  </a:outerShdw>
                </a:effectLst>
                <a:latin typeface="+mn-lt"/>
              </a:rPr>
              <a:t>ΓΙΑΤΙ ΧΡΕΙΑΖΕΤΑΙ ΤΟ ΠΕΣΠΚΑ ΚΡΗΤΗΣ</a:t>
            </a:r>
          </a:p>
        </p:txBody>
      </p:sp>
      <p:sp>
        <p:nvSpPr>
          <p:cNvPr id="16388" name="TextBox 7"/>
          <p:cNvSpPr txBox="1">
            <a:spLocks noChangeArrowheads="1"/>
          </p:cNvSpPr>
          <p:nvPr/>
        </p:nvSpPr>
        <p:spPr bwMode="auto">
          <a:xfrm>
            <a:off x="471488" y="795338"/>
            <a:ext cx="10979150" cy="2800767"/>
          </a:xfrm>
          <a:prstGeom prst="rect">
            <a:avLst/>
          </a:prstGeom>
          <a:noFill/>
          <a:ln w="9525">
            <a:noFill/>
            <a:miter lim="800000"/>
            <a:headEnd/>
            <a:tailEnd/>
          </a:ln>
        </p:spPr>
        <p:txBody>
          <a:bodyPr>
            <a:spAutoFit/>
          </a:bodyPr>
          <a:lstStyle/>
          <a:p>
            <a:pPr marL="285750" indent="-285750">
              <a:spcAft>
                <a:spcPct val="50000"/>
              </a:spcAft>
              <a:buFont typeface="Wingdings" pitchFamily="2" charset="2"/>
              <a:buNone/>
            </a:pPr>
            <a:r>
              <a:rPr lang="el-GR" sz="2400" b="1" dirty="0">
                <a:solidFill>
                  <a:srgbClr val="0070C0"/>
                </a:solidFill>
                <a:effectLst>
                  <a:outerShdw blurRad="38100" dist="38100" dir="2700000" algn="tl">
                    <a:srgbClr val="C0C0C0"/>
                  </a:outerShdw>
                </a:effectLst>
              </a:rPr>
              <a:t>Ανάγκη για θωράκιση της Περιφέρειας από τις επιπτώσεις:</a:t>
            </a:r>
            <a:endParaRPr lang="el-GR" sz="2400" dirty="0"/>
          </a:p>
          <a:p>
            <a:pPr marL="285750" indent="-285750">
              <a:spcAft>
                <a:spcPct val="50000"/>
              </a:spcAft>
              <a:buFont typeface="Wingdings" pitchFamily="2" charset="2"/>
              <a:buChar char="Ø"/>
            </a:pPr>
            <a:r>
              <a:rPr lang="el-GR" sz="2000" dirty="0">
                <a:solidFill>
                  <a:schemeClr val="tx1"/>
                </a:solidFill>
              </a:rPr>
              <a:t>Αύξησης της</a:t>
            </a:r>
            <a:r>
              <a:rPr lang="el-GR" sz="2000" b="1" dirty="0">
                <a:solidFill>
                  <a:schemeClr val="tx1"/>
                </a:solidFill>
              </a:rPr>
              <a:t> θερμοκρασίας</a:t>
            </a:r>
          </a:p>
          <a:p>
            <a:pPr marL="285750" indent="-285750">
              <a:spcAft>
                <a:spcPct val="50000"/>
              </a:spcAft>
              <a:buFont typeface="Wingdings" pitchFamily="2" charset="2"/>
              <a:buChar char="Ø"/>
            </a:pPr>
            <a:r>
              <a:rPr lang="el-GR" sz="2000" dirty="0">
                <a:solidFill>
                  <a:schemeClr val="tx1"/>
                </a:solidFill>
              </a:rPr>
              <a:t>Αύξησης της συχνότητας και της έντασης</a:t>
            </a:r>
            <a:r>
              <a:rPr lang="el-GR" sz="2000" b="1" dirty="0">
                <a:solidFill>
                  <a:schemeClr val="tx1"/>
                </a:solidFill>
              </a:rPr>
              <a:t> </a:t>
            </a:r>
            <a:r>
              <a:rPr lang="el-GR" sz="2000" b="1" u="sng" dirty="0">
                <a:solidFill>
                  <a:schemeClr val="tx1"/>
                </a:solidFill>
              </a:rPr>
              <a:t>ακραίων καιρικών φαινομένων</a:t>
            </a:r>
            <a:endParaRPr lang="el-GR" sz="2000" dirty="0">
              <a:solidFill>
                <a:schemeClr val="tx1"/>
              </a:solidFill>
            </a:endParaRPr>
          </a:p>
          <a:p>
            <a:pPr marL="285750" indent="-285750">
              <a:spcAft>
                <a:spcPct val="50000"/>
              </a:spcAft>
              <a:buFont typeface="Wingdings" pitchFamily="2" charset="2"/>
              <a:buNone/>
            </a:pPr>
            <a:r>
              <a:rPr lang="el-GR" sz="2000" dirty="0">
                <a:solidFill>
                  <a:schemeClr val="tx1"/>
                </a:solidFill>
              </a:rPr>
              <a:t>   (πλημμύρες, ξηρασία, ανεμοθύελλες, καύσωνες, ψυχρές εισβολές/παγετοί, κύματα κλπ)</a:t>
            </a:r>
          </a:p>
          <a:p>
            <a:pPr marL="285750" indent="-285750">
              <a:spcAft>
                <a:spcPct val="50000"/>
              </a:spcAft>
              <a:buFont typeface="Wingdings" pitchFamily="2" charset="2"/>
              <a:buChar char="Ø"/>
            </a:pPr>
            <a:r>
              <a:rPr lang="el-GR" sz="2000" dirty="0">
                <a:solidFill>
                  <a:schemeClr val="tx1"/>
                </a:solidFill>
              </a:rPr>
              <a:t>Μείωσης των</a:t>
            </a:r>
            <a:r>
              <a:rPr lang="el-GR" sz="2000" b="1" dirty="0">
                <a:solidFill>
                  <a:schemeClr val="tx1"/>
                </a:solidFill>
              </a:rPr>
              <a:t> βροχοπτώσεων</a:t>
            </a:r>
            <a:endParaRPr lang="el-GR" sz="2000" dirty="0">
              <a:solidFill>
                <a:schemeClr val="tx1"/>
              </a:solidFill>
            </a:endParaRPr>
          </a:p>
          <a:p>
            <a:pPr marL="285750" indent="-285750">
              <a:spcAft>
                <a:spcPct val="70000"/>
              </a:spcAft>
              <a:buFont typeface="Wingdings" pitchFamily="2" charset="2"/>
              <a:buChar char="Ø"/>
            </a:pPr>
            <a:r>
              <a:rPr lang="el-GR" sz="2000" dirty="0">
                <a:solidFill>
                  <a:schemeClr val="tx1"/>
                </a:solidFill>
              </a:rPr>
              <a:t>Ραγδαίας</a:t>
            </a:r>
            <a:r>
              <a:rPr lang="el-GR" sz="2000" b="1" dirty="0">
                <a:solidFill>
                  <a:schemeClr val="tx1"/>
                </a:solidFill>
              </a:rPr>
              <a:t> </a:t>
            </a:r>
            <a:r>
              <a:rPr lang="el-GR" sz="2000" dirty="0">
                <a:solidFill>
                  <a:schemeClr val="tx1"/>
                </a:solidFill>
              </a:rPr>
              <a:t>εξέλιξης </a:t>
            </a:r>
            <a:r>
              <a:rPr lang="el-GR" sz="2000" b="1" dirty="0">
                <a:solidFill>
                  <a:schemeClr val="tx1"/>
                </a:solidFill>
              </a:rPr>
              <a:t>διάβρωσης των ακτών</a:t>
            </a:r>
            <a:r>
              <a:rPr lang="el-GR" sz="2000" dirty="0">
                <a:solidFill>
                  <a:schemeClr val="tx1"/>
                </a:solidFill>
              </a:rPr>
              <a:t> </a:t>
            </a:r>
          </a:p>
        </p:txBody>
      </p:sp>
      <p:pic>
        <p:nvPicPr>
          <p:cNvPr id="16387" name="Picture 6"/>
          <p:cNvPicPr>
            <a:picLocks noChangeAspect="1" noChangeArrowheads="1"/>
          </p:cNvPicPr>
          <p:nvPr/>
        </p:nvPicPr>
        <p:blipFill>
          <a:blip r:embed="rId2" cstate="print"/>
          <a:stretch>
            <a:fillRect/>
          </a:stretch>
        </p:blipFill>
        <p:spPr bwMode="auto">
          <a:xfrm>
            <a:off x="123410" y="3778250"/>
            <a:ext cx="4112454" cy="2533650"/>
          </a:xfrm>
          <a:prstGeom prst="rect">
            <a:avLst/>
          </a:prstGeom>
          <a:noFill/>
          <a:ln w="9525">
            <a:noFill/>
            <a:miter lim="800000"/>
            <a:headEnd/>
            <a:tailEnd/>
          </a:ln>
        </p:spPr>
      </p:pic>
      <p:pic>
        <p:nvPicPr>
          <p:cNvPr id="16389" name="Picture 10" descr="kriti"/>
          <p:cNvPicPr>
            <a:picLocks noChangeAspect="1" noChangeArrowheads="1"/>
          </p:cNvPicPr>
          <p:nvPr/>
        </p:nvPicPr>
        <p:blipFill>
          <a:blip r:embed="rId3" cstate="print"/>
          <a:stretch>
            <a:fillRect/>
          </a:stretch>
        </p:blipFill>
        <p:spPr bwMode="auto">
          <a:xfrm>
            <a:off x="8367816" y="3766321"/>
            <a:ext cx="3712824" cy="2528888"/>
          </a:xfrm>
          <a:prstGeom prst="rect">
            <a:avLst/>
          </a:prstGeom>
          <a:noFill/>
          <a:ln w="9525">
            <a:noFill/>
            <a:miter lim="800000"/>
            <a:headEnd/>
            <a:tailEnd/>
          </a:ln>
        </p:spPr>
      </p:pic>
      <p:sp>
        <p:nvSpPr>
          <p:cNvPr id="16390" name="Text Box 11"/>
          <p:cNvSpPr txBox="1">
            <a:spLocks noChangeArrowheads="1"/>
          </p:cNvSpPr>
          <p:nvPr/>
        </p:nvSpPr>
        <p:spPr bwMode="auto">
          <a:xfrm>
            <a:off x="152400" y="6350000"/>
            <a:ext cx="3873500" cy="457200"/>
          </a:xfrm>
          <a:prstGeom prst="rect">
            <a:avLst/>
          </a:prstGeom>
          <a:noFill/>
          <a:ln w="9525">
            <a:noFill/>
            <a:miter lim="800000"/>
            <a:headEnd/>
            <a:tailEnd/>
          </a:ln>
        </p:spPr>
        <p:txBody>
          <a:bodyPr>
            <a:spAutoFit/>
          </a:bodyPr>
          <a:lstStyle/>
          <a:p>
            <a:r>
              <a:rPr lang="el-GR" sz="1200" i="1" dirty="0" err="1">
                <a:solidFill>
                  <a:schemeClr val="tx1"/>
                </a:solidFill>
                <a:latin typeface="Arial" charset="0"/>
              </a:rPr>
              <a:t>Πλημμυρικά</a:t>
            </a:r>
            <a:r>
              <a:rPr lang="el-GR" sz="1200" i="1">
                <a:solidFill>
                  <a:schemeClr val="tx1"/>
                </a:solidFill>
                <a:latin typeface="Arial" charset="0"/>
              </a:rPr>
              <a:t> φαινόμενα στον δήμο Χερσονήσου</a:t>
            </a:r>
          </a:p>
          <a:p>
            <a:r>
              <a:rPr lang="el-GR" sz="1200" i="1">
                <a:solidFill>
                  <a:schemeClr val="tx1"/>
                </a:solidFill>
                <a:latin typeface="Arial" charset="0"/>
              </a:rPr>
              <a:t>(Νοέμβριος 2020)</a:t>
            </a:r>
          </a:p>
        </p:txBody>
      </p:sp>
      <p:sp>
        <p:nvSpPr>
          <p:cNvPr id="16391" name="Text Box 12"/>
          <p:cNvSpPr txBox="1">
            <a:spLocks noChangeArrowheads="1"/>
          </p:cNvSpPr>
          <p:nvPr/>
        </p:nvSpPr>
        <p:spPr bwMode="auto">
          <a:xfrm>
            <a:off x="4406900" y="6337300"/>
            <a:ext cx="3771900" cy="276999"/>
          </a:xfrm>
          <a:prstGeom prst="rect">
            <a:avLst/>
          </a:prstGeom>
          <a:noFill/>
          <a:ln w="9525">
            <a:noFill/>
            <a:miter lim="800000"/>
            <a:headEnd/>
            <a:tailEnd/>
          </a:ln>
        </p:spPr>
        <p:txBody>
          <a:bodyPr>
            <a:spAutoFit/>
          </a:bodyPr>
          <a:lstStyle/>
          <a:p>
            <a:r>
              <a:rPr lang="el-GR" sz="1200" i="1" dirty="0">
                <a:solidFill>
                  <a:schemeClr val="tx1"/>
                </a:solidFill>
                <a:latin typeface="Arial" charset="0"/>
              </a:rPr>
              <a:t>Διάβρωση ακτών – Έρευνα Πολυτεχνείο - ΙΤΕ</a:t>
            </a:r>
          </a:p>
        </p:txBody>
      </p:sp>
      <p:sp>
        <p:nvSpPr>
          <p:cNvPr id="16392" name="Text Box 13"/>
          <p:cNvSpPr txBox="1">
            <a:spLocks noChangeArrowheads="1"/>
          </p:cNvSpPr>
          <p:nvPr/>
        </p:nvSpPr>
        <p:spPr bwMode="auto">
          <a:xfrm>
            <a:off x="8483600" y="6324600"/>
            <a:ext cx="3873500" cy="457200"/>
          </a:xfrm>
          <a:prstGeom prst="rect">
            <a:avLst/>
          </a:prstGeom>
          <a:noFill/>
          <a:ln w="9525">
            <a:noFill/>
            <a:miter lim="800000"/>
            <a:headEnd/>
            <a:tailEnd/>
          </a:ln>
        </p:spPr>
        <p:txBody>
          <a:bodyPr>
            <a:spAutoFit/>
          </a:bodyPr>
          <a:lstStyle/>
          <a:p>
            <a:r>
              <a:rPr lang="el-GR" sz="1200" i="1">
                <a:solidFill>
                  <a:schemeClr val="tx1"/>
                </a:solidFill>
                <a:latin typeface="Arial" charset="0"/>
              </a:rPr>
              <a:t>Κατολισθητικά φαινόμενα εξαιτίας ακραίων καιρικών φαινομένων στον νομό Χανίων (Φεβρουάριος 2019)</a:t>
            </a:r>
          </a:p>
        </p:txBody>
      </p:sp>
      <p:pic>
        <p:nvPicPr>
          <p:cNvPr id="4" name="Εικόνα 3">
            <a:extLst>
              <a:ext uri="{FF2B5EF4-FFF2-40B4-BE49-F238E27FC236}">
                <a16:creationId xmlns:a16="http://schemas.microsoft.com/office/drawing/2014/main" id="{F6D782B1-89A5-490C-889F-B6E429482DD4}"/>
              </a:ext>
            </a:extLst>
          </p:cNvPr>
          <p:cNvPicPr>
            <a:picLocks noChangeAspect="1"/>
          </p:cNvPicPr>
          <p:nvPr/>
        </p:nvPicPr>
        <p:blipFill>
          <a:blip r:embed="rId4"/>
          <a:stretch>
            <a:fillRect/>
          </a:stretch>
        </p:blipFill>
        <p:spPr>
          <a:xfrm>
            <a:off x="4355624" y="3773488"/>
            <a:ext cx="3849702" cy="25336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07990" y="316864"/>
            <a:ext cx="7029450" cy="539750"/>
          </a:xfrm>
        </p:spPr>
        <p:txBody>
          <a:bodyPr rtlCol="0">
            <a:noAutofit/>
          </a:bodyPr>
          <a:lstStyle/>
          <a:p>
            <a:pPr eaLnBrk="1" fontAlgn="auto" hangingPunct="1">
              <a:spcAft>
                <a:spcPts val="0"/>
              </a:spcAft>
              <a:defRPr/>
            </a:pPr>
            <a:r>
              <a:rPr lang="el-GR" sz="2800" b="1" i="1" dirty="0">
                <a:solidFill>
                  <a:srgbClr val="0070C0"/>
                </a:solidFill>
                <a:effectLst>
                  <a:outerShdw blurRad="38100" dist="38100" dir="2700000" algn="tl">
                    <a:srgbClr val="000000">
                      <a:alpha val="43137"/>
                    </a:srgbClr>
                  </a:outerShdw>
                </a:effectLst>
                <a:latin typeface="+mn-lt"/>
              </a:rPr>
              <a:t>Τα βασικά στάδια στη μελέτη ΠΕΣΠΚΑ</a:t>
            </a:r>
          </a:p>
        </p:txBody>
      </p:sp>
      <p:sp>
        <p:nvSpPr>
          <p:cNvPr id="8" name="Text Box 1"/>
          <p:cNvSpPr txBox="1">
            <a:spLocks noChangeArrowheads="1"/>
          </p:cNvSpPr>
          <p:nvPr/>
        </p:nvSpPr>
        <p:spPr bwMode="auto">
          <a:xfrm>
            <a:off x="7353300" y="3894138"/>
            <a:ext cx="4652963" cy="2289175"/>
          </a:xfrm>
          <a:prstGeom prst="rect">
            <a:avLst/>
          </a:prstGeom>
          <a:solidFill>
            <a:srgbClr val="FFE4C9"/>
          </a:solidFill>
          <a:ln w="25400">
            <a:noFill/>
            <a:miter lim="800000"/>
            <a:headEnd/>
            <a:tailEnd/>
          </a:ln>
          <a:effectLst>
            <a:outerShdw dist="28398" dir="3806097" algn="ctr" rotWithShape="0">
              <a:srgbClr val="823B0B">
                <a:alpha val="50000"/>
              </a:srgbClr>
            </a:outerShdw>
          </a:effectLst>
          <a:scene3d>
            <a:camera prst="orthographicFront"/>
            <a:lightRig rig="threePt" dir="t"/>
          </a:scene3d>
          <a:sp3d>
            <a:bevelT/>
          </a:sp3d>
        </p:spPr>
        <p:txBody>
          <a:bodyPr anchor="ctr"/>
          <a:lstStyle/>
          <a:p>
            <a:pPr marL="171450" indent="-171450" algn="ctr">
              <a:spcAft>
                <a:spcPct val="70000"/>
              </a:spcAft>
              <a:buFont typeface="Arial" charset="0"/>
              <a:buChar char="•"/>
            </a:pPr>
            <a:r>
              <a:rPr lang="el-GR" altLang="el-GR" sz="1900" dirty="0"/>
              <a:t>Εκτίμηση πιθανού </a:t>
            </a:r>
            <a:r>
              <a:rPr lang="el-GR" altLang="el-GR" sz="1900" b="1" dirty="0"/>
              <a:t>Κόστους Υλοποίησης</a:t>
            </a:r>
            <a:r>
              <a:rPr lang="el-GR" altLang="el-GR" sz="1900" dirty="0"/>
              <a:t> μέτρων &amp; δράσεων </a:t>
            </a:r>
          </a:p>
          <a:p>
            <a:pPr marL="171450" indent="-171450" algn="ctr">
              <a:spcAft>
                <a:spcPct val="70000"/>
              </a:spcAft>
              <a:buFont typeface="Arial" charset="0"/>
              <a:buChar char="•"/>
            </a:pPr>
            <a:r>
              <a:rPr lang="el-GR" altLang="el-GR" sz="1900" dirty="0"/>
              <a:t>Πιθανοί </a:t>
            </a:r>
            <a:r>
              <a:rPr lang="el-GR" altLang="el-GR" sz="1900" b="1" dirty="0"/>
              <a:t>Φορείς</a:t>
            </a:r>
            <a:r>
              <a:rPr lang="el-GR" altLang="el-GR" sz="1900" dirty="0"/>
              <a:t> υλοποίησης </a:t>
            </a:r>
            <a:endParaRPr lang="en-US" altLang="el-GR" sz="1900" dirty="0"/>
          </a:p>
          <a:p>
            <a:pPr marL="171450" indent="-171450" algn="ctr">
              <a:spcAft>
                <a:spcPct val="70000"/>
              </a:spcAft>
              <a:buFont typeface="Arial" charset="0"/>
              <a:buChar char="•"/>
            </a:pPr>
            <a:r>
              <a:rPr lang="en-US" altLang="el-GR" sz="1900" dirty="0" err="1"/>
              <a:t>Δείκτες</a:t>
            </a:r>
            <a:r>
              <a:rPr lang="en-US" altLang="el-GR" sz="1900" dirty="0"/>
              <a:t> </a:t>
            </a:r>
            <a:r>
              <a:rPr lang="el-GR" altLang="el-GR" sz="1900" b="1" dirty="0"/>
              <a:t>Π</a:t>
            </a:r>
            <a:r>
              <a:rPr lang="en-US" altLang="el-GR" sz="1900" b="1" dirty="0"/>
              <a:t>αρακ</a:t>
            </a:r>
            <a:r>
              <a:rPr lang="el-GR" altLang="el-GR" sz="1900" b="1" dirty="0" err="1"/>
              <a:t>ολούθησης</a:t>
            </a:r>
            <a:r>
              <a:rPr lang="el-GR" altLang="el-GR" sz="1900" dirty="0"/>
              <a:t> </a:t>
            </a:r>
            <a:r>
              <a:rPr lang="en-US" altLang="el-GR" sz="1900" dirty="0" err="1"/>
              <a:t>εφ</a:t>
            </a:r>
            <a:r>
              <a:rPr lang="en-US" altLang="el-GR" sz="1900" dirty="0"/>
              <a:t>αρμογής</a:t>
            </a:r>
            <a:endParaRPr lang="en-US" altLang="el-GR" sz="1900" dirty="0">
              <a:solidFill>
                <a:schemeClr val="tx1"/>
              </a:solidFill>
            </a:endParaRPr>
          </a:p>
        </p:txBody>
      </p:sp>
      <p:sp>
        <p:nvSpPr>
          <p:cNvPr id="12" name="Text Box 10"/>
          <p:cNvSpPr txBox="1">
            <a:spLocks noChangeArrowheads="1"/>
          </p:cNvSpPr>
          <p:nvPr/>
        </p:nvSpPr>
        <p:spPr bwMode="auto">
          <a:xfrm>
            <a:off x="268288" y="2424113"/>
            <a:ext cx="2855912" cy="1776412"/>
          </a:xfrm>
          <a:prstGeom prst="rect">
            <a:avLst/>
          </a:prstGeom>
          <a:solidFill>
            <a:srgbClr val="FFE4C9"/>
          </a:solidFill>
          <a:ln w="25400">
            <a:noFill/>
            <a:miter lim="800000"/>
            <a:headEnd/>
            <a:tailEnd/>
          </a:ln>
          <a:effectLst>
            <a:outerShdw dist="28398" dir="3806097" algn="ctr" rotWithShape="0">
              <a:srgbClr val="823B0B">
                <a:alpha val="50000"/>
              </a:srgbClr>
            </a:outerShdw>
          </a:effectLst>
          <a:scene3d>
            <a:camera prst="orthographicFront"/>
            <a:lightRig rig="threePt" dir="t"/>
          </a:scene3d>
          <a:sp3d>
            <a:bevelT w="165100" prst="coolSlant"/>
          </a:sp3d>
        </p:spPr>
        <p:txBody>
          <a:bodyPr anchor="ctr"/>
          <a:lstStyle/>
          <a:p>
            <a:pPr marL="171450" indent="-171450">
              <a:spcAft>
                <a:spcPct val="70000"/>
              </a:spcAft>
              <a:buFont typeface="Arial" charset="0"/>
              <a:buChar char="•"/>
            </a:pPr>
            <a:r>
              <a:rPr lang="el-GR" altLang="el-GR" sz="2000" b="1">
                <a:solidFill>
                  <a:srgbClr val="000099"/>
                </a:solidFill>
              </a:rPr>
              <a:t>Εκτίμηση ευαισθησίας</a:t>
            </a:r>
          </a:p>
          <a:p>
            <a:pPr marL="171450" indent="-171450">
              <a:spcAft>
                <a:spcPct val="70000"/>
              </a:spcAft>
              <a:buFont typeface="Arial" charset="0"/>
              <a:buChar char="•"/>
            </a:pPr>
            <a:r>
              <a:rPr lang="el-GR" altLang="el-GR" sz="2000" b="1">
                <a:solidFill>
                  <a:srgbClr val="000099"/>
                </a:solidFill>
              </a:rPr>
              <a:t>Υπολογισμός έκθεσης</a:t>
            </a:r>
          </a:p>
          <a:p>
            <a:pPr marL="171450" indent="-171450">
              <a:spcAft>
                <a:spcPct val="50000"/>
              </a:spcAft>
              <a:buFont typeface="Arial" charset="0"/>
              <a:buChar char="•"/>
            </a:pPr>
            <a:r>
              <a:rPr lang="en-US" altLang="el-GR" sz="2000" b="1">
                <a:solidFill>
                  <a:srgbClr val="000099"/>
                </a:solidFill>
              </a:rPr>
              <a:t>Ανάλυση τρωτότητας</a:t>
            </a:r>
          </a:p>
        </p:txBody>
      </p:sp>
      <p:sp>
        <p:nvSpPr>
          <p:cNvPr id="17429" name="Oval 21"/>
          <p:cNvSpPr>
            <a:spLocks noChangeArrowheads="1"/>
          </p:cNvSpPr>
          <p:nvPr/>
        </p:nvSpPr>
        <p:spPr bwMode="auto">
          <a:xfrm>
            <a:off x="469900" y="177800"/>
            <a:ext cx="3975100" cy="1752600"/>
          </a:xfrm>
          <a:prstGeom prst="ellipse">
            <a:avLst/>
          </a:prstGeom>
          <a:solidFill>
            <a:schemeClr val="accent1"/>
          </a:solidFill>
          <a:ln w="25400" algn="ctr">
            <a:solidFill>
              <a:srgbClr val="DBCEFA"/>
            </a:solidFill>
            <a:round/>
            <a:headEnd/>
            <a:tailEnd/>
          </a:ln>
          <a:effectLst>
            <a:outerShdw dist="28398" dir="3806097" algn="ctr" rotWithShape="0">
              <a:srgbClr val="823B0B">
                <a:alpha val="50000"/>
              </a:srgbClr>
            </a:outerShdw>
          </a:effectLst>
          <a:scene3d>
            <a:camera prst="orthographicFront"/>
            <a:lightRig rig="threePt" dir="t"/>
          </a:scene3d>
          <a:sp3d>
            <a:bevelT/>
          </a:sp3d>
        </p:spPr>
        <p:txBody>
          <a:bodyPr anchor="ctr"/>
          <a:lstStyle/>
          <a:p>
            <a:pPr algn="ctr"/>
            <a:r>
              <a:rPr lang="el-GR" dirty="0">
                <a:solidFill>
                  <a:schemeClr val="bg1"/>
                </a:solidFill>
                <a:effectLst>
                  <a:outerShdw blurRad="38100" dist="38100" dir="2700000" algn="tl">
                    <a:srgbClr val="000000"/>
                  </a:outerShdw>
                </a:effectLst>
                <a:latin typeface="Arial" charset="0"/>
                <a:cs typeface="Times New Roman" pitchFamily="18" charset="0"/>
              </a:rPr>
              <a:t>Εκτίμηση αναμενόμενων </a:t>
            </a:r>
            <a:r>
              <a:rPr lang="el-GR" sz="2000" b="1" dirty="0">
                <a:solidFill>
                  <a:schemeClr val="bg1"/>
                </a:solidFill>
                <a:effectLst>
                  <a:outerShdw blurRad="38100" dist="38100" dir="2700000" algn="tl">
                    <a:srgbClr val="000000"/>
                  </a:outerShdw>
                </a:effectLst>
                <a:latin typeface="Arial" charset="0"/>
                <a:cs typeface="Times New Roman" pitchFamily="18" charset="0"/>
              </a:rPr>
              <a:t>κλιματικών μεταβολών</a:t>
            </a:r>
          </a:p>
          <a:p>
            <a:pPr algn="ctr"/>
            <a:r>
              <a:rPr lang="el-GR" dirty="0">
                <a:solidFill>
                  <a:schemeClr val="bg1"/>
                </a:solidFill>
                <a:effectLst>
                  <a:outerShdw blurRad="38100" dist="38100" dir="2700000" algn="tl">
                    <a:srgbClr val="000000"/>
                  </a:outerShdw>
                </a:effectLst>
                <a:latin typeface="Arial" charset="0"/>
                <a:cs typeface="Times New Roman" pitchFamily="18" charset="0"/>
              </a:rPr>
              <a:t>στην Περιφέρεια Κρήτης</a:t>
            </a:r>
          </a:p>
        </p:txBody>
      </p:sp>
      <p:sp>
        <p:nvSpPr>
          <p:cNvPr id="17430" name="AutoShape 22"/>
          <p:cNvSpPr>
            <a:spLocks noChangeArrowheads="1"/>
          </p:cNvSpPr>
          <p:nvPr/>
        </p:nvSpPr>
        <p:spPr bwMode="auto">
          <a:xfrm>
            <a:off x="1409700" y="1714500"/>
            <a:ext cx="266700" cy="812800"/>
          </a:xfrm>
          <a:prstGeom prst="downArrow">
            <a:avLst>
              <a:gd name="adj1" fmla="val 50000"/>
              <a:gd name="adj2" fmla="val 76190"/>
            </a:avLst>
          </a:prstGeom>
          <a:solidFill>
            <a:srgbClr val="E29EBD"/>
          </a:solidFill>
          <a:ln w="12700" algn="ctr">
            <a:noFill/>
            <a:miter lim="800000"/>
            <a:headEnd/>
            <a:tailEnd/>
          </a:ln>
          <a:effectLst>
            <a:innerShdw blurRad="63500" dist="50800" dir="13500000">
              <a:prstClr val="black">
                <a:alpha val="50000"/>
              </a:prstClr>
            </a:innerShdw>
          </a:effectLst>
          <a:scene3d>
            <a:camera prst="orthographicFront"/>
            <a:lightRig rig="threePt" dir="t"/>
          </a:scene3d>
          <a:sp3d>
            <a:bevelT/>
          </a:sp3d>
        </p:spPr>
        <p:txBody>
          <a:bodyPr wrap="none" anchor="ctr"/>
          <a:lstStyle/>
          <a:p>
            <a:pPr algn="ctr">
              <a:defRPr/>
            </a:pPr>
            <a:endParaRPr lang="el-GR">
              <a:ea typeface="Calibri" pitchFamily="34" charset="0"/>
              <a:cs typeface="Calibri" pitchFamily="34" charset="0"/>
            </a:endParaRPr>
          </a:p>
        </p:txBody>
      </p:sp>
      <p:sp>
        <p:nvSpPr>
          <p:cNvPr id="17433" name="Oval 25"/>
          <p:cNvSpPr>
            <a:spLocks noChangeArrowheads="1"/>
          </p:cNvSpPr>
          <p:nvPr/>
        </p:nvSpPr>
        <p:spPr bwMode="auto">
          <a:xfrm>
            <a:off x="1473200" y="4495800"/>
            <a:ext cx="4864100" cy="2070100"/>
          </a:xfrm>
          <a:prstGeom prst="ellipse">
            <a:avLst/>
          </a:prstGeom>
          <a:solidFill>
            <a:srgbClr val="0070C0"/>
          </a:solidFill>
          <a:ln w="25400" algn="ctr">
            <a:solidFill>
              <a:srgbClr val="E9DFE8"/>
            </a:solidFill>
            <a:round/>
            <a:headEnd/>
            <a:tailEnd/>
          </a:ln>
          <a:effectLst>
            <a:outerShdw dist="28398" dir="3806097" algn="ctr" rotWithShape="0">
              <a:srgbClr val="823B0B">
                <a:alpha val="50000"/>
              </a:srgbClr>
            </a:outerShdw>
          </a:effectLst>
          <a:scene3d>
            <a:camera prst="orthographicFront"/>
            <a:lightRig rig="threePt" dir="t"/>
          </a:scene3d>
          <a:sp3d>
            <a:bevelT/>
          </a:sp3d>
        </p:spPr>
        <p:txBody>
          <a:bodyPr anchor="ctr"/>
          <a:lstStyle/>
          <a:p>
            <a:pPr algn="ctr"/>
            <a:r>
              <a:rPr lang="el-GR" dirty="0">
                <a:solidFill>
                  <a:schemeClr val="bg1"/>
                </a:solidFill>
                <a:effectLst>
                  <a:outerShdw blurRad="38100" dist="38100" dir="2700000" algn="tl">
                    <a:srgbClr val="000000"/>
                  </a:outerShdw>
                </a:effectLst>
                <a:cs typeface="Times New Roman" pitchFamily="18" charset="0"/>
              </a:rPr>
              <a:t>Προσδιορισμός Τ</a:t>
            </a:r>
            <a:r>
              <a:rPr lang="el-GR" sz="2000" b="1" dirty="0">
                <a:solidFill>
                  <a:schemeClr val="bg1"/>
                </a:solidFill>
                <a:effectLst>
                  <a:outerShdw blurRad="38100" dist="38100" dir="2700000" algn="tl">
                    <a:srgbClr val="000000"/>
                  </a:outerShdw>
                </a:effectLst>
                <a:cs typeface="Times New Roman" pitchFamily="18" charset="0"/>
              </a:rPr>
              <a:t>ομέων &amp; γεωγραφικών περιοχών</a:t>
            </a:r>
            <a:r>
              <a:rPr lang="el-GR" dirty="0">
                <a:solidFill>
                  <a:schemeClr val="bg1"/>
                </a:solidFill>
                <a:effectLst>
                  <a:outerShdw blurRad="38100" dist="38100" dir="2700000" algn="tl">
                    <a:srgbClr val="000000"/>
                  </a:outerShdw>
                </a:effectLst>
                <a:cs typeface="Times New Roman" pitchFamily="18" charset="0"/>
              </a:rPr>
              <a:t> που αναμένεται να </a:t>
            </a:r>
            <a:r>
              <a:rPr lang="el-GR" b="1" dirty="0">
                <a:solidFill>
                  <a:schemeClr val="bg1"/>
                </a:solidFill>
                <a:effectLst>
                  <a:outerShdw blurRad="38100" dist="38100" dir="2700000" algn="tl">
                    <a:srgbClr val="000000"/>
                  </a:outerShdw>
                </a:effectLst>
                <a:cs typeface="Times New Roman" pitchFamily="18" charset="0"/>
              </a:rPr>
              <a:t>πληγούν περισσότερο</a:t>
            </a:r>
            <a:r>
              <a:rPr lang="el-GR" dirty="0">
                <a:solidFill>
                  <a:schemeClr val="bg1"/>
                </a:solidFill>
                <a:effectLst>
                  <a:outerShdw blurRad="38100" dist="38100" dir="2700000" algn="tl">
                    <a:srgbClr val="000000"/>
                  </a:outerShdw>
                </a:effectLst>
                <a:cs typeface="Times New Roman" pitchFamily="18" charset="0"/>
              </a:rPr>
              <a:t> από την Κλιματική Αλλαγή</a:t>
            </a:r>
          </a:p>
        </p:txBody>
      </p:sp>
      <p:sp>
        <p:nvSpPr>
          <p:cNvPr id="17431" name="AutoShape 23"/>
          <p:cNvSpPr>
            <a:spLocks noChangeArrowheads="1"/>
          </p:cNvSpPr>
          <p:nvPr/>
        </p:nvSpPr>
        <p:spPr bwMode="auto">
          <a:xfrm rot="4112245">
            <a:off x="2082007" y="4325144"/>
            <a:ext cx="927100" cy="274637"/>
          </a:xfrm>
          <a:prstGeom prst="rightArrow">
            <a:avLst>
              <a:gd name="adj1" fmla="val 50000"/>
              <a:gd name="adj2" fmla="val 84393"/>
            </a:avLst>
          </a:prstGeom>
          <a:solidFill>
            <a:srgbClr val="E29EBD"/>
          </a:solidFill>
          <a:ln w="12700" algn="ctr">
            <a:noFill/>
            <a:miter lim="800000"/>
            <a:headEnd/>
            <a:tailEnd/>
          </a:ln>
          <a:effectLst>
            <a:innerShdw blurRad="63500" dist="50800" dir="13500000">
              <a:prstClr val="black">
                <a:alpha val="50000"/>
              </a:prstClr>
            </a:innerShdw>
          </a:effectLst>
          <a:scene3d>
            <a:camera prst="orthographicFront"/>
            <a:lightRig rig="threePt" dir="t"/>
          </a:scene3d>
          <a:sp3d>
            <a:bevelT/>
          </a:sp3d>
        </p:spPr>
        <p:txBody>
          <a:bodyPr rot="10800000" vert="eaVert" wrap="none" anchor="ctr"/>
          <a:lstStyle/>
          <a:p>
            <a:pPr algn="ctr">
              <a:defRPr/>
            </a:pPr>
            <a:endParaRPr lang="el-GR">
              <a:ea typeface="Calibri" pitchFamily="34" charset="0"/>
              <a:cs typeface="Calibri" pitchFamily="34" charset="0"/>
            </a:endParaRPr>
          </a:p>
        </p:txBody>
      </p:sp>
      <p:sp>
        <p:nvSpPr>
          <p:cNvPr id="17434" name="Oval 26"/>
          <p:cNvSpPr>
            <a:spLocks noChangeArrowheads="1"/>
          </p:cNvSpPr>
          <p:nvPr/>
        </p:nvSpPr>
        <p:spPr bwMode="auto">
          <a:xfrm>
            <a:off x="3454400" y="1739900"/>
            <a:ext cx="4864100" cy="1841500"/>
          </a:xfrm>
          <a:prstGeom prst="ellipse">
            <a:avLst/>
          </a:prstGeom>
          <a:solidFill>
            <a:srgbClr val="8181FF"/>
          </a:solidFill>
          <a:ln w="25400" algn="ctr">
            <a:solidFill>
              <a:schemeClr val="accent3">
                <a:lumMod val="60000"/>
                <a:lumOff val="40000"/>
              </a:schemeClr>
            </a:solidFill>
            <a:round/>
            <a:headEnd/>
            <a:tailEnd/>
          </a:ln>
          <a:effectLst>
            <a:outerShdw dist="28398" dir="3806097" algn="ctr" rotWithShape="0">
              <a:srgbClr val="823B0B">
                <a:alpha val="50000"/>
              </a:srgbClr>
            </a:outerShdw>
          </a:effectLst>
          <a:scene3d>
            <a:camera prst="orthographicFront"/>
            <a:lightRig rig="threePt" dir="t"/>
          </a:scene3d>
          <a:sp3d>
            <a:bevelT/>
          </a:sp3d>
        </p:spPr>
        <p:txBody>
          <a:bodyPr anchor="ctr"/>
          <a:lstStyle/>
          <a:p>
            <a:pPr algn="ctr"/>
            <a:r>
              <a:rPr lang="el-GR" dirty="0">
                <a:solidFill>
                  <a:schemeClr val="bg1"/>
                </a:solidFill>
                <a:effectLst>
                  <a:outerShdw blurRad="38100" dist="38100" dir="2700000" algn="tl">
                    <a:srgbClr val="000000"/>
                  </a:outerShdw>
                </a:effectLst>
                <a:cs typeface="Times New Roman" pitchFamily="18" charset="0"/>
              </a:rPr>
              <a:t>Διερεύνηση των διαθέσιμων</a:t>
            </a:r>
            <a:r>
              <a:rPr lang="el-GR" b="1" dirty="0">
                <a:solidFill>
                  <a:schemeClr val="bg1"/>
                </a:solidFill>
                <a:effectLst>
                  <a:outerShdw blurRad="38100" dist="38100" dir="2700000" algn="tl">
                    <a:srgbClr val="000000"/>
                  </a:outerShdw>
                </a:effectLst>
                <a:cs typeface="Times New Roman" pitchFamily="18" charset="0"/>
              </a:rPr>
              <a:t> </a:t>
            </a:r>
            <a:r>
              <a:rPr lang="el-GR" sz="2000" b="1" dirty="0">
                <a:solidFill>
                  <a:schemeClr val="bg1"/>
                </a:solidFill>
                <a:effectLst>
                  <a:outerShdw blurRad="38100" dist="38100" dir="2700000" algn="tl">
                    <a:srgbClr val="000000"/>
                  </a:outerShdw>
                </a:effectLst>
                <a:cs typeface="Times New Roman" pitchFamily="18" charset="0"/>
              </a:rPr>
              <a:t>Τεχνολογιών &amp; Πολιτικών</a:t>
            </a:r>
          </a:p>
          <a:p>
            <a:pPr algn="ctr"/>
            <a:r>
              <a:rPr lang="el-GR" sz="2000" b="1" dirty="0">
                <a:solidFill>
                  <a:schemeClr val="bg1"/>
                </a:solidFill>
                <a:effectLst>
                  <a:outerShdw blurRad="38100" dist="38100" dir="2700000" algn="tl">
                    <a:srgbClr val="000000"/>
                  </a:outerShdw>
                </a:effectLst>
                <a:cs typeface="Times New Roman" pitchFamily="18" charset="0"/>
              </a:rPr>
              <a:t>Προσαρμογής</a:t>
            </a:r>
            <a:r>
              <a:rPr lang="el-GR" dirty="0">
                <a:solidFill>
                  <a:schemeClr val="bg1"/>
                </a:solidFill>
                <a:effectLst>
                  <a:outerShdw blurRad="38100" dist="38100" dir="2700000" algn="tl">
                    <a:srgbClr val="000000"/>
                  </a:outerShdw>
                </a:effectLst>
                <a:cs typeface="Times New Roman" pitchFamily="18" charset="0"/>
              </a:rPr>
              <a:t> ανά Τομέα</a:t>
            </a:r>
          </a:p>
        </p:txBody>
      </p:sp>
      <p:sp>
        <p:nvSpPr>
          <p:cNvPr id="17436" name="AutoShape 28"/>
          <p:cNvSpPr>
            <a:spLocks noChangeArrowheads="1"/>
          </p:cNvSpPr>
          <p:nvPr/>
        </p:nvSpPr>
        <p:spPr bwMode="auto">
          <a:xfrm rot="-25885069">
            <a:off x="4699000" y="3944938"/>
            <a:ext cx="1408113" cy="312737"/>
          </a:xfrm>
          <a:prstGeom prst="rightArrow">
            <a:avLst>
              <a:gd name="adj1" fmla="val 50000"/>
              <a:gd name="adj2" fmla="val 112564"/>
            </a:avLst>
          </a:prstGeom>
          <a:solidFill>
            <a:srgbClr val="E29EBD"/>
          </a:solidFill>
          <a:ln w="12700" algn="ctr">
            <a:noFill/>
            <a:miter lim="800000"/>
            <a:headEnd/>
            <a:tailEnd/>
          </a:ln>
          <a:effectLst>
            <a:innerShdw blurRad="63500" dist="50800" dir="13500000">
              <a:prstClr val="black">
                <a:alpha val="50000"/>
              </a:prstClr>
            </a:innerShdw>
          </a:effectLst>
          <a:scene3d>
            <a:camera prst="orthographicFront"/>
            <a:lightRig rig="threePt" dir="t"/>
          </a:scene3d>
          <a:sp3d>
            <a:bevelT/>
          </a:sp3d>
        </p:spPr>
        <p:txBody>
          <a:bodyPr vert="eaVert" wrap="none" anchor="ctr"/>
          <a:lstStyle/>
          <a:p>
            <a:pPr algn="ctr">
              <a:defRPr/>
            </a:pPr>
            <a:endParaRPr lang="el-GR">
              <a:ea typeface="Calibri" pitchFamily="34" charset="0"/>
              <a:cs typeface="Calibri" pitchFamily="34" charset="0"/>
            </a:endParaRPr>
          </a:p>
        </p:txBody>
      </p:sp>
      <p:sp>
        <p:nvSpPr>
          <p:cNvPr id="17437" name="Oval 29"/>
          <p:cNvSpPr>
            <a:spLocks noChangeArrowheads="1"/>
          </p:cNvSpPr>
          <p:nvPr/>
        </p:nvSpPr>
        <p:spPr bwMode="auto">
          <a:xfrm>
            <a:off x="8585200" y="901700"/>
            <a:ext cx="3352800" cy="1955800"/>
          </a:xfrm>
          <a:prstGeom prst="ellipse">
            <a:avLst/>
          </a:prstGeom>
          <a:solidFill>
            <a:srgbClr val="8181FF"/>
          </a:solidFill>
          <a:ln w="25400" algn="ctr">
            <a:solidFill>
              <a:srgbClr val="D9D9FF"/>
            </a:solidFill>
            <a:round/>
            <a:headEnd/>
            <a:tailEnd/>
          </a:ln>
          <a:effectLst>
            <a:outerShdw dist="28398" dir="3806097" algn="ctr" rotWithShape="0">
              <a:srgbClr val="823B0B">
                <a:alpha val="50000"/>
              </a:srgbClr>
            </a:outerShdw>
          </a:effectLst>
          <a:scene3d>
            <a:camera prst="orthographicFront"/>
            <a:lightRig rig="threePt" dir="t"/>
          </a:scene3d>
          <a:sp3d>
            <a:bevelT/>
          </a:sp3d>
        </p:spPr>
        <p:txBody>
          <a:bodyPr anchor="ctr"/>
          <a:lstStyle/>
          <a:p>
            <a:pPr algn="ctr"/>
            <a:r>
              <a:rPr lang="el-GR" dirty="0">
                <a:solidFill>
                  <a:schemeClr val="bg1"/>
                </a:solidFill>
                <a:effectLst>
                  <a:outerShdw blurRad="38100" dist="38100" dir="2700000" algn="tl">
                    <a:srgbClr val="000000"/>
                  </a:outerShdw>
                </a:effectLst>
                <a:cs typeface="Times New Roman" pitchFamily="18" charset="0"/>
              </a:rPr>
              <a:t>Ιεράρχηση και τελική επιλογή </a:t>
            </a:r>
            <a:r>
              <a:rPr lang="el-GR" sz="2000" b="1" dirty="0">
                <a:solidFill>
                  <a:schemeClr val="bg1"/>
                </a:solidFill>
                <a:effectLst>
                  <a:outerShdw blurRad="38100" dist="38100" dir="2700000" algn="tl">
                    <a:srgbClr val="000000"/>
                  </a:outerShdw>
                </a:effectLst>
                <a:cs typeface="Times New Roman" pitchFamily="18" charset="0"/>
              </a:rPr>
              <a:t>Δράσεων &amp;</a:t>
            </a:r>
            <a:r>
              <a:rPr lang="el-GR" dirty="0">
                <a:solidFill>
                  <a:schemeClr val="bg1"/>
                </a:solidFill>
                <a:effectLst>
                  <a:outerShdw blurRad="38100" dist="38100" dir="2700000" algn="tl">
                    <a:srgbClr val="000000"/>
                  </a:outerShdw>
                </a:effectLst>
                <a:cs typeface="Times New Roman" pitchFamily="18" charset="0"/>
              </a:rPr>
              <a:t> </a:t>
            </a:r>
            <a:r>
              <a:rPr lang="el-GR" sz="2000" b="1" dirty="0">
                <a:solidFill>
                  <a:schemeClr val="bg1"/>
                </a:solidFill>
                <a:effectLst>
                  <a:outerShdw blurRad="38100" dist="38100" dir="2700000" algn="tl">
                    <a:srgbClr val="000000"/>
                  </a:outerShdw>
                </a:effectLst>
                <a:cs typeface="Times New Roman" pitchFamily="18" charset="0"/>
              </a:rPr>
              <a:t>Μέτρων </a:t>
            </a:r>
            <a:r>
              <a:rPr lang="el-GR" dirty="0">
                <a:solidFill>
                  <a:schemeClr val="bg1"/>
                </a:solidFill>
                <a:effectLst>
                  <a:outerShdw blurRad="38100" dist="38100" dir="2700000" algn="tl">
                    <a:srgbClr val="000000"/>
                  </a:outerShdw>
                </a:effectLst>
                <a:cs typeface="Times New Roman" pitchFamily="18" charset="0"/>
              </a:rPr>
              <a:t>σε κάθε  Τομέα</a:t>
            </a:r>
          </a:p>
        </p:txBody>
      </p:sp>
      <p:sp>
        <p:nvSpPr>
          <p:cNvPr id="17438" name="AutoShape 30"/>
          <p:cNvSpPr>
            <a:spLocks noChangeArrowheads="1"/>
          </p:cNvSpPr>
          <p:nvPr/>
        </p:nvSpPr>
        <p:spPr bwMode="auto">
          <a:xfrm>
            <a:off x="10198100" y="2832100"/>
            <a:ext cx="292100" cy="1104900"/>
          </a:xfrm>
          <a:prstGeom prst="downArrow">
            <a:avLst>
              <a:gd name="adj1" fmla="val 50000"/>
              <a:gd name="adj2" fmla="val 80556"/>
            </a:avLst>
          </a:prstGeom>
          <a:solidFill>
            <a:srgbClr val="E29EBD"/>
          </a:solidFill>
          <a:ln w="12700" algn="ctr">
            <a:noFill/>
            <a:miter lim="800000"/>
            <a:headEnd/>
            <a:tailEnd/>
          </a:ln>
          <a:effectLst>
            <a:innerShdw blurRad="63500" dist="50800" dir="13500000">
              <a:prstClr val="black">
                <a:alpha val="50000"/>
              </a:prstClr>
            </a:innerShdw>
          </a:effectLst>
          <a:scene3d>
            <a:camera prst="orthographicFront"/>
            <a:lightRig rig="threePt" dir="t"/>
          </a:scene3d>
          <a:sp3d>
            <a:bevelT/>
          </a:sp3d>
        </p:spPr>
        <p:txBody>
          <a:bodyPr wrap="none" anchor="ctr"/>
          <a:lstStyle/>
          <a:p>
            <a:pPr algn="ctr">
              <a:defRPr/>
            </a:pPr>
            <a:endParaRPr lang="el-GR">
              <a:ea typeface="Calibri" pitchFamily="34" charset="0"/>
              <a:cs typeface="Calibri" pitchFamily="34" charset="0"/>
            </a:endParaRPr>
          </a:p>
        </p:txBody>
      </p:sp>
      <p:sp>
        <p:nvSpPr>
          <p:cNvPr id="17440" name="AutoShape 32"/>
          <p:cNvSpPr>
            <a:spLocks noChangeArrowheads="1"/>
          </p:cNvSpPr>
          <p:nvPr/>
        </p:nvSpPr>
        <p:spPr bwMode="auto">
          <a:xfrm rot="-1357614">
            <a:off x="7986713" y="2101850"/>
            <a:ext cx="927100" cy="309563"/>
          </a:xfrm>
          <a:prstGeom prst="rightArrow">
            <a:avLst>
              <a:gd name="adj1" fmla="val 50000"/>
              <a:gd name="adj2" fmla="val 74872"/>
            </a:avLst>
          </a:prstGeom>
          <a:solidFill>
            <a:srgbClr val="E29EBD"/>
          </a:solidFill>
          <a:ln w="12700" algn="ctr">
            <a:noFill/>
            <a:miter lim="800000"/>
            <a:headEnd/>
            <a:tailEnd/>
          </a:ln>
          <a:effectLst>
            <a:innerShdw blurRad="63500" dist="50800" dir="13500000">
              <a:prstClr val="black">
                <a:alpha val="50000"/>
              </a:prstClr>
            </a:innerShdw>
          </a:effectLst>
          <a:scene3d>
            <a:camera prst="orthographicFront"/>
            <a:lightRig rig="threePt" dir="t"/>
          </a:scene3d>
          <a:sp3d>
            <a:bevelT/>
          </a:sp3d>
        </p:spPr>
        <p:txBody>
          <a:bodyPr wrap="none" anchor="ctr"/>
          <a:lstStyle/>
          <a:p>
            <a:pPr algn="ctr">
              <a:defRPr/>
            </a:pPr>
            <a:endParaRPr lang="el-GR">
              <a:ea typeface="Calibri" pitchFamily="34" charset="0"/>
              <a:cs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17"/>
          <p:cNvSpPr txBox="1">
            <a:spLocks noChangeArrowheads="1"/>
          </p:cNvSpPr>
          <p:nvPr/>
        </p:nvSpPr>
        <p:spPr bwMode="auto">
          <a:xfrm>
            <a:off x="0" y="134938"/>
            <a:ext cx="5335588" cy="457200"/>
          </a:xfrm>
          <a:prstGeom prst="rect">
            <a:avLst/>
          </a:prstGeom>
          <a:solidFill>
            <a:srgbClr val="FF9900"/>
          </a:solidFill>
          <a:ln w="9525">
            <a:noFill/>
            <a:miter lim="800000"/>
            <a:headEnd/>
            <a:tailEnd/>
          </a:ln>
        </p:spPr>
        <p:txBody>
          <a:bodyPr>
            <a:spAutoFit/>
          </a:bodyPr>
          <a:lstStyle/>
          <a:p>
            <a:r>
              <a:rPr lang="el-GR" altLang="el-GR" sz="2400">
                <a:solidFill>
                  <a:srgbClr val="FFFFFF"/>
                </a:solidFill>
                <a:cs typeface="Arial" charset="0"/>
              </a:rPr>
              <a:t>Οι κλιματικές μεταβολές στην Κρήτη  </a:t>
            </a:r>
            <a:r>
              <a:rPr lang="el-GR" altLang="el-GR" sz="1400">
                <a:solidFill>
                  <a:srgbClr val="FFFFFF"/>
                </a:solidFill>
                <a:latin typeface="Arial" charset="0"/>
              </a:rPr>
              <a:t>(1)</a:t>
            </a:r>
          </a:p>
        </p:txBody>
      </p:sp>
      <p:sp>
        <p:nvSpPr>
          <p:cNvPr id="21" name="Rectangle 20"/>
          <p:cNvSpPr/>
          <p:nvPr/>
        </p:nvSpPr>
        <p:spPr>
          <a:xfrm>
            <a:off x="434975" y="869950"/>
            <a:ext cx="9437688" cy="2443163"/>
          </a:xfrm>
          <a:prstGeom prst="rect">
            <a:avLst/>
          </a:prstGeom>
          <a:solidFill>
            <a:srgbClr val="F0EF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spcBef>
                <a:spcPts val="1200"/>
              </a:spcBef>
              <a:spcAft>
                <a:spcPts val="400"/>
              </a:spcAft>
              <a:buFont typeface="Wingdings" pitchFamily="2" charset="2"/>
              <a:buChar char="ü"/>
            </a:pPr>
            <a:r>
              <a:rPr lang="el-GR" sz="2000" dirty="0">
                <a:solidFill>
                  <a:srgbClr val="1F4E79"/>
                </a:solidFill>
              </a:rPr>
              <a:t>Αναμένεται </a:t>
            </a:r>
            <a:r>
              <a:rPr lang="el-GR" sz="2200" b="1" dirty="0">
                <a:solidFill>
                  <a:srgbClr val="FF0000"/>
                </a:solidFill>
              </a:rPr>
              <a:t>άνοδος της μέσης θερμοκρασίας</a:t>
            </a:r>
            <a:r>
              <a:rPr lang="el-GR" sz="2000" dirty="0">
                <a:solidFill>
                  <a:srgbClr val="FF0000"/>
                </a:solidFill>
              </a:rPr>
              <a:t> </a:t>
            </a:r>
            <a:r>
              <a:rPr lang="el-GR" sz="2000" dirty="0">
                <a:solidFill>
                  <a:srgbClr val="1F4E79"/>
                </a:solidFill>
              </a:rPr>
              <a:t>σε επίπεδο Περιφέρειας, </a:t>
            </a:r>
          </a:p>
          <a:p>
            <a:pPr marL="342900" indent="-342900">
              <a:lnSpc>
                <a:spcPct val="40000"/>
              </a:lnSpc>
              <a:spcBef>
                <a:spcPts val="600"/>
              </a:spcBef>
              <a:spcAft>
                <a:spcPts val="600"/>
              </a:spcAft>
              <a:buFont typeface="Wingdings" pitchFamily="2" charset="2"/>
              <a:buNone/>
            </a:pPr>
            <a:r>
              <a:rPr lang="el-GR" sz="2000" dirty="0">
                <a:solidFill>
                  <a:srgbClr val="1F4E79"/>
                </a:solidFill>
              </a:rPr>
              <a:t>     σε όλα τα σενάρια και τις χρονικές περιόδους που μελετήθηκαν.</a:t>
            </a:r>
          </a:p>
          <a:p>
            <a:pPr marL="342900" indent="-342900">
              <a:spcBef>
                <a:spcPts val="600"/>
              </a:spcBef>
              <a:spcAft>
                <a:spcPts val="600"/>
              </a:spcAft>
              <a:buFontTx/>
              <a:buChar char="•"/>
            </a:pPr>
            <a:r>
              <a:rPr lang="el-GR" sz="2000" dirty="0">
                <a:solidFill>
                  <a:srgbClr val="FF0000"/>
                </a:solidFill>
              </a:rPr>
              <a:t>Αύξηση της μέσης θερμοκρασίας από 1,35</a:t>
            </a:r>
            <a:r>
              <a:rPr lang="el-GR" sz="2000" baseline="30000" dirty="0">
                <a:solidFill>
                  <a:srgbClr val="FF0000"/>
                </a:solidFill>
              </a:rPr>
              <a:t>o</a:t>
            </a:r>
            <a:r>
              <a:rPr lang="el-GR" sz="2000" dirty="0">
                <a:solidFill>
                  <a:srgbClr val="FF0000"/>
                </a:solidFill>
              </a:rPr>
              <a:t>C έως 4,50</a:t>
            </a:r>
            <a:r>
              <a:rPr lang="el-GR" sz="2000" baseline="30000" dirty="0">
                <a:solidFill>
                  <a:srgbClr val="FF0000"/>
                </a:solidFill>
              </a:rPr>
              <a:t>o</a:t>
            </a:r>
            <a:r>
              <a:rPr lang="el-GR" sz="2000" dirty="0">
                <a:solidFill>
                  <a:srgbClr val="FF0000"/>
                </a:solidFill>
              </a:rPr>
              <a:t>C. </a:t>
            </a:r>
          </a:p>
          <a:p>
            <a:pPr marL="342900" indent="-342900">
              <a:spcBef>
                <a:spcPts val="600"/>
              </a:spcBef>
              <a:spcAft>
                <a:spcPts val="600"/>
              </a:spcAft>
              <a:buFontTx/>
              <a:buChar char="•"/>
            </a:pPr>
            <a:r>
              <a:rPr lang="el-GR" sz="2000" dirty="0">
                <a:solidFill>
                  <a:srgbClr val="1F4E79"/>
                </a:solidFill>
              </a:rPr>
              <a:t>Ελαφρώς μεγαλύτερες αυξήσεις στα εσωτερικά και ορεινά τμήματα &amp; μικρότερες στα παραθαλάσσια.</a:t>
            </a:r>
          </a:p>
          <a:p>
            <a:pPr marL="342900" indent="-342900">
              <a:spcBef>
                <a:spcPts val="600"/>
              </a:spcBef>
              <a:spcAft>
                <a:spcPts val="600"/>
              </a:spcAft>
              <a:buFontTx/>
              <a:buChar char="•"/>
            </a:pPr>
            <a:r>
              <a:rPr lang="el-GR" sz="2000" dirty="0">
                <a:solidFill>
                  <a:srgbClr val="1F4E79"/>
                </a:solidFill>
              </a:rPr>
              <a:t>Μεγαλύτερες αυξήσεις κατά τη θερινή περίοδο συγκριτικά με το σύνολο του έτους. </a:t>
            </a:r>
          </a:p>
        </p:txBody>
      </p:sp>
      <p:pic>
        <p:nvPicPr>
          <p:cNvPr id="19460" name="Picture 4"/>
          <p:cNvPicPr>
            <a:picLocks noChangeAspect="1" noChangeArrowheads="1"/>
          </p:cNvPicPr>
          <p:nvPr/>
        </p:nvPicPr>
        <p:blipFill>
          <a:blip r:embed="rId2" cstate="print"/>
          <a:stretch>
            <a:fillRect/>
          </a:stretch>
        </p:blipFill>
        <p:spPr bwMode="auto">
          <a:xfrm>
            <a:off x="10198100" y="666803"/>
            <a:ext cx="838200" cy="2589106"/>
          </a:xfrm>
          <a:prstGeom prst="rect">
            <a:avLst/>
          </a:prstGeom>
          <a:noFill/>
          <a:ln w="9525">
            <a:noFill/>
            <a:miter lim="800000"/>
            <a:headEnd/>
            <a:tailEnd/>
          </a:ln>
        </p:spPr>
      </p:pic>
      <p:sp>
        <p:nvSpPr>
          <p:cNvPr id="2" name="Rectangle 20"/>
          <p:cNvSpPr/>
          <p:nvPr/>
        </p:nvSpPr>
        <p:spPr>
          <a:xfrm>
            <a:off x="3198813" y="3600450"/>
            <a:ext cx="8218487" cy="728663"/>
          </a:xfrm>
          <a:prstGeom prst="rect">
            <a:avLst/>
          </a:prstGeom>
          <a:solidFill>
            <a:srgbClr val="F0EF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spcBef>
                <a:spcPts val="1200"/>
              </a:spcBef>
              <a:buFont typeface="Wingdings" pitchFamily="2" charset="2"/>
              <a:buChar char="ü"/>
            </a:pPr>
            <a:r>
              <a:rPr lang="el-GR" sz="2000" dirty="0">
                <a:solidFill>
                  <a:srgbClr val="1F4E79"/>
                </a:solidFill>
              </a:rPr>
              <a:t> </a:t>
            </a:r>
            <a:r>
              <a:rPr lang="el-GR" sz="2000" dirty="0">
                <a:solidFill>
                  <a:srgbClr val="FF0000"/>
                </a:solidFill>
              </a:rPr>
              <a:t>Η </a:t>
            </a:r>
            <a:r>
              <a:rPr lang="el-GR" sz="2200" b="1" dirty="0">
                <a:solidFill>
                  <a:srgbClr val="FF0000"/>
                </a:solidFill>
              </a:rPr>
              <a:t>ζήτηση ηλεκτρικής ενέργειας για ψύξη</a:t>
            </a:r>
            <a:r>
              <a:rPr lang="el-GR" sz="2000" dirty="0">
                <a:solidFill>
                  <a:srgbClr val="FF0000"/>
                </a:solidFill>
              </a:rPr>
              <a:t>, αναμένεται να αυξηθεί    (εν αντιθέσει με τη ζήτηση ενέργειας για θέρμανση)</a:t>
            </a:r>
          </a:p>
        </p:txBody>
      </p:sp>
      <p:sp>
        <p:nvSpPr>
          <p:cNvPr id="3" name="Rectangle 20"/>
          <p:cNvSpPr/>
          <p:nvPr/>
        </p:nvSpPr>
        <p:spPr>
          <a:xfrm>
            <a:off x="279400" y="4656138"/>
            <a:ext cx="7316788" cy="1909762"/>
          </a:xfrm>
          <a:prstGeom prst="rect">
            <a:avLst/>
          </a:prstGeom>
          <a:solidFill>
            <a:srgbClr val="F0EF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spcBef>
                <a:spcPts val="700"/>
              </a:spcBef>
              <a:spcAft>
                <a:spcPts val="600"/>
              </a:spcAft>
              <a:buFont typeface="Wingdings" pitchFamily="2" charset="2"/>
              <a:buChar char="ü"/>
            </a:pPr>
            <a:r>
              <a:rPr lang="el-GR" sz="2200" b="1" dirty="0">
                <a:solidFill>
                  <a:srgbClr val="FF0000"/>
                </a:solidFill>
              </a:rPr>
              <a:t>Επιμήκυνση βλαστητικής περιόδου</a:t>
            </a:r>
            <a:r>
              <a:rPr lang="el-GR" sz="2000" dirty="0">
                <a:solidFill>
                  <a:srgbClr val="FF0000"/>
                </a:solidFill>
              </a:rPr>
              <a:t> έως και κατά 22 μέρες/έτος</a:t>
            </a:r>
            <a:r>
              <a:rPr lang="el-GR" sz="2000" dirty="0">
                <a:solidFill>
                  <a:srgbClr val="1F4E79"/>
                </a:solidFill>
              </a:rPr>
              <a:t>. Μεγαλύτερη η αύξηση στα ορεινά (έως 80 μέρες/έτος).</a:t>
            </a:r>
          </a:p>
          <a:p>
            <a:pPr marL="342900" indent="-342900">
              <a:spcBef>
                <a:spcPts val="1200"/>
              </a:spcBef>
              <a:spcAft>
                <a:spcPts val="1200"/>
              </a:spcAft>
              <a:buFont typeface="Wingdings" pitchFamily="2" charset="2"/>
              <a:buChar char="ü"/>
            </a:pPr>
            <a:r>
              <a:rPr lang="el-GR" sz="2000" dirty="0">
                <a:solidFill>
                  <a:srgbClr val="FF0000"/>
                </a:solidFill>
              </a:rPr>
              <a:t>Αριθμός ημερών με πολύ πιθανή </a:t>
            </a:r>
            <a:r>
              <a:rPr lang="el-GR" sz="2200" b="1" dirty="0">
                <a:solidFill>
                  <a:srgbClr val="FF0000"/>
                </a:solidFill>
              </a:rPr>
              <a:t>εκδήλωση πυρκαγιάς</a:t>
            </a:r>
            <a:r>
              <a:rPr lang="el-GR" sz="2000" dirty="0">
                <a:solidFill>
                  <a:srgbClr val="FF0000"/>
                </a:solidFill>
              </a:rPr>
              <a:t>, αυξημένος κατά 40 περίπου ημέρες </a:t>
            </a:r>
            <a:r>
              <a:rPr lang="el-GR" sz="2000" dirty="0">
                <a:solidFill>
                  <a:srgbClr val="1F4E79"/>
                </a:solidFill>
              </a:rPr>
              <a:t>(δυσμενές σενάριο).</a:t>
            </a:r>
          </a:p>
        </p:txBody>
      </p:sp>
      <p:pic>
        <p:nvPicPr>
          <p:cNvPr id="19463" name="Picture 7"/>
          <p:cNvPicPr>
            <a:picLocks noChangeAspect="1" noChangeArrowheads="1"/>
          </p:cNvPicPr>
          <p:nvPr/>
        </p:nvPicPr>
        <p:blipFill>
          <a:blip r:embed="rId3" cstate="print"/>
          <a:stretch>
            <a:fillRect/>
          </a:stretch>
        </p:blipFill>
        <p:spPr bwMode="auto">
          <a:xfrm>
            <a:off x="571500" y="3429000"/>
            <a:ext cx="2321325" cy="1098550"/>
          </a:xfrm>
          <a:prstGeom prst="rect">
            <a:avLst/>
          </a:prstGeom>
          <a:noFill/>
          <a:ln w="9525">
            <a:noFill/>
            <a:miter lim="800000"/>
            <a:headEnd/>
            <a:tailEnd/>
          </a:ln>
        </p:spPr>
      </p:pic>
      <p:pic>
        <p:nvPicPr>
          <p:cNvPr id="19464" name="Picture 8"/>
          <p:cNvPicPr>
            <a:picLocks noChangeAspect="1" noChangeArrowheads="1"/>
          </p:cNvPicPr>
          <p:nvPr/>
        </p:nvPicPr>
        <p:blipFill>
          <a:blip r:embed="rId4" cstate="print"/>
          <a:stretch>
            <a:fillRect/>
          </a:stretch>
        </p:blipFill>
        <p:spPr bwMode="auto">
          <a:xfrm>
            <a:off x="7248526" y="4559300"/>
            <a:ext cx="1626444" cy="1279525"/>
          </a:xfrm>
          <a:prstGeom prst="rect">
            <a:avLst/>
          </a:prstGeom>
          <a:noFill/>
          <a:ln w="9525">
            <a:noFill/>
            <a:miter lim="800000"/>
            <a:headEnd/>
            <a:tailEnd/>
          </a:ln>
        </p:spPr>
      </p:pic>
      <p:pic>
        <p:nvPicPr>
          <p:cNvPr id="19465" name="Picture 9"/>
          <p:cNvPicPr>
            <a:picLocks noChangeAspect="1" noChangeArrowheads="1"/>
          </p:cNvPicPr>
          <p:nvPr/>
        </p:nvPicPr>
        <p:blipFill>
          <a:blip r:embed="rId5" cstate="print"/>
          <a:stretch>
            <a:fillRect/>
          </a:stretch>
        </p:blipFill>
        <p:spPr bwMode="auto">
          <a:xfrm>
            <a:off x="9131300" y="4673654"/>
            <a:ext cx="2555875" cy="200635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Box 17"/>
          <p:cNvSpPr txBox="1">
            <a:spLocks noChangeArrowheads="1"/>
          </p:cNvSpPr>
          <p:nvPr/>
        </p:nvSpPr>
        <p:spPr bwMode="auto">
          <a:xfrm>
            <a:off x="0" y="134938"/>
            <a:ext cx="5221288" cy="400050"/>
          </a:xfrm>
          <a:prstGeom prst="rect">
            <a:avLst/>
          </a:prstGeom>
          <a:solidFill>
            <a:srgbClr val="FF9900"/>
          </a:solidFill>
          <a:ln w="9525">
            <a:noFill/>
            <a:miter lim="800000"/>
            <a:headEnd/>
            <a:tailEnd/>
          </a:ln>
        </p:spPr>
        <p:txBody>
          <a:bodyPr>
            <a:spAutoFit/>
          </a:bodyPr>
          <a:lstStyle/>
          <a:p>
            <a:r>
              <a:rPr lang="el-GR" altLang="el-GR" sz="2000">
                <a:solidFill>
                  <a:srgbClr val="FFFFFF"/>
                </a:solidFill>
                <a:cs typeface="Arial" charset="0"/>
              </a:rPr>
              <a:t>Οι κλιματικές μεταβολές στην Κρήτη</a:t>
            </a:r>
          </a:p>
        </p:txBody>
      </p:sp>
      <p:pic>
        <p:nvPicPr>
          <p:cNvPr id="24578" name="Picture 5" descr="Chart, surface chart&#10;&#10;Description automatically generated"/>
          <p:cNvPicPr>
            <a:picLocks noChangeAspect="1"/>
          </p:cNvPicPr>
          <p:nvPr/>
        </p:nvPicPr>
        <p:blipFill>
          <a:blip r:embed="rId2" cstate="print"/>
          <a:srcRect/>
          <a:stretch>
            <a:fillRect/>
          </a:stretch>
        </p:blipFill>
        <p:spPr bwMode="auto">
          <a:xfrm>
            <a:off x="0" y="971550"/>
            <a:ext cx="4156075" cy="2770188"/>
          </a:xfrm>
          <a:prstGeom prst="rect">
            <a:avLst/>
          </a:prstGeom>
          <a:noFill/>
          <a:ln w="9525">
            <a:noFill/>
            <a:miter lim="800000"/>
            <a:headEnd/>
            <a:tailEnd/>
          </a:ln>
        </p:spPr>
      </p:pic>
      <p:pic>
        <p:nvPicPr>
          <p:cNvPr id="24579" name="Picture 6" descr="Chart, surface chart&#10;&#10;Description automatically generated"/>
          <p:cNvPicPr>
            <a:picLocks noChangeAspect="1"/>
          </p:cNvPicPr>
          <p:nvPr/>
        </p:nvPicPr>
        <p:blipFill>
          <a:blip r:embed="rId3" cstate="print"/>
          <a:srcRect/>
          <a:stretch>
            <a:fillRect/>
          </a:stretch>
        </p:blipFill>
        <p:spPr bwMode="auto">
          <a:xfrm>
            <a:off x="4065588" y="971550"/>
            <a:ext cx="4156075" cy="2770188"/>
          </a:xfrm>
          <a:prstGeom prst="rect">
            <a:avLst/>
          </a:prstGeom>
          <a:noFill/>
          <a:ln w="9525">
            <a:noFill/>
            <a:miter lim="800000"/>
            <a:headEnd/>
            <a:tailEnd/>
          </a:ln>
        </p:spPr>
      </p:pic>
      <p:pic>
        <p:nvPicPr>
          <p:cNvPr id="24580" name="Picture 7" descr="Chart, surface chart&#10;&#10;Description automatically generated"/>
          <p:cNvPicPr>
            <a:picLocks noChangeAspect="1"/>
          </p:cNvPicPr>
          <p:nvPr/>
        </p:nvPicPr>
        <p:blipFill>
          <a:blip r:embed="rId4" cstate="print"/>
          <a:srcRect/>
          <a:stretch>
            <a:fillRect/>
          </a:stretch>
        </p:blipFill>
        <p:spPr bwMode="auto">
          <a:xfrm>
            <a:off x="8042275" y="971550"/>
            <a:ext cx="4156075" cy="2770188"/>
          </a:xfrm>
          <a:prstGeom prst="rect">
            <a:avLst/>
          </a:prstGeom>
          <a:noFill/>
          <a:ln w="9525">
            <a:noFill/>
            <a:miter lim="800000"/>
            <a:headEnd/>
            <a:tailEnd/>
          </a:ln>
        </p:spPr>
      </p:pic>
      <p:pic>
        <p:nvPicPr>
          <p:cNvPr id="24581" name="Picture 8" descr="Chart, surface chart&#10;&#10;Description automatically generated"/>
          <p:cNvPicPr>
            <a:picLocks noChangeAspect="1"/>
          </p:cNvPicPr>
          <p:nvPr/>
        </p:nvPicPr>
        <p:blipFill>
          <a:blip r:embed="rId5" cstate="print"/>
          <a:srcRect/>
          <a:stretch>
            <a:fillRect/>
          </a:stretch>
        </p:blipFill>
        <p:spPr bwMode="auto">
          <a:xfrm>
            <a:off x="0" y="3778250"/>
            <a:ext cx="4156075" cy="2770188"/>
          </a:xfrm>
          <a:prstGeom prst="rect">
            <a:avLst/>
          </a:prstGeom>
          <a:noFill/>
          <a:ln w="9525">
            <a:noFill/>
            <a:miter lim="800000"/>
            <a:headEnd/>
            <a:tailEnd/>
          </a:ln>
        </p:spPr>
      </p:pic>
      <p:pic>
        <p:nvPicPr>
          <p:cNvPr id="24582" name="Picture 9" descr="Chart, surface chart&#10;&#10;Description automatically generated"/>
          <p:cNvPicPr>
            <a:picLocks noChangeAspect="1"/>
          </p:cNvPicPr>
          <p:nvPr/>
        </p:nvPicPr>
        <p:blipFill>
          <a:blip r:embed="rId6" cstate="print"/>
          <a:srcRect/>
          <a:stretch>
            <a:fillRect/>
          </a:stretch>
        </p:blipFill>
        <p:spPr bwMode="auto">
          <a:xfrm>
            <a:off x="4065588" y="3778250"/>
            <a:ext cx="4156075" cy="2770188"/>
          </a:xfrm>
          <a:prstGeom prst="rect">
            <a:avLst/>
          </a:prstGeom>
          <a:noFill/>
          <a:ln w="9525">
            <a:noFill/>
            <a:miter lim="800000"/>
            <a:headEnd/>
            <a:tailEnd/>
          </a:ln>
        </p:spPr>
      </p:pic>
      <p:pic>
        <p:nvPicPr>
          <p:cNvPr id="24583" name="Picture 12" descr="A picture containing text, map, red&#10;&#10;Description automatically generated"/>
          <p:cNvPicPr>
            <a:picLocks noChangeAspect="1"/>
          </p:cNvPicPr>
          <p:nvPr/>
        </p:nvPicPr>
        <p:blipFill>
          <a:blip r:embed="rId7" cstate="print"/>
          <a:srcRect/>
          <a:stretch>
            <a:fillRect/>
          </a:stretch>
        </p:blipFill>
        <p:spPr bwMode="auto">
          <a:xfrm>
            <a:off x="8042275" y="3778250"/>
            <a:ext cx="4156075" cy="2770188"/>
          </a:xfrm>
          <a:prstGeom prst="rect">
            <a:avLst/>
          </a:prstGeom>
          <a:noFill/>
          <a:ln w="9525">
            <a:noFill/>
            <a:miter lim="800000"/>
            <a:headEnd/>
            <a:tailEnd/>
          </a:ln>
        </p:spPr>
      </p:pic>
      <p:sp>
        <p:nvSpPr>
          <p:cNvPr id="14" name="TextBox 13"/>
          <p:cNvSpPr txBox="1">
            <a:spLocks noChangeArrowheads="1"/>
          </p:cNvSpPr>
          <p:nvPr/>
        </p:nvSpPr>
        <p:spPr bwMode="auto">
          <a:xfrm>
            <a:off x="5165725" y="215900"/>
            <a:ext cx="3792538" cy="396875"/>
          </a:xfrm>
          <a:prstGeom prst="rect">
            <a:avLst/>
          </a:prstGeom>
          <a:solidFill>
            <a:schemeClr val="bg1">
              <a:lumMod val="65000"/>
            </a:schemeClr>
          </a:solidFill>
          <a:ln>
            <a:noFill/>
          </a:ln>
        </p:spPr>
        <p:txBody>
          <a:bodyPr>
            <a:spAutoFit/>
          </a:bodyPr>
          <a:lstStyle/>
          <a:p>
            <a:r>
              <a:rPr lang="el-GR" altLang="el-GR" sz="2000">
                <a:solidFill>
                  <a:srgbClr val="FFFFFF"/>
                </a:solidFill>
                <a:cs typeface="Arial" charset="0"/>
              </a:rPr>
              <a:t>Μεταβολή μέσης θερμοκρασίας</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142875" y="755650"/>
            <a:ext cx="9031288" cy="2608263"/>
          </a:xfrm>
          <a:prstGeom prst="rect">
            <a:avLst/>
          </a:prstGeom>
          <a:solidFill>
            <a:srgbClr val="F0EF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spcBef>
                <a:spcPts val="300"/>
              </a:spcBef>
              <a:spcAft>
                <a:spcPts val="300"/>
              </a:spcAft>
              <a:buFont typeface="Wingdings" pitchFamily="2" charset="2"/>
              <a:buChar char="ü"/>
            </a:pPr>
            <a:r>
              <a:rPr lang="el-GR" sz="2200" b="1" dirty="0">
                <a:solidFill>
                  <a:srgbClr val="FF0000"/>
                </a:solidFill>
              </a:rPr>
              <a:t>Σταδιακή μείωση της βροχόπτωσης</a:t>
            </a:r>
            <a:r>
              <a:rPr lang="el-GR" sz="2000" dirty="0">
                <a:solidFill>
                  <a:srgbClr val="FF0000"/>
                </a:solidFill>
              </a:rPr>
              <a:t> </a:t>
            </a:r>
            <a:r>
              <a:rPr lang="el-GR" sz="2000" dirty="0">
                <a:solidFill>
                  <a:srgbClr val="1F4E79"/>
                </a:solidFill>
              </a:rPr>
              <a:t>(ενδιάμεσο &amp; δυσμενές σενάριο). </a:t>
            </a:r>
          </a:p>
          <a:p>
            <a:pPr marL="342900" indent="-342900">
              <a:spcBef>
                <a:spcPts val="300"/>
              </a:spcBef>
              <a:spcAft>
                <a:spcPts val="300"/>
              </a:spcAft>
              <a:buFontTx/>
              <a:buChar char="•"/>
            </a:pPr>
            <a:r>
              <a:rPr lang="el-GR" sz="2000" dirty="0">
                <a:solidFill>
                  <a:srgbClr val="FF0000"/>
                </a:solidFill>
              </a:rPr>
              <a:t>Μεγαλύτερη </a:t>
            </a:r>
            <a:r>
              <a:rPr lang="el-GR" sz="2000" u="sng" dirty="0">
                <a:solidFill>
                  <a:srgbClr val="FF0000"/>
                </a:solidFill>
              </a:rPr>
              <a:t>μείωση μέσης τιμής</a:t>
            </a:r>
            <a:r>
              <a:rPr lang="el-GR" sz="2000" dirty="0">
                <a:solidFill>
                  <a:srgbClr val="FF0000"/>
                </a:solidFill>
              </a:rPr>
              <a:t> βροχόπτωσης (Περιφέρεια ως σύνολο) κατά 187mm (27%) την περίοδο 2081-2100 </a:t>
            </a:r>
            <a:r>
              <a:rPr lang="el-GR" sz="2000" dirty="0">
                <a:solidFill>
                  <a:srgbClr val="1F4E79"/>
                </a:solidFill>
              </a:rPr>
              <a:t>(δυσμενές σενάριο).</a:t>
            </a:r>
          </a:p>
          <a:p>
            <a:pPr marL="342900" indent="-342900">
              <a:spcBef>
                <a:spcPts val="300"/>
              </a:spcBef>
              <a:spcAft>
                <a:spcPts val="300"/>
              </a:spcAft>
              <a:buFontTx/>
              <a:buChar char="•"/>
            </a:pPr>
            <a:r>
              <a:rPr lang="el-GR" sz="2000" dirty="0">
                <a:solidFill>
                  <a:srgbClr val="FF0000"/>
                </a:solidFill>
              </a:rPr>
              <a:t>Αύξηση </a:t>
            </a:r>
            <a:r>
              <a:rPr lang="el-GR" sz="2000" u="sng" dirty="0">
                <a:solidFill>
                  <a:srgbClr val="FF0000"/>
                </a:solidFill>
              </a:rPr>
              <a:t>συνεχόμενων ημερών χωρίς βροχόπτωση</a:t>
            </a:r>
            <a:r>
              <a:rPr lang="el-GR" sz="2000" dirty="0">
                <a:solidFill>
                  <a:srgbClr val="FF0000"/>
                </a:solidFill>
              </a:rPr>
              <a:t> από 5 έως 25 περίπου ημέρες (δυσμενές σενάριο, περίοδος 2081-2100).</a:t>
            </a:r>
          </a:p>
          <a:p>
            <a:pPr marL="342900" indent="-342900">
              <a:spcBef>
                <a:spcPts val="300"/>
              </a:spcBef>
              <a:spcAft>
                <a:spcPts val="300"/>
              </a:spcAft>
              <a:buFontTx/>
              <a:buChar char="•"/>
            </a:pPr>
            <a:r>
              <a:rPr lang="el-GR" sz="2000" dirty="0">
                <a:solidFill>
                  <a:srgbClr val="1F4E79"/>
                </a:solidFill>
              </a:rPr>
              <a:t>Μεγαλύτερη μεταβολή συνεχόμενων ξηρών ημερών στην </a:t>
            </a:r>
            <a:r>
              <a:rPr lang="el-GR" sz="2000" u="sng" dirty="0">
                <a:solidFill>
                  <a:srgbClr val="1F4E79"/>
                </a:solidFill>
              </a:rPr>
              <a:t>Π.Ε. Ηρακλείου</a:t>
            </a:r>
            <a:r>
              <a:rPr lang="el-GR" sz="2000" dirty="0">
                <a:solidFill>
                  <a:srgbClr val="1F4E79"/>
                </a:solidFill>
              </a:rPr>
              <a:t> (30 μέρες/έτος, περίοδος 2081-2100).</a:t>
            </a:r>
          </a:p>
        </p:txBody>
      </p:sp>
      <p:sp>
        <p:nvSpPr>
          <p:cNvPr id="20482" name="TextBox 17"/>
          <p:cNvSpPr txBox="1">
            <a:spLocks noChangeArrowheads="1"/>
          </p:cNvSpPr>
          <p:nvPr/>
        </p:nvSpPr>
        <p:spPr bwMode="auto">
          <a:xfrm>
            <a:off x="0" y="134938"/>
            <a:ext cx="5335588" cy="457200"/>
          </a:xfrm>
          <a:prstGeom prst="rect">
            <a:avLst/>
          </a:prstGeom>
          <a:solidFill>
            <a:srgbClr val="FF9900"/>
          </a:solidFill>
          <a:ln w="9525">
            <a:noFill/>
            <a:miter lim="800000"/>
            <a:headEnd/>
            <a:tailEnd/>
          </a:ln>
        </p:spPr>
        <p:txBody>
          <a:bodyPr>
            <a:spAutoFit/>
          </a:bodyPr>
          <a:lstStyle/>
          <a:p>
            <a:r>
              <a:rPr lang="el-GR" altLang="el-GR" sz="2400">
                <a:solidFill>
                  <a:srgbClr val="FFFFFF"/>
                </a:solidFill>
                <a:cs typeface="Arial" charset="0"/>
              </a:rPr>
              <a:t>Οι κλιματικές μεταβολές στην Κρήτη  </a:t>
            </a:r>
            <a:r>
              <a:rPr lang="el-GR" altLang="el-GR" sz="1400">
                <a:solidFill>
                  <a:srgbClr val="FFFFFF"/>
                </a:solidFill>
                <a:latin typeface="Arial" charset="0"/>
              </a:rPr>
              <a:t>(2)</a:t>
            </a:r>
          </a:p>
        </p:txBody>
      </p:sp>
      <p:sp>
        <p:nvSpPr>
          <p:cNvPr id="2" name="Rectangle 20"/>
          <p:cNvSpPr/>
          <p:nvPr/>
        </p:nvSpPr>
        <p:spPr>
          <a:xfrm>
            <a:off x="2944813" y="3602038"/>
            <a:ext cx="9082087" cy="3078162"/>
          </a:xfrm>
          <a:prstGeom prst="rect">
            <a:avLst/>
          </a:prstGeom>
          <a:solidFill>
            <a:srgbClr val="F0EF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spcBef>
                <a:spcPts val="200"/>
              </a:spcBef>
              <a:buFont typeface="Wingdings" pitchFamily="2" charset="2"/>
              <a:buChar char="ü"/>
            </a:pPr>
            <a:r>
              <a:rPr lang="el-GR" sz="2000" dirty="0">
                <a:solidFill>
                  <a:srgbClr val="FF0000"/>
                </a:solidFill>
              </a:rPr>
              <a:t>Από πλευράς </a:t>
            </a:r>
            <a:r>
              <a:rPr lang="el-GR" sz="2200" b="1" dirty="0">
                <a:solidFill>
                  <a:srgbClr val="FF0000"/>
                </a:solidFill>
              </a:rPr>
              <a:t>ανέμων</a:t>
            </a:r>
            <a:r>
              <a:rPr lang="el-GR" sz="2000" dirty="0">
                <a:solidFill>
                  <a:srgbClr val="FF0000"/>
                </a:solidFill>
              </a:rPr>
              <a:t> δεν αναμένονται σημαντικές αλλαγές</a:t>
            </a:r>
          </a:p>
          <a:p>
            <a:pPr marL="342900" indent="-342900">
              <a:spcBef>
                <a:spcPts val="400"/>
              </a:spcBef>
              <a:spcAft>
                <a:spcPts val="2600"/>
              </a:spcAft>
              <a:buFontTx/>
              <a:buChar char="•"/>
            </a:pPr>
            <a:r>
              <a:rPr lang="el-GR" sz="2000" u="sng" dirty="0">
                <a:solidFill>
                  <a:srgbClr val="1F4E79"/>
                </a:solidFill>
              </a:rPr>
              <a:t>Αμετάβλητος</a:t>
            </a:r>
            <a:r>
              <a:rPr lang="el-GR" sz="2000" dirty="0">
                <a:solidFill>
                  <a:srgbClr val="1F4E79"/>
                </a:solidFill>
              </a:rPr>
              <a:t> ο αριθμός ημερών (αντιπυρική περίοδος) με μέση ταχύτητα ανέμου άνω των 6B - εξαίρεση η ΒΑ Κρήτη (μελλοντικά έως 20 επιπλέον μέρες).</a:t>
            </a:r>
          </a:p>
          <a:p>
            <a:pPr marL="342900" indent="-342900">
              <a:spcBef>
                <a:spcPts val="1200"/>
              </a:spcBef>
              <a:buFont typeface="Wingdings" pitchFamily="2" charset="2"/>
              <a:buChar char="ü"/>
            </a:pPr>
            <a:r>
              <a:rPr lang="el-GR" sz="2000" dirty="0">
                <a:solidFill>
                  <a:srgbClr val="FF0000"/>
                </a:solidFill>
              </a:rPr>
              <a:t>Η </a:t>
            </a:r>
            <a:r>
              <a:rPr lang="el-GR" sz="2200" b="1" dirty="0">
                <a:solidFill>
                  <a:srgbClr val="FF0000"/>
                </a:solidFill>
              </a:rPr>
              <a:t>εισερχόμενη ακτινοβολία μικρού μήκους κύματος</a:t>
            </a:r>
            <a:r>
              <a:rPr lang="el-GR" sz="2000" dirty="0">
                <a:solidFill>
                  <a:srgbClr val="FF0000"/>
                </a:solidFill>
              </a:rPr>
              <a:t> που φθάνει στην επιφάνεια θα παρουσιάσει </a:t>
            </a:r>
            <a:r>
              <a:rPr lang="el-GR" sz="2000" u="sng" dirty="0">
                <a:solidFill>
                  <a:srgbClr val="FF0000"/>
                </a:solidFill>
              </a:rPr>
              <a:t>σχετικά μικρή αύξηση</a:t>
            </a:r>
            <a:r>
              <a:rPr lang="el-GR" sz="2000" dirty="0">
                <a:solidFill>
                  <a:srgbClr val="1F4E79"/>
                </a:solidFill>
              </a:rPr>
              <a:t>. </a:t>
            </a:r>
          </a:p>
          <a:p>
            <a:pPr marL="342900" indent="-342900">
              <a:spcBef>
                <a:spcPts val="400"/>
              </a:spcBef>
              <a:spcAft>
                <a:spcPts val="1200"/>
              </a:spcAft>
              <a:buFontTx/>
              <a:buChar char="•"/>
            </a:pPr>
            <a:r>
              <a:rPr lang="el-GR" sz="2000" dirty="0">
                <a:solidFill>
                  <a:srgbClr val="1F4E79"/>
                </a:solidFill>
              </a:rPr>
              <a:t>Στα ορεινά σημαντικά μεγαλύτερες μέσες ετήσιες αυξήσεις (έως 8 </a:t>
            </a:r>
            <a:r>
              <a:rPr lang="el-GR" sz="2000" dirty="0" err="1">
                <a:solidFill>
                  <a:srgbClr val="1F4E79"/>
                </a:solidFill>
              </a:rPr>
              <a:t>Watt</a:t>
            </a:r>
            <a:r>
              <a:rPr lang="el-GR" sz="2000" dirty="0">
                <a:solidFill>
                  <a:srgbClr val="1F4E79"/>
                </a:solidFill>
              </a:rPr>
              <a:t>/m</a:t>
            </a:r>
            <a:r>
              <a:rPr lang="el-GR" sz="2000" baseline="30000" dirty="0">
                <a:solidFill>
                  <a:srgbClr val="1F4E79"/>
                </a:solidFill>
              </a:rPr>
              <a:t>2</a:t>
            </a:r>
            <a:r>
              <a:rPr lang="el-GR" sz="2000" dirty="0">
                <a:solidFill>
                  <a:srgbClr val="1F4E79"/>
                </a:solidFill>
              </a:rPr>
              <a:t>).</a:t>
            </a:r>
          </a:p>
        </p:txBody>
      </p:sp>
      <p:pic>
        <p:nvPicPr>
          <p:cNvPr id="20485" name="Picture 5"/>
          <p:cNvPicPr>
            <a:picLocks noChangeAspect="1" noChangeArrowheads="1"/>
          </p:cNvPicPr>
          <p:nvPr/>
        </p:nvPicPr>
        <p:blipFill>
          <a:blip r:embed="rId2" cstate="print"/>
          <a:stretch>
            <a:fillRect/>
          </a:stretch>
        </p:blipFill>
        <p:spPr bwMode="auto">
          <a:xfrm>
            <a:off x="9331275" y="1092200"/>
            <a:ext cx="2856012" cy="1960563"/>
          </a:xfrm>
          <a:prstGeom prst="rect">
            <a:avLst/>
          </a:prstGeom>
          <a:noFill/>
          <a:ln w="9525">
            <a:noFill/>
            <a:miter lim="800000"/>
            <a:headEnd/>
            <a:tailEnd/>
          </a:ln>
        </p:spPr>
      </p:pic>
      <p:pic>
        <p:nvPicPr>
          <p:cNvPr id="20486" name="Picture 6"/>
          <p:cNvPicPr>
            <a:picLocks noChangeAspect="1" noChangeArrowheads="1"/>
          </p:cNvPicPr>
          <p:nvPr/>
        </p:nvPicPr>
        <p:blipFill>
          <a:blip r:embed="rId3" cstate="print"/>
          <a:stretch>
            <a:fillRect/>
          </a:stretch>
        </p:blipFill>
        <p:spPr bwMode="auto">
          <a:xfrm>
            <a:off x="280977" y="3644900"/>
            <a:ext cx="2559070" cy="1463675"/>
          </a:xfrm>
          <a:prstGeom prst="rect">
            <a:avLst/>
          </a:prstGeom>
          <a:noFill/>
          <a:ln w="9525">
            <a:noFill/>
            <a:miter lim="800000"/>
            <a:headEnd/>
            <a:tailEnd/>
          </a:ln>
        </p:spPr>
      </p:pic>
      <p:pic>
        <p:nvPicPr>
          <p:cNvPr id="20487" name="Picture 7"/>
          <p:cNvPicPr>
            <a:picLocks noChangeAspect="1" noChangeArrowheads="1"/>
          </p:cNvPicPr>
          <p:nvPr/>
        </p:nvPicPr>
        <p:blipFill>
          <a:blip r:embed="rId4" cstate="print"/>
          <a:stretch>
            <a:fillRect/>
          </a:stretch>
        </p:blipFill>
        <p:spPr bwMode="auto">
          <a:xfrm>
            <a:off x="289430" y="5308600"/>
            <a:ext cx="2542165" cy="134143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177800" y="679450"/>
            <a:ext cx="9551988" cy="3827463"/>
          </a:xfrm>
          <a:prstGeom prst="rect">
            <a:avLst/>
          </a:prstGeom>
          <a:solidFill>
            <a:srgbClr val="F0EF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spcBef>
                <a:spcPts val="1200"/>
              </a:spcBef>
              <a:buFont typeface="Wingdings" pitchFamily="2" charset="2"/>
              <a:buChar char="ü"/>
            </a:pPr>
            <a:r>
              <a:rPr lang="el-GR" sz="2000" dirty="0">
                <a:solidFill>
                  <a:srgbClr val="FF0000"/>
                </a:solidFill>
              </a:rPr>
              <a:t>Ο αριθμός των ημερών που η </a:t>
            </a:r>
            <a:r>
              <a:rPr lang="el-GR" sz="2200" b="1" dirty="0">
                <a:solidFill>
                  <a:srgbClr val="FF0000"/>
                </a:solidFill>
              </a:rPr>
              <a:t>μέγιστη θερμοκρασία θα υπερβαίνει τους 35</a:t>
            </a:r>
            <a:r>
              <a:rPr lang="el-GR" sz="2200" b="1" baseline="30000" dirty="0">
                <a:solidFill>
                  <a:srgbClr val="FF0000"/>
                </a:solidFill>
              </a:rPr>
              <a:t>ο</a:t>
            </a:r>
            <a:r>
              <a:rPr lang="el-GR" sz="2200" b="1" dirty="0">
                <a:solidFill>
                  <a:srgbClr val="FF0000"/>
                </a:solidFill>
              </a:rPr>
              <a:t>C</a:t>
            </a:r>
            <a:r>
              <a:rPr lang="el-GR" sz="2000" dirty="0">
                <a:solidFill>
                  <a:srgbClr val="FF0000"/>
                </a:solidFill>
              </a:rPr>
              <a:t>, θα αυξηθεί από 3 ημέρες (δύο σενάρια, εγγύς μέλλον) έως 22 ημέρες (δυσμενές σενάριο</a:t>
            </a:r>
            <a:r>
              <a:rPr lang="el-GR" sz="2000" dirty="0">
                <a:solidFill>
                  <a:srgbClr val="1F4E79"/>
                </a:solidFill>
              </a:rPr>
              <a:t>, </a:t>
            </a:r>
            <a:r>
              <a:rPr lang="el-GR" sz="2000" dirty="0">
                <a:solidFill>
                  <a:srgbClr val="FF0000"/>
                </a:solidFill>
              </a:rPr>
              <a:t>μακροπρόθεσμα). </a:t>
            </a:r>
          </a:p>
          <a:p>
            <a:pPr marL="342900" indent="-342900">
              <a:spcBef>
                <a:spcPts val="1200"/>
              </a:spcBef>
              <a:buFontTx/>
              <a:buChar char="•"/>
            </a:pPr>
            <a:r>
              <a:rPr lang="el-GR" sz="2000" dirty="0">
                <a:solidFill>
                  <a:srgbClr val="1F4E79"/>
                </a:solidFill>
              </a:rPr>
              <a:t>Αύξηση αριθμού ημερών με μέγιστη θερμοκρασία άνω των 37οC κατά μέσο όρο (σύνολο Περιφέρειας) από 1,5 ημέρα (δύο σενάρια, εγγύς μέλλον) έως 10 ημέρες (δυσμενές σενάριο, μακροπρόθεσμα).</a:t>
            </a:r>
          </a:p>
          <a:p>
            <a:pPr marL="342900" indent="-342900">
              <a:spcBef>
                <a:spcPts val="1200"/>
              </a:spcBef>
              <a:buFontTx/>
              <a:buChar char="•"/>
            </a:pPr>
            <a:r>
              <a:rPr lang="el-GR" sz="2000" dirty="0">
                <a:solidFill>
                  <a:srgbClr val="1F4E79"/>
                </a:solidFill>
              </a:rPr>
              <a:t>Μεγαλύτερη μεταβολή ημερών με μέγιστη θερμοκρασία άνω των 35</a:t>
            </a:r>
            <a:r>
              <a:rPr lang="el-GR" sz="2000" baseline="30000" dirty="0">
                <a:solidFill>
                  <a:srgbClr val="1F4E79"/>
                </a:solidFill>
              </a:rPr>
              <a:t>ο</a:t>
            </a:r>
            <a:r>
              <a:rPr lang="el-GR" sz="2000" dirty="0">
                <a:solidFill>
                  <a:srgbClr val="1F4E79"/>
                </a:solidFill>
              </a:rPr>
              <a:t>C (σενάριο RCP8.5, μακρινό μέλλον)  στους </a:t>
            </a:r>
            <a:r>
              <a:rPr lang="el-GR" sz="2000" u="sng" dirty="0">
                <a:solidFill>
                  <a:srgbClr val="1F4E79"/>
                </a:solidFill>
              </a:rPr>
              <a:t>Δήμους Φαιστού και Γόρτυνας</a:t>
            </a:r>
            <a:r>
              <a:rPr lang="el-GR" sz="2000" dirty="0">
                <a:solidFill>
                  <a:srgbClr val="1F4E79"/>
                </a:solidFill>
              </a:rPr>
              <a:t> (αύξηση &gt; 30 ημέρες/έτος). </a:t>
            </a:r>
          </a:p>
          <a:p>
            <a:pPr marL="342900" indent="-342900">
              <a:spcBef>
                <a:spcPts val="1200"/>
              </a:spcBef>
              <a:spcAft>
                <a:spcPts val="2000"/>
              </a:spcAft>
              <a:buFontTx/>
              <a:buChar char="•"/>
            </a:pPr>
            <a:r>
              <a:rPr lang="el-GR" sz="2000" dirty="0">
                <a:solidFill>
                  <a:srgbClr val="1F4E79"/>
                </a:solidFill>
              </a:rPr>
              <a:t>Στις ίδιες περιοχές η μεγαλύτερη μεταβολή ημερών μέγιστης θερμοκρασίας &gt; 37</a:t>
            </a:r>
            <a:r>
              <a:rPr lang="el-GR" sz="2000" baseline="30000" dirty="0">
                <a:solidFill>
                  <a:srgbClr val="1F4E79"/>
                </a:solidFill>
              </a:rPr>
              <a:t>ο</a:t>
            </a:r>
            <a:r>
              <a:rPr lang="el-GR" sz="2000" dirty="0">
                <a:solidFill>
                  <a:srgbClr val="1F4E79"/>
                </a:solidFill>
              </a:rPr>
              <a:t>C.</a:t>
            </a:r>
          </a:p>
        </p:txBody>
      </p:sp>
      <p:sp>
        <p:nvSpPr>
          <p:cNvPr id="21506" name="TextBox 17"/>
          <p:cNvSpPr txBox="1">
            <a:spLocks noChangeArrowheads="1"/>
          </p:cNvSpPr>
          <p:nvPr/>
        </p:nvSpPr>
        <p:spPr bwMode="auto">
          <a:xfrm>
            <a:off x="0" y="134938"/>
            <a:ext cx="5335588" cy="457200"/>
          </a:xfrm>
          <a:prstGeom prst="rect">
            <a:avLst/>
          </a:prstGeom>
          <a:solidFill>
            <a:srgbClr val="FF9900"/>
          </a:solidFill>
          <a:ln w="9525">
            <a:noFill/>
            <a:miter lim="800000"/>
            <a:headEnd/>
            <a:tailEnd/>
          </a:ln>
        </p:spPr>
        <p:txBody>
          <a:bodyPr>
            <a:spAutoFit/>
          </a:bodyPr>
          <a:lstStyle/>
          <a:p>
            <a:r>
              <a:rPr lang="el-GR" altLang="el-GR" sz="2400">
                <a:solidFill>
                  <a:srgbClr val="FFFFFF"/>
                </a:solidFill>
                <a:cs typeface="Arial" charset="0"/>
              </a:rPr>
              <a:t>Οι κλιματικές μεταβολές στην Κρήτη  </a:t>
            </a:r>
            <a:r>
              <a:rPr lang="el-GR" altLang="el-GR" sz="1400">
                <a:solidFill>
                  <a:srgbClr val="FFFFFF"/>
                </a:solidFill>
                <a:latin typeface="Arial" charset="0"/>
              </a:rPr>
              <a:t>(3)</a:t>
            </a:r>
          </a:p>
        </p:txBody>
      </p:sp>
      <p:sp>
        <p:nvSpPr>
          <p:cNvPr id="2" name="Rectangle 20"/>
          <p:cNvSpPr/>
          <p:nvPr/>
        </p:nvSpPr>
        <p:spPr>
          <a:xfrm>
            <a:off x="257175" y="4641850"/>
            <a:ext cx="11774488" cy="2036763"/>
          </a:xfrm>
          <a:prstGeom prst="rect">
            <a:avLst/>
          </a:prstGeom>
          <a:solidFill>
            <a:srgbClr val="F0EF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spcBef>
                <a:spcPts val="1200"/>
              </a:spcBef>
              <a:spcAft>
                <a:spcPts val="600"/>
              </a:spcAft>
              <a:buFont typeface="Wingdings" pitchFamily="2" charset="2"/>
              <a:buChar char="ü"/>
            </a:pPr>
            <a:r>
              <a:rPr lang="el-GR" sz="2000" dirty="0">
                <a:solidFill>
                  <a:srgbClr val="1F4E79"/>
                </a:solidFill>
              </a:rPr>
              <a:t>Μεγαλύτερη η </a:t>
            </a:r>
            <a:r>
              <a:rPr lang="el-GR" sz="2200" b="1" dirty="0">
                <a:solidFill>
                  <a:srgbClr val="1F4E79"/>
                </a:solidFill>
              </a:rPr>
              <a:t>αύξηση του αριθμού ημερών με </a:t>
            </a:r>
            <a:r>
              <a:rPr lang="el-GR" sz="2200" b="1" dirty="0" err="1">
                <a:solidFill>
                  <a:srgbClr val="1F4E79"/>
                </a:solidFill>
              </a:rPr>
              <a:t>Tmin</a:t>
            </a:r>
            <a:r>
              <a:rPr lang="el-GR" sz="2200" b="1" dirty="0">
                <a:solidFill>
                  <a:srgbClr val="1F4E79"/>
                </a:solidFill>
              </a:rPr>
              <a:t> &gt; 20</a:t>
            </a:r>
            <a:r>
              <a:rPr lang="el-GR" sz="2200" b="1" baseline="30000" dirty="0">
                <a:solidFill>
                  <a:srgbClr val="1F4E79"/>
                </a:solidFill>
              </a:rPr>
              <a:t>o</a:t>
            </a:r>
            <a:r>
              <a:rPr lang="el-GR" sz="2200" b="1" dirty="0">
                <a:solidFill>
                  <a:srgbClr val="1F4E79"/>
                </a:solidFill>
              </a:rPr>
              <a:t>C</a:t>
            </a:r>
            <a:r>
              <a:rPr lang="el-GR" sz="2000" dirty="0">
                <a:solidFill>
                  <a:srgbClr val="1F4E79"/>
                </a:solidFill>
              </a:rPr>
              <a:t> (τροπικές νύχτες) κατά τις επόμενες δεκαετίες, κατά μέσο όρο από 25 ημέρες (δύο σενάρια, περίοδος 2021-2040) έως 80 ημέρες (δυσμενές σενάριο, περίοδος 2081-2100).</a:t>
            </a:r>
          </a:p>
          <a:p>
            <a:pPr marL="342900" indent="-342900">
              <a:spcBef>
                <a:spcPts val="1200"/>
              </a:spcBef>
              <a:spcAft>
                <a:spcPts val="1200"/>
              </a:spcAft>
              <a:buFont typeface="Wingdings" pitchFamily="2" charset="2"/>
              <a:buNone/>
            </a:pPr>
            <a:r>
              <a:rPr lang="el-GR" sz="2000" dirty="0">
                <a:solidFill>
                  <a:srgbClr val="1F4E79"/>
                </a:solidFill>
                <a:sym typeface="Wingdings" pitchFamily="2" charset="2"/>
              </a:rPr>
              <a:t> </a:t>
            </a:r>
            <a:r>
              <a:rPr lang="el-GR" sz="2000" dirty="0">
                <a:solidFill>
                  <a:srgbClr val="FF0000"/>
                </a:solidFill>
              </a:rPr>
              <a:t>Αύξηση αριθμού ημερών ανά έτος με </a:t>
            </a:r>
            <a:r>
              <a:rPr lang="el-GR" sz="2200" b="1" dirty="0">
                <a:solidFill>
                  <a:srgbClr val="FF0000"/>
                </a:solidFill>
              </a:rPr>
              <a:t>μεγάλη δυσφορία για τον πληθυσμό</a:t>
            </a:r>
            <a:r>
              <a:rPr lang="el-GR" sz="2000" dirty="0">
                <a:solidFill>
                  <a:srgbClr val="FF0000"/>
                </a:solidFill>
              </a:rPr>
              <a:t>, λόγω μεταβολών θερμοκρασίας (σε συνδυασμό με μεταβολές στην υγρασία).</a:t>
            </a:r>
          </a:p>
        </p:txBody>
      </p:sp>
      <p:pic>
        <p:nvPicPr>
          <p:cNvPr id="21509" name="Picture 5"/>
          <p:cNvPicPr>
            <a:picLocks noChangeAspect="1" noChangeArrowheads="1"/>
          </p:cNvPicPr>
          <p:nvPr/>
        </p:nvPicPr>
        <p:blipFill>
          <a:blip r:embed="rId2" cstate="print"/>
          <a:stretch>
            <a:fillRect/>
          </a:stretch>
        </p:blipFill>
        <p:spPr bwMode="auto">
          <a:xfrm>
            <a:off x="9886950" y="3035300"/>
            <a:ext cx="2022266" cy="1492158"/>
          </a:xfrm>
          <a:prstGeom prst="rect">
            <a:avLst/>
          </a:prstGeom>
          <a:noFill/>
          <a:ln w="9525">
            <a:noFill/>
            <a:miter lim="800000"/>
            <a:headEnd/>
            <a:tailEnd/>
          </a:ln>
        </p:spPr>
      </p:pic>
      <p:pic>
        <p:nvPicPr>
          <p:cNvPr id="21510" name="Picture 6"/>
          <p:cNvPicPr>
            <a:picLocks noChangeAspect="1" noChangeArrowheads="1"/>
          </p:cNvPicPr>
          <p:nvPr/>
        </p:nvPicPr>
        <p:blipFill>
          <a:blip r:embed="rId3" cstate="print"/>
          <a:stretch>
            <a:fillRect/>
          </a:stretch>
        </p:blipFill>
        <p:spPr bwMode="auto">
          <a:xfrm>
            <a:off x="9314158" y="1576870"/>
            <a:ext cx="2411117" cy="1312380"/>
          </a:xfrm>
          <a:prstGeom prst="rect">
            <a:avLst/>
          </a:prstGeom>
          <a:noFill/>
          <a:ln w="9525">
            <a:noFill/>
            <a:miter lim="800000"/>
            <a:headEnd/>
            <a:tailEnd/>
          </a:ln>
        </p:spPr>
      </p:pic>
      <p:pic>
        <p:nvPicPr>
          <p:cNvPr id="21511" name="Picture 7"/>
          <p:cNvPicPr>
            <a:picLocks noChangeAspect="1" noChangeArrowheads="1"/>
          </p:cNvPicPr>
          <p:nvPr/>
        </p:nvPicPr>
        <p:blipFill>
          <a:blip r:embed="rId4" cstate="print"/>
          <a:stretch>
            <a:fillRect/>
          </a:stretch>
        </p:blipFill>
        <p:spPr bwMode="auto">
          <a:xfrm>
            <a:off x="9618741" y="146919"/>
            <a:ext cx="1923676" cy="1275481"/>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4461</TotalTime>
  <Words>5840</Words>
  <Application>Microsoft Office PowerPoint</Application>
  <PresentationFormat>Ευρεία οθόνη</PresentationFormat>
  <Paragraphs>679</Paragraphs>
  <Slides>28</Slides>
  <Notes>12</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28</vt:i4>
      </vt:variant>
    </vt:vector>
  </HeadingPairs>
  <TitlesOfParts>
    <vt:vector size="34" baseType="lpstr">
      <vt:lpstr>Arial</vt:lpstr>
      <vt:lpstr>Calibri</vt:lpstr>
      <vt:lpstr>Calibri Light</vt:lpstr>
      <vt:lpstr>Courier New</vt:lpstr>
      <vt:lpstr>Wingdings</vt:lpstr>
      <vt:lpstr>Office Theme</vt:lpstr>
      <vt:lpstr>ΠΕΡΙΦΕΡΕΙΑΚΟΣ ΣΧΕΔΙΑΣΜΟΣ ΓΙΑ ΤΗΝ ΠΡΟΣΑΡΜΟΓΗ ΣΤΗΝ ΚΛΙΜΑΤΙΚΗ ΑΛΛΑΓΗ (ΠΕΣΠΚΑ) ΚΡΗΤΗΣ</vt:lpstr>
      <vt:lpstr>ΤΟ ΠΡΟΒΛΗΜΑ ΤΗΣ ΚΛΙΜΑΤΙΚΗΣ ΑΛΛΑΓΗΣ</vt:lpstr>
      <vt:lpstr>Παρουσίαση του PowerPoint</vt:lpstr>
      <vt:lpstr>ΓΙΑΤΙ ΧΡΕΙΑΖΕΤΑΙ ΤΟ ΠΕΣΠΚΑ ΚΡΗΤΗΣ</vt:lpstr>
      <vt:lpstr>Τα βασικά στάδια στη μελέτη ΠΕΣΠΚΑ</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ΕΞΕΤΑΖΟΜΕΝΟΙ ΤΟΜΕΙΣ ΣΤΗΝ ΠΕΡΙΦΕΡΕΙΑ ΚΡΗΤΗΣ</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ΕΡΓΟ:  "ΣΥΜΒΟΥΛΟΣ ΥΠΟΣΤΗΡΙΞΗΣ ΓΙΑ ΤΗΝ ΕΚΠΟΝΗΣΗ ΠΕΡΙΦΕΡΕΙΑΚΟΥ ΣΧΕΔΙΟΥ ΓΙΑ ΤΗΝ ΠΡΟΣΑΡΜΟΓΗ ΣΤΗΝ ΚΛΙΜΑΤΙΚΗ ΑΛΛΑΓΗ (ΠΕΣΠΚΑ) ΣΤΗΝ ΚΕΝΤΡΙΚΗ ΜΑΚΕΔΟΝΙΑ"</dc:title>
  <dc:creator>user</dc:creator>
  <cp:lastModifiedBy>ΕΛΕΝΗ ΚΑΡΓΑΚΗ</cp:lastModifiedBy>
  <cp:revision>275</cp:revision>
  <dcterms:created xsi:type="dcterms:W3CDTF">2020-01-28T16:31:39Z</dcterms:created>
  <dcterms:modified xsi:type="dcterms:W3CDTF">2022-09-05T07:14:08Z</dcterms:modified>
</cp:coreProperties>
</file>