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60" r:id="rId4"/>
    <p:sldId id="261" r:id="rId5"/>
    <p:sldId id="262" r:id="rId6"/>
    <p:sldId id="263" r:id="rId7"/>
    <p:sldId id="264" r:id="rId8"/>
    <p:sldId id="266" r:id="rId9"/>
    <p:sldId id="267" r:id="rId10"/>
    <p:sldId id="268" r:id="rId11"/>
    <p:sldId id="269" r:id="rId12"/>
    <p:sldId id="270" r:id="rId13"/>
    <p:sldId id="271" r:id="rId14"/>
    <p:sldId id="27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1D06"/>
    <a:srgbClr val="4D2307"/>
    <a:srgbClr val="2A1304"/>
    <a:srgbClr val="3518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029CD1-424A-44B4-996E-ABA2792B2546}" type="datetimeFigureOut">
              <a:rPr lang="en-US" smtClean="0"/>
              <a:t>9/23/2017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23357-74D4-4101-9DEC-BA10DD387336}" type="slidenum">
              <a:rPr lang="en-US" smtClean="0"/>
              <a:t>‹#›</a:t>
            </a:fld>
            <a:endParaRPr lang="en-US"/>
          </a:p>
        </p:txBody>
      </p:sp>
    </p:spTree>
    <p:extLst>
      <p:ext uri="{BB962C8B-B14F-4D97-AF65-F5344CB8AC3E}">
        <p14:creationId xmlns:p14="http://schemas.microsoft.com/office/powerpoint/2010/main" val="117094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029CD1-424A-44B4-996E-ABA2792B2546}" type="datetimeFigureOut">
              <a:rPr lang="en-US" smtClean="0"/>
              <a:t>9/23/2017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23357-74D4-4101-9DEC-BA10DD387336}" type="slidenum">
              <a:rPr lang="en-US" smtClean="0"/>
              <a:t>‹#›</a:t>
            </a:fld>
            <a:endParaRPr lang="en-US"/>
          </a:p>
        </p:txBody>
      </p:sp>
    </p:spTree>
    <p:extLst>
      <p:ext uri="{BB962C8B-B14F-4D97-AF65-F5344CB8AC3E}">
        <p14:creationId xmlns:p14="http://schemas.microsoft.com/office/powerpoint/2010/main" val="586935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029CD1-424A-44B4-996E-ABA2792B2546}" type="datetimeFigureOut">
              <a:rPr lang="en-US" smtClean="0"/>
              <a:t>9/23/2017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23357-74D4-4101-9DEC-BA10DD387336}" type="slidenum">
              <a:rPr lang="en-US" smtClean="0"/>
              <a:t>‹#›</a:t>
            </a:fld>
            <a:endParaRPr lang="en-US"/>
          </a:p>
        </p:txBody>
      </p:sp>
    </p:spTree>
    <p:extLst>
      <p:ext uri="{BB962C8B-B14F-4D97-AF65-F5344CB8AC3E}">
        <p14:creationId xmlns:p14="http://schemas.microsoft.com/office/powerpoint/2010/main" val="2815653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029CD1-424A-44B4-996E-ABA2792B2546}" type="datetimeFigureOut">
              <a:rPr lang="en-US" smtClean="0"/>
              <a:t>9/23/2017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23357-74D4-4101-9DEC-BA10DD387336}" type="slidenum">
              <a:rPr lang="en-US" smtClean="0"/>
              <a:t>‹#›</a:t>
            </a:fld>
            <a:endParaRPr lang="en-US"/>
          </a:p>
        </p:txBody>
      </p:sp>
    </p:spTree>
    <p:extLst>
      <p:ext uri="{BB962C8B-B14F-4D97-AF65-F5344CB8AC3E}">
        <p14:creationId xmlns:p14="http://schemas.microsoft.com/office/powerpoint/2010/main" val="3467770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029CD1-424A-44B4-996E-ABA2792B2546}" type="datetimeFigureOut">
              <a:rPr lang="en-US" smtClean="0"/>
              <a:t>9/23/2017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23357-74D4-4101-9DEC-BA10DD387336}" type="slidenum">
              <a:rPr lang="en-US" smtClean="0"/>
              <a:t>‹#›</a:t>
            </a:fld>
            <a:endParaRPr lang="en-US"/>
          </a:p>
        </p:txBody>
      </p:sp>
    </p:spTree>
    <p:extLst>
      <p:ext uri="{BB962C8B-B14F-4D97-AF65-F5344CB8AC3E}">
        <p14:creationId xmlns:p14="http://schemas.microsoft.com/office/powerpoint/2010/main" val="1472722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029CD1-424A-44B4-996E-ABA2792B2546}" type="datetimeFigureOut">
              <a:rPr lang="en-US" smtClean="0"/>
              <a:t>9/23/2017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A23357-74D4-4101-9DEC-BA10DD387336}" type="slidenum">
              <a:rPr lang="en-US" smtClean="0"/>
              <a:t>‹#›</a:t>
            </a:fld>
            <a:endParaRPr lang="en-US"/>
          </a:p>
        </p:txBody>
      </p:sp>
    </p:spTree>
    <p:extLst>
      <p:ext uri="{BB962C8B-B14F-4D97-AF65-F5344CB8AC3E}">
        <p14:creationId xmlns:p14="http://schemas.microsoft.com/office/powerpoint/2010/main" val="1019482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029CD1-424A-44B4-996E-ABA2792B2546}" type="datetimeFigureOut">
              <a:rPr lang="en-US" smtClean="0"/>
              <a:t>9/23/2017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A23357-74D4-4101-9DEC-BA10DD387336}" type="slidenum">
              <a:rPr lang="en-US" smtClean="0"/>
              <a:t>‹#›</a:t>
            </a:fld>
            <a:endParaRPr lang="en-US"/>
          </a:p>
        </p:txBody>
      </p:sp>
    </p:spTree>
    <p:extLst>
      <p:ext uri="{BB962C8B-B14F-4D97-AF65-F5344CB8AC3E}">
        <p14:creationId xmlns:p14="http://schemas.microsoft.com/office/powerpoint/2010/main" val="1322546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029CD1-424A-44B4-996E-ABA2792B2546}" type="datetimeFigureOut">
              <a:rPr lang="en-US" smtClean="0"/>
              <a:t>9/23/2017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A23357-74D4-4101-9DEC-BA10DD387336}" type="slidenum">
              <a:rPr lang="en-US" smtClean="0"/>
              <a:t>‹#›</a:t>
            </a:fld>
            <a:endParaRPr lang="en-US"/>
          </a:p>
        </p:txBody>
      </p:sp>
    </p:spTree>
    <p:extLst>
      <p:ext uri="{BB962C8B-B14F-4D97-AF65-F5344CB8AC3E}">
        <p14:creationId xmlns:p14="http://schemas.microsoft.com/office/powerpoint/2010/main" val="2129640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029CD1-424A-44B4-996E-ABA2792B2546}" type="datetimeFigureOut">
              <a:rPr lang="en-US" smtClean="0"/>
              <a:t>9/23/2017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A23357-74D4-4101-9DEC-BA10DD387336}" type="slidenum">
              <a:rPr lang="en-US" smtClean="0"/>
              <a:t>‹#›</a:t>
            </a:fld>
            <a:endParaRPr lang="en-US"/>
          </a:p>
        </p:txBody>
      </p:sp>
    </p:spTree>
    <p:extLst>
      <p:ext uri="{BB962C8B-B14F-4D97-AF65-F5344CB8AC3E}">
        <p14:creationId xmlns:p14="http://schemas.microsoft.com/office/powerpoint/2010/main" val="3856508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029CD1-424A-44B4-996E-ABA2792B2546}" type="datetimeFigureOut">
              <a:rPr lang="en-US" smtClean="0"/>
              <a:t>9/23/2017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A23357-74D4-4101-9DEC-BA10DD387336}" type="slidenum">
              <a:rPr lang="en-US" smtClean="0"/>
              <a:t>‹#›</a:t>
            </a:fld>
            <a:endParaRPr lang="en-US"/>
          </a:p>
        </p:txBody>
      </p:sp>
    </p:spTree>
    <p:extLst>
      <p:ext uri="{BB962C8B-B14F-4D97-AF65-F5344CB8AC3E}">
        <p14:creationId xmlns:p14="http://schemas.microsoft.com/office/powerpoint/2010/main" val="78195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029CD1-424A-44B4-996E-ABA2792B2546}" type="datetimeFigureOut">
              <a:rPr lang="en-US" smtClean="0"/>
              <a:t>9/23/2017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A23357-74D4-4101-9DEC-BA10DD387336}" type="slidenum">
              <a:rPr lang="en-US" smtClean="0"/>
              <a:t>‹#›</a:t>
            </a:fld>
            <a:endParaRPr lang="en-US"/>
          </a:p>
        </p:txBody>
      </p:sp>
    </p:spTree>
    <p:extLst>
      <p:ext uri="{BB962C8B-B14F-4D97-AF65-F5344CB8AC3E}">
        <p14:creationId xmlns:p14="http://schemas.microsoft.com/office/powerpoint/2010/main" val="240542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029CD1-424A-44B4-996E-ABA2792B2546}" type="datetimeFigureOut">
              <a:rPr lang="en-US" smtClean="0"/>
              <a:t>9/23/2017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A23357-74D4-4101-9DEC-BA10DD387336}" type="slidenum">
              <a:rPr lang="en-US" smtClean="0"/>
              <a:t>‹#›</a:t>
            </a:fld>
            <a:endParaRPr lang="en-US"/>
          </a:p>
        </p:txBody>
      </p:sp>
    </p:spTree>
    <p:extLst>
      <p:ext uri="{BB962C8B-B14F-4D97-AF65-F5344CB8AC3E}">
        <p14:creationId xmlns:p14="http://schemas.microsoft.com/office/powerpoint/2010/main" val="3158913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hyperlink" Target="https://issuu.com/lynnecheng/docs/emerging_industry_and_government_su" TargetMode="External"/><Relationship Id="rId4" Type="http://schemas.openxmlformats.org/officeDocument/2006/relationships/hyperlink" Target="https://www.siird.com/" TargetMode="Externa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hyperlink" Target="http://www.powershow.com/view0/880e2c-ZDA1N/Emerging_Industry_and_Government_Support_for_SMEs_powerpoint_ppt_presentation" TargetMode="Externa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090071" y="2581429"/>
            <a:ext cx="8113472" cy="1547510"/>
          </a:xfrm>
          <a:solidFill>
            <a:srgbClr val="2A1304">
              <a:alpha val="90000"/>
            </a:srgbClr>
          </a:solidFill>
          <a:ln w="31750">
            <a:solidFill>
              <a:srgbClr val="2A1304"/>
            </a:solidFill>
            <a:miter lim="800000"/>
          </a:ln>
        </p:spPr>
        <p:txBody>
          <a:bodyPr anchor="ctr">
            <a:normAutofit/>
          </a:bodyPr>
          <a:lstStyle/>
          <a:p>
            <a:r>
              <a:rPr lang="en-PH" sz="4000" b="1" dirty="0" smtClean="0">
                <a:solidFill>
                  <a:schemeClr val="bg1">
                    <a:lumMod val="95000"/>
                  </a:schemeClr>
                </a:solidFill>
              </a:rPr>
              <a:t>EMERGING INDUSTRY AND GOVERNMENT SUPPORT FOR SMEs</a:t>
            </a:r>
            <a:endParaRPr lang="en-US" sz="4000" b="1" dirty="0">
              <a:solidFill>
                <a:schemeClr val="bg1">
                  <a:lumMod val="95000"/>
                </a:schemeClr>
              </a:solidFill>
            </a:endParaRPr>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5" name="Subtitle 2"/>
          <p:cNvSpPr txBox="1">
            <a:spLocks/>
          </p:cNvSpPr>
          <p:nvPr/>
        </p:nvSpPr>
        <p:spPr>
          <a:xfrm>
            <a:off x="7257" y="635714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535448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569025"/>
            <a:ext cx="10515600" cy="1669146"/>
          </a:xfrm>
          <a:prstGeom prst="rect">
            <a:avLst/>
          </a:prstGeom>
          <a:solidFill>
            <a:srgbClr val="401D06">
              <a:alpha val="79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dirty="0">
                <a:solidFill>
                  <a:schemeClr val="bg1">
                    <a:lumMod val="95000"/>
                  </a:schemeClr>
                </a:solidFill>
              </a:rPr>
              <a:t>Also, grants designed for SMEs in the clothing and textile manufacturing industry aims to assist businesses, both individual small scale and group medium scale companies, to reduce cost of production while improving quality of their products and make it competitive in the international market.</a:t>
            </a:r>
            <a:endParaRPr lang="en-US" dirty="0">
              <a:solidFill>
                <a:schemeClr val="bg1">
                  <a:lumMod val="95000"/>
                </a:schemeClr>
              </a:solidFill>
            </a:endParaRPr>
          </a:p>
        </p:txBody>
      </p:sp>
    </p:spTree>
    <p:extLst>
      <p:ext uri="{BB962C8B-B14F-4D97-AF65-F5344CB8AC3E}">
        <p14:creationId xmlns:p14="http://schemas.microsoft.com/office/powerpoint/2010/main" val="11870142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598053"/>
            <a:ext cx="10515600" cy="1611090"/>
          </a:xfrm>
          <a:prstGeom prst="rect">
            <a:avLst/>
          </a:prstGeom>
          <a:solidFill>
            <a:srgbClr val="401D06">
              <a:alpha val="79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dirty="0">
                <a:solidFill>
                  <a:schemeClr val="bg1">
                    <a:lumMod val="95000"/>
                  </a:schemeClr>
                </a:solidFill>
              </a:rPr>
              <a:t>In South Africa, there are more specialized incentives packages like film and television incentives that aim to support and promote start-up businesses in these industries and is pegged at up to 2.5M.</a:t>
            </a:r>
            <a:endParaRPr lang="en-US" dirty="0">
              <a:solidFill>
                <a:schemeClr val="bg1">
                  <a:lumMod val="95000"/>
                </a:schemeClr>
              </a:solidFill>
            </a:endParaRPr>
          </a:p>
        </p:txBody>
      </p:sp>
    </p:spTree>
    <p:extLst>
      <p:ext uri="{BB962C8B-B14F-4D97-AF65-F5344CB8AC3E}">
        <p14:creationId xmlns:p14="http://schemas.microsoft.com/office/powerpoint/2010/main" val="2972217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104567"/>
            <a:ext cx="10515600" cy="2598062"/>
          </a:xfrm>
          <a:prstGeom prst="rect">
            <a:avLst/>
          </a:prstGeom>
          <a:solidFill>
            <a:srgbClr val="401D06">
              <a:alpha val="79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dirty="0">
                <a:solidFill>
                  <a:schemeClr val="bg1">
                    <a:lumMod val="95000"/>
                  </a:schemeClr>
                </a:solidFill>
              </a:rPr>
              <a:t>More industry and product specific grants like Aqua-culture Development and Enhancement Programme (ADEP) aim to help SMEs in in primary, secondary and ancillary aquaculture projects for both marine and fresh water or the Automotive Investment Scheme (AIS) which are grants specifically for those in the automotive industry and takes the form of new investments for replacement models and components that will increase production.</a:t>
            </a:r>
            <a:endParaRPr lang="en-US" dirty="0">
              <a:solidFill>
                <a:schemeClr val="bg1">
                  <a:lumMod val="95000"/>
                </a:schemeClr>
              </a:solidFill>
            </a:endParaRPr>
          </a:p>
        </p:txBody>
      </p:sp>
    </p:spTree>
    <p:extLst>
      <p:ext uri="{BB962C8B-B14F-4D97-AF65-F5344CB8AC3E}">
        <p14:creationId xmlns:p14="http://schemas.microsoft.com/office/powerpoint/2010/main" val="36048935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772225"/>
            <a:ext cx="10515600" cy="1262746"/>
          </a:xfrm>
          <a:prstGeom prst="rect">
            <a:avLst/>
          </a:prstGeom>
          <a:solidFill>
            <a:srgbClr val="401D06">
              <a:alpha val="79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dirty="0">
                <a:solidFill>
                  <a:schemeClr val="bg1">
                    <a:lumMod val="95000"/>
                  </a:schemeClr>
                </a:solidFill>
              </a:rPr>
              <a:t>Aside from being industry specific, new grants are also becoming social sector specific as there are now a number of countries offering SME funding for women, youth, elderly.</a:t>
            </a:r>
            <a:endParaRPr lang="en-US" dirty="0">
              <a:solidFill>
                <a:schemeClr val="bg1">
                  <a:lumMod val="95000"/>
                </a:schemeClr>
              </a:solidFill>
            </a:endParaRPr>
          </a:p>
        </p:txBody>
      </p:sp>
    </p:spTree>
    <p:extLst>
      <p:ext uri="{BB962C8B-B14F-4D97-AF65-F5344CB8AC3E}">
        <p14:creationId xmlns:p14="http://schemas.microsoft.com/office/powerpoint/2010/main" val="3195283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569025"/>
            <a:ext cx="10515600" cy="1669146"/>
          </a:xfrm>
          <a:prstGeom prst="rect">
            <a:avLst/>
          </a:prstGeom>
          <a:solidFill>
            <a:srgbClr val="401D06">
              <a:alpha val="79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dirty="0">
                <a:solidFill>
                  <a:schemeClr val="bg1">
                    <a:lumMod val="95000"/>
                  </a:schemeClr>
                </a:solidFill>
              </a:rPr>
              <a:t>Government grants for the youth are usually designed for mentoring individual or group of young entrepreneurs while those for women and elderly are designed to provide very specific hard skills and minimal capital to start backyard industries or modest livelihood programs. </a:t>
            </a:r>
            <a:endParaRPr lang="en-US" dirty="0">
              <a:solidFill>
                <a:schemeClr val="bg1">
                  <a:lumMod val="95000"/>
                </a:schemeClr>
              </a:solidFill>
            </a:endParaRPr>
          </a:p>
        </p:txBody>
      </p:sp>
    </p:spTree>
    <p:extLst>
      <p:ext uri="{BB962C8B-B14F-4D97-AF65-F5344CB8AC3E}">
        <p14:creationId xmlns:p14="http://schemas.microsoft.com/office/powerpoint/2010/main" val="394949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539995"/>
            <a:ext cx="10515600" cy="1727206"/>
          </a:xfrm>
          <a:prstGeom prst="rect">
            <a:avLst/>
          </a:prstGeom>
          <a:solidFill>
            <a:srgbClr val="401D06">
              <a:alpha val="82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SG" dirty="0">
                <a:solidFill>
                  <a:schemeClr val="bg1">
                    <a:lumMod val="95000"/>
                  </a:schemeClr>
                </a:solidFill>
              </a:rPr>
              <a:t>In the midst of changing landscape of commercial competition, hope is ever more vibrant for small-medium scale enterprises (SMEs) as governments have become more active in assisting these entities and continues to broaden assistance and incentive packages to help encourage, sustain and expand local SMEs</a:t>
            </a:r>
            <a:r>
              <a:rPr lang="en-PH" b="1" dirty="0">
                <a:solidFill>
                  <a:schemeClr val="bg1">
                    <a:lumMod val="95000"/>
                  </a:schemeClr>
                </a:solidFill>
              </a:rPr>
              <a:t>.</a:t>
            </a:r>
            <a:endParaRPr lang="en-US" dirty="0">
              <a:solidFill>
                <a:schemeClr val="bg1">
                  <a:lumMod val="95000"/>
                </a:schemeClr>
              </a:solidFill>
            </a:endParaRPr>
          </a:p>
        </p:txBody>
      </p:sp>
    </p:spTree>
    <p:extLst>
      <p:ext uri="{BB962C8B-B14F-4D97-AF65-F5344CB8AC3E}">
        <p14:creationId xmlns:p14="http://schemas.microsoft.com/office/powerpoint/2010/main" val="34015294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264225"/>
            <a:ext cx="10515600" cy="2278746"/>
          </a:xfrm>
          <a:prstGeom prst="rect">
            <a:avLst/>
          </a:prstGeom>
          <a:solidFill>
            <a:srgbClr val="401D06">
              <a:alpha val="82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SG" dirty="0">
                <a:solidFill>
                  <a:schemeClr val="bg1">
                    <a:lumMod val="95000"/>
                  </a:schemeClr>
                </a:solidFill>
              </a:rPr>
              <a:t>Traditionally, </a:t>
            </a:r>
            <a:r>
              <a:rPr lang="en-PH" dirty="0">
                <a:solidFill>
                  <a:schemeClr val="bg1">
                    <a:lumMod val="95000"/>
                  </a:schemeClr>
                </a:solidFill>
              </a:rPr>
              <a:t>g</a:t>
            </a:r>
            <a:r>
              <a:rPr lang="en-SG" dirty="0" err="1">
                <a:solidFill>
                  <a:schemeClr val="bg1">
                    <a:lumMod val="95000"/>
                  </a:schemeClr>
                </a:solidFill>
              </a:rPr>
              <a:t>overnment</a:t>
            </a:r>
            <a:r>
              <a:rPr lang="en-SG" dirty="0">
                <a:solidFill>
                  <a:schemeClr val="bg1">
                    <a:lumMod val="95000"/>
                  </a:schemeClr>
                </a:solidFill>
              </a:rPr>
              <a:t> support for SMEs</a:t>
            </a:r>
            <a:r>
              <a:rPr lang="en-SG" b="1" dirty="0">
                <a:solidFill>
                  <a:schemeClr val="bg1">
                    <a:lumMod val="95000"/>
                  </a:schemeClr>
                </a:solidFill>
              </a:rPr>
              <a:t> </a:t>
            </a:r>
            <a:r>
              <a:rPr lang="en-SG" dirty="0">
                <a:solidFill>
                  <a:schemeClr val="bg1">
                    <a:lumMod val="95000"/>
                  </a:schemeClr>
                </a:solidFill>
              </a:rPr>
              <a:t>take the form of financial aid or grants or financial support given to qualified small businesses for utilization in activities or initiatives towards various growth directions. </a:t>
            </a:r>
            <a:r>
              <a:rPr lang="en-PH" dirty="0">
                <a:solidFill>
                  <a:schemeClr val="bg1">
                    <a:lumMod val="95000"/>
                  </a:schemeClr>
                </a:solidFill>
              </a:rPr>
              <a:t>Most grants are targeted for human resource or social capital development and are therefore awarded for specific purposes and activities like capacity-building or capacity development of staff and employees.</a:t>
            </a:r>
            <a:endParaRPr lang="en-US" dirty="0">
              <a:solidFill>
                <a:schemeClr val="bg1">
                  <a:lumMod val="95000"/>
                </a:schemeClr>
              </a:solidFill>
            </a:endParaRPr>
          </a:p>
        </p:txBody>
      </p:sp>
    </p:spTree>
    <p:extLst>
      <p:ext uri="{BB962C8B-B14F-4D97-AF65-F5344CB8AC3E}">
        <p14:creationId xmlns:p14="http://schemas.microsoft.com/office/powerpoint/2010/main" val="38003058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525482"/>
            <a:ext cx="10515600" cy="1756232"/>
          </a:xfrm>
          <a:prstGeom prst="rect">
            <a:avLst/>
          </a:prstGeom>
          <a:solidFill>
            <a:srgbClr val="401D06">
              <a:alpha val="82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dirty="0">
                <a:solidFill>
                  <a:schemeClr val="bg1">
                    <a:lumMod val="95000"/>
                  </a:schemeClr>
                </a:solidFill>
              </a:rPr>
              <a:t>Other </a:t>
            </a:r>
            <a:r>
              <a:rPr lang="en-PH" dirty="0">
                <a:solidFill>
                  <a:schemeClr val="bg1">
                    <a:lumMod val="95000"/>
                  </a:schemeClr>
                </a:solidFill>
                <a:hlinkClick r:id="rId4"/>
              </a:rPr>
              <a:t>government funding assistance packages for SMEs</a:t>
            </a:r>
            <a:r>
              <a:rPr lang="en-PH" dirty="0">
                <a:solidFill>
                  <a:schemeClr val="bg1">
                    <a:lumMod val="95000"/>
                  </a:schemeClr>
                </a:solidFill>
              </a:rPr>
              <a:t> are awarded to help companies improve product or service. There are also grants, just like an </a:t>
            </a:r>
            <a:r>
              <a:rPr lang="en-PH" dirty="0">
                <a:solidFill>
                  <a:schemeClr val="bg1">
                    <a:lumMod val="95000"/>
                  </a:schemeClr>
                </a:solidFill>
                <a:hlinkClick r:id="rId5"/>
              </a:rPr>
              <a:t>R&amp;D grant</a:t>
            </a:r>
            <a:r>
              <a:rPr lang="en-PH" dirty="0">
                <a:solidFill>
                  <a:schemeClr val="bg1">
                    <a:lumMod val="95000"/>
                  </a:schemeClr>
                </a:solidFill>
              </a:rPr>
              <a:t>, directed towards improving technological competitiveness of SMEs by providing them support for technology adoption and innovation.</a:t>
            </a:r>
            <a:endParaRPr lang="en-US" dirty="0">
              <a:solidFill>
                <a:schemeClr val="bg1">
                  <a:lumMod val="95000"/>
                </a:schemeClr>
              </a:solidFill>
            </a:endParaRPr>
          </a:p>
        </p:txBody>
      </p:sp>
    </p:spTree>
    <p:extLst>
      <p:ext uri="{BB962C8B-B14F-4D97-AF65-F5344CB8AC3E}">
        <p14:creationId xmlns:p14="http://schemas.microsoft.com/office/powerpoint/2010/main" val="1864936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510967"/>
            <a:ext cx="10515600" cy="1785262"/>
          </a:xfrm>
          <a:prstGeom prst="rect">
            <a:avLst/>
          </a:prstGeom>
          <a:solidFill>
            <a:srgbClr val="401D06">
              <a:alpha val="82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dirty="0">
                <a:solidFill>
                  <a:schemeClr val="bg1">
                    <a:lumMod val="95000"/>
                  </a:schemeClr>
                </a:solidFill>
              </a:rPr>
              <a:t>These </a:t>
            </a:r>
            <a:r>
              <a:rPr lang="en-PH" dirty="0">
                <a:solidFill>
                  <a:schemeClr val="bg1">
                    <a:lumMod val="95000"/>
                  </a:schemeClr>
                </a:solidFill>
                <a:hlinkClick r:id="rId4"/>
              </a:rPr>
              <a:t>grants or funding for research and development (R&amp;D)</a:t>
            </a:r>
            <a:r>
              <a:rPr lang="en-PH" dirty="0">
                <a:solidFill>
                  <a:schemeClr val="bg1">
                    <a:lumMod val="95000"/>
                  </a:schemeClr>
                </a:solidFill>
              </a:rPr>
              <a:t> are also becoming relevant and popular nowadays. Why? It is because these R&amp;D grants can be very useful for activities like feasibility studies and SWOT analysis that could help SMEs decide on expansion potentials and directions</a:t>
            </a:r>
            <a:endParaRPr lang="en-US" dirty="0">
              <a:solidFill>
                <a:schemeClr val="bg1">
                  <a:lumMod val="95000"/>
                </a:schemeClr>
              </a:solidFill>
            </a:endParaRPr>
          </a:p>
        </p:txBody>
      </p:sp>
    </p:spTree>
    <p:extLst>
      <p:ext uri="{BB962C8B-B14F-4D97-AF65-F5344CB8AC3E}">
        <p14:creationId xmlns:p14="http://schemas.microsoft.com/office/powerpoint/2010/main" val="3815845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452910"/>
            <a:ext cx="10515600" cy="1901376"/>
          </a:xfrm>
          <a:prstGeom prst="rect">
            <a:avLst/>
          </a:prstGeom>
          <a:solidFill>
            <a:srgbClr val="401D06">
              <a:alpha val="82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dirty="0">
                <a:solidFill>
                  <a:schemeClr val="bg1">
                    <a:lumMod val="95000"/>
                  </a:schemeClr>
                </a:solidFill>
              </a:rPr>
              <a:t>Today, there is an apparent shift from strict provisions of grants as aid to the provision of funds as incentive. For instance, a number of grants for environmental conservation, women empowerment and corporate social responsibility have been made available for SMEs with track record for corporate social responsibility and advocacy.</a:t>
            </a:r>
            <a:endParaRPr lang="en-US" dirty="0">
              <a:solidFill>
                <a:schemeClr val="bg1">
                  <a:lumMod val="95000"/>
                </a:schemeClr>
              </a:solidFill>
            </a:endParaRPr>
          </a:p>
        </p:txBody>
      </p:sp>
    </p:spTree>
    <p:extLst>
      <p:ext uri="{BB962C8B-B14F-4D97-AF65-F5344CB8AC3E}">
        <p14:creationId xmlns:p14="http://schemas.microsoft.com/office/powerpoint/2010/main" val="17100097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757710"/>
            <a:ext cx="10515600" cy="1291776"/>
          </a:xfrm>
          <a:prstGeom prst="rect">
            <a:avLst/>
          </a:prstGeom>
          <a:solidFill>
            <a:srgbClr val="401D06">
              <a:alpha val="79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dirty="0">
                <a:solidFill>
                  <a:schemeClr val="bg1">
                    <a:lumMod val="95000"/>
                  </a:schemeClr>
                </a:solidFill>
              </a:rPr>
              <a:t>The grant also encourage SME</a:t>
            </a:r>
            <a:r>
              <a:rPr lang="en-PH" b="1" dirty="0">
                <a:solidFill>
                  <a:schemeClr val="bg1">
                    <a:lumMod val="95000"/>
                  </a:schemeClr>
                </a:solidFill>
              </a:rPr>
              <a:t> </a:t>
            </a:r>
            <a:r>
              <a:rPr lang="en-PH" dirty="0">
                <a:solidFill>
                  <a:schemeClr val="bg1">
                    <a:lumMod val="95000"/>
                  </a:schemeClr>
                </a:solidFill>
              </a:rPr>
              <a:t>commitment to social concerns like environmental conservation, women empowerment and corporate social responsibility ecological protection, energy efficiency, and local community development.</a:t>
            </a:r>
            <a:endParaRPr lang="en-US" dirty="0">
              <a:solidFill>
                <a:schemeClr val="bg1">
                  <a:lumMod val="95000"/>
                </a:schemeClr>
              </a:solidFill>
            </a:endParaRPr>
          </a:p>
        </p:txBody>
      </p:sp>
    </p:spTree>
    <p:extLst>
      <p:ext uri="{BB962C8B-B14F-4D97-AF65-F5344CB8AC3E}">
        <p14:creationId xmlns:p14="http://schemas.microsoft.com/office/powerpoint/2010/main" val="2208043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438396"/>
            <a:ext cx="10515600" cy="1930404"/>
          </a:xfrm>
          <a:prstGeom prst="rect">
            <a:avLst/>
          </a:prstGeom>
          <a:solidFill>
            <a:srgbClr val="401D06">
              <a:alpha val="79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dirty="0">
                <a:solidFill>
                  <a:schemeClr val="bg1">
                    <a:lumMod val="95000"/>
                  </a:schemeClr>
                </a:solidFill>
              </a:rPr>
              <a:t>Other countries have even become more creative.  For instance, European countries offer other forms of SME funding or support packages like preferential procurement privileges, tax incentive, soft loans and micro-financing. In Singapore and Israel, public support for small private businesses has become more and more extensive and needs-based.</a:t>
            </a:r>
            <a:endParaRPr lang="en-US" dirty="0">
              <a:solidFill>
                <a:schemeClr val="bg1">
                  <a:lumMod val="95000"/>
                </a:schemeClr>
              </a:solidFill>
            </a:endParaRPr>
          </a:p>
        </p:txBody>
      </p:sp>
    </p:spTree>
    <p:extLst>
      <p:ext uri="{BB962C8B-B14F-4D97-AF65-F5344CB8AC3E}">
        <p14:creationId xmlns:p14="http://schemas.microsoft.com/office/powerpoint/2010/main" val="22146624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50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6371768"/>
            <a:ext cx="12191999" cy="515257"/>
          </a:xfrm>
          <a:solidFill>
            <a:schemeClr val="tx1"/>
          </a:solidFill>
        </p:spPr>
        <p:txBody>
          <a:bodyPr/>
          <a:lstStyle/>
          <a:p>
            <a:endParaRPr lang="en-US" dirty="0"/>
          </a:p>
        </p:txBody>
      </p:sp>
      <p:sp>
        <p:nvSpPr>
          <p:cNvPr id="4" name="Subtitle 2"/>
          <p:cNvSpPr txBox="1">
            <a:spLocks/>
          </p:cNvSpPr>
          <p:nvPr/>
        </p:nvSpPr>
        <p:spPr>
          <a:xfrm>
            <a:off x="0" y="-7369"/>
            <a:ext cx="12191999" cy="515257"/>
          </a:xfrm>
          <a:prstGeom prst="rect">
            <a:avLst/>
          </a:prstGeom>
          <a:solidFill>
            <a:schemeClr val="tx1">
              <a:lumMod val="95000"/>
              <a:lumOff val="5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852714" y="2206167"/>
            <a:ext cx="10515600" cy="2394862"/>
          </a:xfrm>
          <a:prstGeom prst="rect">
            <a:avLst/>
          </a:prstGeom>
          <a:solidFill>
            <a:srgbClr val="401D06">
              <a:alpha val="79000"/>
            </a:srgbClr>
          </a:solid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dirty="0">
                <a:solidFill>
                  <a:schemeClr val="bg1">
                    <a:lumMod val="95000"/>
                  </a:schemeClr>
                </a:solidFill>
              </a:rPr>
              <a:t>For manufacturers, particularly those in the metal, chemicals, plastic, pharmaceuticals, furniture fabrication, there are grants that allow 15-30% to be allocation for machinery, equipment, plant construction and customization of other facilities including vehicles.  Meanwhile, for those in the footwear and leather goods industries, grants provide loose payment schemes such as those that is payable through proof of qualifying expenditure.</a:t>
            </a:r>
            <a:endParaRPr lang="en-US" dirty="0">
              <a:solidFill>
                <a:schemeClr val="bg1">
                  <a:lumMod val="95000"/>
                </a:schemeClr>
              </a:solidFill>
            </a:endParaRPr>
          </a:p>
        </p:txBody>
      </p:sp>
    </p:spTree>
    <p:extLst>
      <p:ext uri="{BB962C8B-B14F-4D97-AF65-F5344CB8AC3E}">
        <p14:creationId xmlns:p14="http://schemas.microsoft.com/office/powerpoint/2010/main" val="19957956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TotalTime>
  <Words>594</Words>
  <Application>Microsoft Office PowerPoint</Application>
  <PresentationFormat>Widescreen</PresentationFormat>
  <Paragraphs>14</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EMERGING INDUSTRY AND GOVERNMENT SUPPORT FOR SMEs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OOm User</dc:creator>
  <cp:lastModifiedBy>OOm User</cp:lastModifiedBy>
  <cp:revision>13</cp:revision>
  <dcterms:created xsi:type="dcterms:W3CDTF">2017-09-21T11:23:36Z</dcterms:created>
  <dcterms:modified xsi:type="dcterms:W3CDTF">2017-09-22T16:46:31Z</dcterms:modified>
</cp:coreProperties>
</file>