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69" r:id="rId3"/>
    <p:sldId id="266" r:id="rId4"/>
    <p:sldId id="267" r:id="rId5"/>
    <p:sldId id="268" r:id="rId6"/>
    <p:sldId id="270" r:id="rId7"/>
    <p:sldId id="281" r:id="rId8"/>
    <p:sldId id="282" r:id="rId9"/>
    <p:sldId id="279" r:id="rId10"/>
    <p:sldId id="280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83" r:id="rId19"/>
    <p:sldId id="289" r:id="rId20"/>
    <p:sldId id="286" r:id="rId21"/>
    <p:sldId id="287" r:id="rId22"/>
    <p:sldId id="288" r:id="rId23"/>
    <p:sldId id="291" r:id="rId24"/>
    <p:sldId id="292" r:id="rId25"/>
    <p:sldId id="290" r:id="rId26"/>
    <p:sldId id="284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74BA7-350D-4755-9D5F-F791916BCF33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ADEEB-D24F-4357-A81F-788AAF8394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0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90B10-75CD-457E-AED2-6FAED33A53B3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F544D-AEE1-4643-8ECC-610A761873C3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F01F-64F4-4017-8DB9-21B6DC7BCBAE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498DB-63B6-4F43-B1D1-CCC829F9047D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4EE2D-6FB6-4217-A684-65484ACE14D2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8027A-1215-4084-816A-1447C6E2C34B}" type="datetime1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007C3-C9EA-4EE3-910E-0E6315BC1826}" type="datetime1">
              <a:rPr lang="en-US" smtClean="0"/>
              <a:t>4/6/2014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FFC9-AEE1-463E-88C6-D05A69D5180D}" type="datetime1">
              <a:rPr lang="en-US" smtClean="0"/>
              <a:t>4/6/2014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4CB49-0557-409A-ACE7-E91C532A48B5}" type="datetime1">
              <a:rPr lang="en-US" smtClean="0"/>
              <a:t>4/6/2014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BD33D-8D56-404C-B992-1C9EC1780617}" type="datetime1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AC81B-73FB-4530-9B3F-403E67ABB5A3}" type="datetime1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94ED3E76-141B-4422-9129-7023B793383C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CA233942-9B55-4AAD-9CE5-4318014D90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 Approach to English Translation of Islamic                          Texts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Cohesion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97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9691" y="838200"/>
            <a:ext cx="7543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There are </a:t>
            </a:r>
            <a:r>
              <a:rPr lang="en-US" sz="2800" b="1" dirty="0" smtClean="0">
                <a:solidFill>
                  <a:schemeClr val="accent1"/>
                </a:solidFill>
              </a:rPr>
              <a:t>two</a:t>
            </a:r>
            <a:r>
              <a:rPr lang="en-US" sz="2800" dirty="0" smtClean="0"/>
              <a:t> </a:t>
            </a:r>
            <a:r>
              <a:rPr lang="en-US" sz="2800" dirty="0"/>
              <a:t>major </a:t>
            </a:r>
            <a:r>
              <a:rPr lang="en-US" sz="2800" b="1" dirty="0">
                <a:solidFill>
                  <a:schemeClr val="accent1"/>
                </a:solidFill>
              </a:rPr>
              <a:t>types of lexical </a:t>
            </a:r>
            <a:r>
              <a:rPr lang="en-US" sz="2800" b="1" dirty="0" smtClean="0">
                <a:solidFill>
                  <a:schemeClr val="accent1"/>
                </a:solidFill>
              </a:rPr>
              <a:t>cohesion</a:t>
            </a:r>
            <a:r>
              <a:rPr lang="en-US" sz="2800" dirty="0" smtClean="0"/>
              <a:t>:</a:t>
            </a:r>
          </a:p>
          <a:p>
            <a:endParaRPr lang="en-US" sz="2800" dirty="0" smtClean="0"/>
          </a:p>
          <a:p>
            <a:r>
              <a:rPr lang="en-US" sz="2800" dirty="0" smtClean="0"/>
              <a:t>     </a:t>
            </a:r>
            <a:r>
              <a:rPr lang="en-US" sz="2800" b="1" dirty="0" smtClean="0"/>
              <a:t>1</a:t>
            </a:r>
            <a:r>
              <a:rPr lang="en-US" sz="2800" b="1" dirty="0"/>
              <a:t>.</a:t>
            </a:r>
            <a:r>
              <a:rPr lang="en-US" sz="2800" dirty="0"/>
              <a:t> </a:t>
            </a:r>
            <a:r>
              <a:rPr lang="en-US" sz="2800" b="1" dirty="0">
                <a:solidFill>
                  <a:schemeClr val="accent1"/>
                </a:solidFill>
              </a:rPr>
              <a:t>Reiteration</a:t>
            </a:r>
            <a:r>
              <a:rPr lang="en-US" sz="2800" dirty="0"/>
              <a:t> </a:t>
            </a:r>
            <a:r>
              <a:rPr lang="en-US" sz="2800" dirty="0" smtClean="0"/>
              <a:t>                                       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00B0F0"/>
                </a:solidFill>
              </a:rPr>
              <a:t>repetition</a:t>
            </a:r>
            <a:r>
              <a:rPr lang="en-US" sz="2800" dirty="0">
                <a:solidFill>
                  <a:srgbClr val="00B0F0"/>
                </a:solidFill>
              </a:rPr>
              <a:t>,</a:t>
            </a:r>
            <a:r>
              <a:rPr lang="en-US" sz="2800" dirty="0"/>
              <a:t> 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    </a:t>
            </a:r>
            <a:r>
              <a:rPr lang="en-US" sz="2800" dirty="0" smtClean="0">
                <a:solidFill>
                  <a:srgbClr val="00B0F0"/>
                </a:solidFill>
              </a:rPr>
              <a:t>synonymy,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    </a:t>
            </a:r>
            <a:r>
              <a:rPr lang="en-US" sz="2800" dirty="0" smtClean="0">
                <a:solidFill>
                  <a:srgbClr val="00B0F0"/>
                </a:solidFill>
              </a:rPr>
              <a:t>hyponymy(specific-general),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    </a:t>
            </a:r>
            <a:r>
              <a:rPr lang="en-US" sz="2800" dirty="0" smtClean="0">
                <a:solidFill>
                  <a:srgbClr val="00B0F0"/>
                </a:solidFill>
              </a:rPr>
              <a:t>metonymy(part-whole</a:t>
            </a:r>
            <a:r>
              <a:rPr lang="en-US" sz="2800" dirty="0">
                <a:solidFill>
                  <a:srgbClr val="00B0F0"/>
                </a:solidFill>
              </a:rPr>
              <a:t>), </a:t>
            </a:r>
            <a:r>
              <a:rPr lang="en-US" sz="2800" dirty="0" smtClean="0">
                <a:solidFill>
                  <a:srgbClr val="00B0F0"/>
                </a:solidFill>
              </a:rPr>
              <a:t>  </a:t>
            </a:r>
            <a:r>
              <a:rPr lang="en-US" sz="2800" dirty="0" smtClean="0"/>
              <a:t>                                           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00B0F0"/>
                </a:solidFill>
              </a:rPr>
              <a:t>antonymy</a:t>
            </a:r>
            <a:r>
              <a:rPr lang="en-US" sz="2800" dirty="0" smtClean="0"/>
              <a:t> &amp;                                                                     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 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00B0F0"/>
                </a:solidFill>
              </a:rPr>
              <a:t>general nouns</a:t>
            </a:r>
          </a:p>
          <a:p>
            <a:endParaRPr lang="en-US" sz="2800" dirty="0"/>
          </a:p>
          <a:p>
            <a:r>
              <a:rPr lang="en-US" sz="2800" dirty="0"/>
              <a:t>     </a:t>
            </a:r>
            <a:r>
              <a:rPr lang="en-US" sz="2800" b="1" dirty="0"/>
              <a:t>2.</a:t>
            </a:r>
            <a:r>
              <a:rPr lang="en-US" sz="2800" dirty="0"/>
              <a:t> </a:t>
            </a:r>
            <a:r>
              <a:rPr lang="en-US" sz="2800" b="1" dirty="0" smtClean="0">
                <a:solidFill>
                  <a:schemeClr val="accent1"/>
                </a:solidFill>
              </a:rPr>
              <a:t>Collocation</a:t>
            </a:r>
            <a:r>
              <a:rPr lang="en-US" sz="28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957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43527" y="762000"/>
            <a:ext cx="7543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1.1. Repetition</a:t>
            </a:r>
          </a:p>
          <a:p>
            <a:endParaRPr lang="en-US" sz="2400" b="1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Repetition of a lexical item is the most form of lexical </a:t>
            </a:r>
            <a:r>
              <a:rPr lang="en-US" sz="2400" dirty="0" smtClean="0"/>
              <a:t>cohesion; e.g</a:t>
            </a:r>
            <a:r>
              <a:rPr lang="en-US" sz="2400" dirty="0"/>
              <a:t>. </a:t>
            </a:r>
            <a:r>
              <a:rPr lang="en-US" sz="2400" dirty="0">
                <a:solidFill>
                  <a:schemeClr val="accent1"/>
                </a:solidFill>
              </a:rPr>
              <a:t>dog</a:t>
            </a:r>
            <a:r>
              <a:rPr lang="en-US" sz="2400" dirty="0"/>
              <a:t> </a:t>
            </a:r>
            <a:r>
              <a:rPr lang="en-US" sz="2400" dirty="0" smtClean="0"/>
              <a:t>in:</a:t>
            </a:r>
          </a:p>
          <a:p>
            <a:endParaRPr lang="en-US" sz="24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Reza </a:t>
            </a:r>
            <a:r>
              <a:rPr lang="en-US" sz="2400" dirty="0"/>
              <a:t>saw a </a:t>
            </a:r>
            <a:r>
              <a:rPr lang="en-US" sz="2400" dirty="0">
                <a:solidFill>
                  <a:schemeClr val="accent1"/>
                </a:solidFill>
              </a:rPr>
              <a:t>dog</a:t>
            </a:r>
            <a:r>
              <a:rPr lang="en-US" sz="2400" dirty="0"/>
              <a:t>. The </a:t>
            </a:r>
            <a:r>
              <a:rPr lang="en-US" sz="2400" dirty="0">
                <a:solidFill>
                  <a:schemeClr val="accent1"/>
                </a:solidFill>
              </a:rPr>
              <a:t>dog</a:t>
            </a:r>
            <a:r>
              <a:rPr lang="en-US" sz="2400" dirty="0"/>
              <a:t> was </a:t>
            </a:r>
            <a:r>
              <a:rPr lang="en-US" sz="2400" dirty="0" smtClean="0"/>
              <a:t>wounded by </a:t>
            </a:r>
            <a:r>
              <a:rPr lang="en-US" sz="2400" dirty="0"/>
              <a:t>the children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/>
              <a:t>In order for a lexical item to be recognized as repeated it </a:t>
            </a:r>
            <a:r>
              <a:rPr lang="en-US" sz="2400" dirty="0">
                <a:solidFill>
                  <a:schemeClr val="accent1"/>
                </a:solidFill>
              </a:rPr>
              <a:t>need not be in the same morphological sh</a:t>
            </a:r>
            <a:r>
              <a:rPr lang="en-US" sz="2400" dirty="0"/>
              <a:t>ape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Ali </a:t>
            </a:r>
            <a:r>
              <a:rPr lang="en-US" sz="2400" dirty="0">
                <a:solidFill>
                  <a:schemeClr val="accent1"/>
                </a:solidFill>
              </a:rPr>
              <a:t>arrived</a:t>
            </a:r>
            <a:r>
              <a:rPr lang="en-US" sz="2400" dirty="0"/>
              <a:t> yesterday. His </a:t>
            </a:r>
            <a:r>
              <a:rPr lang="en-US" sz="2400" dirty="0">
                <a:solidFill>
                  <a:schemeClr val="accent1"/>
                </a:solidFill>
              </a:rPr>
              <a:t>arrival</a:t>
            </a:r>
            <a:r>
              <a:rPr lang="en-US" sz="2400" dirty="0"/>
              <a:t> made his mother happy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400" dirty="0" smtClean="0"/>
              <a:t>Inflectional &amp; </a:t>
            </a:r>
            <a:r>
              <a:rPr lang="en-US" sz="2400" dirty="0"/>
              <a:t>derivational variants are also as the same item.</a:t>
            </a:r>
          </a:p>
        </p:txBody>
      </p:sp>
    </p:spTree>
    <p:extLst>
      <p:ext uri="{BB962C8B-B14F-4D97-AF65-F5344CB8AC3E}">
        <p14:creationId xmlns:p14="http://schemas.microsoft.com/office/powerpoint/2010/main" val="259726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7382" y="762000"/>
            <a:ext cx="75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1.2. Synonymy</a:t>
            </a:r>
          </a:p>
          <a:p>
            <a:endParaRPr lang="en-US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>
                <a:solidFill>
                  <a:schemeClr val="accent1"/>
                </a:solidFill>
              </a:rPr>
              <a:t>Lexical cohesion </a:t>
            </a:r>
            <a:r>
              <a:rPr lang="en-US" sz="2800" dirty="0"/>
              <a:t>is also created by the selection of a lexical item that is in some sense synonymous with a </a:t>
            </a:r>
            <a:r>
              <a:rPr lang="en-US" sz="2800" dirty="0" smtClean="0"/>
              <a:t>preceding one.</a:t>
            </a:r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What </a:t>
            </a:r>
            <a:r>
              <a:rPr lang="en-US" sz="2800" dirty="0">
                <a:solidFill>
                  <a:schemeClr val="accent1"/>
                </a:solidFill>
              </a:rPr>
              <a:t>people</a:t>
            </a:r>
            <a:r>
              <a:rPr lang="en-US" sz="2800" dirty="0"/>
              <a:t> want from the government is </a:t>
            </a:r>
            <a:r>
              <a:rPr lang="en-US" sz="2800" dirty="0" smtClean="0"/>
              <a:t>frankness. They </a:t>
            </a:r>
            <a:r>
              <a:rPr lang="en-US" sz="2800" dirty="0"/>
              <a:t>should explain everything to the </a:t>
            </a:r>
            <a:r>
              <a:rPr lang="en-US" sz="2800" dirty="0">
                <a:solidFill>
                  <a:schemeClr val="accent1"/>
                </a:solidFill>
              </a:rPr>
              <a:t>public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5994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990600"/>
            <a:ext cx="746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1.3. Hyponymy(specific to general)</a:t>
            </a:r>
          </a:p>
          <a:p>
            <a:endParaRPr lang="en-US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>
                <a:solidFill>
                  <a:schemeClr val="accent1"/>
                </a:solidFill>
              </a:rPr>
              <a:t>Hyponymy</a:t>
            </a:r>
            <a:r>
              <a:rPr lang="en-US" sz="2800" dirty="0"/>
              <a:t> is a relationship between two words, in which the meaning of one of the words includes the meaning </a:t>
            </a:r>
            <a:r>
              <a:rPr lang="en-US" sz="2800" dirty="0" smtClean="0"/>
              <a:t>of the </a:t>
            </a:r>
            <a:r>
              <a:rPr lang="en-US" sz="2800" dirty="0"/>
              <a:t>other word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A </a:t>
            </a:r>
            <a:r>
              <a:rPr lang="en-US" sz="2800" dirty="0">
                <a:solidFill>
                  <a:schemeClr val="accent1"/>
                </a:solidFill>
              </a:rPr>
              <a:t>dog</a:t>
            </a:r>
            <a:r>
              <a:rPr lang="en-US" sz="2800" dirty="0"/>
              <a:t> is a symbol of loyality. That </a:t>
            </a:r>
            <a:r>
              <a:rPr lang="en-US" sz="2800" dirty="0">
                <a:solidFill>
                  <a:schemeClr val="accent1"/>
                </a:solidFill>
              </a:rPr>
              <a:t>animal</a:t>
            </a:r>
            <a:r>
              <a:rPr lang="en-US" sz="2800" dirty="0"/>
              <a:t> is mine.</a:t>
            </a:r>
          </a:p>
        </p:txBody>
      </p:sp>
    </p:spTree>
    <p:extLst>
      <p:ext uri="{BB962C8B-B14F-4D97-AF65-F5344CB8AC3E}">
        <p14:creationId xmlns:p14="http://schemas.microsoft.com/office/powerpoint/2010/main" val="290556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914400"/>
            <a:ext cx="7620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1.4. Metonymy(part–whole)</a:t>
            </a:r>
          </a:p>
          <a:p>
            <a:endParaRPr lang="en-US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In this kind of lexical cohesion, cohesion results from the choice of a lexical item that is in some sense in </a:t>
            </a:r>
            <a:r>
              <a:rPr lang="en-US" sz="2800" dirty="0" smtClean="0">
                <a:solidFill>
                  <a:schemeClr val="accent1"/>
                </a:solidFill>
              </a:rPr>
              <a:t>part-whole relationship </a:t>
            </a:r>
            <a:r>
              <a:rPr lang="en-US" sz="2800" dirty="0"/>
              <a:t>with a </a:t>
            </a:r>
            <a:r>
              <a:rPr lang="en-US" sz="2800" dirty="0">
                <a:solidFill>
                  <a:schemeClr val="accent1"/>
                </a:solidFill>
              </a:rPr>
              <a:t>preceding lexical item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An English </a:t>
            </a:r>
            <a:r>
              <a:rPr lang="en-US" sz="2800" dirty="0">
                <a:solidFill>
                  <a:schemeClr val="accent1"/>
                </a:solidFill>
              </a:rPr>
              <a:t>daily</a:t>
            </a:r>
            <a:r>
              <a:rPr lang="en-US" sz="2800" dirty="0"/>
              <a:t> Monday talked about the result of presidential </a:t>
            </a:r>
            <a:r>
              <a:rPr lang="en-US" sz="2800" dirty="0" smtClean="0"/>
              <a:t>election. The </a:t>
            </a:r>
            <a:r>
              <a:rPr lang="en-US" sz="2800" dirty="0">
                <a:solidFill>
                  <a:schemeClr val="accent1"/>
                </a:solidFill>
              </a:rPr>
              <a:t>editorial</a:t>
            </a:r>
            <a:r>
              <a:rPr lang="en-US" sz="2800" dirty="0"/>
              <a:t> described that pre-election speeches caused good results.</a:t>
            </a:r>
          </a:p>
        </p:txBody>
      </p:sp>
    </p:spTree>
    <p:extLst>
      <p:ext uri="{BB962C8B-B14F-4D97-AF65-F5344CB8AC3E}">
        <p14:creationId xmlns:p14="http://schemas.microsoft.com/office/powerpoint/2010/main" val="128491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762000"/>
            <a:ext cx="7543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1.5. Antonymy</a:t>
            </a:r>
          </a:p>
          <a:p>
            <a:endParaRPr lang="en-US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In this type of lexical cohesion, cohesion comes about by the selection of an item which is </a:t>
            </a:r>
            <a:r>
              <a:rPr lang="en-US" sz="2800" dirty="0">
                <a:solidFill>
                  <a:schemeClr val="accent1"/>
                </a:solidFill>
              </a:rPr>
              <a:t>opposite</a:t>
            </a:r>
            <a:r>
              <a:rPr lang="en-US" sz="2800" dirty="0"/>
              <a:t> in meaning to </a:t>
            </a:r>
            <a:r>
              <a:rPr lang="en-US" sz="2800" dirty="0" smtClean="0"/>
              <a:t>a preceding </a:t>
            </a:r>
            <a:r>
              <a:rPr lang="en-US" sz="2800" dirty="0"/>
              <a:t>lexical item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Ali </a:t>
            </a:r>
            <a:r>
              <a:rPr lang="en-US" sz="2800" dirty="0">
                <a:solidFill>
                  <a:schemeClr val="accent1"/>
                </a:solidFill>
              </a:rPr>
              <a:t>received</a:t>
            </a:r>
            <a:r>
              <a:rPr lang="en-US" sz="2800" dirty="0"/>
              <a:t> a letter from bank yesterday. He will </a:t>
            </a:r>
            <a:r>
              <a:rPr lang="en-US" sz="2800" dirty="0">
                <a:solidFill>
                  <a:schemeClr val="accent1"/>
                </a:solidFill>
              </a:rPr>
              <a:t>send</a:t>
            </a:r>
            <a:r>
              <a:rPr lang="en-US" sz="2800" dirty="0"/>
              <a:t> answer next day.</a:t>
            </a:r>
          </a:p>
        </p:txBody>
      </p:sp>
    </p:spTree>
    <p:extLst>
      <p:ext uri="{BB962C8B-B14F-4D97-AF65-F5344CB8AC3E}">
        <p14:creationId xmlns:p14="http://schemas.microsoft.com/office/powerpoint/2010/main" val="166226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1143000"/>
            <a:ext cx="7543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1.6. </a:t>
            </a:r>
            <a:r>
              <a:rPr lang="en-US" sz="2800" b="1" dirty="0"/>
              <a:t>General </a:t>
            </a:r>
            <a:r>
              <a:rPr lang="en-US" sz="2800" b="1" dirty="0" smtClean="0"/>
              <a:t>Nouns</a:t>
            </a:r>
          </a:p>
          <a:p>
            <a:endParaRPr lang="en-US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They include </a:t>
            </a:r>
            <a:r>
              <a:rPr lang="en-US" sz="2800" dirty="0"/>
              <a:t>thing, person</a:t>
            </a:r>
            <a:r>
              <a:rPr lang="en-US" sz="2800" dirty="0" smtClean="0"/>
              <a:t>, … </a:t>
            </a:r>
            <a:r>
              <a:rPr lang="en-US" sz="2800" dirty="0"/>
              <a:t>are used cohesively when they have </a:t>
            </a:r>
            <a:r>
              <a:rPr lang="en-US" sz="2800" dirty="0" smtClean="0"/>
              <a:t>the </a:t>
            </a:r>
            <a:r>
              <a:rPr lang="en-US" sz="2800" dirty="0">
                <a:solidFill>
                  <a:schemeClr val="accent1"/>
                </a:solidFill>
              </a:rPr>
              <a:t>same referent</a:t>
            </a:r>
            <a:r>
              <a:rPr lang="en-US" sz="2800" dirty="0"/>
              <a:t> as </a:t>
            </a:r>
            <a:r>
              <a:rPr lang="en-US" sz="2800" dirty="0" smtClean="0"/>
              <a:t>whatever they are </a:t>
            </a:r>
            <a:r>
              <a:rPr lang="en-US" sz="2800" dirty="0" smtClean="0">
                <a:solidFill>
                  <a:schemeClr val="accent1"/>
                </a:solidFill>
              </a:rPr>
              <a:t>presupposing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Saddam doesn’t approve </a:t>
            </a:r>
            <a:r>
              <a:rPr lang="en-US" sz="2800" dirty="0">
                <a:solidFill>
                  <a:schemeClr val="accent1"/>
                </a:solidFill>
              </a:rPr>
              <a:t>military action against </a:t>
            </a:r>
            <a:r>
              <a:rPr lang="en-US" sz="2800" dirty="0"/>
              <a:t>Iraq. He said that </a:t>
            </a:r>
            <a:r>
              <a:rPr lang="en-US" sz="2800" dirty="0">
                <a:solidFill>
                  <a:schemeClr val="accent1"/>
                </a:solidFill>
              </a:rPr>
              <a:t>the moves </a:t>
            </a:r>
            <a:r>
              <a:rPr lang="en-US" sz="2800" dirty="0"/>
              <a:t>was illegal.</a:t>
            </a:r>
          </a:p>
        </p:txBody>
      </p:sp>
    </p:spTree>
    <p:extLst>
      <p:ext uri="{BB962C8B-B14F-4D97-AF65-F5344CB8AC3E}">
        <p14:creationId xmlns:p14="http://schemas.microsoft.com/office/powerpoint/2010/main" val="126951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762000"/>
            <a:ext cx="7467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1.7. Collocation</a:t>
            </a:r>
          </a:p>
          <a:p>
            <a:endParaRPr lang="en-US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1"/>
                </a:solidFill>
              </a:rPr>
              <a:t>Association</a:t>
            </a:r>
            <a:r>
              <a:rPr lang="en-US" sz="2800" dirty="0" smtClean="0"/>
              <a:t> </a:t>
            </a:r>
            <a:r>
              <a:rPr lang="en-US" sz="2800" dirty="0"/>
              <a:t>of lexical items that regularly </a:t>
            </a:r>
            <a:r>
              <a:rPr lang="en-US" sz="2800" dirty="0" smtClean="0"/>
              <a:t>    </a:t>
            </a:r>
            <a:r>
              <a:rPr lang="en-US" sz="2800" dirty="0" smtClean="0">
                <a:solidFill>
                  <a:schemeClr val="accent1"/>
                </a:solidFill>
              </a:rPr>
              <a:t>co-occur</a:t>
            </a:r>
            <a:r>
              <a:rPr lang="en-US" sz="2800" dirty="0"/>
              <a:t>. Or </a:t>
            </a:r>
            <a:r>
              <a:rPr lang="en-US" sz="2800" dirty="0" smtClean="0"/>
              <a:t>tend </a:t>
            </a:r>
            <a:r>
              <a:rPr lang="en-US" sz="2800" dirty="0"/>
              <a:t>to appear </a:t>
            </a:r>
            <a:r>
              <a:rPr lang="en-US" sz="2800" dirty="0">
                <a:solidFill>
                  <a:schemeClr val="accent1"/>
                </a:solidFill>
              </a:rPr>
              <a:t>in similar environments</a:t>
            </a:r>
            <a:r>
              <a:rPr lang="en-US" sz="2800" dirty="0"/>
              <a:t>. </a:t>
            </a:r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Such </a:t>
            </a:r>
            <a:r>
              <a:rPr lang="en-US" sz="2800" dirty="0"/>
              <a:t>words don’t have </a:t>
            </a:r>
            <a:r>
              <a:rPr lang="en-US" sz="2800" dirty="0">
                <a:solidFill>
                  <a:schemeClr val="accent1"/>
                </a:solidFill>
              </a:rPr>
              <a:t>any semantic </a:t>
            </a:r>
            <a:r>
              <a:rPr lang="en-US" sz="2800" dirty="0" smtClean="0">
                <a:solidFill>
                  <a:schemeClr val="accent1"/>
                </a:solidFill>
              </a:rPr>
              <a:t>relationship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 smtClean="0"/>
              <a:t>A </a:t>
            </a:r>
            <a:r>
              <a:rPr lang="en-US" sz="2800" dirty="0"/>
              <a:t>huge oil boat polluted the sea. Many dead fishes </a:t>
            </a:r>
            <a:r>
              <a:rPr lang="en-US" sz="2800" dirty="0">
                <a:solidFill>
                  <a:schemeClr val="accent1"/>
                </a:solidFill>
              </a:rPr>
              <a:t>lie along</a:t>
            </a:r>
            <a:r>
              <a:rPr lang="en-US" sz="2800" dirty="0"/>
              <a:t> the beach.</a:t>
            </a:r>
          </a:p>
        </p:txBody>
      </p:sp>
    </p:spTree>
    <p:extLst>
      <p:ext uri="{BB962C8B-B14F-4D97-AF65-F5344CB8AC3E}">
        <p14:creationId xmlns:p14="http://schemas.microsoft.com/office/powerpoint/2010/main" val="343271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1300486"/>
            <a:ext cx="7467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Hoey(1991</a:t>
            </a:r>
            <a:r>
              <a:rPr lang="en-US" sz="2800" dirty="0"/>
              <a:t>) argues that </a:t>
            </a:r>
            <a:r>
              <a:rPr lang="en-US" sz="2800" dirty="0">
                <a:solidFill>
                  <a:schemeClr val="accent1"/>
                </a:solidFill>
              </a:rPr>
              <a:t>lexical cohesion </a:t>
            </a:r>
            <a:r>
              <a:rPr lang="en-US" sz="2800" dirty="0"/>
              <a:t>is the single most important form of cohesion, accounting for </a:t>
            </a:r>
            <a:r>
              <a:rPr lang="en-US" sz="2800" dirty="0" smtClean="0"/>
              <a:t>something like </a:t>
            </a:r>
            <a:r>
              <a:rPr lang="en-US" sz="2800" dirty="0" smtClean="0">
                <a:solidFill>
                  <a:schemeClr val="accent1"/>
                </a:solidFill>
              </a:rPr>
              <a:t>40%</a:t>
            </a:r>
            <a:r>
              <a:rPr lang="en-US" sz="2800" dirty="0" smtClean="0"/>
              <a:t> of </a:t>
            </a:r>
            <a:r>
              <a:rPr lang="en-US" sz="2800" dirty="0">
                <a:solidFill>
                  <a:schemeClr val="accent1"/>
                </a:solidFill>
              </a:rPr>
              <a:t>cohesive ties</a:t>
            </a:r>
            <a:r>
              <a:rPr lang="en-US" sz="2800" dirty="0"/>
              <a:t> in texts.</a:t>
            </a:r>
          </a:p>
        </p:txBody>
      </p:sp>
    </p:spTree>
    <p:extLst>
      <p:ext uri="{BB962C8B-B14F-4D97-AF65-F5344CB8AC3E}">
        <p14:creationId xmlns:p14="http://schemas.microsoft.com/office/powerpoint/2010/main" val="193834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19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94327" y="23622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Components of a Research Paper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9705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2429317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Cohesion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19739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45836" y="1752600"/>
            <a:ext cx="754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 Title</a:t>
            </a:r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A Study </a:t>
            </a:r>
            <a:r>
              <a:rPr lang="en-US" sz="2800" dirty="0"/>
              <a:t>on Lexical Cohesion in English </a:t>
            </a:r>
            <a:r>
              <a:rPr lang="en-US" sz="2800" dirty="0" smtClean="0"/>
              <a:t>&amp;  Persian Translations of Qur'an: A </a:t>
            </a:r>
            <a:r>
              <a:rPr lang="en-US" sz="2800" dirty="0"/>
              <a:t>Comparative </a:t>
            </a:r>
            <a:r>
              <a:rPr lang="en-US" sz="2800" dirty="0" smtClean="0"/>
              <a:t>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                               Study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3326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714192"/>
            <a:ext cx="7543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2. Introduction</a:t>
            </a:r>
          </a:p>
          <a:p>
            <a:endParaRPr lang="en-US" sz="28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Talking about the Literature  review or                  histories of topic of research,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Elaborating on Theoretical Base,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Pointing to the purpose of conducting the research,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Research Question(s):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n-US" sz="2800" dirty="0"/>
              <a:t>What are the differences between English and Persian research articles in terms of </a:t>
            </a:r>
            <a:r>
              <a:rPr lang="en-US" sz="2800" dirty="0">
                <a:solidFill>
                  <a:schemeClr val="accent1"/>
                </a:solidFill>
              </a:rPr>
              <a:t>type</a:t>
            </a:r>
            <a:r>
              <a:rPr lang="en-US" sz="2800" dirty="0"/>
              <a:t>, </a:t>
            </a:r>
            <a:r>
              <a:rPr lang="en-US" sz="2800" dirty="0">
                <a:solidFill>
                  <a:schemeClr val="accent1"/>
                </a:solidFill>
              </a:rPr>
              <a:t>number</a:t>
            </a:r>
            <a:r>
              <a:rPr lang="en-US" sz="2800" dirty="0"/>
              <a:t>, and </a:t>
            </a:r>
            <a:r>
              <a:rPr lang="en-US" sz="2800" dirty="0">
                <a:solidFill>
                  <a:schemeClr val="accent1"/>
                </a:solidFill>
              </a:rPr>
              <a:t>degree </a:t>
            </a:r>
            <a:r>
              <a:rPr lang="en-US" sz="2800" dirty="0" smtClean="0">
                <a:solidFill>
                  <a:schemeClr val="accent1"/>
                </a:solidFill>
              </a:rPr>
              <a:t>of utilization </a:t>
            </a:r>
            <a:r>
              <a:rPr lang="en-US" sz="2800" dirty="0"/>
              <a:t>of lexical cohesive device?</a:t>
            </a:r>
          </a:p>
        </p:txBody>
      </p:sp>
    </p:spTree>
    <p:extLst>
      <p:ext uri="{BB962C8B-B14F-4D97-AF65-F5344CB8AC3E}">
        <p14:creationId xmlns:p14="http://schemas.microsoft.com/office/powerpoint/2010/main" val="128418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19727" y="914400"/>
            <a:ext cx="7467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3. Method</a:t>
            </a:r>
          </a:p>
          <a:p>
            <a:r>
              <a:rPr lang="en-US" sz="2800" b="1" dirty="0" smtClean="0"/>
              <a:t>3.1. Corpus ( Data)</a:t>
            </a:r>
          </a:p>
          <a:p>
            <a:endParaRPr lang="en-US" sz="2800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The data for this study consist of </a:t>
            </a:r>
            <a:r>
              <a:rPr lang="en-US" sz="2800" dirty="0" smtClean="0">
                <a:solidFill>
                  <a:schemeClr val="accent1"/>
                </a:solidFill>
              </a:rPr>
              <a:t>50 verses (</a:t>
            </a:r>
            <a:r>
              <a:rPr lang="en-US" sz="2800" dirty="0" smtClean="0">
                <a:solidFill>
                  <a:schemeClr val="tx2"/>
                </a:solidFill>
              </a:rPr>
              <a:t>sample size) </a:t>
            </a:r>
            <a:r>
              <a:rPr lang="en-US" sz="2800" dirty="0" smtClean="0"/>
              <a:t>from Holy Qur’an and its English </a:t>
            </a:r>
            <a:r>
              <a:rPr lang="en-US" sz="2800" dirty="0"/>
              <a:t>and </a:t>
            </a:r>
            <a:r>
              <a:rPr lang="en-US" sz="2800" dirty="0" smtClean="0"/>
              <a:t>Persian translations counterparts. The </a:t>
            </a:r>
            <a:r>
              <a:rPr lang="en-US" sz="2800" dirty="0" smtClean="0">
                <a:solidFill>
                  <a:schemeClr val="accent1"/>
                </a:solidFill>
              </a:rPr>
              <a:t>4 translators  </a:t>
            </a:r>
            <a:r>
              <a:rPr lang="en-US" sz="2800" dirty="0" smtClean="0"/>
              <a:t>were selected among </a:t>
            </a:r>
            <a:r>
              <a:rPr lang="en-US" sz="2800" dirty="0" smtClean="0">
                <a:solidFill>
                  <a:schemeClr val="accent1"/>
                </a:solidFill>
              </a:rPr>
              <a:t>Muslim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chemeClr val="accent1"/>
                </a:solidFill>
              </a:rPr>
              <a:t>Non-Muslim translators </a:t>
            </a:r>
            <a:r>
              <a:rPr lang="en-US" sz="2800" dirty="0" smtClean="0"/>
              <a:t>such as </a:t>
            </a:r>
            <a:r>
              <a:rPr lang="en-US" sz="2800" dirty="0" smtClean="0">
                <a:solidFill>
                  <a:schemeClr val="accent1"/>
                </a:solidFill>
              </a:rPr>
              <a:t>Arberry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1"/>
                </a:solidFill>
              </a:rPr>
              <a:t>Picktal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chemeClr val="accent1"/>
                </a:solidFill>
              </a:rPr>
              <a:t>Shakir</a:t>
            </a:r>
            <a:r>
              <a:rPr lang="en-US" sz="2800" dirty="0" smtClean="0"/>
              <a:t>, and </a:t>
            </a:r>
            <a:r>
              <a:rPr lang="en-US" sz="2800" dirty="0" smtClean="0">
                <a:solidFill>
                  <a:schemeClr val="accent1"/>
                </a:solidFill>
              </a:rPr>
              <a:t>Asad</a:t>
            </a:r>
            <a:r>
              <a:rPr lang="en-US" sz="2800" dirty="0" smtClean="0"/>
              <a:t>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3614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6862" y="685800"/>
            <a:ext cx="7543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3.2. Procedures of data </a:t>
            </a:r>
            <a:r>
              <a:rPr lang="en-US" sz="2800" b="1" dirty="0" smtClean="0"/>
              <a:t>analysis</a:t>
            </a:r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To analyze the data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                                                                                     </a:t>
            </a:r>
            <a:r>
              <a:rPr lang="en-US" sz="2800" b="1" dirty="0" smtClean="0"/>
              <a:t>1.</a:t>
            </a:r>
            <a:r>
              <a:rPr lang="en-US" sz="2800" dirty="0" smtClean="0"/>
              <a:t>  Every verse in each text, &amp; the number of </a:t>
            </a:r>
          </a:p>
          <a:p>
            <a:r>
              <a:rPr lang="en-US" sz="2800" dirty="0" smtClean="0"/>
              <a:t>     cohesive </a:t>
            </a:r>
            <a:r>
              <a:rPr lang="en-US" sz="2800" dirty="0"/>
              <a:t>ties will be </a:t>
            </a:r>
            <a:r>
              <a:rPr lang="en-US" sz="2800" dirty="0" smtClean="0"/>
              <a:t>detected, </a:t>
            </a:r>
          </a:p>
          <a:p>
            <a:r>
              <a:rPr lang="en-US" sz="2800" dirty="0" smtClean="0"/>
              <a:t>                                                                                           </a:t>
            </a:r>
            <a:r>
              <a:rPr lang="en-US" sz="2800" b="1" dirty="0" smtClean="0"/>
              <a:t>2.</a:t>
            </a:r>
            <a:r>
              <a:rPr lang="en-US" sz="2800" dirty="0" smtClean="0"/>
              <a:t> The </a:t>
            </a:r>
            <a:r>
              <a:rPr lang="en-US" sz="2800" dirty="0"/>
              <a:t>presupposing elements in the cohesive ties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 will </a:t>
            </a:r>
            <a:r>
              <a:rPr lang="en-US" sz="2800" dirty="0"/>
              <a:t>be </a:t>
            </a:r>
            <a:r>
              <a:rPr lang="en-US" sz="2800" dirty="0" smtClean="0"/>
              <a:t>found,</a:t>
            </a:r>
          </a:p>
          <a:p>
            <a:r>
              <a:rPr lang="en-US" sz="2800" dirty="0" smtClean="0"/>
              <a:t>                                                                                                </a:t>
            </a:r>
            <a:r>
              <a:rPr lang="en-US" sz="2800" b="1" dirty="0" smtClean="0"/>
              <a:t>3.</a:t>
            </a:r>
            <a:r>
              <a:rPr lang="en-US" sz="2800" dirty="0" smtClean="0"/>
              <a:t> Each </a:t>
            </a:r>
            <a:r>
              <a:rPr lang="en-US" sz="2800" dirty="0"/>
              <a:t>tie will be specified for the type of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cohesion &amp; </a:t>
            </a:r>
            <a:r>
              <a:rPr lang="en-US" sz="2800" dirty="0"/>
              <a:t>its related sub-type.</a:t>
            </a:r>
          </a:p>
        </p:txBody>
      </p:sp>
    </p:spTree>
    <p:extLst>
      <p:ext uri="{BB962C8B-B14F-4D97-AF65-F5344CB8AC3E}">
        <p14:creationId xmlns:p14="http://schemas.microsoft.com/office/powerpoint/2010/main" val="173701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457200"/>
            <a:ext cx="7543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4. </a:t>
            </a:r>
            <a:r>
              <a:rPr lang="en-US" sz="2800" dirty="0" smtClean="0"/>
              <a:t>Again </a:t>
            </a:r>
            <a:r>
              <a:rPr lang="en-US" sz="2800" dirty="0"/>
              <a:t>two summarizing tables are needed to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present </a:t>
            </a:r>
            <a:r>
              <a:rPr lang="en-US" sz="2800" dirty="0"/>
              <a:t>the percentage of sub-types of lexical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 cohesion </a:t>
            </a:r>
            <a:r>
              <a:rPr lang="en-US" sz="2800" dirty="0"/>
              <a:t>in both data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The following formula is used to calculate the percentage of each sub-type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The percentage of each sub-type = </a:t>
            </a:r>
            <a:endParaRPr lang="en-US" sz="2800" dirty="0" smtClean="0"/>
          </a:p>
          <a:p>
            <a:pPr algn="ctr"/>
            <a:r>
              <a:rPr lang="en-US" sz="2800" dirty="0" smtClean="0"/>
              <a:t>                                                                                           The </a:t>
            </a:r>
            <a:r>
              <a:rPr lang="en-US" sz="2800" dirty="0"/>
              <a:t>number of that sub-type × </a:t>
            </a:r>
            <a:r>
              <a:rPr lang="en-US" sz="2800" dirty="0" smtClean="0"/>
              <a:t>100</a:t>
            </a:r>
            <a:endParaRPr lang="en-US" sz="2800" dirty="0"/>
          </a:p>
          <a:p>
            <a:pPr algn="ctr"/>
            <a:r>
              <a:rPr lang="en-US" sz="2800" dirty="0"/>
              <a:t>total number of words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981200" y="5181600"/>
            <a:ext cx="5257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337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12800" y="1524000"/>
            <a:ext cx="7467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4. Results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4.1. </a:t>
            </a:r>
            <a:r>
              <a:rPr lang="en-US" sz="2800" dirty="0"/>
              <a:t>Lexical cohesion in </a:t>
            </a:r>
            <a:r>
              <a:rPr lang="en-US" sz="2800" dirty="0" smtClean="0"/>
              <a:t>Persian data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4.2. </a:t>
            </a:r>
            <a:r>
              <a:rPr lang="en-US" sz="2800" dirty="0"/>
              <a:t>Lexical cohesion in English data</a:t>
            </a:r>
          </a:p>
        </p:txBody>
      </p:sp>
    </p:spTree>
    <p:extLst>
      <p:ext uri="{BB962C8B-B14F-4D97-AF65-F5344CB8AC3E}">
        <p14:creationId xmlns:p14="http://schemas.microsoft.com/office/powerpoint/2010/main" val="266453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68218" y="838200"/>
            <a:ext cx="7467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5. Analysis </a:t>
            </a:r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R</a:t>
            </a:r>
            <a:r>
              <a:rPr lang="en-US" dirty="0" smtClean="0"/>
              <a:t> = repetition            </a:t>
            </a:r>
            <a:r>
              <a:rPr lang="en-US" b="1" dirty="0" smtClean="0"/>
              <a:t>S</a:t>
            </a:r>
            <a:r>
              <a:rPr lang="en-US" dirty="0" smtClean="0"/>
              <a:t> = synonymy              </a:t>
            </a:r>
            <a:r>
              <a:rPr lang="en-US" b="1" dirty="0" smtClean="0"/>
              <a:t>M</a:t>
            </a:r>
            <a:r>
              <a:rPr lang="en-US" dirty="0" smtClean="0"/>
              <a:t> = metonymy     </a:t>
            </a:r>
            <a:r>
              <a:rPr lang="en-US" b="1" dirty="0" smtClean="0"/>
              <a:t>C</a:t>
            </a:r>
            <a:r>
              <a:rPr lang="en-US" dirty="0" smtClean="0"/>
              <a:t> = collocation</a:t>
            </a:r>
            <a:endParaRPr lang="en-US" dirty="0"/>
          </a:p>
          <a:p>
            <a:r>
              <a:rPr lang="en-US" b="1" dirty="0" smtClean="0"/>
              <a:t>H</a:t>
            </a:r>
            <a:r>
              <a:rPr lang="en-US" dirty="0" smtClean="0"/>
              <a:t> = hyponymy         </a:t>
            </a:r>
            <a:r>
              <a:rPr lang="en-US" b="1" dirty="0" smtClean="0"/>
              <a:t>G</a:t>
            </a:r>
            <a:r>
              <a:rPr lang="en-US" dirty="0" smtClean="0"/>
              <a:t> = general noun          </a:t>
            </a:r>
            <a:r>
              <a:rPr lang="en-US" b="1" dirty="0" smtClean="0"/>
              <a:t>A</a:t>
            </a:r>
            <a:r>
              <a:rPr lang="en-US" dirty="0" smtClean="0"/>
              <a:t> = antonymy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691938"/>
              </p:ext>
            </p:extLst>
          </p:nvPr>
        </p:nvGraphicFramePr>
        <p:xfrm>
          <a:off x="944418" y="2360831"/>
          <a:ext cx="7315200" cy="2744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915769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Cohesion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31993">
                <a:tc>
                  <a:txBody>
                    <a:bodyPr/>
                    <a:lstStyle/>
                    <a:p>
                      <a:r>
                        <a:rPr lang="en-US" dirty="0" smtClean="0"/>
                        <a:t>Persian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63.42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92.49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7.36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4.19</a:t>
                      </a:r>
                    </a:p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15.23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5.03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</a:p>
                    <a:p>
                      <a:r>
                        <a:rPr lang="en-US" dirty="0" smtClean="0"/>
                        <a:t>Translator 1, 2, 3, &amp;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63.76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2.61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2.58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6.76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4.41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14.1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5.77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39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27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772678"/>
            <a:ext cx="7543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6. Conclusion</a:t>
            </a:r>
          </a:p>
          <a:p>
            <a:r>
              <a:rPr lang="en-US" sz="3200" b="1" dirty="0"/>
              <a:t> </a:t>
            </a:r>
            <a:r>
              <a:rPr lang="en-US" sz="3200" b="1" dirty="0" smtClean="0"/>
              <a:t>    </a:t>
            </a:r>
            <a:endParaRPr lang="en-US" sz="3200" b="1" dirty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Rendering a summary or gist of the research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Research Implication(s)</a:t>
            </a:r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4929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2000" y="1143000"/>
            <a:ext cx="7467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Cohesion is a </a:t>
            </a:r>
            <a:r>
              <a:rPr lang="en-US" sz="2800" dirty="0">
                <a:solidFill>
                  <a:schemeClr val="accent1"/>
                </a:solidFill>
              </a:rPr>
              <a:t>semantic concept</a:t>
            </a:r>
            <a:r>
              <a:rPr lang="en-US" sz="2800" dirty="0"/>
              <a:t> </a:t>
            </a:r>
            <a:r>
              <a:rPr lang="en-US" sz="2800" dirty="0" smtClean="0"/>
              <a:t>&amp;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it </a:t>
            </a:r>
            <a:r>
              <a:rPr lang="en-US" sz="2800" dirty="0"/>
              <a:t>refers to relations of meanings that exist </a:t>
            </a:r>
            <a:r>
              <a:rPr lang="en-US" sz="2800" dirty="0">
                <a:solidFill>
                  <a:schemeClr val="accent1"/>
                </a:solidFill>
              </a:rPr>
              <a:t>within the text</a:t>
            </a:r>
            <a:r>
              <a:rPr lang="en-US" sz="2800" dirty="0"/>
              <a:t> </a:t>
            </a:r>
            <a:r>
              <a:rPr lang="en-US" sz="2800" dirty="0" smtClean="0"/>
              <a:t>&amp;                                                                   that </a:t>
            </a:r>
            <a:r>
              <a:rPr lang="en-US" sz="2800" dirty="0"/>
              <a:t>define it as </a:t>
            </a:r>
            <a:r>
              <a:rPr lang="en-US" sz="2800" dirty="0" smtClean="0"/>
              <a:t>a text.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So </a:t>
            </a:r>
            <a:r>
              <a:rPr lang="en-US" sz="2800" dirty="0"/>
              <a:t>cohesion helps </a:t>
            </a:r>
            <a:r>
              <a:rPr lang="en-US" sz="2800" dirty="0">
                <a:solidFill>
                  <a:schemeClr val="accent1"/>
                </a:solidFill>
              </a:rPr>
              <a:t>to create text by providing texture</a:t>
            </a:r>
            <a:r>
              <a:rPr lang="en-US" sz="2800" dirty="0"/>
              <a:t>. </a:t>
            </a:r>
            <a:r>
              <a:rPr lang="en-US" sz="2800" dirty="0" smtClean="0"/>
              <a:t>                                                                    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594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990600"/>
            <a:ext cx="7467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According to Halliday </a:t>
            </a:r>
            <a:r>
              <a:rPr lang="en-US" sz="2800" dirty="0" smtClean="0"/>
              <a:t>&amp; </a:t>
            </a:r>
            <a:r>
              <a:rPr lang="en-US" sz="2800" dirty="0"/>
              <a:t>Hasan (1976), </a:t>
            </a:r>
            <a:r>
              <a:rPr lang="en-US" sz="2800" dirty="0" smtClean="0"/>
              <a:t>                          the </a:t>
            </a:r>
            <a:r>
              <a:rPr lang="en-US" sz="2800" dirty="0"/>
              <a:t>primary factor of whether a set of sentences </a:t>
            </a:r>
            <a:r>
              <a:rPr lang="en-US" sz="2800" dirty="0">
                <a:solidFill>
                  <a:schemeClr val="accent1"/>
                </a:solidFill>
              </a:rPr>
              <a:t>do</a:t>
            </a:r>
            <a:r>
              <a:rPr lang="en-US" sz="2800" dirty="0"/>
              <a:t> or </a:t>
            </a:r>
            <a:r>
              <a:rPr lang="en-US" sz="2800" dirty="0">
                <a:solidFill>
                  <a:schemeClr val="accent1"/>
                </a:solidFill>
              </a:rPr>
              <a:t>do not constitute a text </a:t>
            </a:r>
            <a:r>
              <a:rPr lang="en-US" sz="2800" dirty="0"/>
              <a:t>depends on </a:t>
            </a:r>
            <a:r>
              <a:rPr lang="en-US" sz="2800" dirty="0">
                <a:solidFill>
                  <a:schemeClr val="accent1"/>
                </a:solidFill>
              </a:rPr>
              <a:t>cohesive relationships </a:t>
            </a:r>
            <a:r>
              <a:rPr lang="en-US" sz="2800" dirty="0"/>
              <a:t>between </a:t>
            </a:r>
            <a:r>
              <a:rPr lang="en-US" sz="2800" dirty="0" smtClean="0"/>
              <a:t>&amp; </a:t>
            </a:r>
            <a:r>
              <a:rPr lang="en-US" sz="2800" dirty="0"/>
              <a:t>within the sentences which create </a:t>
            </a:r>
            <a:r>
              <a:rPr lang="en-US" sz="2800" dirty="0">
                <a:solidFill>
                  <a:schemeClr val="accent1"/>
                </a:solidFill>
              </a:rPr>
              <a:t>texture</a:t>
            </a:r>
            <a:r>
              <a:rPr lang="en-US" sz="2800" dirty="0"/>
              <a:t>: </a:t>
            </a:r>
            <a:endParaRPr lang="en-US" sz="2800" dirty="0" smtClean="0"/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A </a:t>
            </a:r>
            <a:r>
              <a:rPr lang="en-US" sz="2800" dirty="0">
                <a:solidFill>
                  <a:schemeClr val="accent1"/>
                </a:solidFill>
              </a:rPr>
              <a:t>text</a:t>
            </a:r>
            <a:r>
              <a:rPr lang="en-US" sz="2800" dirty="0"/>
              <a:t> has </a:t>
            </a:r>
            <a:r>
              <a:rPr lang="en-US" sz="2800" dirty="0">
                <a:solidFill>
                  <a:schemeClr val="accent1"/>
                </a:solidFill>
              </a:rPr>
              <a:t>texture</a:t>
            </a:r>
            <a:r>
              <a:rPr lang="en-US" sz="2800" dirty="0"/>
              <a:t> </a:t>
            </a:r>
            <a:r>
              <a:rPr lang="en-US" sz="2800" dirty="0" smtClean="0"/>
              <a:t>&amp; </a:t>
            </a:r>
            <a:r>
              <a:rPr lang="en-US" sz="2800" dirty="0"/>
              <a:t>this is what </a:t>
            </a:r>
            <a:r>
              <a:rPr lang="en-US" sz="2800" dirty="0" smtClean="0"/>
              <a:t>distinguishes </a:t>
            </a:r>
            <a:r>
              <a:rPr lang="en-US" sz="2800" dirty="0"/>
              <a:t>it from something that is </a:t>
            </a:r>
            <a:r>
              <a:rPr lang="en-US" sz="2800" dirty="0">
                <a:solidFill>
                  <a:schemeClr val="accent1"/>
                </a:solidFill>
              </a:rPr>
              <a:t>not a </a:t>
            </a:r>
            <a:r>
              <a:rPr lang="en-US" sz="2800" dirty="0" smtClean="0">
                <a:solidFill>
                  <a:schemeClr val="accent1"/>
                </a:solidFill>
              </a:rPr>
              <a:t>text</a:t>
            </a:r>
            <a:r>
              <a:rPr lang="en-US" sz="2800" dirty="0"/>
              <a:t>.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>
                <a:solidFill>
                  <a:schemeClr val="accent1"/>
                </a:solidFill>
              </a:rPr>
              <a:t>texture</a:t>
            </a:r>
            <a:r>
              <a:rPr lang="en-US" sz="2800" dirty="0"/>
              <a:t> is provided by the </a:t>
            </a:r>
            <a:r>
              <a:rPr lang="en-US" sz="2800" dirty="0">
                <a:solidFill>
                  <a:schemeClr val="accent1"/>
                </a:solidFill>
              </a:rPr>
              <a:t>cohesive</a:t>
            </a:r>
            <a:r>
              <a:rPr lang="en-US" sz="2800" dirty="0"/>
              <a:t> </a:t>
            </a:r>
            <a:r>
              <a:rPr lang="en-US" sz="2800" dirty="0" smtClean="0">
                <a:solidFill>
                  <a:schemeClr val="accent1"/>
                </a:solidFill>
              </a:rPr>
              <a:t>RELATION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88160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38200" y="1219200"/>
            <a:ext cx="7391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Cohesive relationships within a text are set </a:t>
            </a:r>
            <a:r>
              <a:rPr lang="en-US" sz="2800" dirty="0" smtClean="0"/>
              <a:t>up: where </a:t>
            </a:r>
            <a:r>
              <a:rPr lang="en-US" sz="2800" dirty="0"/>
              <a:t>the </a:t>
            </a:r>
            <a:r>
              <a:rPr lang="en-US" sz="2800" dirty="0">
                <a:solidFill>
                  <a:schemeClr val="accent1"/>
                </a:solidFill>
              </a:rPr>
              <a:t>INTERPRETATION</a:t>
            </a:r>
            <a:r>
              <a:rPr lang="en-US" sz="2800" dirty="0"/>
              <a:t> of some elements in the discourse is dependent on that of another. </a:t>
            </a:r>
            <a:endParaRPr lang="en-US" sz="2800" dirty="0" smtClean="0"/>
          </a:p>
          <a:p>
            <a:r>
              <a:rPr lang="en-US" sz="2800" dirty="0" smtClean="0"/>
              <a:t>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The one </a:t>
            </a:r>
            <a:r>
              <a:rPr lang="en-US" sz="2800" dirty="0">
                <a:solidFill>
                  <a:schemeClr val="accent1"/>
                </a:solidFill>
              </a:rPr>
              <a:t>PRESUPPOSES</a:t>
            </a:r>
            <a:r>
              <a:rPr lang="en-US" sz="2800" dirty="0"/>
              <a:t> the other in the sense that it cannot be effectively </a:t>
            </a:r>
            <a:r>
              <a:rPr lang="en-US" sz="2800" dirty="0">
                <a:solidFill>
                  <a:schemeClr val="accent1"/>
                </a:solidFill>
              </a:rPr>
              <a:t>decoded</a:t>
            </a:r>
            <a:r>
              <a:rPr lang="en-US" sz="2800" dirty="0"/>
              <a:t> except </a:t>
            </a:r>
            <a:r>
              <a:rPr lang="en-US" sz="2800" dirty="0">
                <a:solidFill>
                  <a:schemeClr val="accent1"/>
                </a:solidFill>
              </a:rPr>
              <a:t>by recourse to </a:t>
            </a:r>
            <a:r>
              <a:rPr lang="en-US" sz="2800" dirty="0" smtClean="0">
                <a:solidFill>
                  <a:schemeClr val="accent1"/>
                </a:solidFill>
              </a:rPr>
              <a:t>it</a:t>
            </a:r>
            <a:r>
              <a:rPr lang="en-US" sz="2800" dirty="0" smtClean="0"/>
              <a:t> 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512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78449" y="914400"/>
            <a:ext cx="75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Halliday and Hasan (</a:t>
            </a:r>
            <a:r>
              <a:rPr lang="en-US" sz="2800" dirty="0" smtClean="0"/>
              <a:t>1976) </a:t>
            </a:r>
            <a:r>
              <a:rPr lang="en-US" sz="2800" dirty="0"/>
              <a:t>argue that </a:t>
            </a:r>
            <a:r>
              <a:rPr lang="en-US" sz="2800" dirty="0">
                <a:solidFill>
                  <a:schemeClr val="accent1"/>
                </a:solidFill>
              </a:rPr>
              <a:t>cohesion </a:t>
            </a:r>
            <a:r>
              <a:rPr lang="en-US" sz="2800" dirty="0"/>
              <a:t>is </a:t>
            </a:r>
            <a:r>
              <a:rPr lang="en-US" sz="2800" dirty="0" smtClean="0"/>
              <a:t>expressed </a:t>
            </a:r>
            <a:r>
              <a:rPr lang="en-US" sz="2800" dirty="0" smtClean="0">
                <a:solidFill>
                  <a:schemeClr val="accent1"/>
                </a:solidFill>
              </a:rPr>
              <a:t>partly </a:t>
            </a:r>
            <a:r>
              <a:rPr lang="en-US" sz="2800" dirty="0">
                <a:solidFill>
                  <a:schemeClr val="accent1"/>
                </a:solidFill>
              </a:rPr>
              <a:t>through </a:t>
            </a:r>
            <a:r>
              <a:rPr lang="en-US" sz="2800" dirty="0"/>
              <a:t>the : </a:t>
            </a:r>
            <a:endParaRPr lang="en-US" sz="2800" dirty="0" smtClean="0"/>
          </a:p>
          <a:p>
            <a:r>
              <a:rPr lang="en-US" sz="2800" dirty="0" smtClean="0"/>
              <a:t>                                                                                                   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     Grammar</a:t>
            </a:r>
            <a:r>
              <a:rPr lang="en-US" sz="2800" dirty="0" smtClean="0"/>
              <a:t> &amp;                                           </a:t>
            </a:r>
          </a:p>
          <a:p>
            <a:r>
              <a:rPr lang="en-US" sz="2800" dirty="0" smtClean="0">
                <a:solidFill>
                  <a:schemeClr val="accent1"/>
                </a:solidFill>
              </a:rPr>
              <a:t>     Vocabulary</a:t>
            </a:r>
            <a:r>
              <a:rPr lang="en-US" sz="2800" dirty="0"/>
              <a:t>, </a:t>
            </a:r>
            <a:r>
              <a:rPr lang="en-US" sz="2800" dirty="0" smtClean="0"/>
              <a:t>hence we have:</a:t>
            </a:r>
          </a:p>
          <a:p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/>
                </a:solidFill>
              </a:rPr>
              <a:t>Grammatical </a:t>
            </a:r>
            <a:r>
              <a:rPr lang="en-US" sz="2800" dirty="0">
                <a:solidFill>
                  <a:schemeClr val="accent1"/>
                </a:solidFill>
              </a:rPr>
              <a:t>cohesion</a:t>
            </a:r>
            <a:r>
              <a:rPr lang="en-US" sz="2800" dirty="0"/>
              <a:t> </a:t>
            </a:r>
            <a:r>
              <a:rPr lang="en-US" sz="2800" dirty="0" smtClean="0"/>
              <a:t>&amp;</a:t>
            </a:r>
          </a:p>
          <a:p>
            <a:r>
              <a:rPr lang="en-US" sz="2800" dirty="0" smtClean="0"/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/>
                </a:solidFill>
              </a:rPr>
              <a:t>Lexical </a:t>
            </a:r>
            <a:r>
              <a:rPr lang="en-US" sz="2800" dirty="0">
                <a:solidFill>
                  <a:schemeClr val="accent1"/>
                </a:solidFill>
              </a:rPr>
              <a:t>cohesion</a:t>
            </a:r>
            <a:r>
              <a:rPr lang="en-US" sz="2800" dirty="0"/>
              <a:t>.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5428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96636" y="1066800"/>
            <a:ext cx="7543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800" dirty="0"/>
              <a:t>It is necessary to consider that cohesion is a </a:t>
            </a:r>
            <a:r>
              <a:rPr lang="en-US" sz="2800" dirty="0">
                <a:solidFill>
                  <a:schemeClr val="accent1"/>
                </a:solidFill>
              </a:rPr>
              <a:t>semantic relation </a:t>
            </a:r>
            <a:r>
              <a:rPr lang="en-US" sz="2800" dirty="0"/>
              <a:t>but, like all the components  of semantic system, it is </a:t>
            </a:r>
            <a:r>
              <a:rPr lang="en-US" sz="2800" dirty="0">
                <a:solidFill>
                  <a:schemeClr val="accent1"/>
                </a:solidFill>
              </a:rPr>
              <a:t>realized</a:t>
            </a:r>
            <a:r>
              <a:rPr lang="en-US" sz="2800" dirty="0"/>
              <a:t> through the </a:t>
            </a:r>
            <a:r>
              <a:rPr lang="en-US" sz="2800" dirty="0">
                <a:solidFill>
                  <a:schemeClr val="accent1"/>
                </a:solidFill>
              </a:rPr>
              <a:t>lexico-grammatical system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 smtClean="0">
                <a:solidFill>
                  <a:schemeClr val="accent1"/>
                </a:solidFill>
              </a:rPr>
              <a:t>lexico-grammatical </a:t>
            </a:r>
            <a:r>
              <a:rPr lang="en-US" sz="2800" dirty="0">
                <a:solidFill>
                  <a:schemeClr val="accent1"/>
                </a:solidFill>
              </a:rPr>
              <a:t>syste</a:t>
            </a:r>
            <a:r>
              <a:rPr lang="en-US" sz="2800" dirty="0"/>
              <a:t>m includes both </a:t>
            </a:r>
            <a:r>
              <a:rPr lang="en-US" sz="2800" dirty="0">
                <a:solidFill>
                  <a:schemeClr val="accent1"/>
                </a:solidFill>
              </a:rPr>
              <a:t>grammar</a:t>
            </a:r>
            <a:r>
              <a:rPr lang="en-US" sz="2800" dirty="0"/>
              <a:t> &amp; </a:t>
            </a:r>
            <a:r>
              <a:rPr lang="en-US" sz="2800" dirty="0">
                <a:solidFill>
                  <a:schemeClr val="accent1"/>
                </a:solidFill>
              </a:rPr>
              <a:t>vocabulary</a:t>
            </a:r>
            <a:r>
              <a:rPr lang="en-US" sz="2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163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609600"/>
            <a:ext cx="8382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3200" dirty="0"/>
              <a:t>There are five major types of </a:t>
            </a:r>
            <a:r>
              <a:rPr lang="en-US" sz="3200" dirty="0" smtClean="0"/>
              <a:t>cohesive devices:</a:t>
            </a:r>
          </a:p>
          <a:p>
            <a:r>
              <a:rPr lang="en-US" sz="3200" dirty="0" smtClean="0"/>
              <a:t>                                                                                         1. </a:t>
            </a:r>
            <a:r>
              <a:rPr lang="en-US" sz="3200" dirty="0">
                <a:solidFill>
                  <a:schemeClr val="accent1"/>
                </a:solidFill>
              </a:rPr>
              <a:t>reference</a:t>
            </a:r>
            <a:r>
              <a:rPr lang="en-US" sz="3200" dirty="0" smtClean="0">
                <a:solidFill>
                  <a:schemeClr val="accent1"/>
                </a:solidFill>
              </a:rPr>
              <a:t>,</a:t>
            </a:r>
          </a:p>
          <a:p>
            <a:r>
              <a:rPr lang="en-US" sz="3200" dirty="0" smtClean="0">
                <a:solidFill>
                  <a:schemeClr val="accent1"/>
                </a:solidFill>
              </a:rPr>
              <a:t>                                                                                                                            </a:t>
            </a:r>
            <a:r>
              <a:rPr lang="en-US" sz="3200" dirty="0" smtClean="0"/>
              <a:t>2. </a:t>
            </a:r>
            <a:r>
              <a:rPr lang="en-US" sz="3200" dirty="0" smtClean="0">
                <a:solidFill>
                  <a:schemeClr val="accent1"/>
                </a:solidFill>
              </a:rPr>
              <a:t>substitution,</a:t>
            </a:r>
          </a:p>
          <a:p>
            <a:r>
              <a:rPr lang="en-US" sz="3200" dirty="0" smtClean="0">
                <a:solidFill>
                  <a:schemeClr val="accent1"/>
                </a:solidFill>
              </a:rPr>
              <a:t>                                                                                                                       </a:t>
            </a:r>
            <a:r>
              <a:rPr lang="en-US" sz="3200" dirty="0" smtClean="0"/>
              <a:t>3. </a:t>
            </a:r>
            <a:r>
              <a:rPr lang="en-US" sz="3200" dirty="0" smtClean="0">
                <a:solidFill>
                  <a:schemeClr val="accent1"/>
                </a:solidFill>
              </a:rPr>
              <a:t>ellipsis,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                                                                                                                         4. </a:t>
            </a:r>
            <a:r>
              <a:rPr lang="en-US" sz="3200" dirty="0">
                <a:solidFill>
                  <a:schemeClr val="accent1"/>
                </a:solidFill>
              </a:rPr>
              <a:t>conjunction</a:t>
            </a:r>
            <a:r>
              <a:rPr lang="en-US" sz="3200" dirty="0"/>
              <a:t> </a:t>
            </a:r>
            <a:r>
              <a:rPr lang="en-US" sz="3200" dirty="0" smtClean="0"/>
              <a:t>&amp;  </a:t>
            </a:r>
          </a:p>
          <a:p>
            <a:r>
              <a:rPr lang="en-US" sz="3200" dirty="0" smtClean="0"/>
              <a:t>                                                                                             5. </a:t>
            </a:r>
            <a:r>
              <a:rPr lang="en-US" sz="3200" dirty="0">
                <a:solidFill>
                  <a:schemeClr val="accent1"/>
                </a:solidFill>
              </a:rPr>
              <a:t>lexical</a:t>
            </a:r>
            <a:r>
              <a:rPr lang="en-US" sz="3200" dirty="0"/>
              <a:t> cohesion. </a:t>
            </a:r>
          </a:p>
        </p:txBody>
      </p:sp>
    </p:spTree>
    <p:extLst>
      <p:ext uri="{BB962C8B-B14F-4D97-AF65-F5344CB8AC3E}">
        <p14:creationId xmlns:p14="http://schemas.microsoft.com/office/powerpoint/2010/main" val="402235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33942-9B55-4AAD-9CE5-4318014D9058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26655" y="609600"/>
            <a:ext cx="7391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1"/>
                </a:solidFill>
              </a:rPr>
              <a:t>Cohesive types</a:t>
            </a:r>
            <a:r>
              <a:rPr lang="en-US" sz="2800" dirty="0" smtClean="0"/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    </a:t>
            </a:r>
            <a:r>
              <a:rPr lang="en-US" sz="2800" dirty="0" smtClean="0">
                <a:solidFill>
                  <a:schemeClr val="accent1"/>
                </a:solidFill>
              </a:rPr>
              <a:t>reference</a:t>
            </a:r>
            <a:r>
              <a:rPr lang="en-US" sz="2800" dirty="0"/>
              <a:t>, </a:t>
            </a:r>
            <a:endParaRPr lang="en-US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    </a:t>
            </a:r>
            <a:r>
              <a:rPr lang="en-US" sz="2800" dirty="0" smtClean="0">
                <a:solidFill>
                  <a:schemeClr val="accent1"/>
                </a:solidFill>
              </a:rPr>
              <a:t>substitution</a:t>
            </a:r>
            <a:r>
              <a:rPr lang="en-US" sz="2800" dirty="0"/>
              <a:t>, </a:t>
            </a:r>
            <a:r>
              <a:rPr lang="en-US" sz="2800" dirty="0" smtClean="0"/>
              <a:t>&amp;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    </a:t>
            </a:r>
            <a:r>
              <a:rPr lang="en-US" sz="2800" dirty="0" smtClean="0">
                <a:solidFill>
                  <a:schemeClr val="accent1"/>
                </a:solidFill>
              </a:rPr>
              <a:t>ellipsis</a:t>
            </a:r>
            <a:r>
              <a:rPr lang="en-US" sz="2800" dirty="0" smtClean="0"/>
              <a:t> </a:t>
            </a:r>
            <a:r>
              <a:rPr lang="en-US" sz="2800" dirty="0"/>
              <a:t>are </a:t>
            </a:r>
            <a:r>
              <a:rPr lang="en-US" sz="2800" dirty="0" smtClean="0">
                <a:solidFill>
                  <a:schemeClr val="accent1"/>
                </a:solidFill>
              </a:rPr>
              <a:t>grammatical</a:t>
            </a:r>
            <a:r>
              <a:rPr lang="en-US" sz="2800" dirty="0" smtClean="0"/>
              <a:t> but;</a:t>
            </a:r>
          </a:p>
          <a:p>
            <a:r>
              <a:rPr lang="en-US" sz="2800" dirty="0" smtClean="0"/>
              <a:t>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1"/>
                </a:solidFill>
              </a:rPr>
              <a:t>Lexical </a:t>
            </a:r>
            <a:r>
              <a:rPr lang="en-US" sz="2800" dirty="0">
                <a:solidFill>
                  <a:schemeClr val="accent1"/>
                </a:solidFill>
              </a:rPr>
              <a:t>cohesion</a:t>
            </a:r>
            <a:r>
              <a:rPr lang="en-US" sz="2800" dirty="0"/>
              <a:t> is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accent1"/>
                </a:solidFill>
              </a:rPr>
              <a:t>lexical</a:t>
            </a:r>
            <a:r>
              <a:rPr lang="en-US" sz="2800" dirty="0"/>
              <a:t>; </a:t>
            </a:r>
            <a:r>
              <a:rPr lang="en-US" sz="2800" dirty="0" smtClean="0"/>
              <a:t>&amp;</a:t>
            </a:r>
          </a:p>
          <a:p>
            <a:endParaRPr lang="en-US" sz="28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accent1"/>
                </a:solidFill>
              </a:rPr>
              <a:t>Conjunction</a:t>
            </a:r>
            <a:r>
              <a:rPr lang="en-US" sz="2800" dirty="0" smtClean="0"/>
              <a:t> </a:t>
            </a:r>
            <a:r>
              <a:rPr lang="en-US" sz="2800" dirty="0"/>
              <a:t>is on the </a:t>
            </a:r>
            <a:r>
              <a:rPr lang="en-US" sz="2800" dirty="0">
                <a:solidFill>
                  <a:schemeClr val="accent1"/>
                </a:solidFill>
              </a:rPr>
              <a:t>borderline</a:t>
            </a:r>
            <a:r>
              <a:rPr lang="en-US" sz="2800" dirty="0"/>
              <a:t> of the two, mainly </a:t>
            </a:r>
            <a:r>
              <a:rPr lang="en-US" sz="2800" dirty="0">
                <a:solidFill>
                  <a:schemeClr val="accent1"/>
                </a:solidFill>
              </a:rPr>
              <a:t>grammatical</a:t>
            </a:r>
            <a:r>
              <a:rPr lang="en-US" sz="2800" dirty="0"/>
              <a:t>, but with a </a:t>
            </a:r>
            <a:r>
              <a:rPr lang="en-US" sz="2800" dirty="0">
                <a:solidFill>
                  <a:schemeClr val="accent1"/>
                </a:solidFill>
              </a:rPr>
              <a:t>lexical component</a:t>
            </a:r>
            <a:r>
              <a:rPr lang="en-US" sz="2800" dirty="0"/>
              <a:t> in </a:t>
            </a:r>
            <a:r>
              <a:rPr lang="en-US" sz="2800" dirty="0" smtClean="0"/>
              <a:t>it.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9906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558</TotalTime>
  <Words>1093</Words>
  <Application>Microsoft Office PowerPoint</Application>
  <PresentationFormat>On-screen Show (4:3)</PresentationFormat>
  <Paragraphs>195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NewsPrint</vt:lpstr>
      <vt:lpstr>An Approach to English Translation of Islamic                          Texts 1 Cohesion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Approach to English Translation of Islamic Texts 1</dc:title>
  <dc:creator>Parviz</dc:creator>
  <cp:lastModifiedBy>Parviz</cp:lastModifiedBy>
  <cp:revision>40</cp:revision>
  <dcterms:created xsi:type="dcterms:W3CDTF">2013-11-30T14:41:16Z</dcterms:created>
  <dcterms:modified xsi:type="dcterms:W3CDTF">2014-04-06T18:10:26Z</dcterms:modified>
</cp:coreProperties>
</file>