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62" r:id="rId3"/>
    <p:sldId id="261" r:id="rId4"/>
  </p:sldIdLst>
  <p:sldSz cx="6858000" cy="9906000" type="A4"/>
  <p:notesSz cx="7010400" cy="9296400"/>
  <p:defaultTextStyle>
    <a:defPPr>
      <a:defRPr lang="sq-A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121" autoAdjust="0"/>
    <p:restoredTop sz="95455" autoAdjust="0"/>
  </p:normalViewPr>
  <p:slideViewPr>
    <p:cSldViewPr snapToGrid="0">
      <p:cViewPr>
        <p:scale>
          <a:sx n="100" d="100"/>
          <a:sy n="100" d="100"/>
        </p:scale>
        <p:origin x="696" y="-30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517F-2388-430D-8496-82AE829E876B}" type="datetimeFigureOut">
              <a:rPr lang="sq-AL" smtClean="0"/>
              <a:t>26.2.2023</a:t>
            </a:fld>
            <a:endParaRPr lang="sq-A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B2BBD-DE3B-48A2-87E4-CB9B4B94054B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3165714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517F-2388-430D-8496-82AE829E876B}" type="datetimeFigureOut">
              <a:rPr lang="sq-AL" smtClean="0"/>
              <a:t>26.2.2023</a:t>
            </a:fld>
            <a:endParaRPr lang="sq-A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B2BBD-DE3B-48A2-87E4-CB9B4B94054B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3740022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517F-2388-430D-8496-82AE829E876B}" type="datetimeFigureOut">
              <a:rPr lang="sq-AL" smtClean="0"/>
              <a:t>26.2.2023</a:t>
            </a:fld>
            <a:endParaRPr lang="sq-A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B2BBD-DE3B-48A2-87E4-CB9B4B94054B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462749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517F-2388-430D-8496-82AE829E876B}" type="datetimeFigureOut">
              <a:rPr lang="sq-AL" smtClean="0"/>
              <a:t>26.2.2023</a:t>
            </a:fld>
            <a:endParaRPr lang="sq-A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B2BBD-DE3B-48A2-87E4-CB9B4B94054B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2876263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517F-2388-430D-8496-82AE829E876B}" type="datetimeFigureOut">
              <a:rPr lang="sq-AL" smtClean="0"/>
              <a:t>26.2.2023</a:t>
            </a:fld>
            <a:endParaRPr lang="sq-A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B2BBD-DE3B-48A2-87E4-CB9B4B94054B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1040140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517F-2388-430D-8496-82AE829E876B}" type="datetimeFigureOut">
              <a:rPr lang="sq-AL" smtClean="0"/>
              <a:t>26.2.2023</a:t>
            </a:fld>
            <a:endParaRPr lang="sq-A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B2BBD-DE3B-48A2-87E4-CB9B4B94054B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40748188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517F-2388-430D-8496-82AE829E876B}" type="datetimeFigureOut">
              <a:rPr lang="sq-AL" smtClean="0"/>
              <a:t>26.2.2023</a:t>
            </a:fld>
            <a:endParaRPr lang="sq-A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B2BBD-DE3B-48A2-87E4-CB9B4B94054B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38184368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517F-2388-430D-8496-82AE829E876B}" type="datetimeFigureOut">
              <a:rPr lang="sq-AL" smtClean="0"/>
              <a:t>26.2.2023</a:t>
            </a:fld>
            <a:endParaRPr lang="sq-A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B2BBD-DE3B-48A2-87E4-CB9B4B94054B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1751567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517F-2388-430D-8496-82AE829E876B}" type="datetimeFigureOut">
              <a:rPr lang="sq-AL" smtClean="0"/>
              <a:t>26.2.2023</a:t>
            </a:fld>
            <a:endParaRPr lang="sq-A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B2BBD-DE3B-48A2-87E4-CB9B4B94054B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1539944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517F-2388-430D-8496-82AE829E876B}" type="datetimeFigureOut">
              <a:rPr lang="sq-AL" smtClean="0"/>
              <a:t>26.2.2023</a:t>
            </a:fld>
            <a:endParaRPr lang="sq-A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B2BBD-DE3B-48A2-87E4-CB9B4B94054B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3643048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3517F-2388-430D-8496-82AE829E876B}" type="datetimeFigureOut">
              <a:rPr lang="sq-AL" smtClean="0"/>
              <a:t>26.2.2023</a:t>
            </a:fld>
            <a:endParaRPr lang="sq-A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B2BBD-DE3B-48A2-87E4-CB9B4B94054B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2130751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A3517F-2388-430D-8496-82AE829E876B}" type="datetimeFigureOut">
              <a:rPr lang="sq-AL" smtClean="0"/>
              <a:t>26.2.2023</a:t>
            </a:fld>
            <a:endParaRPr lang="sq-A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q-A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B2BBD-DE3B-48A2-87E4-CB9B4B94054B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201279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Rectangle 200"/>
          <p:cNvSpPr/>
          <p:nvPr/>
        </p:nvSpPr>
        <p:spPr>
          <a:xfrm>
            <a:off x="339329" y="385485"/>
            <a:ext cx="6234068" cy="91059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q-AL" sz="2000" dirty="0"/>
          </a:p>
        </p:txBody>
      </p:sp>
      <p:sp>
        <p:nvSpPr>
          <p:cNvPr id="4" name="Rectangle 3"/>
          <p:cNvSpPr/>
          <p:nvPr/>
        </p:nvSpPr>
        <p:spPr>
          <a:xfrm>
            <a:off x="2057688" y="6881349"/>
            <a:ext cx="3454023" cy="221435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q-AL" sz="2400"/>
          </a:p>
        </p:txBody>
      </p:sp>
      <p:pic>
        <p:nvPicPr>
          <p:cNvPr id="45" name="Picture 4" descr="Akuzat për lidhjet me Charles McGonigal, Dorian Duçka: Pyesni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2" r="6381"/>
          <a:stretch/>
        </p:blipFill>
        <p:spPr bwMode="auto">
          <a:xfrm>
            <a:off x="2931233" y="4117707"/>
            <a:ext cx="524922" cy="349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0" descr="https://newsbomb.al/wp-content/uploads/2023/01/242558016_2109166542567839_9077300879083987760_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" t="15339" r="32011" b="27682"/>
          <a:stretch/>
        </p:blipFill>
        <p:spPr bwMode="auto">
          <a:xfrm>
            <a:off x="4083817" y="4117707"/>
            <a:ext cx="513957" cy="349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6" descr="L'ancien responsable du FBI Charles McGonigal inculpé à New York et D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09" y="7150500"/>
            <a:ext cx="963654" cy="580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https://sp-ao.shortpixel.ai/client/to_webp,q_glossy,ret_img,w_210,h_118/https:/www.ticklethewire.com/wp-content/uploads/2015/01/rossini-300x16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706" y="8224384"/>
            <a:ext cx="729916" cy="41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Lou Bladel – Managing Director, Assurance, Forensic &amp; Integrity Services,  Ernst &amp; Young LLP | EY - U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047" y="8222288"/>
            <a:ext cx="616781" cy="41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Rectangle 51"/>
          <p:cNvSpPr/>
          <p:nvPr/>
        </p:nvSpPr>
        <p:spPr>
          <a:xfrm>
            <a:off x="3052911" y="1250837"/>
            <a:ext cx="136768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noProof="1" smtClean="0"/>
              <a:t>EDI RAMA</a:t>
            </a:r>
            <a:endParaRPr lang="sq-AL" sz="1400" b="1" noProof="1"/>
          </a:p>
        </p:txBody>
      </p:sp>
      <p:sp>
        <p:nvSpPr>
          <p:cNvPr id="54" name="Rectangle 53"/>
          <p:cNvSpPr/>
          <p:nvPr/>
        </p:nvSpPr>
        <p:spPr>
          <a:xfrm>
            <a:off x="4472317" y="8017879"/>
            <a:ext cx="87075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b="1" smtClean="0"/>
              <a:t>Mark </a:t>
            </a:r>
            <a:r>
              <a:rPr lang="en-US" sz="1000" b="1" dirty="0" smtClean="0"/>
              <a:t>Rossini</a:t>
            </a:r>
            <a:endParaRPr lang="sq-AL" sz="1000" b="1" dirty="0"/>
          </a:p>
        </p:txBody>
      </p:sp>
      <p:pic>
        <p:nvPicPr>
          <p:cNvPr id="1030" name="Picture 6" descr="Rrëfim i rrallë: Shefqet Dizdari tregon për tentativat e FARK-ut për të  blerë armë në Izrael, zbulon sekrete ushtarake - Telegrafi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2448" y="4124728"/>
            <a:ext cx="596789" cy="3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47366" y="9118861"/>
            <a:ext cx="7633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q-AL"/>
            </a:defPPr>
            <a:lvl1pPr>
              <a:defRPr sz="800"/>
            </a:lvl1pPr>
          </a:lstStyle>
          <a:p>
            <a:r>
              <a:rPr lang="en-US" sz="1050" dirty="0"/>
              <a:t>FBI Agents</a:t>
            </a:r>
            <a:endParaRPr lang="sq-AL" sz="1050" dirty="0"/>
          </a:p>
        </p:txBody>
      </p:sp>
      <p:cxnSp>
        <p:nvCxnSpPr>
          <p:cNvPr id="57" name="Elbow Connector 56"/>
          <p:cNvCxnSpPr>
            <a:stCxn id="131" idx="2"/>
            <a:endCxn id="3" idx="1"/>
          </p:cNvCxnSpPr>
          <p:nvPr/>
        </p:nvCxnSpPr>
        <p:spPr>
          <a:xfrm rot="10800000" flipV="1">
            <a:off x="2264047" y="3006994"/>
            <a:ext cx="1437692" cy="5420888"/>
          </a:xfrm>
          <a:prstGeom prst="bentConnector3">
            <a:avLst>
              <a:gd name="adj1" fmla="val 172435"/>
            </a:avLst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131" idx="2"/>
            <a:endCxn id="48" idx="1"/>
          </p:cNvCxnSpPr>
          <p:nvPr/>
        </p:nvCxnSpPr>
        <p:spPr>
          <a:xfrm rot="10800000" flipV="1">
            <a:off x="3254309" y="3006993"/>
            <a:ext cx="447430" cy="4433839"/>
          </a:xfrm>
          <a:prstGeom prst="bentConnector3">
            <a:avLst>
              <a:gd name="adj1" fmla="val 403713"/>
            </a:avLst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/>
          <p:cNvCxnSpPr>
            <a:stCxn id="1030" idx="2"/>
            <a:endCxn id="49" idx="3"/>
          </p:cNvCxnSpPr>
          <p:nvPr/>
        </p:nvCxnSpPr>
        <p:spPr>
          <a:xfrm rot="5400000">
            <a:off x="3565051" y="6194185"/>
            <a:ext cx="3969365" cy="502221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endCxn id="48" idx="3"/>
          </p:cNvCxnSpPr>
          <p:nvPr/>
        </p:nvCxnSpPr>
        <p:spPr>
          <a:xfrm rot="5400000">
            <a:off x="3519295" y="5159283"/>
            <a:ext cx="2980219" cy="1582881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endCxn id="106" idx="0"/>
          </p:cNvCxnSpPr>
          <p:nvPr/>
        </p:nvCxnSpPr>
        <p:spPr>
          <a:xfrm>
            <a:off x="3812079" y="2998677"/>
            <a:ext cx="1968146" cy="922057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2199857" y="8010878"/>
            <a:ext cx="73770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000" b="1" dirty="0" smtClean="0"/>
              <a:t>Lou </a:t>
            </a:r>
            <a:r>
              <a:rPr lang="en-US" sz="1000" b="1" dirty="0" err="1" smtClean="0"/>
              <a:t>Bladel</a:t>
            </a:r>
            <a:endParaRPr lang="sq-AL" sz="1000" b="1" dirty="0"/>
          </a:p>
        </p:txBody>
      </p:sp>
      <p:sp>
        <p:nvSpPr>
          <p:cNvPr id="93" name="Rectangle 92"/>
          <p:cNvSpPr/>
          <p:nvPr/>
        </p:nvSpPr>
        <p:spPr>
          <a:xfrm>
            <a:off x="3015083" y="6896584"/>
            <a:ext cx="151680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q-AL" sz="1050" b="1" noProof="1" smtClean="0"/>
              <a:t>CHARLES MCGONIGAL</a:t>
            </a:r>
            <a:endParaRPr lang="sq-AL" sz="1050" b="1" noProof="1"/>
          </a:p>
        </p:txBody>
      </p:sp>
      <p:cxnSp>
        <p:nvCxnSpPr>
          <p:cNvPr id="96" name="Elbow Connector 95"/>
          <p:cNvCxnSpPr>
            <a:stCxn id="45" idx="1"/>
            <a:endCxn id="48" idx="1"/>
          </p:cNvCxnSpPr>
          <p:nvPr/>
        </p:nvCxnSpPr>
        <p:spPr>
          <a:xfrm rot="10800000" flipH="1" flipV="1">
            <a:off x="2931233" y="4292671"/>
            <a:ext cx="323076" cy="3148162"/>
          </a:xfrm>
          <a:prstGeom prst="bentConnector3">
            <a:avLst>
              <a:gd name="adj1" fmla="val -94343"/>
            </a:avLst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3954990" y="3919543"/>
            <a:ext cx="768159" cy="2308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900" b="1" dirty="0" err="1" smtClean="0"/>
              <a:t>Agron</a:t>
            </a:r>
            <a:r>
              <a:rPr lang="en-US" sz="900" b="1" dirty="0" smtClean="0"/>
              <a:t> </a:t>
            </a:r>
            <a:r>
              <a:rPr lang="en-US" sz="900" b="1" dirty="0" err="1"/>
              <a:t>Nezaj</a:t>
            </a:r>
            <a:endParaRPr lang="sq-AL" sz="900" b="1" dirty="0"/>
          </a:p>
        </p:txBody>
      </p:sp>
      <p:sp>
        <p:nvSpPr>
          <p:cNvPr id="105" name="Rectangle 104"/>
          <p:cNvSpPr/>
          <p:nvPr/>
        </p:nvSpPr>
        <p:spPr>
          <a:xfrm>
            <a:off x="2792213" y="3916774"/>
            <a:ext cx="832279" cy="2308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900" b="1" dirty="0"/>
              <a:t>Dorian </a:t>
            </a:r>
            <a:r>
              <a:rPr lang="en-US" sz="900" b="1" dirty="0" err="1" smtClean="0"/>
              <a:t>Duçka</a:t>
            </a:r>
            <a:endParaRPr lang="sq-AL" sz="900" b="1" dirty="0"/>
          </a:p>
        </p:txBody>
      </p:sp>
      <p:sp>
        <p:nvSpPr>
          <p:cNvPr id="106" name="Rectangle 105"/>
          <p:cNvSpPr/>
          <p:nvPr/>
        </p:nvSpPr>
        <p:spPr>
          <a:xfrm>
            <a:off x="5320002" y="3920734"/>
            <a:ext cx="920445" cy="2308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900" b="1" dirty="0" err="1" smtClean="0"/>
              <a:t>Shefqet</a:t>
            </a:r>
            <a:r>
              <a:rPr lang="en-US" sz="900" b="1" dirty="0" smtClean="0"/>
              <a:t> </a:t>
            </a:r>
            <a:r>
              <a:rPr lang="en-US" sz="900" b="1" dirty="0" err="1" smtClean="0"/>
              <a:t>Dizdari</a:t>
            </a:r>
            <a:endParaRPr lang="sq-AL" sz="900" b="1" dirty="0"/>
          </a:p>
        </p:txBody>
      </p:sp>
      <p:sp>
        <p:nvSpPr>
          <p:cNvPr id="107" name="Rectangle 106"/>
          <p:cNvSpPr/>
          <p:nvPr/>
        </p:nvSpPr>
        <p:spPr>
          <a:xfrm>
            <a:off x="2080201" y="5707328"/>
            <a:ext cx="1133578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800"/>
              <a:t>Dorian </a:t>
            </a:r>
            <a:r>
              <a:rPr lang="en-US" sz="800" err="1"/>
              <a:t>Duçka</a:t>
            </a:r>
            <a:r>
              <a:rPr lang="en-US" sz="800"/>
              <a:t> </a:t>
            </a:r>
            <a:r>
              <a:rPr lang="en-US" sz="800" smtClean="0"/>
              <a:t>ka </a:t>
            </a:r>
            <a:r>
              <a:rPr lang="en-US" sz="800"/>
              <a:t>paguar udhetime per deshmitare kundra PD-se si pjese e nje hetimi qe vete McGonigal inicioi kunder lobistit te PD-se ne SHBA.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1375738" y="3852894"/>
            <a:ext cx="1036677" cy="156966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800" dirty="0"/>
              <a:t>Edi </a:t>
            </a:r>
            <a:r>
              <a:rPr lang="en-US" sz="800"/>
              <a:t>Rama </a:t>
            </a:r>
            <a:r>
              <a:rPr lang="en-US" sz="800"/>
              <a:t>u takua me Charles </a:t>
            </a:r>
            <a:r>
              <a:rPr lang="en-US" sz="800" dirty="0" err="1"/>
              <a:t>McGonigal</a:t>
            </a:r>
            <a:r>
              <a:rPr lang="en-US" sz="800" dirty="0"/>
              <a:t> </a:t>
            </a:r>
            <a:r>
              <a:rPr lang="en-US" sz="800"/>
              <a:t>4 </a:t>
            </a:r>
            <a:r>
              <a:rPr lang="en-US" sz="800"/>
              <a:t>here, nderkohe fliste </a:t>
            </a:r>
            <a:r>
              <a:rPr lang="en-US" sz="800"/>
              <a:t>me </a:t>
            </a:r>
            <a:r>
              <a:rPr lang="en-US" sz="800" smtClean="0"/>
              <a:t>te ne telefon </a:t>
            </a:r>
            <a:r>
              <a:rPr lang="en-US" sz="800"/>
              <a:t>ne menyre te rregull me </a:t>
            </a:r>
            <a:r>
              <a:rPr lang="en-US" sz="800"/>
              <a:t>aplikacion </a:t>
            </a:r>
            <a:r>
              <a:rPr lang="en-US" sz="800" smtClean="0"/>
              <a:t>sekret.</a:t>
            </a:r>
            <a:endParaRPr lang="en-US" sz="800"/>
          </a:p>
          <a:p>
            <a:pPr algn="ctr"/>
            <a:r>
              <a:rPr lang="en-US" sz="800"/>
              <a:t>McGonigal genjeu FBI-ne duke fshehur te gjitha keto takime dhe komunikime</a:t>
            </a:r>
            <a:r>
              <a:rPr lang="en-US" sz="800"/>
              <a:t>. </a:t>
            </a:r>
            <a:endParaRPr lang="en-US" sz="800" smtClean="0"/>
          </a:p>
        </p:txBody>
      </p:sp>
      <p:sp>
        <p:nvSpPr>
          <p:cNvPr id="113" name="Rectangle 112"/>
          <p:cNvSpPr/>
          <p:nvPr/>
        </p:nvSpPr>
        <p:spPr>
          <a:xfrm>
            <a:off x="628650" y="5606273"/>
            <a:ext cx="1098979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800" smtClean="0"/>
              <a:t>Kontrate sekrete pa tenderim me </a:t>
            </a:r>
            <a:r>
              <a:rPr lang="en-US" sz="800" smtClean="0"/>
              <a:t>Lou </a:t>
            </a:r>
            <a:r>
              <a:rPr lang="en-US" sz="800" dirty="0" err="1"/>
              <a:t>Bladel</a:t>
            </a:r>
            <a:r>
              <a:rPr lang="en-US" sz="800"/>
              <a:t>, </a:t>
            </a:r>
            <a:r>
              <a:rPr lang="en-US" sz="800" smtClean="0"/>
              <a:t>ne 28 maj 2018</a:t>
            </a:r>
            <a:r>
              <a:rPr lang="en-US" sz="800"/>
              <a:t>,</a:t>
            </a:r>
            <a:r>
              <a:rPr lang="en-US" sz="800" smtClean="0"/>
              <a:t> per 375.000 euro me fokus </a:t>
            </a:r>
            <a:r>
              <a:rPr lang="en-US" sz="800"/>
              <a:t>h</a:t>
            </a:r>
            <a:r>
              <a:rPr lang="en-US" sz="800" smtClean="0"/>
              <a:t>etim i krimit ekonomik. Sokol Balla informon se Bladel do te hetonte dhe dosjet e PD-se.</a:t>
            </a:r>
            <a:endParaRPr lang="en-US" sz="800" dirty="0" smtClean="0"/>
          </a:p>
        </p:txBody>
      </p:sp>
      <p:cxnSp>
        <p:nvCxnSpPr>
          <p:cNvPr id="126" name="Elbow Connector 125"/>
          <p:cNvCxnSpPr>
            <a:stCxn id="48" idx="2"/>
            <a:endCxn id="3" idx="3"/>
          </p:cNvCxnSpPr>
          <p:nvPr/>
        </p:nvCxnSpPr>
        <p:spPr>
          <a:xfrm rot="5400000">
            <a:off x="2960124" y="7651869"/>
            <a:ext cx="696717" cy="855308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  <a:headEnd type="triangle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stCxn id="48" idx="2"/>
            <a:endCxn id="49" idx="1"/>
          </p:cNvCxnSpPr>
          <p:nvPr/>
        </p:nvCxnSpPr>
        <p:spPr>
          <a:xfrm rot="16200000" flipH="1">
            <a:off x="3803015" y="7664286"/>
            <a:ext cx="698813" cy="832570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  <a:headEnd type="triangle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 rot="16200000">
            <a:off x="2255688" y="4710305"/>
            <a:ext cx="763349" cy="392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q-AL"/>
            </a:defPPr>
            <a:lvl1pPr algn="r">
              <a:lnSpc>
                <a:spcPts val="1200"/>
              </a:lnSpc>
              <a:defRPr sz="800" b="1" i="1">
                <a:solidFill>
                  <a:srgbClr val="C00000"/>
                </a:solidFill>
              </a:defRPr>
            </a:lvl1pPr>
          </a:lstStyle>
          <a:p>
            <a:r>
              <a:rPr lang="en-US" sz="900" smtClean="0"/>
              <a:t>PAGUAN</a:t>
            </a:r>
          </a:p>
          <a:p>
            <a:r>
              <a:rPr lang="en-US" sz="900" smtClean="0"/>
              <a:t>UDHETIMET</a:t>
            </a:r>
            <a:endParaRPr lang="sq-AL" sz="900" dirty="0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1577171" y="3199314"/>
            <a:ext cx="6447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q-AL"/>
            </a:defPPr>
            <a:lvl1pPr algn="r">
              <a:lnSpc>
                <a:spcPts val="1200"/>
              </a:lnSpc>
              <a:defRPr sz="800" b="1" i="1">
                <a:solidFill>
                  <a:srgbClr val="C00000"/>
                </a:solidFill>
              </a:defRPr>
            </a:lvl1pPr>
          </a:lstStyle>
          <a:p>
            <a:r>
              <a:rPr lang="en-US" sz="900" smtClean="0"/>
              <a:t>LOBIM </a:t>
            </a:r>
            <a:r>
              <a:rPr lang="en-US" sz="900" smtClean="0"/>
              <a:t>TE</a:t>
            </a:r>
          </a:p>
          <a:p>
            <a:r>
              <a:rPr lang="en-US" sz="900" smtClean="0"/>
              <a:t>FSHEHUR</a:t>
            </a:r>
            <a:endParaRPr lang="sq-AL" sz="900" dirty="0"/>
          </a:p>
        </p:txBody>
      </p:sp>
      <p:sp>
        <p:nvSpPr>
          <p:cNvPr id="134" name="TextBox 133"/>
          <p:cNvSpPr txBox="1"/>
          <p:nvPr/>
        </p:nvSpPr>
        <p:spPr>
          <a:xfrm rot="16200000">
            <a:off x="5500362" y="4608300"/>
            <a:ext cx="6110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q-AL"/>
            </a:defPPr>
            <a:lvl1pPr algn="r">
              <a:lnSpc>
                <a:spcPts val="1200"/>
              </a:lnSpc>
              <a:defRPr sz="800" b="1" i="1">
                <a:solidFill>
                  <a:srgbClr val="C00000"/>
                </a:solidFill>
              </a:defRPr>
            </a:lvl1pPr>
          </a:lstStyle>
          <a:p>
            <a:r>
              <a:rPr lang="en-US" sz="900" smtClean="0"/>
              <a:t>OFRON</a:t>
            </a:r>
          </a:p>
          <a:p>
            <a:r>
              <a:rPr lang="en-US" sz="900" smtClean="0"/>
              <a:t>AKSIONE</a:t>
            </a:r>
            <a:endParaRPr lang="sq-AL" sz="900" dirty="0"/>
          </a:p>
        </p:txBody>
      </p:sp>
      <p:cxnSp>
        <p:nvCxnSpPr>
          <p:cNvPr id="144" name="Elbow Connector 143"/>
          <p:cNvCxnSpPr>
            <a:stCxn id="46" idx="3"/>
            <a:endCxn id="48" idx="3"/>
          </p:cNvCxnSpPr>
          <p:nvPr/>
        </p:nvCxnSpPr>
        <p:spPr>
          <a:xfrm flipH="1">
            <a:off x="4217963" y="4292671"/>
            <a:ext cx="379811" cy="3148162"/>
          </a:xfrm>
          <a:prstGeom prst="bentConnector3">
            <a:avLst>
              <a:gd name="adj1" fmla="val -60188"/>
            </a:avLst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Elbow Connector 165"/>
          <p:cNvCxnSpPr>
            <a:stCxn id="53" idx="3"/>
            <a:endCxn id="45" idx="3"/>
          </p:cNvCxnSpPr>
          <p:nvPr/>
        </p:nvCxnSpPr>
        <p:spPr>
          <a:xfrm rot="16200000" flipH="1" flipV="1">
            <a:off x="2967956" y="3502252"/>
            <a:ext cx="1278617" cy="302219"/>
          </a:xfrm>
          <a:prstGeom prst="bentConnector4">
            <a:avLst>
              <a:gd name="adj1" fmla="val -477"/>
              <a:gd name="adj2" fmla="val 2009"/>
            </a:avLst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Elbow Connector 168"/>
          <p:cNvCxnSpPr>
            <a:stCxn id="131" idx="4"/>
            <a:endCxn id="46" idx="1"/>
          </p:cNvCxnSpPr>
          <p:nvPr/>
        </p:nvCxnSpPr>
        <p:spPr>
          <a:xfrm rot="16200000" flipH="1">
            <a:off x="3297412" y="3506265"/>
            <a:ext cx="1238205" cy="334606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 rot="16200000">
            <a:off x="869497" y="3176552"/>
            <a:ext cx="7072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900" b="1" i="1" smtClean="0">
                <a:solidFill>
                  <a:srgbClr val="C00000"/>
                </a:solidFill>
              </a:rPr>
              <a:t>KONTRATE</a:t>
            </a:r>
          </a:p>
          <a:p>
            <a:pPr algn="r">
              <a:lnSpc>
                <a:spcPts val="1200"/>
              </a:lnSpc>
            </a:pPr>
            <a:r>
              <a:rPr lang="en-US" sz="900" b="1" i="1" smtClean="0">
                <a:solidFill>
                  <a:srgbClr val="C00000"/>
                </a:solidFill>
              </a:rPr>
              <a:t>ZYRTARE</a:t>
            </a:r>
            <a:endParaRPr lang="sq-AL" sz="900" b="1" i="1" dirty="0">
              <a:solidFill>
                <a:srgbClr val="C00000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 rot="16200000">
            <a:off x="4391887" y="4740739"/>
            <a:ext cx="8675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q-AL"/>
            </a:defPPr>
            <a:lvl1pPr algn="r">
              <a:lnSpc>
                <a:spcPts val="1200"/>
              </a:lnSpc>
              <a:defRPr sz="800" b="1" i="1">
                <a:solidFill>
                  <a:srgbClr val="C00000"/>
                </a:solidFill>
              </a:defRPr>
            </a:lvl1pPr>
          </a:lstStyle>
          <a:p>
            <a:r>
              <a:rPr lang="en-US" sz="900" smtClean="0"/>
              <a:t>NDAN CASH &amp;</a:t>
            </a:r>
          </a:p>
          <a:p>
            <a:r>
              <a:rPr lang="en-US" sz="900" smtClean="0"/>
              <a:t>DOKUMENTA</a:t>
            </a:r>
            <a:endParaRPr lang="sq-AL" sz="900" dirty="0"/>
          </a:p>
        </p:txBody>
      </p:sp>
      <p:sp>
        <p:nvSpPr>
          <p:cNvPr id="181" name="TextBox 180"/>
          <p:cNvSpPr txBox="1"/>
          <p:nvPr/>
        </p:nvSpPr>
        <p:spPr>
          <a:xfrm rot="16200000">
            <a:off x="5445732" y="3140700"/>
            <a:ext cx="651140" cy="392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q-AL"/>
            </a:defPPr>
            <a:lvl1pPr algn="r">
              <a:lnSpc>
                <a:spcPts val="1200"/>
              </a:lnSpc>
              <a:defRPr sz="800" b="1" i="1">
                <a:solidFill>
                  <a:srgbClr val="C00000"/>
                </a:solidFill>
              </a:defRPr>
            </a:lvl1pPr>
          </a:lstStyle>
          <a:p>
            <a:r>
              <a:rPr lang="en-US" sz="900" smtClean="0"/>
              <a:t>INTERESA</a:t>
            </a:r>
          </a:p>
          <a:p>
            <a:r>
              <a:rPr lang="en-US" sz="900" smtClean="0"/>
              <a:t>PRIVATE</a:t>
            </a:r>
            <a:endParaRPr lang="sq-AL" sz="900" dirty="0"/>
          </a:p>
        </p:txBody>
      </p:sp>
      <p:sp>
        <p:nvSpPr>
          <p:cNvPr id="183" name="Rectangle 182"/>
          <p:cNvSpPr/>
          <p:nvPr/>
        </p:nvSpPr>
        <p:spPr>
          <a:xfrm>
            <a:off x="2792213" y="3919795"/>
            <a:ext cx="3448234" cy="594360"/>
          </a:xfrm>
          <a:prstGeom prst="rect">
            <a:avLst/>
          </a:prstGeom>
          <a:noFill/>
          <a:ln w="1270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q-AL"/>
          </a:p>
        </p:txBody>
      </p:sp>
      <p:sp>
        <p:nvSpPr>
          <p:cNvPr id="184" name="TextBox 183"/>
          <p:cNvSpPr txBox="1"/>
          <p:nvPr/>
        </p:nvSpPr>
        <p:spPr>
          <a:xfrm>
            <a:off x="4589664" y="3738449"/>
            <a:ext cx="9637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smtClean="0"/>
              <a:t>Partnere ne biznes</a:t>
            </a:r>
            <a:endParaRPr lang="sq-AL" sz="800" dirty="0"/>
          </a:p>
        </p:txBody>
      </p:sp>
      <p:sp>
        <p:nvSpPr>
          <p:cNvPr id="187" name="Rectangle 186"/>
          <p:cNvSpPr/>
          <p:nvPr/>
        </p:nvSpPr>
        <p:spPr>
          <a:xfrm>
            <a:off x="4400557" y="8643385"/>
            <a:ext cx="106621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"/>
              <a:t>Rossini </a:t>
            </a:r>
            <a:r>
              <a:rPr lang="en-US" sz="600" smtClean="0"/>
              <a:t>ka intervista dhe statuse kundra PD-se, duke e quajtur Berishen “Kukull te Putinit.”</a:t>
            </a:r>
            <a:endParaRPr lang="en-US" sz="600" dirty="0"/>
          </a:p>
        </p:txBody>
      </p:sp>
      <p:sp>
        <p:nvSpPr>
          <p:cNvPr id="196" name="Rectangle 195"/>
          <p:cNvSpPr/>
          <p:nvPr/>
        </p:nvSpPr>
        <p:spPr>
          <a:xfrm>
            <a:off x="2067845" y="8633475"/>
            <a:ext cx="9660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600"/>
              <a:t>Bladel i prezantohet Rames nga McGonigal ne nje darke ne SHBA. Pararendes i tij ne FBI.</a:t>
            </a:r>
            <a:endParaRPr lang="en-US" sz="600" dirty="0"/>
          </a:p>
        </p:txBody>
      </p:sp>
      <p:sp>
        <p:nvSpPr>
          <p:cNvPr id="197" name="Rectangle 196"/>
          <p:cNvSpPr/>
          <p:nvPr/>
        </p:nvSpPr>
        <p:spPr>
          <a:xfrm>
            <a:off x="4273780" y="5841699"/>
            <a:ext cx="1069286" cy="95410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800"/>
              <a:t>Nezaj i ka percjellur McGonigal dokumenta te dala nga zyra e Edi Rames qe </a:t>
            </a:r>
            <a:r>
              <a:rPr lang="en-US" sz="800"/>
              <a:t>godasin </a:t>
            </a:r>
            <a:r>
              <a:rPr lang="en-US" sz="800" smtClean="0"/>
              <a:t>direkt </a:t>
            </a:r>
            <a:r>
              <a:rPr lang="en-US" sz="800"/>
              <a:t>PD-ne, si dhe 225.000 </a:t>
            </a:r>
            <a:r>
              <a:rPr lang="en-US" sz="800"/>
              <a:t>USD </a:t>
            </a:r>
            <a:r>
              <a:rPr lang="en-US" sz="800"/>
              <a:t>ne cash</a:t>
            </a:r>
            <a:r>
              <a:rPr lang="en-US" sz="800"/>
              <a:t>. </a:t>
            </a:r>
            <a:endParaRPr lang="en-US" sz="800" dirty="0"/>
          </a:p>
        </p:txBody>
      </p:sp>
      <p:sp>
        <p:nvSpPr>
          <p:cNvPr id="198" name="Rectangle 197"/>
          <p:cNvSpPr/>
          <p:nvPr/>
        </p:nvSpPr>
        <p:spPr>
          <a:xfrm>
            <a:off x="5270047" y="5104883"/>
            <a:ext cx="1054552" cy="132343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800" smtClean="0"/>
              <a:t>Dizdari behet ortak me Nezaj, McGonigal, dhe Rossinin ne nje biznes ne Shqiperi. </a:t>
            </a:r>
          </a:p>
          <a:p>
            <a:pPr algn="ctr"/>
            <a:r>
              <a:rPr lang="en-US" sz="800" smtClean="0"/>
              <a:t>Dizdari eshte administrator i TransOil Grup e cila mori burime nafte gjate kesaj periudhe.</a:t>
            </a:r>
            <a:endParaRPr lang="en-US" sz="800" dirty="0"/>
          </a:p>
        </p:txBody>
      </p:sp>
      <p:pic>
        <p:nvPicPr>
          <p:cNvPr id="203" name="Picture 202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037" t="-53" r="9317" b="29791"/>
          <a:stretch/>
        </p:blipFill>
        <p:spPr>
          <a:xfrm>
            <a:off x="3353506" y="1524109"/>
            <a:ext cx="779533" cy="637500"/>
          </a:xfrm>
          <a:prstGeom prst="rect">
            <a:avLst/>
          </a:prstGeom>
        </p:spPr>
      </p:pic>
      <p:sp>
        <p:nvSpPr>
          <p:cNvPr id="131" name="Oval 130"/>
          <p:cNvSpPr/>
          <p:nvPr/>
        </p:nvSpPr>
        <p:spPr>
          <a:xfrm>
            <a:off x="3701739" y="2959522"/>
            <a:ext cx="94944" cy="949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q-AL"/>
          </a:p>
        </p:txBody>
      </p:sp>
      <p:cxnSp>
        <p:nvCxnSpPr>
          <p:cNvPr id="223" name="Straight Arrow Connector 222"/>
          <p:cNvCxnSpPr>
            <a:stCxn id="203" idx="2"/>
            <a:endCxn id="131" idx="0"/>
          </p:cNvCxnSpPr>
          <p:nvPr/>
        </p:nvCxnSpPr>
        <p:spPr>
          <a:xfrm>
            <a:off x="3743273" y="2161609"/>
            <a:ext cx="5938" cy="797913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Rectangle 228"/>
          <p:cNvSpPr/>
          <p:nvPr/>
        </p:nvSpPr>
        <p:spPr>
          <a:xfrm>
            <a:off x="2431465" y="2334219"/>
            <a:ext cx="260695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900"/>
              <a:t>Janar </a:t>
            </a:r>
            <a:r>
              <a:rPr lang="en-US" sz="900" smtClean="0"/>
              <a:t>2019</a:t>
            </a:r>
            <a:r>
              <a:rPr lang="en-US" sz="900"/>
              <a:t>,</a:t>
            </a:r>
            <a:r>
              <a:rPr lang="en-US" sz="900" smtClean="0"/>
              <a:t> Rama, i </a:t>
            </a:r>
            <a:r>
              <a:rPr lang="en-US" sz="900"/>
              <a:t>pari </a:t>
            </a:r>
            <a:r>
              <a:rPr lang="en-US" sz="900" smtClean="0"/>
              <a:t>person qe pyet Berishen</a:t>
            </a:r>
            <a:endParaRPr lang="en-US" sz="900"/>
          </a:p>
          <a:p>
            <a:pPr algn="ctr"/>
            <a:r>
              <a:rPr lang="sv-SE" sz="900" smtClean="0"/>
              <a:t>”A </a:t>
            </a:r>
            <a:r>
              <a:rPr lang="sv-SE" sz="900"/>
              <a:t>mund ta kalosh Atlantikun</a:t>
            </a:r>
            <a:r>
              <a:rPr lang="en-US" sz="900" smtClean="0"/>
              <a:t>?”. </a:t>
            </a:r>
            <a:endParaRPr lang="en-US" sz="900" dirty="0"/>
          </a:p>
        </p:txBody>
      </p:sp>
      <p:sp>
        <p:nvSpPr>
          <p:cNvPr id="149" name="TextBox 148"/>
          <p:cNvSpPr txBox="1"/>
          <p:nvPr/>
        </p:nvSpPr>
        <p:spPr>
          <a:xfrm>
            <a:off x="1270391" y="593278"/>
            <a:ext cx="48534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Skandali Rama - McGonigal</a:t>
            </a:r>
            <a:r>
              <a:rPr lang="en-US" dirty="0" smtClean="0"/>
              <a:t>, </a:t>
            </a:r>
          </a:p>
          <a:p>
            <a:pPr algn="ctr"/>
            <a:r>
              <a:rPr lang="en-US" smtClean="0"/>
              <a:t>nje ekip &amp; nje skenar kunder Partise Demokratike </a:t>
            </a:r>
            <a:endParaRPr lang="sq-AL" dirty="0"/>
          </a:p>
        </p:txBody>
      </p:sp>
      <p:sp>
        <p:nvSpPr>
          <p:cNvPr id="50" name="Rectangle 49"/>
          <p:cNvSpPr/>
          <p:nvPr/>
        </p:nvSpPr>
        <p:spPr>
          <a:xfrm>
            <a:off x="2173042" y="7458390"/>
            <a:ext cx="872005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en-US" sz="500" dirty="0" smtClean="0"/>
          </a:p>
        </p:txBody>
      </p:sp>
      <p:sp>
        <p:nvSpPr>
          <p:cNvPr id="51" name="Rectangle 50"/>
          <p:cNvSpPr/>
          <p:nvPr/>
        </p:nvSpPr>
        <p:spPr>
          <a:xfrm>
            <a:off x="3053044" y="7880550"/>
            <a:ext cx="1366181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en-US" sz="600" smtClean="0"/>
              <a:t>Mashtroi </a:t>
            </a:r>
            <a:r>
              <a:rPr lang="en-US" sz="600" smtClean="0"/>
              <a:t>FBI-ne mbi operacionet e tij ne Shqiperi. Ai hapi nje hetim mbi lobistin e PD ne SHBA. Pjese e punes se tij ishin dosjet nongrata.</a:t>
            </a:r>
            <a:endParaRPr lang="en-US" sz="600" dirty="0" smtClean="0"/>
          </a:p>
        </p:txBody>
      </p:sp>
      <p:sp>
        <p:nvSpPr>
          <p:cNvPr id="53" name="TextBox 52"/>
          <p:cNvSpPr txBox="1"/>
          <p:nvPr/>
        </p:nvSpPr>
        <p:spPr>
          <a:xfrm rot="16200000">
            <a:off x="3335822" y="3236551"/>
            <a:ext cx="8451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q-AL"/>
            </a:defPPr>
            <a:lvl1pPr algn="r">
              <a:lnSpc>
                <a:spcPts val="1200"/>
              </a:lnSpc>
              <a:defRPr sz="800" b="1" i="1">
                <a:solidFill>
                  <a:srgbClr val="C00000"/>
                </a:solidFill>
              </a:defRPr>
            </a:lvl1pPr>
          </a:lstStyle>
          <a:p>
            <a:r>
              <a:rPr lang="en-US" sz="900" smtClean="0"/>
              <a:t>NDJEKJE TE</a:t>
            </a:r>
          </a:p>
          <a:p>
            <a:r>
              <a:rPr lang="en-US" sz="900" smtClean="0"/>
              <a:t>OPERACIONIT</a:t>
            </a:r>
            <a:endParaRPr lang="sq-AL" sz="900" dirty="0"/>
          </a:p>
        </p:txBody>
      </p:sp>
    </p:spTree>
    <p:extLst>
      <p:ext uri="{BB962C8B-B14F-4D97-AF65-F5344CB8AC3E}">
        <p14:creationId xmlns:p14="http://schemas.microsoft.com/office/powerpoint/2010/main" val="9668817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Arrow Connector 5"/>
          <p:cNvCxnSpPr/>
          <p:nvPr/>
        </p:nvCxnSpPr>
        <p:spPr>
          <a:xfrm>
            <a:off x="3313564" y="308368"/>
            <a:ext cx="79413" cy="9499364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79728" y="272056"/>
            <a:ext cx="80182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/>
              <a:t>Shqiperi</a:t>
            </a:r>
            <a:endParaRPr lang="sq-AL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68140" y="272056"/>
            <a:ext cx="591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smtClean="0"/>
              <a:t>SHBA</a:t>
            </a:r>
            <a:endParaRPr lang="sq-AL" sz="1400" b="1" dirty="0"/>
          </a:p>
        </p:txBody>
      </p:sp>
      <p:sp>
        <p:nvSpPr>
          <p:cNvPr id="14" name="Rectangle 13"/>
          <p:cNvSpPr/>
          <p:nvPr/>
        </p:nvSpPr>
        <p:spPr>
          <a:xfrm>
            <a:off x="672961" y="8209267"/>
            <a:ext cx="2283650" cy="487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</a:pPr>
            <a:r>
              <a:rPr lang="sq-AL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 </a:t>
            </a:r>
            <a:r>
              <a:rPr lang="sq-AL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Rossini </a:t>
            </a:r>
            <a:r>
              <a:rPr lang="it-IT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viziton Shqiperine dhe shfaqet ne foto me </a:t>
            </a:r>
            <a:r>
              <a:rPr lang="sq-AL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Dorian Duçk</a:t>
            </a:r>
            <a:r>
              <a:rPr lang="it-IT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</a:t>
            </a:r>
            <a:r>
              <a:rPr lang="it-IT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sq-AL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Agron </a:t>
            </a:r>
            <a:r>
              <a:rPr lang="sq-AL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Nezaj </a:t>
            </a:r>
            <a:r>
              <a:rPr lang="it-IT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dhe nje delegacion kinez</a:t>
            </a:r>
            <a:r>
              <a:rPr lang="sq-AL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q-AL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888544" y="709650"/>
            <a:ext cx="976549" cy="25699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 shtator 20</a:t>
            </a:r>
            <a:r>
              <a:rPr lang="sq-AL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17 </a:t>
            </a:r>
            <a:endParaRPr lang="sq-AL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34341" y="615827"/>
            <a:ext cx="2522270" cy="487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</a:pP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Takimi i pare mes McGonigal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Rames, 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Duçkes, nepermjet Nezes si ndermjetes</a:t>
            </a:r>
            <a:r>
              <a:rPr lang="it-IT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dhe me foksu sektorin e naftes ne Shqiperi, sipas deklarates se Rames.</a:t>
            </a:r>
            <a:endParaRPr lang="sq-A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965488" y="5767282"/>
            <a:ext cx="822661" cy="25699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9 maj</a:t>
            </a: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q-AL" sz="1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2018 </a:t>
            </a:r>
            <a:endParaRPr lang="sq-AL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56007" y="5650755"/>
            <a:ext cx="2400604" cy="487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</a:pP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Damian </a:t>
            </a:r>
            <a:r>
              <a:rPr lang="en-US" sz="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Gjiknuri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minister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Energjetikes, i jep koncesionet e naftes kompanise se perfaqesuar nga Shefqet </a:t>
            </a:r>
            <a:r>
              <a:rPr lang="en-US" sz="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Dizdari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q-AL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947053" y="6145657"/>
            <a:ext cx="859531" cy="25699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28 maj 2</a:t>
            </a:r>
            <a:r>
              <a:rPr lang="sq-AL" sz="1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018 </a:t>
            </a:r>
            <a:endParaRPr lang="sq-AL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912959" y="6098284"/>
            <a:ext cx="2043652" cy="355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</a:pPr>
            <a:r>
              <a:rPr lang="it-IT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Edi Rama firmos kontrate me </a:t>
            </a:r>
            <a:r>
              <a:rPr lang="sq-AL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Lou </a:t>
            </a:r>
            <a:r>
              <a:rPr lang="sq-AL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Bladel </a:t>
            </a:r>
            <a:r>
              <a:rPr lang="it-IT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per te hetuar </a:t>
            </a:r>
            <a:r>
              <a:rPr lang="it-IT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krimin ekonomik ne Shqiperi</a:t>
            </a:r>
            <a:r>
              <a:rPr lang="sq-AL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endParaRPr lang="sq-AL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945450" y="6554058"/>
            <a:ext cx="862737" cy="25699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it-IT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 tetor</a:t>
            </a: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q-AL" sz="1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2018 </a:t>
            </a:r>
            <a:endParaRPr lang="sq-AL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56007" y="6486096"/>
            <a:ext cx="2400604" cy="487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</a:pPr>
            <a:r>
              <a:rPr lang="en-US" sz="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Sokol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Balla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publikon nje post ne T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weeter mbi Lou Bladel dhe faktin se ekipi i tij do te hetoje dosjet e korrupsionit te PD-se</a:t>
            </a:r>
            <a:r>
              <a:rPr lang="sq-AL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sq-AL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895757" y="7011365"/>
            <a:ext cx="962123" cy="25699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it-IT" sz="100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31 janar</a:t>
            </a:r>
            <a:r>
              <a:rPr lang="en-US" sz="1000" smtClean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q-AL" sz="1000" dirty="0">
                <a:solidFill>
                  <a:srgbClr val="C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2019 </a:t>
            </a:r>
          </a:p>
        </p:txBody>
      </p:sp>
      <p:sp>
        <p:nvSpPr>
          <p:cNvPr id="26" name="Rectangle 25"/>
          <p:cNvSpPr/>
          <p:nvPr/>
        </p:nvSpPr>
        <p:spPr>
          <a:xfrm>
            <a:off x="434340" y="6984453"/>
            <a:ext cx="2522271" cy="61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</a:pP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Edi 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Rama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pyet per here te pare ne Parlament : “</a:t>
            </a:r>
            <a:r>
              <a:rPr lang="sv-SE" sz="800"/>
              <a:t>Më thuaj Sali, nëse dëshiron, a mund ta kalosh Atlantikun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”?</a:t>
            </a:r>
            <a:endParaRPr lang="en-US" sz="8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lnSpc>
                <a:spcPct val="107000"/>
              </a:lnSpc>
            </a:pPr>
            <a:endParaRPr lang="en-US" sz="8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>
              <a:lnSpc>
                <a:spcPct val="107000"/>
              </a:lnSpc>
            </a:pPr>
            <a:endParaRPr lang="sq-AL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862896" y="7483064"/>
            <a:ext cx="1027845" cy="25699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21 shkurt </a:t>
            </a:r>
            <a:r>
              <a:rPr lang="sq-AL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2019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68631" y="7362221"/>
            <a:ext cx="2887980" cy="487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</a:pPr>
            <a:r>
              <a:rPr lang="sq-AL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r>
              <a:rPr lang="en-US" sz="8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Shefqet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Dizdari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jep aksione te nje kompanie qe ai kishte krijuar, drejt McGonigal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Rossinit, dhe Nezes, secili duke mbajtur 25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%. </a:t>
            </a:r>
            <a:r>
              <a:rPr lang="en-US" sz="80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McGonigal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emerohet administrator ligjor i kompanise.</a:t>
            </a:r>
            <a:endParaRPr lang="en-US" sz="800" dirty="0" smtClean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2977510" y="7899427"/>
            <a:ext cx="798617" cy="25699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 prill </a:t>
            </a:r>
            <a:r>
              <a:rPr lang="sq-AL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2019 </a:t>
            </a:r>
          </a:p>
        </p:txBody>
      </p:sp>
      <p:sp>
        <p:nvSpPr>
          <p:cNvPr id="32" name="Rectangle 31"/>
          <p:cNvSpPr/>
          <p:nvPr/>
        </p:nvSpPr>
        <p:spPr>
          <a:xfrm>
            <a:off x="3759674" y="7828033"/>
            <a:ext cx="2577625" cy="355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Mark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Rossini,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jep nga Madridi nje interviste per Top Story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dhe deklaron se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"</a:t>
            </a:r>
            <a:r>
              <a:rPr lang="en-US" sz="80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Berisha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po behet nje kukull e Putinit."</a:t>
            </a:r>
            <a:endParaRPr lang="sq-AL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2944649" y="8323644"/>
            <a:ext cx="864339" cy="25699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 prill </a:t>
            </a:r>
            <a:r>
              <a:rPr lang="sq-AL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2019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2945450" y="1049629"/>
            <a:ext cx="862737" cy="25699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 tetor </a:t>
            </a:r>
            <a:r>
              <a:rPr lang="sq-AL" sz="1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2017 </a:t>
            </a:r>
            <a:endParaRPr lang="sq-AL" sz="1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759675" y="1000929"/>
            <a:ext cx="2822420" cy="355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Jashte nje parkingu te nje restoranti ne New York, ne nje makine te parkuar, </a:t>
            </a:r>
            <a:r>
              <a:rPr lang="en-US" sz="80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McGonigal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merr $80,000 ne cash nga Neza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GB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2874472" y="1447594"/>
            <a:ext cx="1004693" cy="25699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16 tetor </a:t>
            </a:r>
            <a:r>
              <a:rPr lang="sq-AL" sz="1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2017 </a:t>
            </a:r>
          </a:p>
        </p:txBody>
      </p:sp>
      <p:sp>
        <p:nvSpPr>
          <p:cNvPr id="4" name="Rectangle 3"/>
          <p:cNvSpPr/>
          <p:nvPr/>
        </p:nvSpPr>
        <p:spPr>
          <a:xfrm>
            <a:off x="3759674" y="1350260"/>
            <a:ext cx="2987743" cy="487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McGonigal nuk deklaron ne raportimin e tij zyrtar se kishte takuar Edi Ramen dhe falsifikon pergjigjen se kishte dhene informacion mbi punen e tij nje shtetasi te huaj jashte punes zyrtare te FBI-se.</a:t>
            </a:r>
            <a:endParaRPr lang="en-GB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880654" y="1807664"/>
            <a:ext cx="992328" cy="25699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 nentor </a:t>
            </a:r>
            <a:r>
              <a:rPr lang="sq-AL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2017 </a:t>
            </a:r>
            <a:endParaRPr lang="sq-AL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912959" y="1776862"/>
            <a:ext cx="2043652" cy="355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</a:pP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Takimi i dyte mes McGonigal dhe Rames ne Shqiperi. Duçka eshte prezent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sq-A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880654" y="2125826"/>
            <a:ext cx="992328" cy="25699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 nentor </a:t>
            </a:r>
            <a:r>
              <a:rPr lang="sq-AL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2017 </a:t>
            </a:r>
            <a:endParaRPr lang="sq-AL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59675" y="2012736"/>
            <a:ext cx="2987743" cy="487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80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McGonigal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kerkon nje prokurori Amerikan te cele nje hetim criminal mbi nje lobist amerikan dhe Partine Demokratike. Ishte Duçka ai qe i percolli informacionin McGonigal-it.</a:t>
            </a:r>
            <a:endParaRPr lang="en-GB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2880654" y="2768308"/>
            <a:ext cx="992328" cy="25699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</a:pP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22 janar </a:t>
            </a:r>
            <a:r>
              <a:rPr lang="sq-AL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</a:t>
            </a:r>
            <a:r>
              <a:rPr lang="it-IT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8</a:t>
            </a:r>
            <a:r>
              <a:rPr lang="sq-AL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sq-AL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767295" y="2478120"/>
            <a:ext cx="2987743" cy="10142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 20 dhjetor </a:t>
            </a:r>
            <a:r>
              <a:rPr lang="en-US" sz="8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2017, </a:t>
            </a:r>
            <a:r>
              <a:rPr lang="en-US" sz="80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McGonigal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darkoi ne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Washington dhe New 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York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 Nezajn dhe perfaqesues te tjere te larte shqiptare, perfshire Edi Ramen. Pas ketyre darkave, me 4 janar, ai morri informacion mbi PD-ne dhe lobistin amerikan dhe i percolli keto drejt nje agjenti tjeter te FBI-se. Me 22 janar, </a:t>
            </a:r>
            <a:r>
              <a:rPr lang="en-US" sz="80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McGonigal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morri infomacion mbi kete ceshtje serisht nga Neza i cili i kishte marre nga zyra e Kryeministrit Rama</a:t>
            </a:r>
            <a:endParaRPr lang="en-GB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890344" y="3333473"/>
            <a:ext cx="972949" cy="25699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it-IT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 shkurt</a:t>
            </a: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q-AL" sz="1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2018 </a:t>
            </a:r>
            <a:endParaRPr lang="sq-AL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236220" y="3223696"/>
            <a:ext cx="2720391" cy="487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</a:pP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Neza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 e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McGonigal udhetojne drejt Shqiperise. Si te gjitha udhetimet e takimet e tjera, ai duhej t’i kishte raportuar ne 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FBI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por nuk e beri duke genjyer e falsifikuar pergjigjet.</a:t>
            </a:r>
            <a:endParaRPr lang="sq-AL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2862896" y="3710528"/>
            <a:ext cx="1027845" cy="25699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it-IT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24 shkurt</a:t>
            </a: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q-AL" sz="1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2018 </a:t>
            </a:r>
            <a:endParaRPr lang="sq-AL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767295" y="3551328"/>
            <a:ext cx="2987743" cy="619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Nen kerkesen dhe drejtimin e McGonigal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FBI hap zyrtarisht nje hetim criminal mbi lobistin amerikan dhe PD-ne.  </a:t>
            </a:r>
            <a:r>
              <a:rPr lang="en-US" sz="80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Neza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dhe Duçka mbeshtesin hetimin me deshmitare dhe duke u paguar udhetimet atyre jashte vendit. </a:t>
            </a:r>
            <a:endParaRPr lang="en-GB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2931825" y="4240118"/>
            <a:ext cx="889987" cy="25699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it-IT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 mars</a:t>
            </a: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q-AL" sz="1000" dirty="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2018 </a:t>
            </a:r>
            <a:endParaRPr lang="sq-AL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759675" y="4176168"/>
            <a:ext cx="2987743" cy="3557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80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McGonigal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prezanton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Bladel me Kryeministrin Rama gjate nje darke ne Washington.</a:t>
            </a:r>
            <a:endParaRPr lang="en-GB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2987128" y="4742785"/>
            <a:ext cx="779381" cy="25699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it-IT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Vere </a:t>
            </a:r>
            <a:r>
              <a:rPr lang="sq-AL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2018 </a:t>
            </a:r>
            <a:endParaRPr lang="sq-AL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3759675" y="4570985"/>
            <a:ext cx="2987743" cy="61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 paralel me Shqiperine, </a:t>
            </a:r>
            <a:r>
              <a:rPr lang="en-US" sz="80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McGonigal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 kerkon Nezes te negocioje nje shume prej 500.000 dollare per nje takim mes nje sipermarresi te sektorit farmaceutik nga Ballkani me nje perfaqesues te ShBA-ve ne zyrat qendrore te OKB-se ne NY.</a:t>
            </a:r>
            <a:endParaRPr lang="en-GB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2931023" y="5377760"/>
            <a:ext cx="891591" cy="25699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it-IT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Shtator </a:t>
            </a:r>
            <a:r>
              <a:rPr lang="sq-AL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2018 </a:t>
            </a:r>
            <a:endParaRPr lang="sq-AL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3759675" y="5240494"/>
            <a:ext cx="2987743" cy="487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80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McGonigal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terhiqet zyrtarit nga FBI pa raportuar vleren prej 225.000USD te marre ne kash nga Neza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udhetimet e paguara nga Neza dhe Duçka, si dhe kontaktet me Edi Ramen.</a:t>
            </a:r>
            <a:endParaRPr lang="en-GB" sz="8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800099" y="8704348"/>
            <a:ext cx="2156511" cy="487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</a:pPr>
            <a:r>
              <a:rPr lang="en-US" sz="80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McGonigal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merr titullin qytetar nderi nga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Bashkia e Tropojes, ne presence te Damian </a:t>
            </a:r>
            <a:r>
              <a:rPr lang="en-US" sz="80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Gjiknuri</a:t>
            </a:r>
            <a:r>
              <a:rPr lang="en-US" sz="80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80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dhe  Nezes</a:t>
            </a:r>
            <a:endParaRPr lang="sq-AL" sz="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855682" y="8793960"/>
            <a:ext cx="1042273" cy="25699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</a:pPr>
            <a:r>
              <a:rPr lang="en-US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23 shtator </a:t>
            </a:r>
            <a:r>
              <a:rPr lang="sq-AL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20</a:t>
            </a:r>
            <a:r>
              <a:rPr lang="it-IT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21</a:t>
            </a:r>
            <a:r>
              <a:rPr lang="sq-AL" sz="1000" smtClean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sq-AL" sz="10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20689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Rectangle 200"/>
          <p:cNvSpPr/>
          <p:nvPr/>
        </p:nvSpPr>
        <p:spPr>
          <a:xfrm>
            <a:off x="339329" y="385485"/>
            <a:ext cx="6234068" cy="9105900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q-AL" sz="2000" dirty="0"/>
          </a:p>
        </p:txBody>
      </p:sp>
      <p:sp>
        <p:nvSpPr>
          <p:cNvPr id="4" name="Rectangle 3"/>
          <p:cNvSpPr/>
          <p:nvPr/>
        </p:nvSpPr>
        <p:spPr>
          <a:xfrm>
            <a:off x="2057688" y="6881349"/>
            <a:ext cx="3454023" cy="221435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q-AL"/>
          </a:p>
        </p:txBody>
      </p:sp>
      <p:pic>
        <p:nvPicPr>
          <p:cNvPr id="45" name="Picture 4" descr="Akuzat për lidhjet me Charles McGonigal, Dorian Duçka: Pyesni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2" r="6381"/>
          <a:stretch/>
        </p:blipFill>
        <p:spPr bwMode="auto">
          <a:xfrm>
            <a:off x="2864558" y="4117707"/>
            <a:ext cx="524922" cy="349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0" descr="https://newsbomb.al/wp-content/uploads/2023/01/242558016_2109166542567839_9077300879083987760_n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3" t="15339" r="32011" b="27682"/>
          <a:stretch/>
        </p:blipFill>
        <p:spPr bwMode="auto">
          <a:xfrm>
            <a:off x="4083817" y="4117707"/>
            <a:ext cx="513957" cy="349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6" descr="L'ancien responsable du FBI Charles McGonigal inculpé à New York et DC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4309" y="7150500"/>
            <a:ext cx="963654" cy="580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" descr="https://sp-ao.shortpixel.ai/client/to_webp,q_glossy,ret_img,w_210,h_118/https:/www.ticklethewire.com/wp-content/uploads/2015/01/rossini-300x16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8706" y="8224384"/>
            <a:ext cx="729916" cy="41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Lou Bladel – Managing Director, Assurance, Forensic &amp; Integrity Services,  Ernst &amp; Young LLP | EY - US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047" y="8222288"/>
            <a:ext cx="616781" cy="41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Rectangle 51"/>
          <p:cNvSpPr/>
          <p:nvPr/>
        </p:nvSpPr>
        <p:spPr>
          <a:xfrm>
            <a:off x="3081486" y="1282587"/>
            <a:ext cx="136768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00" b="1" noProof="1" smtClean="0"/>
              <a:t>EDI RAMA</a:t>
            </a:r>
            <a:endParaRPr lang="sq-AL" sz="1000" b="1" noProof="1"/>
          </a:p>
        </p:txBody>
      </p:sp>
      <p:sp>
        <p:nvSpPr>
          <p:cNvPr id="54" name="Rectangle 53"/>
          <p:cNvSpPr/>
          <p:nvPr/>
        </p:nvSpPr>
        <p:spPr>
          <a:xfrm>
            <a:off x="4579717" y="8030579"/>
            <a:ext cx="655949" cy="1988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92" b="1" dirty="0" smtClean="0"/>
              <a:t>Marc Rossini</a:t>
            </a:r>
            <a:endParaRPr lang="sq-AL" sz="692" b="1" dirty="0"/>
          </a:p>
        </p:txBody>
      </p:sp>
      <p:pic>
        <p:nvPicPr>
          <p:cNvPr id="1030" name="Picture 6" descr="Rrëfim i rrallë: Shefqet Dizdari tregon për tentativat e FARK-ut për të  blerë armë në Izrael, zbulon sekrete ushtarake - Telegrafi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8623" y="4124728"/>
            <a:ext cx="596789" cy="335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47366" y="9118861"/>
            <a:ext cx="763351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q-AL"/>
            </a:defPPr>
            <a:lvl1pPr>
              <a:defRPr sz="800"/>
            </a:lvl1pPr>
          </a:lstStyle>
          <a:p>
            <a:r>
              <a:rPr lang="en-US" sz="1050" dirty="0"/>
              <a:t>FBI Agents</a:t>
            </a:r>
            <a:endParaRPr lang="sq-AL" sz="1050" dirty="0"/>
          </a:p>
        </p:txBody>
      </p:sp>
      <p:cxnSp>
        <p:nvCxnSpPr>
          <p:cNvPr id="57" name="Elbow Connector 56"/>
          <p:cNvCxnSpPr>
            <a:stCxn id="131" idx="2"/>
            <a:endCxn id="3" idx="1"/>
          </p:cNvCxnSpPr>
          <p:nvPr/>
        </p:nvCxnSpPr>
        <p:spPr>
          <a:xfrm rot="10800000" flipV="1">
            <a:off x="2264047" y="3006994"/>
            <a:ext cx="1437692" cy="5420888"/>
          </a:xfrm>
          <a:prstGeom prst="bentConnector3">
            <a:avLst>
              <a:gd name="adj1" fmla="val 172435"/>
            </a:avLst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57"/>
          <p:cNvCxnSpPr>
            <a:stCxn id="131" idx="2"/>
            <a:endCxn id="48" idx="1"/>
          </p:cNvCxnSpPr>
          <p:nvPr/>
        </p:nvCxnSpPr>
        <p:spPr>
          <a:xfrm rot="10800000" flipV="1">
            <a:off x="3254309" y="3006993"/>
            <a:ext cx="447430" cy="4433839"/>
          </a:xfrm>
          <a:prstGeom prst="bentConnector3">
            <a:avLst>
              <a:gd name="adj1" fmla="val 403713"/>
            </a:avLst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Elbow Connector 62"/>
          <p:cNvCxnSpPr>
            <a:stCxn id="1030" idx="2"/>
            <a:endCxn id="49" idx="3"/>
          </p:cNvCxnSpPr>
          <p:nvPr/>
        </p:nvCxnSpPr>
        <p:spPr>
          <a:xfrm rot="5400000">
            <a:off x="3503138" y="6256097"/>
            <a:ext cx="3969365" cy="378396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1030" idx="2"/>
            <a:endCxn id="48" idx="3"/>
          </p:cNvCxnSpPr>
          <p:nvPr/>
        </p:nvCxnSpPr>
        <p:spPr>
          <a:xfrm rot="5400000">
            <a:off x="3457381" y="5221196"/>
            <a:ext cx="2980220" cy="1459055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Elbow Connector 88"/>
          <p:cNvCxnSpPr>
            <a:endCxn id="106" idx="0"/>
          </p:cNvCxnSpPr>
          <p:nvPr/>
        </p:nvCxnSpPr>
        <p:spPr>
          <a:xfrm>
            <a:off x="3793029" y="2998677"/>
            <a:ext cx="1883988" cy="922057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2284014" y="8036278"/>
            <a:ext cx="569387" cy="1988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692" b="1" dirty="0" smtClean="0"/>
              <a:t>Lou </a:t>
            </a:r>
            <a:r>
              <a:rPr lang="en-US" sz="692" b="1" dirty="0" err="1" smtClean="0"/>
              <a:t>Bladel</a:t>
            </a:r>
            <a:endParaRPr lang="sq-AL" sz="692" b="1" dirty="0"/>
          </a:p>
        </p:txBody>
      </p:sp>
      <p:sp>
        <p:nvSpPr>
          <p:cNvPr id="93" name="Rectangle 92"/>
          <p:cNvSpPr/>
          <p:nvPr/>
        </p:nvSpPr>
        <p:spPr>
          <a:xfrm>
            <a:off x="3059432" y="6953009"/>
            <a:ext cx="136768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q-AL" sz="800" b="1" noProof="1" smtClean="0"/>
              <a:t>CHARLES MCGONIGAL</a:t>
            </a:r>
            <a:endParaRPr lang="sq-AL" sz="800" b="1" noProof="1"/>
          </a:p>
        </p:txBody>
      </p:sp>
      <p:cxnSp>
        <p:nvCxnSpPr>
          <p:cNvPr id="96" name="Elbow Connector 95"/>
          <p:cNvCxnSpPr>
            <a:stCxn id="45" idx="1"/>
            <a:endCxn id="48" idx="1"/>
          </p:cNvCxnSpPr>
          <p:nvPr/>
        </p:nvCxnSpPr>
        <p:spPr>
          <a:xfrm rot="10800000" flipH="1" flipV="1">
            <a:off x="2864557" y="4292671"/>
            <a:ext cx="389751" cy="3148162"/>
          </a:xfrm>
          <a:prstGeom prst="bentConnector3">
            <a:avLst>
              <a:gd name="adj1" fmla="val -58653"/>
            </a:avLst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4" name="Rectangle 103"/>
          <p:cNvSpPr/>
          <p:nvPr/>
        </p:nvSpPr>
        <p:spPr>
          <a:xfrm>
            <a:off x="4037540" y="3919543"/>
            <a:ext cx="633507" cy="19883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692" b="1" dirty="0" err="1" smtClean="0"/>
              <a:t>Agron</a:t>
            </a:r>
            <a:r>
              <a:rPr lang="en-US" sz="692" b="1" dirty="0" smtClean="0"/>
              <a:t> </a:t>
            </a:r>
            <a:r>
              <a:rPr lang="en-US" sz="692" b="1" dirty="0" err="1"/>
              <a:t>Nezaj</a:t>
            </a:r>
            <a:endParaRPr lang="sq-AL" sz="692" b="1" dirty="0"/>
          </a:p>
        </p:txBody>
      </p:sp>
      <p:sp>
        <p:nvSpPr>
          <p:cNvPr id="105" name="Rectangle 104"/>
          <p:cNvSpPr/>
          <p:nvPr/>
        </p:nvSpPr>
        <p:spPr>
          <a:xfrm>
            <a:off x="2773163" y="3916774"/>
            <a:ext cx="683200" cy="19883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692" b="1" dirty="0"/>
              <a:t>Dorian </a:t>
            </a:r>
            <a:r>
              <a:rPr lang="en-US" sz="692" b="1" dirty="0" err="1" smtClean="0"/>
              <a:t>Duçka</a:t>
            </a:r>
            <a:endParaRPr lang="sq-AL" sz="692" b="1" dirty="0"/>
          </a:p>
        </p:txBody>
      </p:sp>
      <p:sp>
        <p:nvSpPr>
          <p:cNvPr id="106" name="Rectangle 105"/>
          <p:cNvSpPr/>
          <p:nvPr/>
        </p:nvSpPr>
        <p:spPr>
          <a:xfrm>
            <a:off x="5300952" y="3920734"/>
            <a:ext cx="752129" cy="198837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692" b="1" dirty="0" err="1" smtClean="0"/>
              <a:t>Shefqet</a:t>
            </a:r>
            <a:r>
              <a:rPr lang="en-US" sz="692" b="1" dirty="0" smtClean="0"/>
              <a:t> </a:t>
            </a:r>
            <a:r>
              <a:rPr lang="en-US" sz="692" b="1" dirty="0" err="1" smtClean="0"/>
              <a:t>Dizdari</a:t>
            </a:r>
            <a:endParaRPr lang="sq-AL" sz="692" b="1" dirty="0"/>
          </a:p>
        </p:txBody>
      </p:sp>
      <p:sp>
        <p:nvSpPr>
          <p:cNvPr id="107" name="Rectangle 106"/>
          <p:cNvSpPr/>
          <p:nvPr/>
        </p:nvSpPr>
        <p:spPr>
          <a:xfrm>
            <a:off x="2142210" y="5490217"/>
            <a:ext cx="1019342" cy="116955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500" dirty="0"/>
              <a:t>According to the US Prosecutors' subpoena, Dorian </a:t>
            </a:r>
            <a:r>
              <a:rPr lang="en-US" sz="500" dirty="0" err="1"/>
              <a:t>Duçka</a:t>
            </a:r>
            <a:r>
              <a:rPr lang="en-US" sz="500" dirty="0"/>
              <a:t> has shared information and paid trips to the United States for individuals that could testify against the Democratic Party of Albania as part of an FBI investigation that </a:t>
            </a:r>
            <a:r>
              <a:rPr lang="en-US" sz="500" dirty="0" err="1"/>
              <a:t>McGonigal</a:t>
            </a:r>
            <a:r>
              <a:rPr lang="en-US" sz="500" dirty="0"/>
              <a:t> initiated. </a:t>
            </a:r>
            <a:r>
              <a:rPr lang="en-US" sz="500" dirty="0" err="1"/>
              <a:t>Duçka</a:t>
            </a:r>
            <a:r>
              <a:rPr lang="en-US" sz="500" dirty="0"/>
              <a:t> met and traveled on numerous occasions with </a:t>
            </a:r>
            <a:r>
              <a:rPr lang="en-US" sz="500" dirty="0" err="1"/>
              <a:t>McGonigal</a:t>
            </a:r>
            <a:r>
              <a:rPr lang="en-US" sz="500" dirty="0"/>
              <a:t> and </a:t>
            </a:r>
            <a:r>
              <a:rPr lang="en-US" sz="500" dirty="0" err="1"/>
              <a:t>Nezaj</a:t>
            </a:r>
            <a:r>
              <a:rPr lang="en-US" sz="500" dirty="0"/>
              <a:t>. He had official governmental privileges as a personal advisor to Rama.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1375738" y="3700494"/>
            <a:ext cx="1036677" cy="101566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500" dirty="0"/>
              <a:t>Edi Rama met Charles </a:t>
            </a:r>
            <a:r>
              <a:rPr lang="en-US" sz="500" dirty="0" err="1"/>
              <a:t>McGonigal</a:t>
            </a:r>
            <a:r>
              <a:rPr lang="en-US" sz="500" dirty="0"/>
              <a:t> 4 times. In an interview, </a:t>
            </a:r>
            <a:r>
              <a:rPr lang="en-US" sz="500" dirty="0" err="1"/>
              <a:t>McGonigal’s</a:t>
            </a:r>
            <a:r>
              <a:rPr lang="en-US" sz="500" dirty="0"/>
              <a:t> ex declared that he used to talk frequently over the phone with Edi Rama and that for these exchanges, they used a unique encrypted app. As required by law, </a:t>
            </a:r>
            <a:r>
              <a:rPr lang="en-US" sz="500" dirty="0" err="1"/>
              <a:t>McGonigal</a:t>
            </a:r>
            <a:r>
              <a:rPr lang="en-US" sz="500" dirty="0"/>
              <a:t> didn’t report to the FBI that he has had several trips to Albania, nor his special relationship with PM Rama.</a:t>
            </a:r>
            <a:endParaRPr lang="en-US" sz="500" dirty="0" smtClean="0"/>
          </a:p>
        </p:txBody>
      </p:sp>
      <p:sp>
        <p:nvSpPr>
          <p:cNvPr id="113" name="Rectangle 112"/>
          <p:cNvSpPr/>
          <p:nvPr/>
        </p:nvSpPr>
        <p:spPr>
          <a:xfrm>
            <a:off x="786900" y="5199873"/>
            <a:ext cx="940729" cy="124649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500" dirty="0"/>
              <a:t>The Albanian Government signed a direct secret contract with EY, represented by Lou </a:t>
            </a:r>
            <a:r>
              <a:rPr lang="en-US" sz="500" dirty="0" err="1"/>
              <a:t>Bladel</a:t>
            </a:r>
            <a:r>
              <a:rPr lang="en-US" sz="500" dirty="0"/>
              <a:t>, on May 28th, 2018. According to the agreement for 375K EUR, </a:t>
            </a:r>
            <a:r>
              <a:rPr lang="en-US" sz="500" dirty="0" err="1"/>
              <a:t>Bladel</a:t>
            </a:r>
            <a:r>
              <a:rPr lang="en-US" sz="500" dirty="0"/>
              <a:t> will investigate the economic crime in Albania. </a:t>
            </a:r>
            <a:r>
              <a:rPr lang="en-US" sz="500" dirty="0" err="1"/>
              <a:t>Bladel</a:t>
            </a:r>
            <a:r>
              <a:rPr lang="en-US" sz="500" dirty="0"/>
              <a:t>, the predecessor of </a:t>
            </a:r>
            <a:r>
              <a:rPr lang="en-US" sz="500" dirty="0" err="1"/>
              <a:t>McGonigal</a:t>
            </a:r>
            <a:r>
              <a:rPr lang="en-US" sz="500" dirty="0"/>
              <a:t> at the FBI counterintelligence office in New York, according to the U.S. subpoena, dinned in the U.S. with Rama and </a:t>
            </a:r>
            <a:r>
              <a:rPr lang="en-US" sz="500" dirty="0" err="1"/>
              <a:t>McGonigal</a:t>
            </a:r>
            <a:r>
              <a:rPr lang="en-US" sz="500" dirty="0"/>
              <a:t>.</a:t>
            </a:r>
            <a:endParaRPr lang="en-US" sz="500" dirty="0" smtClean="0"/>
          </a:p>
        </p:txBody>
      </p:sp>
      <p:cxnSp>
        <p:nvCxnSpPr>
          <p:cNvPr id="126" name="Elbow Connector 125"/>
          <p:cNvCxnSpPr>
            <a:stCxn id="48" idx="2"/>
            <a:endCxn id="3" idx="3"/>
          </p:cNvCxnSpPr>
          <p:nvPr/>
        </p:nvCxnSpPr>
        <p:spPr>
          <a:xfrm rot="5400000">
            <a:off x="2960124" y="7651869"/>
            <a:ext cx="696717" cy="855308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Elbow Connector 128"/>
          <p:cNvCxnSpPr>
            <a:stCxn id="48" idx="2"/>
            <a:endCxn id="49" idx="1"/>
          </p:cNvCxnSpPr>
          <p:nvPr/>
        </p:nvCxnSpPr>
        <p:spPr>
          <a:xfrm rot="16200000" flipH="1">
            <a:off x="3803015" y="7664286"/>
            <a:ext cx="698813" cy="832570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  <a:headEnd type="triangle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/>
          <p:cNvSpPr txBox="1"/>
          <p:nvPr/>
        </p:nvSpPr>
        <p:spPr>
          <a:xfrm rot="16200000">
            <a:off x="2412904" y="4315097"/>
            <a:ext cx="423513" cy="38876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q-AL"/>
            </a:defPPr>
            <a:lvl1pPr algn="r">
              <a:lnSpc>
                <a:spcPts val="1200"/>
              </a:lnSpc>
              <a:defRPr sz="800" b="1" i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PAID </a:t>
            </a:r>
          </a:p>
          <a:p>
            <a:r>
              <a:rPr lang="en-US" dirty="0" smtClean="0"/>
              <a:t>TRIPS</a:t>
            </a:r>
            <a:endParaRPr lang="sq-AL" dirty="0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1566039" y="3142163"/>
            <a:ext cx="647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q-AL"/>
            </a:defPPr>
            <a:lvl1pPr algn="r">
              <a:lnSpc>
                <a:spcPts val="1200"/>
              </a:lnSpc>
              <a:defRPr sz="800" b="1" i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INDIRECT</a:t>
            </a:r>
          </a:p>
          <a:p>
            <a:r>
              <a:rPr lang="en-US" dirty="0" smtClean="0"/>
              <a:t> LOBBYING</a:t>
            </a:r>
            <a:endParaRPr lang="sq-AL" dirty="0"/>
          </a:p>
        </p:txBody>
      </p:sp>
      <p:sp>
        <p:nvSpPr>
          <p:cNvPr id="134" name="TextBox 133"/>
          <p:cNvSpPr txBox="1"/>
          <p:nvPr/>
        </p:nvSpPr>
        <p:spPr>
          <a:xfrm rot="16200000">
            <a:off x="5386953" y="4608299"/>
            <a:ext cx="590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q-AL"/>
            </a:defPPr>
            <a:lvl1pPr algn="r">
              <a:lnSpc>
                <a:spcPts val="1200"/>
              </a:lnSpc>
              <a:defRPr sz="800" b="1" i="1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OFFERED</a:t>
            </a:r>
            <a:endParaRPr lang="en-US" dirty="0" smtClean="0"/>
          </a:p>
          <a:p>
            <a:r>
              <a:rPr lang="en-US" dirty="0" smtClean="0"/>
              <a:t>SHARES</a:t>
            </a:r>
            <a:endParaRPr lang="sq-AL" dirty="0"/>
          </a:p>
        </p:txBody>
      </p:sp>
      <p:cxnSp>
        <p:nvCxnSpPr>
          <p:cNvPr id="144" name="Elbow Connector 143"/>
          <p:cNvCxnSpPr>
            <a:stCxn id="46" idx="3"/>
            <a:endCxn id="48" idx="3"/>
          </p:cNvCxnSpPr>
          <p:nvPr/>
        </p:nvCxnSpPr>
        <p:spPr>
          <a:xfrm flipH="1">
            <a:off x="4217963" y="4292671"/>
            <a:ext cx="379811" cy="3148162"/>
          </a:xfrm>
          <a:prstGeom prst="bentConnector3">
            <a:avLst>
              <a:gd name="adj1" fmla="val -60188"/>
            </a:avLst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6" name="Elbow Connector 165"/>
          <p:cNvCxnSpPr>
            <a:endCxn id="45" idx="3"/>
          </p:cNvCxnSpPr>
          <p:nvPr/>
        </p:nvCxnSpPr>
        <p:spPr>
          <a:xfrm rot="5400000">
            <a:off x="3082765" y="3626224"/>
            <a:ext cx="973162" cy="359732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Elbow Connector 168"/>
          <p:cNvCxnSpPr>
            <a:stCxn id="131" idx="4"/>
            <a:endCxn id="46" idx="1"/>
          </p:cNvCxnSpPr>
          <p:nvPr/>
        </p:nvCxnSpPr>
        <p:spPr>
          <a:xfrm rot="16200000" flipH="1">
            <a:off x="3297412" y="3506265"/>
            <a:ext cx="1238205" cy="334606"/>
          </a:xfrm>
          <a:prstGeom prst="bentConnector2">
            <a:avLst/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Box 173"/>
          <p:cNvSpPr txBox="1"/>
          <p:nvPr/>
        </p:nvSpPr>
        <p:spPr>
          <a:xfrm rot="16200000">
            <a:off x="898346" y="3138450"/>
            <a:ext cx="6495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ts val="1200"/>
              </a:lnSpc>
            </a:pPr>
            <a:r>
              <a:rPr lang="en-US" sz="800" b="1" i="1" dirty="0" smtClean="0">
                <a:solidFill>
                  <a:srgbClr val="C00000"/>
                </a:solidFill>
              </a:rPr>
              <a:t>PAID </a:t>
            </a:r>
          </a:p>
          <a:p>
            <a:pPr algn="r">
              <a:lnSpc>
                <a:spcPts val="1200"/>
              </a:lnSpc>
            </a:pPr>
            <a:r>
              <a:rPr lang="en-US" sz="800" b="1" i="1" dirty="0" smtClean="0">
                <a:solidFill>
                  <a:srgbClr val="C00000"/>
                </a:solidFill>
              </a:rPr>
              <a:t>CONTRACT</a:t>
            </a:r>
            <a:endParaRPr lang="sq-AL" sz="800" b="1" i="1" dirty="0">
              <a:solidFill>
                <a:srgbClr val="C00000"/>
              </a:solidFill>
            </a:endParaRPr>
          </a:p>
        </p:txBody>
      </p:sp>
      <p:sp>
        <p:nvSpPr>
          <p:cNvPr id="175" name="TextBox 174"/>
          <p:cNvSpPr txBox="1"/>
          <p:nvPr/>
        </p:nvSpPr>
        <p:spPr>
          <a:xfrm rot="16200000">
            <a:off x="4237258" y="4893138"/>
            <a:ext cx="11641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q-AL"/>
            </a:defPPr>
            <a:lvl1pPr algn="r">
              <a:lnSpc>
                <a:spcPts val="1200"/>
              </a:lnSpc>
              <a:defRPr sz="800" b="1" i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GAVE CASH &amp;</a:t>
            </a:r>
          </a:p>
          <a:p>
            <a:r>
              <a:rPr lang="en-US" dirty="0" smtClean="0"/>
              <a:t> OFFICIAL DOCUMENTS</a:t>
            </a:r>
            <a:endParaRPr lang="sq-AL" dirty="0"/>
          </a:p>
        </p:txBody>
      </p:sp>
      <p:sp>
        <p:nvSpPr>
          <p:cNvPr id="181" name="TextBox 180"/>
          <p:cNvSpPr txBox="1"/>
          <p:nvPr/>
        </p:nvSpPr>
        <p:spPr>
          <a:xfrm rot="16200000">
            <a:off x="5334450" y="3146217"/>
            <a:ext cx="6832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q-AL"/>
            </a:defPPr>
            <a:lvl1pPr algn="r">
              <a:lnSpc>
                <a:spcPts val="1200"/>
              </a:lnSpc>
              <a:defRPr sz="800" b="1" i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ISSUED</a:t>
            </a:r>
          </a:p>
          <a:p>
            <a:r>
              <a:rPr lang="en-US" dirty="0" smtClean="0"/>
              <a:t> OIL RIGHTS</a:t>
            </a:r>
            <a:endParaRPr lang="sq-AL" dirty="0"/>
          </a:p>
        </p:txBody>
      </p:sp>
      <p:sp>
        <p:nvSpPr>
          <p:cNvPr id="183" name="Rectangle 182"/>
          <p:cNvSpPr/>
          <p:nvPr/>
        </p:nvSpPr>
        <p:spPr>
          <a:xfrm>
            <a:off x="2792213" y="3919795"/>
            <a:ext cx="3279918" cy="594360"/>
          </a:xfrm>
          <a:prstGeom prst="rect">
            <a:avLst/>
          </a:prstGeom>
          <a:noFill/>
          <a:ln w="1270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q-AL"/>
          </a:p>
        </p:txBody>
      </p:sp>
      <p:sp>
        <p:nvSpPr>
          <p:cNvPr id="184" name="TextBox 183"/>
          <p:cNvSpPr txBox="1"/>
          <p:nvPr/>
        </p:nvSpPr>
        <p:spPr>
          <a:xfrm>
            <a:off x="4589664" y="3738449"/>
            <a:ext cx="92204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Business partners</a:t>
            </a:r>
            <a:endParaRPr lang="sq-AL" sz="800" dirty="0"/>
          </a:p>
        </p:txBody>
      </p:sp>
      <p:sp>
        <p:nvSpPr>
          <p:cNvPr id="187" name="Rectangle 186"/>
          <p:cNvSpPr/>
          <p:nvPr/>
        </p:nvSpPr>
        <p:spPr>
          <a:xfrm>
            <a:off x="4400557" y="8643385"/>
            <a:ext cx="106621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500" dirty="0"/>
              <a:t>Rossini gave a strongly </a:t>
            </a:r>
            <a:r>
              <a:rPr lang="en-US" sz="500"/>
              <a:t>biased </a:t>
            </a:r>
            <a:r>
              <a:rPr lang="en-US" sz="500" smtClean="0"/>
              <a:t>statements and interviews </a:t>
            </a:r>
            <a:r>
              <a:rPr lang="en-US" sz="500" dirty="0"/>
              <a:t>against former DP leader </a:t>
            </a:r>
            <a:r>
              <a:rPr lang="en-US" sz="500" dirty="0" err="1"/>
              <a:t>Sali</a:t>
            </a:r>
            <a:r>
              <a:rPr lang="en-US" sz="500" dirty="0"/>
              <a:t> </a:t>
            </a:r>
            <a:r>
              <a:rPr lang="en-US" sz="500" dirty="0" err="1"/>
              <a:t>Berisha</a:t>
            </a:r>
            <a:r>
              <a:rPr lang="en-US" sz="500" dirty="0"/>
              <a:t>, calling him a “puppet of Putin.” </a:t>
            </a:r>
          </a:p>
        </p:txBody>
      </p:sp>
      <p:sp>
        <p:nvSpPr>
          <p:cNvPr id="196" name="Rectangle 195"/>
          <p:cNvSpPr/>
          <p:nvPr/>
        </p:nvSpPr>
        <p:spPr>
          <a:xfrm>
            <a:off x="2115470" y="8633475"/>
            <a:ext cx="92074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500" dirty="0" err="1"/>
              <a:t>Bladel</a:t>
            </a:r>
            <a:r>
              <a:rPr lang="en-US" sz="500" dirty="0"/>
              <a:t> interacted with an investigation relating to DP files in late </a:t>
            </a:r>
            <a:r>
              <a:rPr lang="en-US" sz="500" dirty="0" smtClean="0"/>
              <a:t>2018 (see the material attached)</a:t>
            </a:r>
          </a:p>
        </p:txBody>
      </p:sp>
      <p:sp>
        <p:nvSpPr>
          <p:cNvPr id="197" name="Rectangle 196"/>
          <p:cNvSpPr/>
          <p:nvPr/>
        </p:nvSpPr>
        <p:spPr>
          <a:xfrm>
            <a:off x="4244570" y="5721049"/>
            <a:ext cx="1069286" cy="93871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500" dirty="0"/>
              <a:t>According to the US Prosecutors' subpoena, </a:t>
            </a:r>
            <a:r>
              <a:rPr lang="en-US" sz="500" dirty="0" err="1"/>
              <a:t>Agron</a:t>
            </a:r>
            <a:r>
              <a:rPr lang="en-US" sz="500" dirty="0"/>
              <a:t> </a:t>
            </a:r>
            <a:r>
              <a:rPr lang="en-US" sz="500" dirty="0" err="1"/>
              <a:t>Nezaj</a:t>
            </a:r>
            <a:r>
              <a:rPr lang="en-US" sz="500" dirty="0"/>
              <a:t> gave </a:t>
            </a:r>
            <a:r>
              <a:rPr lang="en-US" sz="500" dirty="0" err="1"/>
              <a:t>McGonigal</a:t>
            </a:r>
            <a:r>
              <a:rPr lang="en-US" sz="500" dirty="0"/>
              <a:t> documents targeting Albania's DP, supplied by people in Rama's office. </a:t>
            </a:r>
            <a:r>
              <a:rPr lang="en-US" sz="500" dirty="0" err="1"/>
              <a:t>Nezaj</a:t>
            </a:r>
            <a:r>
              <a:rPr lang="en-US" sz="500" dirty="0"/>
              <a:t> presented </a:t>
            </a:r>
            <a:r>
              <a:rPr lang="en-US" sz="500" dirty="0" err="1"/>
              <a:t>McGonigal</a:t>
            </a:r>
            <a:r>
              <a:rPr lang="en-US" sz="500" dirty="0"/>
              <a:t> 225.000 USD in cash. He arranged meetings with state and business representatives in Albania and the Balkans, for which they were paid up to 500K USD.</a:t>
            </a:r>
            <a:endParaRPr lang="en-US" sz="500" dirty="0" smtClean="0"/>
          </a:p>
        </p:txBody>
      </p:sp>
      <p:sp>
        <p:nvSpPr>
          <p:cNvPr id="198" name="Rectangle 197"/>
          <p:cNvSpPr/>
          <p:nvPr/>
        </p:nvSpPr>
        <p:spPr>
          <a:xfrm>
            <a:off x="5191524" y="5171558"/>
            <a:ext cx="974362" cy="63094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500" dirty="0" err="1"/>
              <a:t>Dizdari</a:t>
            </a:r>
            <a:r>
              <a:rPr lang="en-US" sz="500" dirty="0"/>
              <a:t> gave 25% of shares of a company he owned to </a:t>
            </a:r>
            <a:r>
              <a:rPr lang="en-US" sz="500" dirty="0" err="1"/>
              <a:t>Nezaj</a:t>
            </a:r>
            <a:r>
              <a:rPr lang="en-US" sz="500" dirty="0"/>
              <a:t>, </a:t>
            </a:r>
            <a:r>
              <a:rPr lang="en-US" sz="500" dirty="0" err="1"/>
              <a:t>McGonigal</a:t>
            </a:r>
            <a:r>
              <a:rPr lang="en-US" sz="500" dirty="0"/>
              <a:t>, and Rossini while also retaining a 25% quote for himself. The general manager of the company was appointed </a:t>
            </a:r>
            <a:r>
              <a:rPr lang="en-US" sz="500" dirty="0" err="1"/>
              <a:t>McGonigal</a:t>
            </a:r>
            <a:r>
              <a:rPr lang="en-US" sz="500" dirty="0"/>
              <a:t>. </a:t>
            </a:r>
            <a:endParaRPr lang="en-US" sz="500" dirty="0" smtClean="0"/>
          </a:p>
        </p:txBody>
      </p:sp>
      <p:pic>
        <p:nvPicPr>
          <p:cNvPr id="203" name="Picture 202"/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0037" t="-53" r="9317" b="29791"/>
          <a:stretch/>
        </p:blipFill>
        <p:spPr>
          <a:xfrm>
            <a:off x="3353506" y="1524109"/>
            <a:ext cx="779533" cy="637500"/>
          </a:xfrm>
          <a:prstGeom prst="rect">
            <a:avLst/>
          </a:prstGeom>
        </p:spPr>
      </p:pic>
      <p:sp>
        <p:nvSpPr>
          <p:cNvPr id="131" name="Oval 130"/>
          <p:cNvSpPr/>
          <p:nvPr/>
        </p:nvSpPr>
        <p:spPr>
          <a:xfrm>
            <a:off x="3701739" y="2959522"/>
            <a:ext cx="94944" cy="9494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q-AL"/>
          </a:p>
        </p:txBody>
      </p:sp>
      <p:cxnSp>
        <p:nvCxnSpPr>
          <p:cNvPr id="223" name="Straight Arrow Connector 222"/>
          <p:cNvCxnSpPr>
            <a:stCxn id="203" idx="2"/>
            <a:endCxn id="131" idx="0"/>
          </p:cNvCxnSpPr>
          <p:nvPr/>
        </p:nvCxnSpPr>
        <p:spPr>
          <a:xfrm>
            <a:off x="3743273" y="2161609"/>
            <a:ext cx="5938" cy="797913"/>
          </a:xfrm>
          <a:prstGeom prst="straightConnector1">
            <a:avLst/>
          </a:prstGeom>
          <a:ln w="28575">
            <a:solidFill>
              <a:schemeClr val="accent3">
                <a:lumMod val="5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9" name="Rectangle 228"/>
          <p:cNvSpPr/>
          <p:nvPr/>
        </p:nvSpPr>
        <p:spPr>
          <a:xfrm>
            <a:off x="2931885" y="2159078"/>
            <a:ext cx="1628780" cy="55399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500" dirty="0"/>
              <a:t>Rama was the first individual ever to refer to </a:t>
            </a:r>
            <a:r>
              <a:rPr lang="en-US" sz="500" dirty="0" err="1"/>
              <a:t>Berisha’s</a:t>
            </a:r>
            <a:r>
              <a:rPr lang="en-US" sz="500" dirty="0"/>
              <a:t> designation as non-grata by the State Department on January 2019. All the facts published as part of </a:t>
            </a:r>
            <a:r>
              <a:rPr lang="en-US" sz="500" dirty="0" err="1"/>
              <a:t>McGonigal’s</a:t>
            </a:r>
            <a:r>
              <a:rPr lang="en-US" sz="500" dirty="0"/>
              <a:t> U.S. prosecutor file suggest that Rama and </a:t>
            </a:r>
            <a:r>
              <a:rPr lang="en-US" sz="500" dirty="0" err="1"/>
              <a:t>McGonigal</a:t>
            </a:r>
            <a:r>
              <a:rPr lang="en-US" sz="500" dirty="0"/>
              <a:t> may have been the sponsors behind this decision. </a:t>
            </a:r>
            <a:endParaRPr lang="en-US" sz="500" dirty="0" smtClean="0"/>
          </a:p>
        </p:txBody>
      </p:sp>
      <p:sp>
        <p:nvSpPr>
          <p:cNvPr id="149" name="TextBox 148"/>
          <p:cNvSpPr txBox="1"/>
          <p:nvPr/>
        </p:nvSpPr>
        <p:spPr>
          <a:xfrm>
            <a:off x="1243412" y="593278"/>
            <a:ext cx="44692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Rama &amp; </a:t>
            </a:r>
            <a:r>
              <a:rPr lang="en-US" dirty="0" err="1" smtClean="0"/>
              <a:t>McGonigal</a:t>
            </a:r>
            <a:r>
              <a:rPr lang="en-US" dirty="0" smtClean="0"/>
              <a:t>, </a:t>
            </a:r>
          </a:p>
          <a:p>
            <a:pPr algn="ctr"/>
            <a:r>
              <a:rPr lang="en-US" dirty="0" smtClean="0"/>
              <a:t>The plot behind the effort to eradicate the DP</a:t>
            </a:r>
            <a:endParaRPr lang="sq-AL" dirty="0"/>
          </a:p>
        </p:txBody>
      </p:sp>
      <p:sp>
        <p:nvSpPr>
          <p:cNvPr id="50" name="Rectangle 49"/>
          <p:cNvSpPr/>
          <p:nvPr/>
        </p:nvSpPr>
        <p:spPr>
          <a:xfrm>
            <a:off x="2173042" y="7458390"/>
            <a:ext cx="872005" cy="1692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endParaRPr lang="en-US" sz="500" dirty="0" smtClean="0"/>
          </a:p>
        </p:txBody>
      </p:sp>
      <p:sp>
        <p:nvSpPr>
          <p:cNvPr id="51" name="Rectangle 50"/>
          <p:cNvSpPr/>
          <p:nvPr/>
        </p:nvSpPr>
        <p:spPr>
          <a:xfrm>
            <a:off x="4427004" y="7426520"/>
            <a:ext cx="872005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500" dirty="0" err="1"/>
              <a:t>McGonigal</a:t>
            </a:r>
            <a:r>
              <a:rPr lang="en-US" sz="500" dirty="0"/>
              <a:t> has hidden from U.S. authorities the source of the cash he had received &amp; all the other business aspects of this scheme.</a:t>
            </a:r>
            <a:endParaRPr lang="en-US" sz="500" dirty="0" smtClean="0"/>
          </a:p>
        </p:txBody>
      </p:sp>
      <p:sp>
        <p:nvSpPr>
          <p:cNvPr id="53" name="TextBox 52"/>
          <p:cNvSpPr txBox="1"/>
          <p:nvPr/>
        </p:nvSpPr>
        <p:spPr>
          <a:xfrm rot="16200000">
            <a:off x="3337422" y="323655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sq-AL"/>
            </a:defPPr>
            <a:lvl1pPr algn="r">
              <a:lnSpc>
                <a:spcPts val="1200"/>
              </a:lnSpc>
              <a:defRPr sz="800" b="1" i="1">
                <a:solidFill>
                  <a:srgbClr val="C00000"/>
                </a:solidFill>
              </a:defRPr>
            </a:lvl1pPr>
          </a:lstStyle>
          <a:p>
            <a:r>
              <a:rPr lang="en-US" smtClean="0"/>
              <a:t>SHARED</a:t>
            </a:r>
            <a:endParaRPr lang="en-US" dirty="0" smtClean="0"/>
          </a:p>
          <a:p>
            <a:r>
              <a:rPr lang="en-US" smtClean="0"/>
              <a:t> INSTRUCTIONS</a:t>
            </a:r>
            <a:endParaRPr lang="sq-AL" dirty="0"/>
          </a:p>
        </p:txBody>
      </p:sp>
      <p:sp>
        <p:nvSpPr>
          <p:cNvPr id="55" name="Rectangle 54"/>
          <p:cNvSpPr/>
          <p:nvPr/>
        </p:nvSpPr>
        <p:spPr>
          <a:xfrm>
            <a:off x="3122535" y="7917940"/>
            <a:ext cx="1226757" cy="3231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en-US" sz="500" dirty="0"/>
              <a:t>As part of his FBI duties, </a:t>
            </a:r>
            <a:r>
              <a:rPr lang="en-US" sz="500" dirty="0" err="1"/>
              <a:t>McGonigal</a:t>
            </a:r>
            <a:r>
              <a:rPr lang="en-US" sz="500" dirty="0"/>
              <a:t> also investigated individuals whose entry to the U.S. may be banned.</a:t>
            </a:r>
            <a:endParaRPr lang="en-US" sz="500" dirty="0" smtClean="0"/>
          </a:p>
        </p:txBody>
      </p:sp>
    </p:spTree>
    <p:extLst>
      <p:ext uri="{BB962C8B-B14F-4D97-AF65-F5344CB8AC3E}">
        <p14:creationId xmlns:p14="http://schemas.microsoft.com/office/powerpoint/2010/main" val="2679169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1025</TotalTime>
  <Words>1334</Words>
  <Application>Microsoft Office PowerPoint</Application>
  <PresentationFormat>A4 Paper (210x297 mm)</PresentationFormat>
  <Paragraphs>112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</dc:creator>
  <cp:lastModifiedBy>AKraja</cp:lastModifiedBy>
  <cp:revision>80</cp:revision>
  <cp:lastPrinted>2023-02-20T12:33:54Z</cp:lastPrinted>
  <dcterms:created xsi:type="dcterms:W3CDTF">2023-01-25T12:10:50Z</dcterms:created>
  <dcterms:modified xsi:type="dcterms:W3CDTF">2023-02-26T18:04:20Z</dcterms:modified>
</cp:coreProperties>
</file>