
<file path=[Content_Types].xml><?xml version="1.0" encoding="utf-8"?>
<Types xmlns="http://schemas.openxmlformats.org/package/2006/content-types">
  <Default Extension="jpeg" ContentType="image/jpeg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BC5A8-1B3E-49BF-AE3F-78768CE109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044DB9-6F08-47CA-A1BD-690AC4F53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F8CD7-892A-44FF-BADF-2C1CAD989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1954-CC7B-44A7-8689-E68FCACFA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6D4F3-C08E-416D-8EA7-B7CD603C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1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F4988-8917-4840-A889-2D489DFDB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BE2BA8-4683-48DB-AC7C-887EACCD3C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7025D-9CE6-433B-B89E-20CD79917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74D20-62B0-49EB-8D43-EF34F97A8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80F66-4E7E-444F-B395-302D3D99F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7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762C63-7023-4E82-914E-3B48612FF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38B4F0-B449-4BCC-8900-A3DC4F8858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DC4EC-FA9D-4437-BCAD-656CDFF48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E9700-C123-458D-A0C4-FB9E87D3D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90DCE-C0EF-44FE-84B5-D04A0B766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0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3573C-E596-435D-84F0-DD5456C78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9AAFA-36DE-4143-A42A-5C6669CC0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FE4FF-82E4-4179-84D0-99946ABF6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66141-213E-419F-BC92-11F8C0043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25C90-DA36-4C5D-A2E8-433D6DED1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1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7089F-4794-43A0-937A-9D1EA0B24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CAA84-747E-470B-9893-27D619362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1D0F9-2163-4B6B-BAF3-3F8F512B2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E41FA-2BA8-4603-8614-A320A2DA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5D54A-1217-4FB2-BF4D-D40617472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52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B5F3B-F68E-4894-B7F8-0395FC7DB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01FB8-868F-4A4E-9533-A63B26866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7D7B7-EEAB-4358-B984-85EAA5C7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79EC0-9B3D-4BE2-9BAC-931975C89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50C98-2131-4E9D-84F2-949BAA9F3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79596-166B-4307-B4AB-0BEBBB0E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7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498E0-BD68-4B0A-AF02-10C3A0BC3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9B248-41E1-4A00-BCEE-BE6F0CDAC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EA83BF-C7FD-4B20-8D22-0253B3094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806-AE7B-4580-8A8E-22BCA86772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8658CD-5F9B-420F-B00F-B46E9F4E34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145799-3DB2-46C6-9FCC-D209C2DFD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580308-B1F3-400C-8FBF-77390E2F6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A4E7A7-B24D-44D8-8A5A-6C60AD20B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63A36-2892-4605-A561-6E0B79216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B9215-B5F1-45D1-BE5A-1ADF4ADAD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396ACC-88D3-4175-9EC2-546990CD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15496-00E9-4075-A210-A87801402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73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C78B7E-3E9F-4D1E-9A51-C7FF7C671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44EABE-53F1-4FB4-8F1E-CDAB37D55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FC694-1AF3-4491-886C-931C48EAF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69CCD-CB65-4C8B-8966-7DD66787F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B7DD5-D588-4535-8903-581235803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049C55-9BC5-4629-9306-DB05477A9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8C2175-1E35-4A15-85AB-A71F5A9E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6C50E-0325-40DD-9EB0-C39B66CB5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4FBA03-6455-4456-8F3C-4B5A982E4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4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7BC31-5F05-4EED-9AAD-4CB70567C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64195A-AB8E-4AF7-89FA-E2F980035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8D5EFA-3723-4D61-840C-8DE5ED01C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2C9BF-8B4B-4FCA-B14F-4E67B3FAD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A96569-7E05-4F4A-9AB3-CAA5281BB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9E085-C283-4E46-99D0-A7F33C7A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4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11DE9-BE58-4511-A3A5-7B0B4A624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81930-3A50-4BE8-ACF2-5B25969AA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A2BC9-2EEA-4C7D-A542-46F2ABF5F1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6C62B-9E88-4384-81D0-C0D1C9F452BA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62DEA-366F-4212-8A0B-C7D5ABCDE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08780-3F64-4C0F-881A-76B9CDD6B5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58CE4-04A9-4B8E-8D01-0DE4E7A0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2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>
            <a:extLst>
              <a:ext uri="{FF2B5EF4-FFF2-40B4-BE49-F238E27FC236}">
                <a16:creationId xmlns:a16="http://schemas.microsoft.com/office/drawing/2014/main" id="{FF081298-2920-407A-A4FC-152E4E1D2A00}"/>
              </a:ext>
            </a:extLst>
          </p:cNvPr>
          <p:cNvSpPr/>
          <p:nvPr/>
        </p:nvSpPr>
        <p:spPr>
          <a:xfrm>
            <a:off x="100399" y="300037"/>
            <a:ext cx="4457700" cy="62579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0CD6B-DD41-4637-B1FB-3EE72B53F3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2985" y="2843083"/>
            <a:ext cx="6109901" cy="585918"/>
          </a:xfrm>
        </p:spPr>
        <p:txBody>
          <a:bodyPr/>
          <a:lstStyle/>
          <a:p>
            <a:r>
              <a:rPr lang="el-GR" b="1" dirty="0">
                <a:solidFill>
                  <a:srgbClr val="0070C0"/>
                </a:solidFill>
                <a:latin typeface="Comic Sans MS" panose="030F0702030302020204" pitchFamily="66" charset="0"/>
              </a:rPr>
              <a:t>Με ένα βιβλίο ταξιδεύω… </a:t>
            </a:r>
            <a:endParaRPr lang="en-US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39252-AA95-481B-A24A-962DEF4ABDAC}"/>
              </a:ext>
            </a:extLst>
          </p:cNvPr>
          <p:cNvSpPr txBox="1"/>
          <p:nvPr/>
        </p:nvSpPr>
        <p:spPr>
          <a:xfrm>
            <a:off x="8946188" y="6188630"/>
            <a:ext cx="31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0070C0"/>
                </a:solidFill>
                <a:latin typeface="Comic Sans MS" panose="030F0702030302020204" pitchFamily="66" charset="0"/>
              </a:rPr>
              <a:t>10</a:t>
            </a:r>
            <a:r>
              <a:rPr lang="el-GR" b="1" baseline="30000" dirty="0">
                <a:solidFill>
                  <a:srgbClr val="0070C0"/>
                </a:solidFill>
                <a:latin typeface="Comic Sans MS" panose="030F0702030302020204" pitchFamily="66" charset="0"/>
              </a:rPr>
              <a:t>ο</a:t>
            </a:r>
            <a:r>
              <a:rPr lang="el-GR" b="1" dirty="0">
                <a:solidFill>
                  <a:srgbClr val="0070C0"/>
                </a:solidFill>
                <a:latin typeface="Comic Sans MS" panose="030F0702030302020204" pitchFamily="66" charset="0"/>
              </a:rPr>
              <a:t> Νηπιαγωγείο Γαλατσίου</a:t>
            </a:r>
            <a:endParaRPr lang="en-US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4D5252-C9B7-4540-A822-3D23AA996740}"/>
              </a:ext>
            </a:extLst>
          </p:cNvPr>
          <p:cNvSpPr txBox="1"/>
          <p:nvPr/>
        </p:nvSpPr>
        <p:spPr>
          <a:xfrm>
            <a:off x="9407852" y="5750011"/>
            <a:ext cx="22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0070C0"/>
                </a:solidFill>
                <a:latin typeface="Comic Sans MS" panose="030F0702030302020204" pitchFamily="66" charset="0"/>
              </a:rPr>
              <a:t>Μαντικού Σταματία</a:t>
            </a:r>
            <a:endParaRPr lang="en-US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098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4D6BD27-9846-4597-9C97-14EC1EE72405}"/>
              </a:ext>
            </a:extLst>
          </p:cNvPr>
          <p:cNvSpPr txBox="1"/>
          <p:nvPr/>
        </p:nvSpPr>
        <p:spPr>
          <a:xfrm>
            <a:off x="4048850" y="307987"/>
            <a:ext cx="4094299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Πού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μπορούμε </a:t>
            </a:r>
            <a:r>
              <a:rPr sz="2000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βρούμε</a:t>
            </a:r>
            <a:r>
              <a:rPr sz="2000" spc="14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βιβλία</a:t>
            </a:r>
            <a:r>
              <a:rPr sz="2000" b="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 Light"/>
              </a:rPr>
              <a:t>;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 Light"/>
            </a:endParaRPr>
          </a:p>
        </p:txBody>
      </p:sp>
      <p:sp>
        <p:nvSpPr>
          <p:cNvPr id="3" name="object 7">
            <a:extLst>
              <a:ext uri="{FF2B5EF4-FFF2-40B4-BE49-F238E27FC236}">
                <a16:creationId xmlns:a16="http://schemas.microsoft.com/office/drawing/2014/main" id="{12EE0138-77C3-43D1-BA34-690712A21EC5}"/>
              </a:ext>
            </a:extLst>
          </p:cNvPr>
          <p:cNvSpPr/>
          <p:nvPr/>
        </p:nvSpPr>
        <p:spPr>
          <a:xfrm>
            <a:off x="444840" y="976503"/>
            <a:ext cx="5214553" cy="3134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62247422-7B06-49A0-856C-FC62E3E92DC9}"/>
              </a:ext>
            </a:extLst>
          </p:cNvPr>
          <p:cNvSpPr/>
          <p:nvPr/>
        </p:nvSpPr>
        <p:spPr>
          <a:xfrm>
            <a:off x="6532609" y="976503"/>
            <a:ext cx="5083773" cy="31344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6D256115-8257-4BF6-BE28-EA0365841B09}"/>
              </a:ext>
            </a:extLst>
          </p:cNvPr>
          <p:cNvSpPr txBox="1"/>
          <p:nvPr/>
        </p:nvSpPr>
        <p:spPr>
          <a:xfrm>
            <a:off x="444840" y="4288314"/>
            <a:ext cx="11171542" cy="2355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6525" marR="136525" algn="ctr">
              <a:lnSpc>
                <a:spcPct val="113799"/>
              </a:lnSpc>
              <a:spcBef>
                <a:spcPts val="95"/>
              </a:spcBef>
            </a:pP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Αν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θέλουμε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i="1" spc="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αγοράσουμε</a:t>
            </a:r>
            <a:r>
              <a:rPr sz="2000" i="1" spc="-6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έναβιβλίο</a:t>
            </a:r>
            <a:r>
              <a:rPr sz="2000" i="1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θα</a:t>
            </a:r>
            <a:r>
              <a:rPr sz="2000" i="1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επισκεφτούμε</a:t>
            </a:r>
            <a:r>
              <a:rPr sz="2000" i="1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έναβιβλιοπωλείο.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Εσύ</a:t>
            </a:r>
            <a:r>
              <a:rPr lang="el-GR"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έχεις</a:t>
            </a:r>
            <a:r>
              <a:rPr sz="2000" i="1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πάει</a:t>
            </a:r>
            <a:r>
              <a:rPr sz="2000" i="1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ποτέ σε 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βιβλιοπωλείο;</a:t>
            </a:r>
            <a:r>
              <a:rPr sz="2000" i="1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Θυμάσαι</a:t>
            </a:r>
            <a:r>
              <a:rPr sz="2000" i="1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κάποιο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</a:t>
            </a:r>
            <a:r>
              <a:rPr sz="2000" i="1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που</a:t>
            </a:r>
            <a:r>
              <a:rPr sz="2000" i="1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αγόρασες;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 marL="12700" marR="5080" indent="-2540" algn="ctr">
              <a:lnSpc>
                <a:spcPct val="110000"/>
              </a:lnSpc>
            </a:pP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Μπ</a:t>
            </a:r>
            <a:r>
              <a:rPr sz="2000" i="1" spc="1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ορούμε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</a:t>
            </a:r>
            <a:r>
              <a:rPr sz="2000" i="1" spc="2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ίσης</a:t>
            </a:r>
            <a:r>
              <a:rPr lang="el-GR"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επισκεφτούμε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μία</a:t>
            </a:r>
            <a:r>
              <a:rPr lang="el-GR"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δα</a:t>
            </a:r>
            <a:r>
              <a:rPr sz="2000" i="1" spc="1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νειστική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βιβλιοθήκη. </a:t>
            </a:r>
            <a:r>
              <a:rPr sz="2000" i="1" spc="1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αι</a:t>
            </a:r>
            <a:r>
              <a:rPr lang="el-GR"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ας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μεγάλοςχώρος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με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πάρα 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πολλά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βιβλία. Υπάρχουν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τραπέζια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μπορούμε, </a:t>
            </a:r>
            <a:r>
              <a:rPr sz="2000" i="1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αν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θέλουμε,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καθίσουμε και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διαβάσουμε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εκεί. 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Επίσης</a:t>
            </a:r>
            <a:r>
              <a:rPr sz="2000" i="1" spc="-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μπορούμε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i="1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δα</a:t>
            </a:r>
            <a:r>
              <a:rPr sz="2000" i="1" spc="10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νειστούμε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</a:t>
            </a:r>
            <a:r>
              <a:rPr lang="el-GR"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</a:t>
            </a:r>
            <a:r>
              <a:rPr sz="2000" i="1" spc="2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λίο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.</a:t>
            </a:r>
            <a:r>
              <a:rPr sz="2000" i="1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Δηλαδή</a:t>
            </a:r>
            <a:r>
              <a:rPr sz="2000" i="1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πάρουμε</a:t>
            </a:r>
            <a:r>
              <a:rPr sz="2000" i="1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</a:t>
            </a:r>
            <a:r>
              <a:rPr sz="2000" i="1" spc="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i="1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i="1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επιστρέψουμε</a:t>
            </a:r>
            <a:r>
              <a:rPr sz="2000" i="1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μετά</a:t>
            </a:r>
            <a:r>
              <a:rPr lang="el-GR"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από 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κάποιες</a:t>
            </a:r>
            <a:r>
              <a:rPr sz="2000" i="1" spc="-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μέρες.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067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68FFDA5-E6DC-4D8E-9762-29921E81765A}"/>
              </a:ext>
            </a:extLst>
          </p:cNvPr>
          <p:cNvSpPr txBox="1"/>
          <p:nvPr/>
        </p:nvSpPr>
        <p:spPr>
          <a:xfrm>
            <a:off x="6059237" y="1016441"/>
            <a:ext cx="5544065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2000" b="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 Light"/>
              </a:rPr>
              <a:t>2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Απριλίου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Παγκόσμια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ημέρα παιδικού</a:t>
            </a:r>
            <a:r>
              <a:rPr sz="2000" spc="1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βιβλίου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367E4957-D375-47A5-B72B-C574C510C683}"/>
              </a:ext>
            </a:extLst>
          </p:cNvPr>
          <p:cNvSpPr/>
          <p:nvPr/>
        </p:nvSpPr>
        <p:spPr>
          <a:xfrm>
            <a:off x="0" y="0"/>
            <a:ext cx="5544065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7ACBB80F-B895-4F8E-BA29-E1E3E54EB394}"/>
              </a:ext>
            </a:extLst>
          </p:cNvPr>
          <p:cNvSpPr txBox="1"/>
          <p:nvPr/>
        </p:nvSpPr>
        <p:spPr>
          <a:xfrm>
            <a:off x="5845500" y="2268874"/>
            <a:ext cx="5971540" cy="232025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100"/>
              </a:lnSpc>
              <a:spcBef>
                <a:spcPts val="95"/>
              </a:spcBef>
            </a:pP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Στις</a:t>
            </a:r>
            <a:r>
              <a:rPr sz="20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2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Απριλίου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γιορτάζεται</a:t>
            </a:r>
            <a:r>
              <a:rPr sz="20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Παγκόσμια</a:t>
            </a:r>
            <a:r>
              <a:rPr sz="2000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μέρα</a:t>
            </a:r>
            <a:r>
              <a:rPr sz="2000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Παιδικού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βιβλίου.</a:t>
            </a:r>
            <a:r>
              <a:rPr sz="2000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Διάλεξαν</a:t>
            </a:r>
            <a:r>
              <a:rPr sz="2000" spc="-6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την</a:t>
            </a:r>
            <a:r>
              <a:rPr sz="2000" spc="-6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ημερομηνία</a:t>
            </a:r>
            <a:r>
              <a:rPr sz="2000" spc="-4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αυτή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γιατί 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τότε</a:t>
            </a:r>
            <a:r>
              <a:rPr sz="2000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γεννήθηκε</a:t>
            </a:r>
            <a:r>
              <a:rPr sz="2000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ένας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μεγάλος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παραμυθάς</a:t>
            </a:r>
            <a:r>
              <a:rPr sz="20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20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Χανς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Κρίστιαν</a:t>
            </a:r>
            <a:r>
              <a:rPr sz="2000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Άντερσεν.</a:t>
            </a:r>
            <a:r>
              <a:rPr sz="2000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Κάθε</a:t>
            </a:r>
            <a:r>
              <a:rPr sz="20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χρόνο</a:t>
            </a:r>
            <a:r>
              <a:rPr sz="20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μια</a:t>
            </a:r>
            <a:r>
              <a:rPr sz="2000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διαφορετική</a:t>
            </a:r>
            <a:r>
              <a:rPr sz="20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-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χώρα 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αναλαμβάνει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spc="-6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δημιουργεί</a:t>
            </a:r>
            <a:r>
              <a:rPr sz="20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μια</a:t>
            </a:r>
            <a:r>
              <a:rPr sz="2000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αφίσα</a:t>
            </a:r>
            <a:r>
              <a:rPr sz="20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ένα</a:t>
            </a:r>
            <a:r>
              <a:rPr sz="20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μήνυμα</a:t>
            </a:r>
            <a:r>
              <a:rPr sz="20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που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μεταφράζεται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σε</a:t>
            </a:r>
            <a:r>
              <a:rPr sz="20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όλες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τις</a:t>
            </a:r>
            <a:r>
              <a:rPr sz="2000" spc="-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χώρες.</a:t>
            </a:r>
            <a:r>
              <a:rPr sz="2000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Φέτος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  </a:t>
            </a:r>
            <a:r>
              <a:rPr sz="20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χώρα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αυτή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είναι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οι</a:t>
            </a:r>
            <a:r>
              <a:rPr sz="20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Η.Π.Α.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7970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B8FE15C-44EA-42D6-8D64-0C5F2B3E1901}"/>
              </a:ext>
            </a:extLst>
          </p:cNvPr>
          <p:cNvSpPr txBox="1"/>
          <p:nvPr/>
        </p:nvSpPr>
        <p:spPr>
          <a:xfrm>
            <a:off x="6260757" y="6450844"/>
            <a:ext cx="240430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 </a:t>
            </a:r>
            <a:r>
              <a:rPr sz="2000" i="1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αφίσα </a:t>
            </a:r>
            <a:r>
              <a:rPr sz="2000" i="1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για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2021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C26B0745-9C4E-4C33-BEBB-46479E48B6D0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508D115-CD02-4340-A370-C4FD4F43316C}"/>
              </a:ext>
            </a:extLst>
          </p:cNvPr>
          <p:cNvSpPr txBox="1"/>
          <p:nvPr/>
        </p:nvSpPr>
        <p:spPr>
          <a:xfrm>
            <a:off x="6351373" y="759908"/>
            <a:ext cx="5609968" cy="45844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1430" algn="ctr">
              <a:lnSpc>
                <a:spcPct val="100000"/>
              </a:lnSpc>
              <a:spcBef>
                <a:spcPts val="125"/>
              </a:spcBef>
            </a:pP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Ένα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απόσπασμα </a:t>
            </a:r>
            <a:r>
              <a:rPr sz="2000" i="1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από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i="1" spc="-4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μήνυμα: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 marL="12065" marR="5080" algn="ctr">
              <a:lnSpc>
                <a:spcPct val="244499"/>
              </a:lnSpc>
              <a:spcBef>
                <a:spcPts val="75"/>
              </a:spcBef>
            </a:pP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Όταν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διαβάζουμε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μυαλό </a:t>
            </a:r>
            <a:r>
              <a:rPr sz="2000" i="1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μας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βγάζει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φτερά. 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Όταν</a:t>
            </a:r>
            <a:r>
              <a:rPr sz="2000" i="1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γράφουμε,</a:t>
            </a:r>
            <a:r>
              <a:rPr sz="2000" i="1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τα</a:t>
            </a:r>
            <a:r>
              <a:rPr sz="2000" i="1" spc="-6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δάκτυλά</a:t>
            </a:r>
            <a:r>
              <a:rPr lang="el-GR"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μας</a:t>
            </a:r>
            <a:r>
              <a:rPr sz="2000" i="1" spc="4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τραγουδούν...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 marL="12065" algn="ctr">
              <a:lnSpc>
                <a:spcPct val="100000"/>
              </a:lnSpc>
            </a:pP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...</a:t>
            </a:r>
            <a:r>
              <a:rPr sz="2000" i="1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Όταν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μοιραζόμαστε</a:t>
            </a:r>
            <a:r>
              <a:rPr sz="2000" i="1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λέξεις</a:t>
            </a:r>
            <a:r>
              <a:rPr lang="el-GR" sz="2000" i="1" spc="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3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οι</a:t>
            </a:r>
            <a:r>
              <a:rPr lang="el-GR" sz="2000" i="1" spc="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3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φωνές</a:t>
            </a:r>
            <a:r>
              <a:rPr sz="2000" i="1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μας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 marL="384175" marR="376555" algn="ctr">
              <a:lnSpc>
                <a:spcPct val="244499"/>
              </a:lnSpc>
              <a:spcBef>
                <a:spcPts val="75"/>
              </a:spcBef>
            </a:pPr>
            <a:r>
              <a:rPr lang="el-GR" sz="2000" i="1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</a:t>
            </a:r>
            <a:r>
              <a:rPr sz="2000" i="1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ίνονται</a:t>
            </a:r>
            <a:r>
              <a:rPr lang="el-GR" sz="2000" i="1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 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μουσική</a:t>
            </a:r>
            <a:r>
              <a:rPr sz="2000" i="1" spc="-1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lang="el-GR"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μέλλοντος, 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ειρήνη,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χαρά</a:t>
            </a:r>
            <a:r>
              <a:rPr sz="2000" i="1" spc="-1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φιλία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  <a:p>
            <a:pPr marL="8890" algn="ctr">
              <a:lnSpc>
                <a:spcPct val="100000"/>
              </a:lnSpc>
            </a:pPr>
            <a:r>
              <a:rPr sz="2000" i="1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μι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μελωδία</a:t>
            </a:r>
            <a:r>
              <a:rPr lang="el-GR"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ελ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πίδας.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3072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45B0BDE4-91DE-4ABC-B2F4-390BF01D13F9}"/>
              </a:ext>
            </a:extLst>
          </p:cNvPr>
          <p:cNvSpPr/>
          <p:nvPr/>
        </p:nvSpPr>
        <p:spPr>
          <a:xfrm>
            <a:off x="-1" y="650788"/>
            <a:ext cx="6153665" cy="62072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F941EE6A-8668-4329-96F4-B0498BD92D8E}"/>
              </a:ext>
            </a:extLst>
          </p:cNvPr>
          <p:cNvSpPr txBox="1"/>
          <p:nvPr/>
        </p:nvSpPr>
        <p:spPr>
          <a:xfrm>
            <a:off x="243942" y="151468"/>
            <a:ext cx="2919388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Χανς </a:t>
            </a:r>
            <a:r>
              <a:rPr sz="2000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Κρίστιαν</a:t>
            </a:r>
            <a:r>
              <a:rPr sz="2000" spc="7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Άντερσεν</a:t>
            </a:r>
            <a:endParaRPr sz="2000" dirty="0">
              <a:latin typeface="Comic Sans MS" panose="030F0702030302020204" pitchFamily="66" charset="0"/>
              <a:cs typeface="Calibri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CF0C2C0-37BE-4869-BF8B-D77648035939}"/>
              </a:ext>
            </a:extLst>
          </p:cNvPr>
          <p:cNvSpPr txBox="1"/>
          <p:nvPr/>
        </p:nvSpPr>
        <p:spPr>
          <a:xfrm>
            <a:off x="6397606" y="1267318"/>
            <a:ext cx="5614670" cy="4463851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>
              <a:lnSpc>
                <a:spcPct val="109500"/>
              </a:lnSpc>
              <a:spcBef>
                <a:spcPts val="150"/>
              </a:spcBef>
            </a:pP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Γεννήθηκε</a:t>
            </a:r>
            <a:r>
              <a:rPr sz="24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στη</a:t>
            </a:r>
            <a:r>
              <a:rPr sz="24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Δανία</a:t>
            </a:r>
            <a:r>
              <a:rPr sz="24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σε</a:t>
            </a:r>
            <a:r>
              <a:rPr sz="2400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μία</a:t>
            </a:r>
            <a:r>
              <a:rPr sz="24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πολύ</a:t>
            </a:r>
            <a:r>
              <a:rPr sz="24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φτωχή</a:t>
            </a:r>
            <a:r>
              <a:rPr sz="2400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οικογένεια</a:t>
            </a:r>
            <a:r>
              <a:rPr sz="2400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έχασε</a:t>
            </a:r>
            <a:r>
              <a:rPr sz="24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τον</a:t>
            </a:r>
            <a:r>
              <a:rPr sz="2400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πατέρα</a:t>
            </a:r>
            <a:r>
              <a:rPr sz="24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4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πολύ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μικρός.</a:t>
            </a:r>
            <a:r>
              <a:rPr sz="24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Όσες 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δουλειές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κι</a:t>
            </a:r>
            <a:r>
              <a:rPr sz="2400" spc="-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αν</a:t>
            </a:r>
            <a:r>
              <a:rPr sz="2400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προσπάθησε</a:t>
            </a:r>
            <a:r>
              <a:rPr sz="24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400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κάνει,</a:t>
            </a:r>
            <a:r>
              <a:rPr sz="24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δεν</a:t>
            </a:r>
            <a:r>
              <a:rPr sz="24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είχε</a:t>
            </a:r>
            <a:r>
              <a:rPr sz="24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επιτυχία.</a:t>
            </a:r>
            <a:r>
              <a:rPr sz="24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Ίσως</a:t>
            </a:r>
            <a:r>
              <a:rPr sz="24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επειδή</a:t>
            </a:r>
            <a:r>
              <a:rPr sz="24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ήταν</a:t>
            </a:r>
            <a:r>
              <a:rPr sz="2400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πάντα</a:t>
            </a:r>
            <a:r>
              <a:rPr sz="24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ονειροπόλος</a:t>
            </a:r>
            <a:r>
              <a:rPr sz="24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 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αγαπούσε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κουκλοθέατρο </a:t>
            </a:r>
            <a:r>
              <a:rPr sz="24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την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ποίηση.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Στο τέλος </a:t>
            </a:r>
            <a:r>
              <a:rPr sz="2400" spc="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κατάφερε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κάνει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 όνειρό του  πραγματικότητα:</a:t>
            </a:r>
            <a:r>
              <a:rPr sz="24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400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γράφει</a:t>
            </a:r>
            <a:r>
              <a:rPr sz="24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παραμύθια!</a:t>
            </a:r>
            <a:r>
              <a:rPr sz="24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4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όνομά</a:t>
            </a:r>
            <a:r>
              <a:rPr sz="24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4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μπορεί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4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μην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σας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είναι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γνωστό</a:t>
            </a:r>
            <a:r>
              <a:rPr sz="24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αλλά</a:t>
            </a:r>
            <a:r>
              <a:rPr sz="24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τα 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παραμύθια</a:t>
            </a:r>
            <a:r>
              <a:rPr sz="2400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4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θα</a:t>
            </a:r>
            <a:r>
              <a:rPr sz="2400" spc="-6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τα</a:t>
            </a:r>
            <a:r>
              <a:rPr sz="2400" spc="-6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4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γνωρίζετε...</a:t>
            </a:r>
            <a:endParaRPr sz="24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4621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Το κοριτσάκι με τα σπίρτα – Εκδόσεις Μίνωας">
            <a:extLst>
              <a:ext uri="{FF2B5EF4-FFF2-40B4-BE49-F238E27FC236}">
                <a16:creationId xmlns:a16="http://schemas.microsoft.com/office/drawing/2014/main" id="{BCE097F6-E8AA-4C46-9D85-1CE92DAF9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841" y="0"/>
            <a:ext cx="2990335" cy="343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26. Η ΜΙΚΡΗ ΓΟΡΓΟΝΑ - Κλασικά παραμύθια - Εκδόσεις ΚΕΔΡΟΣ - Ηλεκτρονικό  βιβλιοπωλείο - Βιβλια για όλους">
            <a:extLst>
              <a:ext uri="{FF2B5EF4-FFF2-40B4-BE49-F238E27FC236}">
                <a16:creationId xmlns:a16="http://schemas.microsoft.com/office/drawing/2014/main" id="{DB5C958F-390D-407C-9D50-B3F44628F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176" y="0"/>
            <a:ext cx="314582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34. Η ΒΑΣΙΛΙΣΣΑ ΤΟΥ ΧΙΟΝΙΟΥ - Κλασικά παραμύθια - Εκδόσεις ΚΕΔΡΟΣ -  Ηλεκτρονικό βιβλιοπωλείο - Βιβλια για όλους">
            <a:extLst>
              <a:ext uri="{FF2B5EF4-FFF2-40B4-BE49-F238E27FC236}">
                <a16:creationId xmlns:a16="http://schemas.microsoft.com/office/drawing/2014/main" id="{D7AA633A-F70D-4157-A53C-540ABF573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336" y="0"/>
            <a:ext cx="306550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ΤΟ ΑΣΧΗΜΟΠΑΠΟ ΠΟΥ ΕΓΙΝΕ ΚΥΚΝΟΣ / -">
            <a:extLst>
              <a:ext uri="{FF2B5EF4-FFF2-40B4-BE49-F238E27FC236}">
                <a16:creationId xmlns:a16="http://schemas.microsoft.com/office/drawing/2014/main" id="{E6CBB9DD-F030-434E-8343-BB6051631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9033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16. Ο ΜΟΛΥΒΕΝΙΟΣ ΣΤΡΑΤΙΩΤΗΣ - Κλασικά παραμύθια - Εκδόσεις ΚΕΔΡΟΣ -  Ηλεκτρονικό βιβλιοπωλείο - Βιβλια για όλους">
            <a:extLst>
              <a:ext uri="{FF2B5EF4-FFF2-40B4-BE49-F238E27FC236}">
                <a16:creationId xmlns:a16="http://schemas.microsoft.com/office/drawing/2014/main" id="{9219025C-5B8E-4A07-97DC-AF0BE0545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99033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Η Τοσοδούλα-Χάνς Κρίστιαν Άντερσεν-Εκδόσεις Άγκυρα (Νέα κυκλοφορία) – Book  Tales">
            <a:extLst>
              <a:ext uri="{FF2B5EF4-FFF2-40B4-BE49-F238E27FC236}">
                <a16:creationId xmlns:a16="http://schemas.microsoft.com/office/drawing/2014/main" id="{95AA1EC2-1889-41C6-A8B2-37CA242FA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176" y="3429001"/>
            <a:ext cx="3145824" cy="342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Τρία αγαπημένα παραμύθια σε νέες ξεχωριστές εκδόσεις">
            <a:extLst>
              <a:ext uri="{FF2B5EF4-FFF2-40B4-BE49-F238E27FC236}">
                <a16:creationId xmlns:a16="http://schemas.microsoft.com/office/drawing/2014/main" id="{8C7274A8-5AFA-47D7-B622-5582BA488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839" y="3427900"/>
            <a:ext cx="2990336" cy="343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90ιλες: Σεπτεμβρίου 2012">
            <a:extLst>
              <a:ext uri="{FF2B5EF4-FFF2-40B4-BE49-F238E27FC236}">
                <a16:creationId xmlns:a16="http://schemas.microsoft.com/office/drawing/2014/main" id="{D6E3F68C-CDA0-4E2F-A3D7-087A538D3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334" y="3427900"/>
            <a:ext cx="30655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988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EFFD2596-A9FB-4B64-9C28-F763642BFBC9}"/>
              </a:ext>
            </a:extLst>
          </p:cNvPr>
          <p:cNvSpPr txBox="1"/>
          <p:nvPr/>
        </p:nvSpPr>
        <p:spPr>
          <a:xfrm>
            <a:off x="7713139" y="522170"/>
            <a:ext cx="3240663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Οι </a:t>
            </a:r>
            <a:r>
              <a:rPr sz="2000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συντελεστές του</a:t>
            </a:r>
            <a:r>
              <a:rPr sz="2000" spc="-15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βιβλίου</a:t>
            </a:r>
            <a:endParaRPr sz="2000" dirty="0">
              <a:latin typeface="Comic Sans MS" panose="030F0702030302020204" pitchFamily="66" charset="0"/>
              <a:cs typeface="Calibri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B6FDEA08-925A-4FF5-9D1C-A34191A68AA5}"/>
              </a:ext>
            </a:extLst>
          </p:cNvPr>
          <p:cNvSpPr/>
          <p:nvPr/>
        </p:nvSpPr>
        <p:spPr>
          <a:xfrm>
            <a:off x="6814835" y="1396258"/>
            <a:ext cx="5037272" cy="4065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8988AE8-12A6-4E89-A06E-664623B46FA3}"/>
              </a:ext>
            </a:extLst>
          </p:cNvPr>
          <p:cNvSpPr txBox="1"/>
          <p:nvPr/>
        </p:nvSpPr>
        <p:spPr>
          <a:xfrm>
            <a:off x="265753" y="2314913"/>
            <a:ext cx="5938520" cy="222817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1905" algn="ctr">
              <a:lnSpc>
                <a:spcPct val="100000"/>
              </a:lnSpc>
              <a:spcBef>
                <a:spcPts val="275"/>
              </a:spcBef>
            </a:pPr>
            <a:r>
              <a:rPr sz="2000" i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Για</a:t>
            </a:r>
            <a:r>
              <a:rPr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i="1" spc="-5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δημιουργηθεί</a:t>
            </a:r>
            <a:r>
              <a:rPr sz="2000" i="1" spc="-8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ένα</a:t>
            </a:r>
            <a:r>
              <a:rPr lang="el-GR"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βιβ</a:t>
            </a:r>
            <a:r>
              <a:rPr sz="2000" i="1" spc="20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λίο</a:t>
            </a:r>
            <a:r>
              <a:rPr sz="2000" i="1" spc="-6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χρειάζεται</a:t>
            </a:r>
            <a:r>
              <a:rPr sz="2000" i="1" spc="-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φυσικά</a:t>
            </a:r>
            <a:r>
              <a:rPr lang="el-GR"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κά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ποιος</a:t>
            </a:r>
            <a:r>
              <a:rPr sz="2000" i="1" spc="-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i="1" spc="-5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i="1" spc="-7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γράψει.</a:t>
            </a:r>
            <a:r>
              <a:rPr sz="2000" i="1" spc="-8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Αυτόςείναι</a:t>
            </a:r>
            <a:r>
              <a:rPr sz="2000" i="1" spc="-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ο </a:t>
            </a:r>
            <a:r>
              <a:rPr sz="2000" b="1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συγγραφέας</a:t>
            </a:r>
            <a:endParaRPr sz="2000" dirty="0">
              <a:latin typeface="Comic Sans MS" panose="030F0702030302020204" pitchFamily="66" charset="0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80"/>
              </a:spcBef>
            </a:pPr>
            <a:r>
              <a:rPr lang="el-GR"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τ</a:t>
            </a:r>
            <a:r>
              <a:rPr sz="2000" i="1" spc="2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ου</a:t>
            </a:r>
            <a:r>
              <a:rPr lang="el-GR"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βιβ</a:t>
            </a:r>
            <a:r>
              <a:rPr sz="2000" i="1" spc="2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λίου</a:t>
            </a:r>
            <a:r>
              <a:rPr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.</a:t>
            </a:r>
            <a:r>
              <a:rPr sz="2000" i="1" spc="-8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Πολλά</a:t>
            </a:r>
            <a:r>
              <a:rPr sz="2000" i="1" spc="-5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παιδικά</a:t>
            </a:r>
            <a:r>
              <a:rPr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βιβλία</a:t>
            </a:r>
            <a:r>
              <a:rPr sz="2000" i="1" spc="-5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έχουν</a:t>
            </a:r>
            <a:r>
              <a:rPr sz="2000" i="1" spc="-7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εικόνες.</a:t>
            </a:r>
            <a:r>
              <a:rPr sz="2000" i="1" spc="-8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40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Αυτός</a:t>
            </a:r>
            <a:r>
              <a:rPr lang="el-GR" sz="2000" i="1" spc="4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4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π</a:t>
            </a:r>
            <a:r>
              <a:rPr sz="2000" i="1" spc="40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ου</a:t>
            </a:r>
            <a:r>
              <a:rPr lang="el-GR" sz="2000" i="1" spc="4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40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τις</a:t>
            </a:r>
            <a:r>
              <a:rPr sz="2000" i="1" spc="-3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ζωγρ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αφίζει</a:t>
            </a:r>
            <a:r>
              <a:rPr lang="el-GR"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ονομάζετ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αι</a:t>
            </a:r>
            <a:r>
              <a:rPr sz="2000" i="1" spc="-1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εικονογράφος</a:t>
            </a:r>
            <a:r>
              <a:rPr sz="2000" b="1" i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.</a:t>
            </a:r>
            <a:endParaRPr sz="2000" dirty="0">
              <a:latin typeface="Comic Sans MS" panose="030F0702030302020204" pitchFamily="66" charset="0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i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Και</a:t>
            </a:r>
            <a:r>
              <a:rPr sz="2000" i="1" spc="-3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τέλος</a:t>
            </a:r>
            <a:r>
              <a:rPr lang="el-GR"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α</a:t>
            </a:r>
            <a:r>
              <a:rPr sz="2000" i="1" spc="25" dirty="0" err="1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υτός</a:t>
            </a:r>
            <a:r>
              <a:rPr sz="2000" i="1" spc="-3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που</a:t>
            </a:r>
            <a:r>
              <a:rPr sz="2000" i="1" spc="-3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-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θα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αναλάβει</a:t>
            </a:r>
            <a:r>
              <a:rPr sz="2000" i="1" spc="-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να</a:t>
            </a:r>
            <a:r>
              <a:rPr sz="2000" i="1" spc="-6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τα</a:t>
            </a:r>
            <a:r>
              <a:rPr sz="2000" i="1" spc="-6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τυπώσει</a:t>
            </a:r>
            <a:r>
              <a:rPr sz="2000" i="1" spc="-2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είναι</a:t>
            </a:r>
            <a:r>
              <a:rPr sz="2000" i="1" spc="-3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i="1" spc="1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2000" b="1" i="1" spc="-20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spc="5" dirty="0">
                <a:solidFill>
                  <a:srgbClr val="5B9BD4"/>
                </a:solidFill>
                <a:latin typeface="Comic Sans MS" panose="030F0702030302020204" pitchFamily="66" charset="0"/>
                <a:cs typeface="Calibri"/>
              </a:rPr>
              <a:t>εκδότης</a:t>
            </a:r>
            <a:endParaRPr sz="2000" dirty="0"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3885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FFB44916-6305-45DF-98C1-166D0104B4A9}"/>
              </a:ext>
            </a:extLst>
          </p:cNvPr>
          <p:cNvSpPr/>
          <p:nvPr/>
        </p:nvSpPr>
        <p:spPr>
          <a:xfrm>
            <a:off x="662115" y="1338262"/>
            <a:ext cx="4873712" cy="4181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ABFD8C94-A060-44C2-A7C6-CA2CED536F63}"/>
              </a:ext>
            </a:extLst>
          </p:cNvPr>
          <p:cNvSpPr txBox="1"/>
          <p:nvPr/>
        </p:nvSpPr>
        <p:spPr>
          <a:xfrm>
            <a:off x="2089630" y="794023"/>
            <a:ext cx="201868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2000" i="1" spc="-4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συγγραφέας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CDA5EB06-5E1C-46BD-A47D-A3CCBC7E1681}"/>
              </a:ext>
            </a:extLst>
          </p:cNvPr>
          <p:cNvSpPr/>
          <p:nvPr/>
        </p:nvSpPr>
        <p:spPr>
          <a:xfrm>
            <a:off x="6229864" y="1338262"/>
            <a:ext cx="5491549" cy="41814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3A5FB1E2-C0C9-4A30-BF60-1FD7A0E00D66}"/>
              </a:ext>
            </a:extLst>
          </p:cNvPr>
          <p:cNvSpPr txBox="1"/>
          <p:nvPr/>
        </p:nvSpPr>
        <p:spPr>
          <a:xfrm>
            <a:off x="7966297" y="794022"/>
            <a:ext cx="201868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900" i="1" spc="-2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2000" i="1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εικονογράφος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73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0B1176A3-2BBC-4B36-BF4A-91DAEC9F1580}"/>
              </a:ext>
            </a:extLst>
          </p:cNvPr>
          <p:cNvSpPr/>
          <p:nvPr/>
        </p:nvSpPr>
        <p:spPr>
          <a:xfrm>
            <a:off x="3858654" y="776480"/>
            <a:ext cx="4474691" cy="56016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8EBF65F0-7D77-4217-8210-E0EFC05503E4}"/>
              </a:ext>
            </a:extLst>
          </p:cNvPr>
          <p:cNvSpPr txBox="1"/>
          <p:nvPr/>
        </p:nvSpPr>
        <p:spPr>
          <a:xfrm>
            <a:off x="2268460" y="193557"/>
            <a:ext cx="7655078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...και</a:t>
            </a:r>
            <a:r>
              <a:rPr sz="2000" i="1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0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όλοι</a:t>
            </a:r>
            <a:r>
              <a:rPr sz="2000" i="1" spc="-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εμείς</a:t>
            </a:r>
            <a:r>
              <a:rPr lang="el-GR"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</a:t>
            </a:r>
            <a:r>
              <a:rPr sz="2000" i="1" spc="25" dirty="0" err="1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ου</a:t>
            </a:r>
            <a:r>
              <a:rPr sz="2000" i="1" spc="-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διαβάζουμε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τα</a:t>
            </a:r>
            <a:r>
              <a:rPr sz="2000" i="1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βιβλία</a:t>
            </a:r>
            <a:r>
              <a:rPr sz="2000" i="1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είμαστε</a:t>
            </a:r>
            <a:r>
              <a:rPr sz="2000" i="1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i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οι</a:t>
            </a:r>
            <a:r>
              <a:rPr sz="2000" i="1" spc="-3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αναγνώστες</a:t>
            </a:r>
            <a:r>
              <a:rPr sz="200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.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2552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5B5426C5-D758-42E2-ADCD-65023FA58E53}"/>
              </a:ext>
            </a:extLst>
          </p:cNvPr>
          <p:cNvSpPr txBox="1"/>
          <p:nvPr/>
        </p:nvSpPr>
        <p:spPr>
          <a:xfrm>
            <a:off x="5009353" y="453773"/>
            <a:ext cx="2756431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Πώς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είναι ένα</a:t>
            </a:r>
            <a:r>
              <a:rPr sz="2000" spc="4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</a:t>
            </a:r>
            <a:r>
              <a:rPr sz="2000" b="0" i="1" spc="10" dirty="0">
                <a:solidFill>
                  <a:srgbClr val="0070C0"/>
                </a:solidFill>
                <a:latin typeface="Comic Sans MS" panose="030F0702030302020204" pitchFamily="66" charset="0"/>
                <a:cs typeface="Calibri Light"/>
              </a:rPr>
              <a:t>;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 Light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877D3997-1387-4815-9A0B-4F5EF4DE3492}"/>
              </a:ext>
            </a:extLst>
          </p:cNvPr>
          <p:cNvSpPr/>
          <p:nvPr/>
        </p:nvSpPr>
        <p:spPr>
          <a:xfrm>
            <a:off x="291569" y="1416684"/>
            <a:ext cx="6096000" cy="40246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D1C2659-7CB7-4FB0-A53B-703BD0204628}"/>
              </a:ext>
            </a:extLst>
          </p:cNvPr>
          <p:cNvSpPr txBox="1"/>
          <p:nvPr/>
        </p:nvSpPr>
        <p:spPr>
          <a:xfrm>
            <a:off x="7175156" y="1599588"/>
            <a:ext cx="4944815" cy="3658822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ct val="108100"/>
              </a:lnSpc>
              <a:spcBef>
                <a:spcPts val="165"/>
              </a:spcBef>
            </a:pP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</a:t>
            </a:r>
            <a:r>
              <a:rPr sz="2000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πρώτη</a:t>
            </a:r>
            <a:r>
              <a:rPr sz="2000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σελίδα</a:t>
            </a:r>
            <a:r>
              <a:rPr sz="20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είναι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εξώφυλλο</a:t>
            </a:r>
            <a:r>
              <a:rPr sz="2000" b="1" spc="-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000" spc="-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βιβλίου.</a:t>
            </a:r>
            <a:r>
              <a:rPr sz="2000" spc="-8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Εκεί</a:t>
            </a:r>
            <a:r>
              <a:rPr sz="2000" spc="-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αναγράφεται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20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τίτλος</a:t>
            </a:r>
            <a:r>
              <a:rPr sz="2000" b="1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000" spc="-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βιβλίου,</a:t>
            </a:r>
            <a:r>
              <a:rPr sz="2000" spc="-7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2000" spc="-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συγγραφέας  </a:t>
            </a:r>
            <a:r>
              <a:rPr sz="20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</a:t>
            </a:r>
            <a:r>
              <a:rPr sz="2000" spc="-1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</a:t>
            </a:r>
            <a:r>
              <a:rPr sz="2000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εκδότης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.</a:t>
            </a:r>
            <a:r>
              <a:rPr sz="2000" spc="-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Η</a:t>
            </a:r>
            <a:r>
              <a:rPr sz="2000" spc="-5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b="1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ράχη</a:t>
            </a:r>
            <a:r>
              <a:rPr sz="2000" b="1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είναι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</a:t>
            </a:r>
            <a:r>
              <a:rPr sz="2000" spc="-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πλάι</a:t>
            </a:r>
            <a:r>
              <a:rPr sz="20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βιβλίου</a:t>
            </a:r>
            <a:r>
              <a:rPr sz="20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και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τις</a:t>
            </a:r>
            <a:r>
              <a:rPr sz="2000" spc="-3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περισσότερες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φορές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είναι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κι</a:t>
            </a:r>
            <a:r>
              <a:rPr sz="2000" spc="-1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εκεί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γραμμένος</a:t>
            </a:r>
            <a:r>
              <a:rPr sz="2000" spc="-1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  τίτλος,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ώστε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όταν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τοποθετούμε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στη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βιβλιοθήκη,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μπορούμε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να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εντοπίσουμε </a:t>
            </a:r>
            <a:r>
              <a:rPr sz="20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με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ευκολία. Στο  </a:t>
            </a:r>
            <a:r>
              <a:rPr sz="2000" b="1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οπισθόφυλλο</a:t>
            </a:r>
            <a:r>
              <a:rPr sz="2000" spc="-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,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δηλαδή</a:t>
            </a:r>
            <a:r>
              <a:rPr sz="20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στην</a:t>
            </a:r>
            <a:r>
              <a:rPr sz="2000" spc="-7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τελευταία</a:t>
            </a:r>
            <a:r>
              <a:rPr sz="2000" spc="-5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σελίδα,</a:t>
            </a:r>
            <a:r>
              <a:rPr sz="2000" spc="-14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συνήθως</a:t>
            </a:r>
            <a:r>
              <a:rPr sz="2000" spc="-10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υπάρχει</a:t>
            </a:r>
            <a:r>
              <a:rPr sz="20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μια</a:t>
            </a:r>
            <a:r>
              <a:rPr sz="2000" spc="-4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σύντομη</a:t>
            </a:r>
            <a:r>
              <a:rPr sz="2000" spc="-9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20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περιγραφή</a:t>
            </a:r>
            <a:r>
              <a:rPr sz="2000" spc="-8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1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του</a:t>
            </a:r>
            <a:r>
              <a:rPr sz="2000" spc="-9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 </a:t>
            </a:r>
            <a:r>
              <a:rPr sz="2000" spc="5" dirty="0">
                <a:solidFill>
                  <a:srgbClr val="0070C0"/>
                </a:solidFill>
                <a:latin typeface="Comic Sans MS" panose="030F0702030302020204" pitchFamily="66" charset="0"/>
                <a:cs typeface="Calibri"/>
              </a:rPr>
              <a:t>βιβλίου.</a:t>
            </a:r>
            <a:endParaRPr sz="2000" dirty="0">
              <a:solidFill>
                <a:srgbClr val="0070C0"/>
              </a:solidFill>
              <a:latin typeface="Comic Sans MS" panose="030F0702030302020204" pitchFamily="66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6863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417</Words>
  <Application>Microsoft Office PowerPoint</Application>
  <PresentationFormat>Widescreen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11</cp:revision>
  <dcterms:created xsi:type="dcterms:W3CDTF">2021-04-01T19:38:34Z</dcterms:created>
  <dcterms:modified xsi:type="dcterms:W3CDTF">2021-04-01T20:24:09Z</dcterms:modified>
</cp:coreProperties>
</file>