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70" r:id="rId4"/>
    <p:sldId id="260" r:id="rId5"/>
    <p:sldId id="264" r:id="rId6"/>
    <p:sldId id="267" r:id="rId7"/>
    <p:sldId id="269" r:id="rId8"/>
    <p:sldId id="272" r:id="rId9"/>
    <p:sldId id="261" r:id="rId10"/>
    <p:sldId id="262" r:id="rId11"/>
    <p:sldId id="271" r:id="rId12"/>
    <p:sldId id="256" r:id="rId13"/>
    <p:sldId id="273" r:id="rId14"/>
    <p:sldId id="263" r:id="rId15"/>
    <p:sldId id="274" r:id="rId16"/>
    <p:sldId id="275" r:id="rId17"/>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9CD7"/>
    <a:srgbClr val="5293AA"/>
    <a:srgbClr val="B3D1DB"/>
    <a:srgbClr val="FFC1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28BCA8-25F3-48E8-B178-88D789E5B679}" type="doc">
      <dgm:prSet loTypeId="urn:microsoft.com/office/officeart/2008/layout/VerticalCurvedList" loCatId="list" qsTypeId="urn:microsoft.com/office/officeart/2005/8/quickstyle/simple3" qsCatId="simple" csTypeId="urn:microsoft.com/office/officeart/2005/8/colors/accent3_2" csCatId="accent3" phldr="1"/>
      <dgm:spPr/>
      <dgm:t>
        <a:bodyPr/>
        <a:lstStyle/>
        <a:p>
          <a:endParaRPr lang="en-BE"/>
        </a:p>
      </dgm:t>
    </dgm:pt>
    <dgm:pt modelId="{6A76732A-A094-4C02-8B07-C847FB183826}">
      <dgm:prSet phldrT="[Text]" custT="1"/>
      <dgm:spPr>
        <a:solidFill>
          <a:srgbClr val="E7E6E6"/>
        </a:solidFill>
        <a:ln w="28575">
          <a:solidFill>
            <a:srgbClr val="C00000"/>
          </a:solidFill>
        </a:ln>
        <a:effectLst/>
        <a:scene3d>
          <a:camera prst="orthographicFront"/>
          <a:lightRig rig="flat" dir="t"/>
        </a:scene3d>
        <a:sp3d prstMaterial="dkEdge">
          <a:bevelT w="8200" h="38100"/>
        </a:sp3d>
      </dgm:spPr>
      <dgm:t>
        <a:bodyPr spcFirstLastPara="0" vert="horz" wrap="square" lIns="452816" tIns="50800" rIns="50800" bIns="50800" numCol="1" spcCol="1270" anchor="ctr" anchorCtr="0"/>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Overzicht van de integratie</a:t>
          </a:r>
          <a:endParaRPr lang="en-BE" sz="2000" kern="1200">
            <a:solidFill>
              <a:prstClr val="black"/>
            </a:solidFill>
            <a:latin typeface="Arial" panose="020B0604020202020204" pitchFamily="34" charset="0"/>
            <a:ea typeface="+mn-ea"/>
            <a:cs typeface="Arial" panose="020B0604020202020204" pitchFamily="34" charset="0"/>
          </a:endParaRPr>
        </a:p>
      </dgm:t>
    </dgm:pt>
    <dgm:pt modelId="{CCC09CF0-A86E-4347-A71C-88DCA4073887}" type="parTrans" cxnId="{38B07621-D58B-4FA4-8289-766CE0857EAF}">
      <dgm:prSet/>
      <dgm:spPr/>
      <dgm:t>
        <a:bodyPr/>
        <a:lstStyle/>
        <a:p>
          <a:endParaRPr lang="en-BE" sz="800">
            <a:latin typeface="Arial" panose="020B0604020202020204" pitchFamily="34" charset="0"/>
            <a:cs typeface="Arial" panose="020B0604020202020204" pitchFamily="34" charset="0"/>
          </a:endParaRPr>
        </a:p>
      </dgm:t>
    </dgm:pt>
    <dgm:pt modelId="{5400A099-923B-4752-A068-3CC0B0202FC9}" type="sibTrans" cxnId="{38B07621-D58B-4FA4-8289-766CE0857EAF}">
      <dgm:prSet/>
      <dgm:spPr/>
      <dgm:t>
        <a:bodyPr/>
        <a:lstStyle/>
        <a:p>
          <a:endParaRPr lang="en-BE" sz="800">
            <a:latin typeface="Arial" panose="020B0604020202020204" pitchFamily="34" charset="0"/>
            <a:cs typeface="Arial" panose="020B0604020202020204" pitchFamily="34" charset="0"/>
          </a:endParaRPr>
        </a:p>
      </dgm:t>
    </dgm:pt>
    <dgm:pt modelId="{28838DA1-AF0D-406F-8DD4-115AD63DCC84}">
      <dgm:prSet phldrT="[Text]" custT="1"/>
      <dgm:spPr>
        <a:solidFill>
          <a:srgbClr val="E7E6E6"/>
        </a:solidFill>
        <a:ln w="28575">
          <a:solidFill>
            <a:srgbClr val="C00000"/>
          </a:solidFill>
        </a:ln>
        <a:effectLst/>
        <a:scene3d>
          <a:camera prst="orthographicFront"/>
          <a:lightRig rig="flat" dir="t"/>
        </a:scene3d>
        <a:sp3d prstMaterial="dkEdge">
          <a:bevelT w="8200" h="38100"/>
        </a:sp3d>
      </dgm:spPr>
      <dgm:t>
        <a:bodyPr spcFirstLastPara="0" vert="horz" wrap="square" lIns="452816" tIns="50800" rIns="50800" bIns="50800" numCol="1" spcCol="1270" anchor="ctr" anchorCtr="0"/>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Invulling gegevens en keuze van diensten</a:t>
          </a:r>
          <a:endParaRPr lang="en-BE" sz="2000" kern="1200">
            <a:solidFill>
              <a:prstClr val="black"/>
            </a:solidFill>
            <a:latin typeface="Arial" panose="020B0604020202020204" pitchFamily="34" charset="0"/>
            <a:ea typeface="+mn-ea"/>
            <a:cs typeface="Arial" panose="020B0604020202020204" pitchFamily="34" charset="0"/>
          </a:endParaRPr>
        </a:p>
      </dgm:t>
    </dgm:pt>
    <dgm:pt modelId="{881999F7-D79D-4899-8201-DCD1E7AE59CE}" type="parTrans" cxnId="{46B69CB3-09EA-407A-B3F0-DBEFAADDD0C1}">
      <dgm:prSet/>
      <dgm:spPr/>
      <dgm:t>
        <a:bodyPr/>
        <a:lstStyle/>
        <a:p>
          <a:endParaRPr lang="en-BE" sz="800">
            <a:latin typeface="Arial" panose="020B0604020202020204" pitchFamily="34" charset="0"/>
            <a:cs typeface="Arial" panose="020B0604020202020204" pitchFamily="34" charset="0"/>
          </a:endParaRPr>
        </a:p>
      </dgm:t>
    </dgm:pt>
    <dgm:pt modelId="{95A5EC2F-B43F-4193-BF14-05A739FE6E9A}" type="sibTrans" cxnId="{46B69CB3-09EA-407A-B3F0-DBEFAADDD0C1}">
      <dgm:prSet/>
      <dgm:spPr/>
      <dgm:t>
        <a:bodyPr/>
        <a:lstStyle/>
        <a:p>
          <a:endParaRPr lang="en-BE" sz="800">
            <a:latin typeface="Arial" panose="020B0604020202020204" pitchFamily="34" charset="0"/>
            <a:cs typeface="Arial" panose="020B0604020202020204" pitchFamily="34" charset="0"/>
          </a:endParaRPr>
        </a:p>
      </dgm:t>
    </dgm:pt>
    <dgm:pt modelId="{54A3CEEB-F467-4149-BBE7-1BCBA79A4850}">
      <dgm:prSet phldrT="[Text]" custT="1"/>
      <dgm:spPr>
        <a:solidFill>
          <a:srgbClr val="E7E6E6"/>
        </a:solidFill>
        <a:ln w="28575">
          <a:solidFill>
            <a:srgbClr val="C00000"/>
          </a:solidFill>
        </a:ln>
        <a:effectLst/>
        <a:scene3d>
          <a:camera prst="orthographicFront"/>
          <a:lightRig rig="flat" dir="t"/>
        </a:scene3d>
        <a:sp3d prstMaterial="dkEdge">
          <a:bevelT w="8200" h="38100"/>
        </a:sp3d>
      </dgm:spPr>
      <dgm:t>
        <a:bodyPr spcFirstLastPara="0" vert="horz" wrap="square" lIns="452816" tIns="50800" rIns="50800" bIns="50800" numCol="1" spcCol="1270" anchor="ctr" anchorCtr="0"/>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Terugkoppeling status in ERAforce</a:t>
          </a:r>
          <a:endParaRPr lang="en-BE" sz="2000" kern="1200">
            <a:solidFill>
              <a:prstClr val="black"/>
            </a:solidFill>
            <a:latin typeface="Arial" panose="020B0604020202020204" pitchFamily="34" charset="0"/>
            <a:ea typeface="+mn-ea"/>
            <a:cs typeface="Arial" panose="020B0604020202020204" pitchFamily="34" charset="0"/>
          </a:endParaRPr>
        </a:p>
      </dgm:t>
    </dgm:pt>
    <dgm:pt modelId="{DD837391-2A02-4AF2-806D-4DD129E3A78E}" type="parTrans" cxnId="{CD523912-2B73-4BCF-A4B8-A452DD5D98D0}">
      <dgm:prSet/>
      <dgm:spPr/>
      <dgm:t>
        <a:bodyPr/>
        <a:lstStyle/>
        <a:p>
          <a:endParaRPr lang="en-BE" sz="800">
            <a:latin typeface="Arial" panose="020B0604020202020204" pitchFamily="34" charset="0"/>
            <a:cs typeface="Arial" panose="020B0604020202020204" pitchFamily="34" charset="0"/>
          </a:endParaRPr>
        </a:p>
      </dgm:t>
    </dgm:pt>
    <dgm:pt modelId="{9897A2FD-A573-4A4D-A4FD-F4E25A0A6FB2}" type="sibTrans" cxnId="{CD523912-2B73-4BCF-A4B8-A452DD5D98D0}">
      <dgm:prSet/>
      <dgm:spPr/>
      <dgm:t>
        <a:bodyPr/>
        <a:lstStyle/>
        <a:p>
          <a:endParaRPr lang="en-BE" sz="800">
            <a:latin typeface="Arial" panose="020B0604020202020204" pitchFamily="34" charset="0"/>
            <a:cs typeface="Arial" panose="020B0604020202020204" pitchFamily="34" charset="0"/>
          </a:endParaRPr>
        </a:p>
      </dgm:t>
    </dgm:pt>
    <dgm:pt modelId="{8A298A58-DFE9-4D59-BA09-02FD9C910BA3}">
      <dgm:prSet custT="1"/>
      <dgm:spPr>
        <a:solidFill>
          <a:srgbClr val="E7E6E6"/>
        </a:solidFill>
        <a:ln w="28575">
          <a:solidFill>
            <a:srgbClr val="C00000"/>
          </a:solidFill>
        </a:ln>
        <a:effectLst/>
        <a:scene3d>
          <a:camera prst="orthographicFront"/>
          <a:lightRig rig="flat" dir="t"/>
        </a:scene3d>
        <a:sp3d prstMaterial="dkEdge">
          <a:bevelT w="8200" h="38100"/>
        </a:sp3d>
      </dgm:spPr>
      <dgm:t>
        <a:bodyPr spcFirstLastPara="0" vert="horz" wrap="square" lIns="452816" tIns="50800" rIns="50800" bIns="50800" numCol="1" spcCol="1270" anchor="ctr" anchorCtr="0"/>
        <a:lstStyle/>
        <a:p>
          <a:pPr marL="0" lvl="0" indent="0" algn="l" defTabSz="889000">
            <a:lnSpc>
              <a:spcPct val="90000"/>
            </a:lnSpc>
            <a:spcBef>
              <a:spcPct val="0"/>
            </a:spcBef>
            <a:spcAft>
              <a:spcPct val="35000"/>
            </a:spcAft>
            <a:buNone/>
          </a:pPr>
          <a:r>
            <a:rPr lang="nl-NL" sz="2000" kern="1200">
              <a:solidFill>
                <a:prstClr val="black"/>
              </a:solidFill>
              <a:latin typeface="Arial" panose="020B0604020202020204" pitchFamily="34" charset="0"/>
              <a:ea typeface="+mn-ea"/>
              <a:cs typeface="Arial" panose="020B0604020202020204" pitchFamily="34" charset="0"/>
            </a:rPr>
            <a:t>Contactgegevens van huurder/kopers in ERAforce</a:t>
          </a:r>
          <a:endParaRPr lang="en-BE" sz="2000" kern="1200">
            <a:solidFill>
              <a:prstClr val="black"/>
            </a:solidFill>
            <a:latin typeface="Arial" panose="020B0604020202020204" pitchFamily="34" charset="0"/>
            <a:ea typeface="+mn-ea"/>
            <a:cs typeface="Arial" panose="020B0604020202020204" pitchFamily="34" charset="0"/>
          </a:endParaRPr>
        </a:p>
      </dgm:t>
    </dgm:pt>
    <dgm:pt modelId="{19B273E8-2F9C-4DD5-B0E8-1BCB81A0883B}" type="parTrans" cxnId="{2147E1A4-3854-40B1-88E9-16E2762C7050}">
      <dgm:prSet/>
      <dgm:spPr/>
      <dgm:t>
        <a:bodyPr/>
        <a:lstStyle/>
        <a:p>
          <a:endParaRPr lang="en-BE" sz="1400"/>
        </a:p>
      </dgm:t>
    </dgm:pt>
    <dgm:pt modelId="{70F75AAC-E6F8-44B5-93CF-E691504CD07B}" type="sibTrans" cxnId="{2147E1A4-3854-40B1-88E9-16E2762C7050}">
      <dgm:prSet/>
      <dgm:spPr/>
      <dgm:t>
        <a:bodyPr/>
        <a:lstStyle/>
        <a:p>
          <a:endParaRPr lang="en-BE" sz="1400"/>
        </a:p>
      </dgm:t>
    </dgm:pt>
    <dgm:pt modelId="{E59F3839-EBA1-4B70-9FEB-8856BDFC9C0D}">
      <dgm:prSet custT="1"/>
      <dgm:spPr>
        <a:solidFill>
          <a:srgbClr val="E7E6E6"/>
        </a:solidFill>
        <a:ln w="28575">
          <a:solidFill>
            <a:srgbClr val="C00000"/>
          </a:solidFill>
        </a:ln>
        <a:effectLst/>
        <a:scene3d>
          <a:camera prst="orthographicFront"/>
          <a:lightRig rig="flat" dir="t"/>
        </a:scene3d>
        <a:sp3d prstMaterial="dkEdge">
          <a:bevelT w="8200" h="38100"/>
        </a:sp3d>
      </dgm:spPr>
      <dgm:t>
        <a:bodyPr spcFirstLastPara="0" vert="horz" wrap="square" lIns="452816" tIns="50800" rIns="50800" bIns="50800" numCol="1" spcCol="1270" anchor="ctr" anchorCtr="0"/>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Opladen van bijlagen (EOD)</a:t>
          </a:r>
          <a:endParaRPr lang="en-BE" sz="2000" kern="1200">
            <a:solidFill>
              <a:prstClr val="black"/>
            </a:solidFill>
            <a:latin typeface="Arial" panose="020B0604020202020204" pitchFamily="34" charset="0"/>
            <a:ea typeface="+mn-ea"/>
            <a:cs typeface="Arial" panose="020B0604020202020204" pitchFamily="34" charset="0"/>
          </a:endParaRPr>
        </a:p>
      </dgm:t>
    </dgm:pt>
    <dgm:pt modelId="{A4FFB5BA-C380-45F6-AB82-2EE4270EFB3B}" type="parTrans" cxnId="{4796CE01-9DFC-48C0-81C2-1488936D2B65}">
      <dgm:prSet/>
      <dgm:spPr/>
      <dgm:t>
        <a:bodyPr/>
        <a:lstStyle/>
        <a:p>
          <a:endParaRPr lang="en-BE" sz="1400"/>
        </a:p>
      </dgm:t>
    </dgm:pt>
    <dgm:pt modelId="{3332416A-A6F0-41D7-898C-314DE8EBAF0C}" type="sibTrans" cxnId="{4796CE01-9DFC-48C0-81C2-1488936D2B65}">
      <dgm:prSet/>
      <dgm:spPr/>
      <dgm:t>
        <a:bodyPr/>
        <a:lstStyle/>
        <a:p>
          <a:endParaRPr lang="en-BE" sz="1400"/>
        </a:p>
      </dgm:t>
    </dgm:pt>
    <dgm:pt modelId="{8011F7DE-2BE2-487B-BCC1-ADB1EC2406A9}">
      <dgm:prSet custT="1"/>
      <dgm:spPr>
        <a:solidFill>
          <a:srgbClr val="E7E6E6"/>
        </a:solidFill>
        <a:ln w="28575">
          <a:solidFill>
            <a:srgbClr val="C00000"/>
          </a:solidFill>
        </a:ln>
        <a:effectLst/>
        <a:scene3d>
          <a:camera prst="orthographicFront"/>
          <a:lightRig rig="flat" dir="t"/>
        </a:scene3d>
        <a:sp3d prstMaterial="dkEdge">
          <a:bevelT w="8200" h="38100"/>
        </a:sp3d>
      </dgm:spPr>
      <dgm:t>
        <a:bodyPr spcFirstLastPara="0" vert="horz" wrap="square" lIns="452816" tIns="50800" rIns="50800" bIns="50800" numCol="1" spcCol="1270" anchor="ctr" anchorCtr="0"/>
        <a:lstStyle/>
        <a:p>
          <a:pPr marL="0" lvl="0" indent="0" algn="l" defTabSz="889000">
            <a:lnSpc>
              <a:spcPct val="90000"/>
            </a:lnSpc>
            <a:spcBef>
              <a:spcPct val="0"/>
            </a:spcBef>
            <a:spcAft>
              <a:spcPct val="35000"/>
            </a:spcAft>
            <a:buNone/>
          </a:pPr>
          <a:r>
            <a:rPr lang="nl-NL" sz="2000" kern="1200">
              <a:solidFill>
                <a:prstClr val="black"/>
              </a:solidFill>
              <a:latin typeface="Arial" panose="020B0604020202020204" pitchFamily="34" charset="0"/>
              <a:ea typeface="+mn-ea"/>
              <a:cs typeface="Arial" panose="020B0604020202020204" pitchFamily="34" charset="0"/>
            </a:rPr>
            <a:t>Opdrachtknop om aanvraag in te dienen</a:t>
          </a:r>
          <a:endParaRPr lang="en-BE" sz="2000" kern="1200">
            <a:solidFill>
              <a:prstClr val="black"/>
            </a:solidFill>
            <a:latin typeface="Arial" panose="020B0604020202020204" pitchFamily="34" charset="0"/>
            <a:ea typeface="+mn-ea"/>
            <a:cs typeface="Arial" panose="020B0604020202020204" pitchFamily="34" charset="0"/>
          </a:endParaRPr>
        </a:p>
      </dgm:t>
    </dgm:pt>
    <dgm:pt modelId="{2763EB2D-C5EE-4766-82BC-271E970E35F2}" type="parTrans" cxnId="{4F1C9944-4857-4EBA-BFCB-F2317793CF38}">
      <dgm:prSet/>
      <dgm:spPr/>
      <dgm:t>
        <a:bodyPr/>
        <a:lstStyle/>
        <a:p>
          <a:endParaRPr lang="en-BE"/>
        </a:p>
      </dgm:t>
    </dgm:pt>
    <dgm:pt modelId="{F4600B64-A575-4D9D-A713-27D078475F05}" type="sibTrans" cxnId="{4F1C9944-4857-4EBA-BFCB-F2317793CF38}">
      <dgm:prSet/>
      <dgm:spPr/>
      <dgm:t>
        <a:bodyPr/>
        <a:lstStyle/>
        <a:p>
          <a:endParaRPr lang="en-BE"/>
        </a:p>
      </dgm:t>
    </dgm:pt>
    <dgm:pt modelId="{47DCE6B7-51DF-4F42-9A9E-794F87FBEC7B}" type="pres">
      <dgm:prSet presAssocID="{7C28BCA8-25F3-48E8-B178-88D789E5B679}" presName="Name0" presStyleCnt="0">
        <dgm:presLayoutVars>
          <dgm:chMax val="7"/>
          <dgm:chPref val="7"/>
          <dgm:dir/>
        </dgm:presLayoutVars>
      </dgm:prSet>
      <dgm:spPr/>
    </dgm:pt>
    <dgm:pt modelId="{178DFEDF-38D1-4C70-BE01-7EB8DC29863F}" type="pres">
      <dgm:prSet presAssocID="{7C28BCA8-25F3-48E8-B178-88D789E5B679}" presName="Name1" presStyleCnt="0"/>
      <dgm:spPr/>
    </dgm:pt>
    <dgm:pt modelId="{391B6379-B66B-4BCD-A458-47F1AB12EA6F}" type="pres">
      <dgm:prSet presAssocID="{7C28BCA8-25F3-48E8-B178-88D789E5B679}" presName="cycle" presStyleCnt="0"/>
      <dgm:spPr/>
    </dgm:pt>
    <dgm:pt modelId="{8C30BC8C-1252-452F-9177-6F6FF4713F8C}" type="pres">
      <dgm:prSet presAssocID="{7C28BCA8-25F3-48E8-B178-88D789E5B679}" presName="srcNode" presStyleLbl="node1" presStyleIdx="0" presStyleCnt="6"/>
      <dgm:spPr/>
    </dgm:pt>
    <dgm:pt modelId="{A7BF7C2A-A69E-4579-BEBA-48288A90A3DB}" type="pres">
      <dgm:prSet presAssocID="{7C28BCA8-25F3-48E8-B178-88D789E5B679}" presName="conn" presStyleLbl="parChTrans1D2" presStyleIdx="0" presStyleCnt="1"/>
      <dgm:spPr/>
    </dgm:pt>
    <dgm:pt modelId="{4A032646-5B8F-4915-A366-220A114A4451}" type="pres">
      <dgm:prSet presAssocID="{7C28BCA8-25F3-48E8-B178-88D789E5B679}" presName="extraNode" presStyleLbl="node1" presStyleIdx="0" presStyleCnt="6"/>
      <dgm:spPr/>
    </dgm:pt>
    <dgm:pt modelId="{F9DF12D4-EFFD-4F26-B627-C5F45147FCBE}" type="pres">
      <dgm:prSet presAssocID="{7C28BCA8-25F3-48E8-B178-88D789E5B679}" presName="dstNode" presStyleLbl="node1" presStyleIdx="0" presStyleCnt="6"/>
      <dgm:spPr/>
    </dgm:pt>
    <dgm:pt modelId="{8B40B467-4B1C-4D07-9279-6EE4AB28C2FE}" type="pres">
      <dgm:prSet presAssocID="{6A76732A-A094-4C02-8B07-C847FB183826}" presName="text_1" presStyleLbl="node1" presStyleIdx="0" presStyleCnt="6">
        <dgm:presLayoutVars>
          <dgm:bulletEnabled val="1"/>
        </dgm:presLayoutVars>
      </dgm:prSet>
      <dgm:spPr>
        <a:xfrm>
          <a:off x="434398" y="285347"/>
          <a:ext cx="7617019" cy="570477"/>
        </a:xfrm>
        <a:prstGeom prst="rect">
          <a:avLst/>
        </a:prstGeom>
      </dgm:spPr>
    </dgm:pt>
    <dgm:pt modelId="{AF7A840A-4CB1-4A81-9587-68475DC25F3B}" type="pres">
      <dgm:prSet presAssocID="{6A76732A-A094-4C02-8B07-C847FB183826}" presName="accent_1" presStyleCnt="0"/>
      <dgm:spPr/>
    </dgm:pt>
    <dgm:pt modelId="{AA1286D8-8C96-40E5-B14A-ECE5A0228327}" type="pres">
      <dgm:prSet presAssocID="{6A76732A-A094-4C02-8B07-C847FB183826}" presName="accentRepeatNode" presStyleLbl="solidFgAcc1" presStyleIdx="0" presStyleCnt="6"/>
      <dgm:spPr>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694621BE-3C11-491E-A7CD-E165981FA8B0}" type="pres">
      <dgm:prSet presAssocID="{8A298A58-DFE9-4D59-BA09-02FD9C910BA3}" presName="text_2" presStyleLbl="node1" presStyleIdx="1" presStyleCnt="6">
        <dgm:presLayoutVars>
          <dgm:bulletEnabled val="1"/>
        </dgm:presLayoutVars>
      </dgm:prSet>
      <dgm:spPr>
        <a:xfrm>
          <a:off x="903654" y="1140954"/>
          <a:ext cx="5685420" cy="570477"/>
        </a:xfrm>
        <a:prstGeom prst="rect">
          <a:avLst/>
        </a:prstGeom>
      </dgm:spPr>
    </dgm:pt>
    <dgm:pt modelId="{60307662-A861-4E65-B371-5575FC8D4946}" type="pres">
      <dgm:prSet presAssocID="{8A298A58-DFE9-4D59-BA09-02FD9C910BA3}" presName="accent_2" presStyleCnt="0"/>
      <dgm:spPr/>
    </dgm:pt>
    <dgm:pt modelId="{B528D97A-D221-4721-AAB8-067386FE7552}" type="pres">
      <dgm:prSet presAssocID="{8A298A58-DFE9-4D59-BA09-02FD9C910BA3}" presName="accentRepeatNode" presStyleLbl="solidFgAcc1" presStyleIdx="1" presStyleCnt="6"/>
      <dgm:spPr>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8BAD3E90-3B89-4897-B7C1-F7AEB08E4E36}" type="pres">
      <dgm:prSet presAssocID="{8011F7DE-2BE2-487B-BCC1-ADB1EC2406A9}" presName="text_3" presStyleLbl="node1" presStyleIdx="2" presStyleCnt="6">
        <dgm:presLayoutVars>
          <dgm:bulletEnabled val="1"/>
        </dgm:presLayoutVars>
      </dgm:prSet>
      <dgm:spPr>
        <a:xfrm>
          <a:off x="1118233" y="1996562"/>
          <a:ext cx="5470840" cy="570477"/>
        </a:xfrm>
        <a:prstGeom prst="rect">
          <a:avLst/>
        </a:prstGeom>
      </dgm:spPr>
    </dgm:pt>
    <dgm:pt modelId="{7768B44B-3B0D-4843-915E-11DF9FF4BC3D}" type="pres">
      <dgm:prSet presAssocID="{8011F7DE-2BE2-487B-BCC1-ADB1EC2406A9}" presName="accent_3" presStyleCnt="0"/>
      <dgm:spPr/>
    </dgm:pt>
    <dgm:pt modelId="{8DEB0104-75B7-4177-96A3-54E05AE20C66}" type="pres">
      <dgm:prSet presAssocID="{8011F7DE-2BE2-487B-BCC1-ADB1EC2406A9}" presName="accentRepeatNode" presStyleLbl="solidFgAcc1" presStyleIdx="2" presStyleCnt="6"/>
      <dgm:spPr>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FA3C28C8-6749-43A2-9D70-CE963FD4F3A5}" type="pres">
      <dgm:prSet presAssocID="{28838DA1-AF0D-406F-8DD4-115AD63DCC84}" presName="text_4" presStyleLbl="node1" presStyleIdx="3" presStyleCnt="6">
        <dgm:presLayoutVars>
          <dgm:bulletEnabled val="1"/>
        </dgm:presLayoutVars>
      </dgm:prSet>
      <dgm:spPr>
        <a:xfrm>
          <a:off x="1118233" y="2851627"/>
          <a:ext cx="5470840" cy="570477"/>
        </a:xfrm>
        <a:prstGeom prst="rect">
          <a:avLst/>
        </a:prstGeom>
      </dgm:spPr>
    </dgm:pt>
    <dgm:pt modelId="{2B7EB9FE-E968-451B-95CF-DF97051175C8}" type="pres">
      <dgm:prSet presAssocID="{28838DA1-AF0D-406F-8DD4-115AD63DCC84}" presName="accent_4" presStyleCnt="0"/>
      <dgm:spPr/>
    </dgm:pt>
    <dgm:pt modelId="{EFD5A03B-8D8C-4CF2-8476-932D70153F61}" type="pres">
      <dgm:prSet presAssocID="{28838DA1-AF0D-406F-8DD4-115AD63DCC84}" presName="accentRepeatNode" presStyleLbl="solidFgAcc1" presStyleIdx="3" presStyleCnt="6"/>
      <dgm:spPr>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4F4A024F-E4C5-4C3C-9740-B6ACC835D8EF}" type="pres">
      <dgm:prSet presAssocID="{E59F3839-EBA1-4B70-9FEB-8856BDFC9C0D}" presName="text_5" presStyleLbl="node1" presStyleIdx="4" presStyleCnt="6">
        <dgm:presLayoutVars>
          <dgm:bulletEnabled val="1"/>
        </dgm:presLayoutVars>
      </dgm:prSet>
      <dgm:spPr>
        <a:xfrm>
          <a:off x="903654" y="3707235"/>
          <a:ext cx="5685420" cy="570477"/>
        </a:xfrm>
        <a:prstGeom prst="rect">
          <a:avLst/>
        </a:prstGeom>
      </dgm:spPr>
    </dgm:pt>
    <dgm:pt modelId="{14102F81-C8BE-4C7F-A819-7C2B841600D1}" type="pres">
      <dgm:prSet presAssocID="{E59F3839-EBA1-4B70-9FEB-8856BDFC9C0D}" presName="accent_5" presStyleCnt="0"/>
      <dgm:spPr/>
    </dgm:pt>
    <dgm:pt modelId="{D4979C16-4D1C-4448-8A62-0E9DD0EB1DFD}" type="pres">
      <dgm:prSet presAssocID="{E59F3839-EBA1-4B70-9FEB-8856BDFC9C0D}" presName="accentRepeatNode" presStyleLbl="solidFgAcc1" presStyleIdx="4" presStyleCnt="6"/>
      <dgm:spPr>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F51BF9BD-A008-471A-B526-B83835967A07}" type="pres">
      <dgm:prSet presAssocID="{54A3CEEB-F467-4149-BBE7-1BCBA79A4850}" presName="text_6" presStyleLbl="node1" presStyleIdx="5" presStyleCnt="6">
        <dgm:presLayoutVars>
          <dgm:bulletEnabled val="1"/>
        </dgm:presLayoutVars>
      </dgm:prSet>
      <dgm:spPr>
        <a:xfrm>
          <a:off x="434398" y="4562842"/>
          <a:ext cx="6154676" cy="570477"/>
        </a:xfrm>
        <a:prstGeom prst="rect">
          <a:avLst/>
        </a:prstGeom>
      </dgm:spPr>
    </dgm:pt>
    <dgm:pt modelId="{D9D611A8-5C0D-4405-90B3-EB6749858E04}" type="pres">
      <dgm:prSet presAssocID="{54A3CEEB-F467-4149-BBE7-1BCBA79A4850}" presName="accent_6" presStyleCnt="0"/>
      <dgm:spPr/>
    </dgm:pt>
    <dgm:pt modelId="{27604210-CFB8-408C-BB9B-A992728181C8}" type="pres">
      <dgm:prSet presAssocID="{54A3CEEB-F467-4149-BBE7-1BCBA79A4850}" presName="accentRepeatNode" presStyleLbl="solidFgAcc1" presStyleIdx="5" presStyleCnt="6"/>
      <dgm:spPr>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Lst>
  <dgm:cxnLst>
    <dgm:cxn modelId="{4796CE01-9DFC-48C0-81C2-1488936D2B65}" srcId="{7C28BCA8-25F3-48E8-B178-88D789E5B679}" destId="{E59F3839-EBA1-4B70-9FEB-8856BDFC9C0D}" srcOrd="4" destOrd="0" parTransId="{A4FFB5BA-C380-45F6-AB82-2EE4270EFB3B}" sibTransId="{3332416A-A6F0-41D7-898C-314DE8EBAF0C}"/>
    <dgm:cxn modelId="{5755220B-0B5B-4885-922B-B68902664366}" type="presOf" srcId="{54A3CEEB-F467-4149-BBE7-1BCBA79A4850}" destId="{F51BF9BD-A008-471A-B526-B83835967A07}" srcOrd="0" destOrd="0" presId="urn:microsoft.com/office/officeart/2008/layout/VerticalCurvedList"/>
    <dgm:cxn modelId="{74AD8710-983E-48BE-8B8E-6A8DB1B328C2}" type="presOf" srcId="{6A76732A-A094-4C02-8B07-C847FB183826}" destId="{8B40B467-4B1C-4D07-9279-6EE4AB28C2FE}" srcOrd="0" destOrd="0" presId="urn:microsoft.com/office/officeart/2008/layout/VerticalCurvedList"/>
    <dgm:cxn modelId="{CD523912-2B73-4BCF-A4B8-A452DD5D98D0}" srcId="{7C28BCA8-25F3-48E8-B178-88D789E5B679}" destId="{54A3CEEB-F467-4149-BBE7-1BCBA79A4850}" srcOrd="5" destOrd="0" parTransId="{DD837391-2A02-4AF2-806D-4DD129E3A78E}" sibTransId="{9897A2FD-A573-4A4D-A4FD-F4E25A0A6FB2}"/>
    <dgm:cxn modelId="{38B07621-D58B-4FA4-8289-766CE0857EAF}" srcId="{7C28BCA8-25F3-48E8-B178-88D789E5B679}" destId="{6A76732A-A094-4C02-8B07-C847FB183826}" srcOrd="0" destOrd="0" parTransId="{CCC09CF0-A86E-4347-A71C-88DCA4073887}" sibTransId="{5400A099-923B-4752-A068-3CC0B0202FC9}"/>
    <dgm:cxn modelId="{1C60E32B-D2BC-4124-9432-D77599E2A241}" type="presOf" srcId="{28838DA1-AF0D-406F-8DD4-115AD63DCC84}" destId="{FA3C28C8-6749-43A2-9D70-CE963FD4F3A5}" srcOrd="0" destOrd="0" presId="urn:microsoft.com/office/officeart/2008/layout/VerticalCurvedList"/>
    <dgm:cxn modelId="{920E2938-BA61-49D7-A3EC-CFF7A24C48AB}" type="presOf" srcId="{8011F7DE-2BE2-487B-BCC1-ADB1EC2406A9}" destId="{8BAD3E90-3B89-4897-B7C1-F7AEB08E4E36}" srcOrd="0" destOrd="0" presId="urn:microsoft.com/office/officeart/2008/layout/VerticalCurvedList"/>
    <dgm:cxn modelId="{4F1C9944-4857-4EBA-BFCB-F2317793CF38}" srcId="{7C28BCA8-25F3-48E8-B178-88D789E5B679}" destId="{8011F7DE-2BE2-487B-BCC1-ADB1EC2406A9}" srcOrd="2" destOrd="0" parTransId="{2763EB2D-C5EE-4766-82BC-271E970E35F2}" sibTransId="{F4600B64-A575-4D9D-A713-27D078475F05}"/>
    <dgm:cxn modelId="{47AC1C55-BE94-4C56-A0FA-6AF235F8C803}" type="presOf" srcId="{7C28BCA8-25F3-48E8-B178-88D789E5B679}" destId="{47DCE6B7-51DF-4F42-9A9E-794F87FBEC7B}" srcOrd="0" destOrd="0" presId="urn:microsoft.com/office/officeart/2008/layout/VerticalCurvedList"/>
    <dgm:cxn modelId="{1810BC95-1D46-448E-90F4-5C24AD069344}" type="presOf" srcId="{5400A099-923B-4752-A068-3CC0B0202FC9}" destId="{A7BF7C2A-A69E-4579-BEBA-48288A90A3DB}" srcOrd="0" destOrd="0" presId="urn:microsoft.com/office/officeart/2008/layout/VerticalCurvedList"/>
    <dgm:cxn modelId="{2147E1A4-3854-40B1-88E9-16E2762C7050}" srcId="{7C28BCA8-25F3-48E8-B178-88D789E5B679}" destId="{8A298A58-DFE9-4D59-BA09-02FD9C910BA3}" srcOrd="1" destOrd="0" parTransId="{19B273E8-2F9C-4DD5-B0E8-1BCB81A0883B}" sibTransId="{70F75AAC-E6F8-44B5-93CF-E691504CD07B}"/>
    <dgm:cxn modelId="{46B69CB3-09EA-407A-B3F0-DBEFAADDD0C1}" srcId="{7C28BCA8-25F3-48E8-B178-88D789E5B679}" destId="{28838DA1-AF0D-406F-8DD4-115AD63DCC84}" srcOrd="3" destOrd="0" parTransId="{881999F7-D79D-4899-8201-DCD1E7AE59CE}" sibTransId="{95A5EC2F-B43F-4193-BF14-05A739FE6E9A}"/>
    <dgm:cxn modelId="{E3EB45C6-F2EB-4955-9C43-A3B8AD02E640}" type="presOf" srcId="{8A298A58-DFE9-4D59-BA09-02FD9C910BA3}" destId="{694621BE-3C11-491E-A7CD-E165981FA8B0}" srcOrd="0" destOrd="0" presId="urn:microsoft.com/office/officeart/2008/layout/VerticalCurvedList"/>
    <dgm:cxn modelId="{E63069CE-D79A-4AA6-A82B-C337746F4930}" type="presOf" srcId="{E59F3839-EBA1-4B70-9FEB-8856BDFC9C0D}" destId="{4F4A024F-E4C5-4C3C-9740-B6ACC835D8EF}" srcOrd="0" destOrd="0" presId="urn:microsoft.com/office/officeart/2008/layout/VerticalCurvedList"/>
    <dgm:cxn modelId="{A4A50C71-50A1-47B5-BABD-145497E6AD9A}" type="presParOf" srcId="{47DCE6B7-51DF-4F42-9A9E-794F87FBEC7B}" destId="{178DFEDF-38D1-4C70-BE01-7EB8DC29863F}" srcOrd="0" destOrd="0" presId="urn:microsoft.com/office/officeart/2008/layout/VerticalCurvedList"/>
    <dgm:cxn modelId="{E11DC994-D029-4E02-AE2B-F3AC13782A76}" type="presParOf" srcId="{178DFEDF-38D1-4C70-BE01-7EB8DC29863F}" destId="{391B6379-B66B-4BCD-A458-47F1AB12EA6F}" srcOrd="0" destOrd="0" presId="urn:microsoft.com/office/officeart/2008/layout/VerticalCurvedList"/>
    <dgm:cxn modelId="{C02F7B13-F622-47DC-931A-62CB335FCB39}" type="presParOf" srcId="{391B6379-B66B-4BCD-A458-47F1AB12EA6F}" destId="{8C30BC8C-1252-452F-9177-6F6FF4713F8C}" srcOrd="0" destOrd="0" presId="urn:microsoft.com/office/officeart/2008/layout/VerticalCurvedList"/>
    <dgm:cxn modelId="{373C0CDE-FACA-439E-AD70-9CC9F9F35EF7}" type="presParOf" srcId="{391B6379-B66B-4BCD-A458-47F1AB12EA6F}" destId="{A7BF7C2A-A69E-4579-BEBA-48288A90A3DB}" srcOrd="1" destOrd="0" presId="urn:microsoft.com/office/officeart/2008/layout/VerticalCurvedList"/>
    <dgm:cxn modelId="{605DFD09-C790-4582-A369-52A69012963A}" type="presParOf" srcId="{391B6379-B66B-4BCD-A458-47F1AB12EA6F}" destId="{4A032646-5B8F-4915-A366-220A114A4451}" srcOrd="2" destOrd="0" presId="urn:microsoft.com/office/officeart/2008/layout/VerticalCurvedList"/>
    <dgm:cxn modelId="{EF0EB7F9-D332-4B79-B1BF-3AA14178D4C0}" type="presParOf" srcId="{391B6379-B66B-4BCD-A458-47F1AB12EA6F}" destId="{F9DF12D4-EFFD-4F26-B627-C5F45147FCBE}" srcOrd="3" destOrd="0" presId="urn:microsoft.com/office/officeart/2008/layout/VerticalCurvedList"/>
    <dgm:cxn modelId="{037011E0-F60D-46BC-B16F-174C651113C0}" type="presParOf" srcId="{178DFEDF-38D1-4C70-BE01-7EB8DC29863F}" destId="{8B40B467-4B1C-4D07-9279-6EE4AB28C2FE}" srcOrd="1" destOrd="0" presId="urn:microsoft.com/office/officeart/2008/layout/VerticalCurvedList"/>
    <dgm:cxn modelId="{E8224A30-54C3-45CC-A1D9-3205ECCFFD55}" type="presParOf" srcId="{178DFEDF-38D1-4C70-BE01-7EB8DC29863F}" destId="{AF7A840A-4CB1-4A81-9587-68475DC25F3B}" srcOrd="2" destOrd="0" presId="urn:microsoft.com/office/officeart/2008/layout/VerticalCurvedList"/>
    <dgm:cxn modelId="{C57E7031-9CCB-4865-8362-51D1E755D2FF}" type="presParOf" srcId="{AF7A840A-4CB1-4A81-9587-68475DC25F3B}" destId="{AA1286D8-8C96-40E5-B14A-ECE5A0228327}" srcOrd="0" destOrd="0" presId="urn:microsoft.com/office/officeart/2008/layout/VerticalCurvedList"/>
    <dgm:cxn modelId="{13F72321-4424-4032-97D2-4ED2B8C0D974}" type="presParOf" srcId="{178DFEDF-38D1-4C70-BE01-7EB8DC29863F}" destId="{694621BE-3C11-491E-A7CD-E165981FA8B0}" srcOrd="3" destOrd="0" presId="urn:microsoft.com/office/officeart/2008/layout/VerticalCurvedList"/>
    <dgm:cxn modelId="{D046070E-254B-4AF6-BF74-66573A007F78}" type="presParOf" srcId="{178DFEDF-38D1-4C70-BE01-7EB8DC29863F}" destId="{60307662-A861-4E65-B371-5575FC8D4946}" srcOrd="4" destOrd="0" presId="urn:microsoft.com/office/officeart/2008/layout/VerticalCurvedList"/>
    <dgm:cxn modelId="{3242F151-8883-4AF2-AD19-D0C57B6AE717}" type="presParOf" srcId="{60307662-A861-4E65-B371-5575FC8D4946}" destId="{B528D97A-D221-4721-AAB8-067386FE7552}" srcOrd="0" destOrd="0" presId="urn:microsoft.com/office/officeart/2008/layout/VerticalCurvedList"/>
    <dgm:cxn modelId="{5DA76A30-D701-42C6-BA20-C7E8691AD357}" type="presParOf" srcId="{178DFEDF-38D1-4C70-BE01-7EB8DC29863F}" destId="{8BAD3E90-3B89-4897-B7C1-F7AEB08E4E36}" srcOrd="5" destOrd="0" presId="urn:microsoft.com/office/officeart/2008/layout/VerticalCurvedList"/>
    <dgm:cxn modelId="{12D14397-B1E8-4BF7-8DB2-A926C3182E93}" type="presParOf" srcId="{178DFEDF-38D1-4C70-BE01-7EB8DC29863F}" destId="{7768B44B-3B0D-4843-915E-11DF9FF4BC3D}" srcOrd="6" destOrd="0" presId="urn:microsoft.com/office/officeart/2008/layout/VerticalCurvedList"/>
    <dgm:cxn modelId="{85FF48E2-BD37-44C0-922B-B744852F250B}" type="presParOf" srcId="{7768B44B-3B0D-4843-915E-11DF9FF4BC3D}" destId="{8DEB0104-75B7-4177-96A3-54E05AE20C66}" srcOrd="0" destOrd="0" presId="urn:microsoft.com/office/officeart/2008/layout/VerticalCurvedList"/>
    <dgm:cxn modelId="{E8DA06FA-338E-4F2E-9715-041D3C6B4F33}" type="presParOf" srcId="{178DFEDF-38D1-4C70-BE01-7EB8DC29863F}" destId="{FA3C28C8-6749-43A2-9D70-CE963FD4F3A5}" srcOrd="7" destOrd="0" presId="urn:microsoft.com/office/officeart/2008/layout/VerticalCurvedList"/>
    <dgm:cxn modelId="{71F0E14C-D290-4A48-AC18-9FA1DE952220}" type="presParOf" srcId="{178DFEDF-38D1-4C70-BE01-7EB8DC29863F}" destId="{2B7EB9FE-E968-451B-95CF-DF97051175C8}" srcOrd="8" destOrd="0" presId="urn:microsoft.com/office/officeart/2008/layout/VerticalCurvedList"/>
    <dgm:cxn modelId="{983DCB52-5B7E-442F-A822-D339C9EAA6EE}" type="presParOf" srcId="{2B7EB9FE-E968-451B-95CF-DF97051175C8}" destId="{EFD5A03B-8D8C-4CF2-8476-932D70153F61}" srcOrd="0" destOrd="0" presId="urn:microsoft.com/office/officeart/2008/layout/VerticalCurvedList"/>
    <dgm:cxn modelId="{EB31EAB1-47DA-47BB-9D8F-DA39DF4D75D5}" type="presParOf" srcId="{178DFEDF-38D1-4C70-BE01-7EB8DC29863F}" destId="{4F4A024F-E4C5-4C3C-9740-B6ACC835D8EF}" srcOrd="9" destOrd="0" presId="urn:microsoft.com/office/officeart/2008/layout/VerticalCurvedList"/>
    <dgm:cxn modelId="{F7B5CDAC-A438-418F-80BA-05BCDE826BAC}" type="presParOf" srcId="{178DFEDF-38D1-4C70-BE01-7EB8DC29863F}" destId="{14102F81-C8BE-4C7F-A819-7C2B841600D1}" srcOrd="10" destOrd="0" presId="urn:microsoft.com/office/officeart/2008/layout/VerticalCurvedList"/>
    <dgm:cxn modelId="{0E904E97-C5CF-4705-AC45-A50EEC76106C}" type="presParOf" srcId="{14102F81-C8BE-4C7F-A819-7C2B841600D1}" destId="{D4979C16-4D1C-4448-8A62-0E9DD0EB1DFD}" srcOrd="0" destOrd="0" presId="urn:microsoft.com/office/officeart/2008/layout/VerticalCurvedList"/>
    <dgm:cxn modelId="{2FE03E10-BA28-4CD0-8147-7357904DB85C}" type="presParOf" srcId="{178DFEDF-38D1-4C70-BE01-7EB8DC29863F}" destId="{F51BF9BD-A008-471A-B526-B83835967A07}" srcOrd="11" destOrd="0" presId="urn:microsoft.com/office/officeart/2008/layout/VerticalCurvedList"/>
    <dgm:cxn modelId="{1EACB5BD-9253-480C-B2AF-9D875FA95D7F}" type="presParOf" srcId="{178DFEDF-38D1-4C70-BE01-7EB8DC29863F}" destId="{D9D611A8-5C0D-4405-90B3-EB6749858E04}" srcOrd="12" destOrd="0" presId="urn:microsoft.com/office/officeart/2008/layout/VerticalCurvedList"/>
    <dgm:cxn modelId="{0A3CDA53-712B-4EB8-87FF-2D9DFA383F86}" type="presParOf" srcId="{D9D611A8-5C0D-4405-90B3-EB6749858E04}" destId="{27604210-CFB8-408C-BB9B-A992728181C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F7C2A-A69E-4579-BEBA-48288A90A3DB}">
      <dsp:nvSpPr>
        <dsp:cNvPr id="0" name=""/>
        <dsp:cNvSpPr/>
      </dsp:nvSpPr>
      <dsp:spPr>
        <a:xfrm>
          <a:off x="-6126981" y="-937410"/>
          <a:ext cx="7293488" cy="7293488"/>
        </a:xfrm>
        <a:prstGeom prst="blockArc">
          <a:avLst>
            <a:gd name="adj1" fmla="val 18900000"/>
            <a:gd name="adj2" fmla="val 2700000"/>
            <a:gd name="adj3" fmla="val 296"/>
          </a:avLst>
        </a:pr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40B467-4B1C-4D07-9279-6EE4AB28C2FE}">
      <dsp:nvSpPr>
        <dsp:cNvPr id="0" name=""/>
        <dsp:cNvSpPr/>
      </dsp:nvSpPr>
      <dsp:spPr>
        <a:xfrm>
          <a:off x="434398" y="285347"/>
          <a:ext cx="6978095" cy="570477"/>
        </a:xfrm>
        <a:prstGeom prst="rect">
          <a:avLst/>
        </a:prstGeom>
        <a:solidFill>
          <a:srgbClr val="E7E6E6"/>
        </a:solidFill>
        <a:ln w="28575">
          <a:solidFill>
            <a:srgbClr val="C0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2816" tIns="50800" rIns="50800" bIns="50800" numCol="1" spcCol="1270" anchor="ctr" anchorCtr="0">
          <a:noAutofit/>
        </a:bodyPr>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Overzicht van de integratie</a:t>
          </a:r>
          <a:endParaRPr lang="en-BE" sz="2000" kern="1200">
            <a:solidFill>
              <a:prstClr val="black"/>
            </a:solidFill>
            <a:latin typeface="Arial" panose="020B0604020202020204" pitchFamily="34" charset="0"/>
            <a:ea typeface="+mn-ea"/>
            <a:cs typeface="Arial" panose="020B0604020202020204" pitchFamily="34" charset="0"/>
          </a:endParaRPr>
        </a:p>
      </dsp:txBody>
      <dsp:txXfrm>
        <a:off x="434398" y="285347"/>
        <a:ext cx="6978095" cy="570477"/>
      </dsp:txXfrm>
    </dsp:sp>
    <dsp:sp modelId="{AA1286D8-8C96-40E5-B14A-ECE5A0228327}">
      <dsp:nvSpPr>
        <dsp:cNvPr id="0" name=""/>
        <dsp:cNvSpPr/>
      </dsp:nvSpPr>
      <dsp:spPr>
        <a:xfrm>
          <a:off x="77849" y="214037"/>
          <a:ext cx="713096" cy="713096"/>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694621BE-3C11-491E-A7CD-E165981FA8B0}">
      <dsp:nvSpPr>
        <dsp:cNvPr id="0" name=""/>
        <dsp:cNvSpPr/>
      </dsp:nvSpPr>
      <dsp:spPr>
        <a:xfrm>
          <a:off x="903654" y="1140954"/>
          <a:ext cx="6508839" cy="570477"/>
        </a:xfrm>
        <a:prstGeom prst="rect">
          <a:avLst/>
        </a:prstGeom>
        <a:solidFill>
          <a:srgbClr val="E7E6E6"/>
        </a:solidFill>
        <a:ln w="28575">
          <a:solidFill>
            <a:srgbClr val="C0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2816" tIns="50800" rIns="50800" bIns="50800" numCol="1" spcCol="1270" anchor="ctr" anchorCtr="0">
          <a:noAutofit/>
        </a:bodyPr>
        <a:lstStyle/>
        <a:p>
          <a:pPr marL="0" lvl="0" indent="0" algn="l" defTabSz="889000">
            <a:lnSpc>
              <a:spcPct val="90000"/>
            </a:lnSpc>
            <a:spcBef>
              <a:spcPct val="0"/>
            </a:spcBef>
            <a:spcAft>
              <a:spcPct val="35000"/>
            </a:spcAft>
            <a:buNone/>
          </a:pPr>
          <a:r>
            <a:rPr lang="nl-NL" sz="2000" kern="1200">
              <a:solidFill>
                <a:prstClr val="black"/>
              </a:solidFill>
              <a:latin typeface="Arial" panose="020B0604020202020204" pitchFamily="34" charset="0"/>
              <a:ea typeface="+mn-ea"/>
              <a:cs typeface="Arial" panose="020B0604020202020204" pitchFamily="34" charset="0"/>
            </a:rPr>
            <a:t>Contactgegevens van huurder/kopers in ERAforce</a:t>
          </a:r>
          <a:endParaRPr lang="en-BE" sz="2000" kern="1200">
            <a:solidFill>
              <a:prstClr val="black"/>
            </a:solidFill>
            <a:latin typeface="Arial" panose="020B0604020202020204" pitchFamily="34" charset="0"/>
            <a:ea typeface="+mn-ea"/>
            <a:cs typeface="Arial" panose="020B0604020202020204" pitchFamily="34" charset="0"/>
          </a:endParaRPr>
        </a:p>
      </dsp:txBody>
      <dsp:txXfrm>
        <a:off x="903654" y="1140954"/>
        <a:ext cx="6508839" cy="570477"/>
      </dsp:txXfrm>
    </dsp:sp>
    <dsp:sp modelId="{B528D97A-D221-4721-AAB8-067386FE7552}">
      <dsp:nvSpPr>
        <dsp:cNvPr id="0" name=""/>
        <dsp:cNvSpPr/>
      </dsp:nvSpPr>
      <dsp:spPr>
        <a:xfrm>
          <a:off x="547106" y="1069644"/>
          <a:ext cx="713096" cy="713096"/>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8BAD3E90-3B89-4897-B7C1-F7AEB08E4E36}">
      <dsp:nvSpPr>
        <dsp:cNvPr id="0" name=""/>
        <dsp:cNvSpPr/>
      </dsp:nvSpPr>
      <dsp:spPr>
        <a:xfrm>
          <a:off x="1118233" y="1996562"/>
          <a:ext cx="6294259" cy="570477"/>
        </a:xfrm>
        <a:prstGeom prst="rect">
          <a:avLst/>
        </a:prstGeom>
        <a:solidFill>
          <a:srgbClr val="E7E6E6"/>
        </a:solidFill>
        <a:ln w="28575">
          <a:solidFill>
            <a:srgbClr val="C0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2816" tIns="50800" rIns="50800" bIns="50800" numCol="1" spcCol="1270" anchor="ctr" anchorCtr="0">
          <a:noAutofit/>
        </a:bodyPr>
        <a:lstStyle/>
        <a:p>
          <a:pPr marL="0" lvl="0" indent="0" algn="l" defTabSz="889000">
            <a:lnSpc>
              <a:spcPct val="90000"/>
            </a:lnSpc>
            <a:spcBef>
              <a:spcPct val="0"/>
            </a:spcBef>
            <a:spcAft>
              <a:spcPct val="35000"/>
            </a:spcAft>
            <a:buNone/>
          </a:pPr>
          <a:r>
            <a:rPr lang="nl-NL" sz="2000" kern="1200">
              <a:solidFill>
                <a:prstClr val="black"/>
              </a:solidFill>
              <a:latin typeface="Arial" panose="020B0604020202020204" pitchFamily="34" charset="0"/>
              <a:ea typeface="+mn-ea"/>
              <a:cs typeface="Arial" panose="020B0604020202020204" pitchFamily="34" charset="0"/>
            </a:rPr>
            <a:t>Opdrachtknop om aanvraag in te dienen</a:t>
          </a:r>
          <a:endParaRPr lang="en-BE" sz="2000" kern="1200">
            <a:solidFill>
              <a:prstClr val="black"/>
            </a:solidFill>
            <a:latin typeface="Arial" panose="020B0604020202020204" pitchFamily="34" charset="0"/>
            <a:ea typeface="+mn-ea"/>
            <a:cs typeface="Arial" panose="020B0604020202020204" pitchFamily="34" charset="0"/>
          </a:endParaRPr>
        </a:p>
      </dsp:txBody>
      <dsp:txXfrm>
        <a:off x="1118233" y="1996562"/>
        <a:ext cx="6294259" cy="570477"/>
      </dsp:txXfrm>
    </dsp:sp>
    <dsp:sp modelId="{8DEB0104-75B7-4177-96A3-54E05AE20C66}">
      <dsp:nvSpPr>
        <dsp:cNvPr id="0" name=""/>
        <dsp:cNvSpPr/>
      </dsp:nvSpPr>
      <dsp:spPr>
        <a:xfrm>
          <a:off x="761685" y="1925252"/>
          <a:ext cx="713096" cy="713096"/>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FA3C28C8-6749-43A2-9D70-CE963FD4F3A5}">
      <dsp:nvSpPr>
        <dsp:cNvPr id="0" name=""/>
        <dsp:cNvSpPr/>
      </dsp:nvSpPr>
      <dsp:spPr>
        <a:xfrm>
          <a:off x="1118233" y="2851627"/>
          <a:ext cx="6294259" cy="570477"/>
        </a:xfrm>
        <a:prstGeom prst="rect">
          <a:avLst/>
        </a:prstGeom>
        <a:solidFill>
          <a:srgbClr val="E7E6E6"/>
        </a:solidFill>
        <a:ln w="28575">
          <a:solidFill>
            <a:srgbClr val="C0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2816" tIns="50800" rIns="50800" bIns="50800" numCol="1" spcCol="1270" anchor="ctr" anchorCtr="0">
          <a:noAutofit/>
        </a:bodyPr>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Invulling gegevens en keuze van diensten</a:t>
          </a:r>
          <a:endParaRPr lang="en-BE" sz="2000" kern="1200">
            <a:solidFill>
              <a:prstClr val="black"/>
            </a:solidFill>
            <a:latin typeface="Arial" panose="020B0604020202020204" pitchFamily="34" charset="0"/>
            <a:ea typeface="+mn-ea"/>
            <a:cs typeface="Arial" panose="020B0604020202020204" pitchFamily="34" charset="0"/>
          </a:endParaRPr>
        </a:p>
      </dsp:txBody>
      <dsp:txXfrm>
        <a:off x="1118233" y="2851627"/>
        <a:ext cx="6294259" cy="570477"/>
      </dsp:txXfrm>
    </dsp:sp>
    <dsp:sp modelId="{EFD5A03B-8D8C-4CF2-8476-932D70153F61}">
      <dsp:nvSpPr>
        <dsp:cNvPr id="0" name=""/>
        <dsp:cNvSpPr/>
      </dsp:nvSpPr>
      <dsp:spPr>
        <a:xfrm>
          <a:off x="761685" y="2780318"/>
          <a:ext cx="713096" cy="713096"/>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4F4A024F-E4C5-4C3C-9740-B6ACC835D8EF}">
      <dsp:nvSpPr>
        <dsp:cNvPr id="0" name=""/>
        <dsp:cNvSpPr/>
      </dsp:nvSpPr>
      <dsp:spPr>
        <a:xfrm>
          <a:off x="903654" y="3707235"/>
          <a:ext cx="6508839" cy="570477"/>
        </a:xfrm>
        <a:prstGeom prst="rect">
          <a:avLst/>
        </a:prstGeom>
        <a:solidFill>
          <a:srgbClr val="E7E6E6"/>
        </a:solidFill>
        <a:ln w="28575">
          <a:solidFill>
            <a:srgbClr val="C0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2816" tIns="50800" rIns="50800" bIns="50800" numCol="1" spcCol="1270" anchor="ctr" anchorCtr="0">
          <a:noAutofit/>
        </a:bodyPr>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Opladen van bijlagen (EOD)</a:t>
          </a:r>
          <a:endParaRPr lang="en-BE" sz="2000" kern="1200">
            <a:solidFill>
              <a:prstClr val="black"/>
            </a:solidFill>
            <a:latin typeface="Arial" panose="020B0604020202020204" pitchFamily="34" charset="0"/>
            <a:ea typeface="+mn-ea"/>
            <a:cs typeface="Arial" panose="020B0604020202020204" pitchFamily="34" charset="0"/>
          </a:endParaRPr>
        </a:p>
      </dsp:txBody>
      <dsp:txXfrm>
        <a:off x="903654" y="3707235"/>
        <a:ext cx="6508839" cy="570477"/>
      </dsp:txXfrm>
    </dsp:sp>
    <dsp:sp modelId="{D4979C16-4D1C-4448-8A62-0E9DD0EB1DFD}">
      <dsp:nvSpPr>
        <dsp:cNvPr id="0" name=""/>
        <dsp:cNvSpPr/>
      </dsp:nvSpPr>
      <dsp:spPr>
        <a:xfrm>
          <a:off x="547106" y="3635925"/>
          <a:ext cx="713096" cy="713096"/>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F51BF9BD-A008-471A-B526-B83835967A07}">
      <dsp:nvSpPr>
        <dsp:cNvPr id="0" name=""/>
        <dsp:cNvSpPr/>
      </dsp:nvSpPr>
      <dsp:spPr>
        <a:xfrm>
          <a:off x="434398" y="4562842"/>
          <a:ext cx="6978095" cy="570477"/>
        </a:xfrm>
        <a:prstGeom prst="rect">
          <a:avLst/>
        </a:prstGeom>
        <a:solidFill>
          <a:srgbClr val="E7E6E6"/>
        </a:solidFill>
        <a:ln w="28575">
          <a:solidFill>
            <a:srgbClr val="C0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2816" tIns="50800" rIns="50800" bIns="50800" numCol="1" spcCol="1270" anchor="ctr" anchorCtr="0">
          <a:noAutofit/>
        </a:bodyPr>
        <a:lstStyle/>
        <a:p>
          <a:pPr marL="0" lvl="0" indent="0" algn="l" defTabSz="889000">
            <a:lnSpc>
              <a:spcPct val="90000"/>
            </a:lnSpc>
            <a:spcBef>
              <a:spcPct val="0"/>
            </a:spcBef>
            <a:spcAft>
              <a:spcPct val="35000"/>
            </a:spcAft>
            <a:buNone/>
          </a:pPr>
          <a:r>
            <a:rPr lang="nl-BE" sz="2000" kern="1200">
              <a:solidFill>
                <a:prstClr val="black"/>
              </a:solidFill>
              <a:latin typeface="Arial" panose="020B0604020202020204" pitchFamily="34" charset="0"/>
              <a:ea typeface="+mn-ea"/>
              <a:cs typeface="Arial" panose="020B0604020202020204" pitchFamily="34" charset="0"/>
            </a:rPr>
            <a:t>Terugkoppeling status in ERAforce</a:t>
          </a:r>
          <a:endParaRPr lang="en-BE" sz="2000" kern="1200">
            <a:solidFill>
              <a:prstClr val="black"/>
            </a:solidFill>
            <a:latin typeface="Arial" panose="020B0604020202020204" pitchFamily="34" charset="0"/>
            <a:ea typeface="+mn-ea"/>
            <a:cs typeface="Arial" panose="020B0604020202020204" pitchFamily="34" charset="0"/>
          </a:endParaRPr>
        </a:p>
      </dsp:txBody>
      <dsp:txXfrm>
        <a:off x="434398" y="4562842"/>
        <a:ext cx="6978095" cy="570477"/>
      </dsp:txXfrm>
    </dsp:sp>
    <dsp:sp modelId="{27604210-CFB8-408C-BB9B-A992728181C8}">
      <dsp:nvSpPr>
        <dsp:cNvPr id="0" name=""/>
        <dsp:cNvSpPr/>
      </dsp:nvSpPr>
      <dsp:spPr>
        <a:xfrm>
          <a:off x="77849" y="4491533"/>
          <a:ext cx="713096" cy="713096"/>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7E3E3-8D1E-4AB9-A2A2-7CF45556853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C2EDECA8-9FFC-4CB8-A5CD-9E0159FB6F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BB8DA8BA-6F74-47F4-BE93-CF51DAA28B31}"/>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5" name="Footer Placeholder 4">
            <a:extLst>
              <a:ext uri="{FF2B5EF4-FFF2-40B4-BE49-F238E27FC236}">
                <a16:creationId xmlns:a16="http://schemas.microsoft.com/office/drawing/2014/main" id="{251044AC-0AFC-4C84-A2CF-A6293B810B4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54A400FF-C74C-4167-A439-15E2B9DFD632}"/>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757099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501C-B955-457D-906A-8C73C2F9E79A}"/>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F2E99F7B-8E54-4DBF-A7E0-1F246442030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818003B6-2BF6-439E-8BF8-D57D71CCCE8F}"/>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5" name="Footer Placeholder 4">
            <a:extLst>
              <a:ext uri="{FF2B5EF4-FFF2-40B4-BE49-F238E27FC236}">
                <a16:creationId xmlns:a16="http://schemas.microsoft.com/office/drawing/2014/main" id="{9306BEE6-489C-485D-8859-E11888405E4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B4100FD-EA71-4A20-9D62-B8EBCC7DFAE0}"/>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140103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4A9143-DEDE-4791-8407-B2B21BCB486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1BB92BBC-19DC-4E46-A44A-79B62F484F8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19CF455D-6E03-433B-934E-DD2A8B47CB1E}"/>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5" name="Footer Placeholder 4">
            <a:extLst>
              <a:ext uri="{FF2B5EF4-FFF2-40B4-BE49-F238E27FC236}">
                <a16:creationId xmlns:a16="http://schemas.microsoft.com/office/drawing/2014/main" id="{C26F9895-82B0-4EC0-B3D3-CAA76003B697}"/>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0D7C3FA9-BACB-49D9-886B-5E001A8B25B4}"/>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3501485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B96AF-86A2-41C0-BDA4-A18AF2A1EB5F}"/>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3BEBE00A-C7A6-4421-883A-B10A1D7FB2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2BB9E954-8F2E-4539-908F-6A283DF02D15}"/>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5" name="Footer Placeholder 4">
            <a:extLst>
              <a:ext uri="{FF2B5EF4-FFF2-40B4-BE49-F238E27FC236}">
                <a16:creationId xmlns:a16="http://schemas.microsoft.com/office/drawing/2014/main" id="{6AFDFEB1-A97A-4EB8-84BE-E1E833A0D62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523636A8-CFFB-4FFC-9563-2D878A231239}"/>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2742590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4C244-FBEC-4C73-A05B-8F16E1A1C2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B70BC1C5-339F-4E82-AE4D-AE229A2F9A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7245B6-D13F-4BE2-B01B-FDA787A1A861}"/>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5" name="Footer Placeholder 4">
            <a:extLst>
              <a:ext uri="{FF2B5EF4-FFF2-40B4-BE49-F238E27FC236}">
                <a16:creationId xmlns:a16="http://schemas.microsoft.com/office/drawing/2014/main" id="{75FEBE28-E287-49BD-ABBB-A37B724532FA}"/>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9CBA1E4D-1F01-44D1-9E92-FBB712505548}"/>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1260221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F1A06-47B8-4265-ADC0-BA10250AFECC}"/>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93D18089-D650-4F01-A30F-95C80C74C14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EE9B68BF-8BA7-4F08-9163-89E3226B5BE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544D590B-352A-4AD4-BC8E-3A021ECDDE6E}"/>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6" name="Footer Placeholder 5">
            <a:extLst>
              <a:ext uri="{FF2B5EF4-FFF2-40B4-BE49-F238E27FC236}">
                <a16:creationId xmlns:a16="http://schemas.microsoft.com/office/drawing/2014/main" id="{68381DDA-D539-4461-9680-58BCF55C6C3F}"/>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B3E74F52-2C0B-467B-90FB-3C8ED539F951}"/>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22509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31A26-D8D4-404F-AC14-DF07F0E81A3D}"/>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01F978C5-DA66-43A1-BF16-03B16D00C3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3DEE70-15DC-4E55-AAB8-EA1AD90425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295ADE7B-26E0-4FF3-BDAE-3A30D0FE26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046CA4-8B71-4B6E-81B5-9374090481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A609EB63-04AD-4B4D-A090-059114402A69}"/>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8" name="Footer Placeholder 7">
            <a:extLst>
              <a:ext uri="{FF2B5EF4-FFF2-40B4-BE49-F238E27FC236}">
                <a16:creationId xmlns:a16="http://schemas.microsoft.com/office/drawing/2014/main" id="{80E98003-0101-44A7-A653-B2E5BE458582}"/>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B81C26B4-B40C-4361-97B4-30EBBD438B69}"/>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1895976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6850C-13F4-4690-818B-E19968B409CB}"/>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617B4C4C-9DBF-40E1-BD6B-5178751DE037}"/>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4" name="Footer Placeholder 3">
            <a:extLst>
              <a:ext uri="{FF2B5EF4-FFF2-40B4-BE49-F238E27FC236}">
                <a16:creationId xmlns:a16="http://schemas.microsoft.com/office/drawing/2014/main" id="{79F26D45-421A-42B2-82DB-6AE5FEAFC944}"/>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CDD49754-76AB-4534-8F74-0256E77EFC93}"/>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2659409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2487E1-DFE1-4015-9AC2-0E20D9833E7D}"/>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3" name="Footer Placeholder 2">
            <a:extLst>
              <a:ext uri="{FF2B5EF4-FFF2-40B4-BE49-F238E27FC236}">
                <a16:creationId xmlns:a16="http://schemas.microsoft.com/office/drawing/2014/main" id="{1A721B05-B718-4922-8E6C-68FEA43AF039}"/>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8880EAC9-4B60-42F1-ADF8-5F871C38ADB5}"/>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3012156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0A070-D351-434E-9F8C-826FBBDCBC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8DA5566D-7C14-4C35-875F-C0F395EEF5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9B4F2DFF-D3B6-4F5B-9E7D-D564D9E152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4518DE-E7E5-4E83-A27F-550BBBA7AE7A}"/>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6" name="Footer Placeholder 5">
            <a:extLst>
              <a:ext uri="{FF2B5EF4-FFF2-40B4-BE49-F238E27FC236}">
                <a16:creationId xmlns:a16="http://schemas.microsoft.com/office/drawing/2014/main" id="{4C5562FA-E1B2-4CEF-8818-55E431B65FF3}"/>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E1CEF5B6-A7F0-4A73-B840-2076C8605D85}"/>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3741780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E831A-5E57-4AF1-9BC4-E485FCE697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CEA489C9-5BA3-4E19-97AA-2FFD01954D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BB77BAC7-6390-4AE8-B607-831D0BF725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45461B-EA87-4C9B-9EFC-86653BFF0706}"/>
              </a:ext>
            </a:extLst>
          </p:cNvPr>
          <p:cNvSpPr>
            <a:spLocks noGrp="1"/>
          </p:cNvSpPr>
          <p:nvPr>
            <p:ph type="dt" sz="half" idx="10"/>
          </p:nvPr>
        </p:nvSpPr>
        <p:spPr/>
        <p:txBody>
          <a:bodyPr/>
          <a:lstStyle/>
          <a:p>
            <a:fld id="{E7451BDC-0174-4D3F-8822-7C63ECAA8725}" type="datetimeFigureOut">
              <a:rPr lang="en-BE" smtClean="0"/>
              <a:t>10/21/2021</a:t>
            </a:fld>
            <a:endParaRPr lang="en-BE"/>
          </a:p>
        </p:txBody>
      </p:sp>
      <p:sp>
        <p:nvSpPr>
          <p:cNvPr id="6" name="Footer Placeholder 5">
            <a:extLst>
              <a:ext uri="{FF2B5EF4-FFF2-40B4-BE49-F238E27FC236}">
                <a16:creationId xmlns:a16="http://schemas.microsoft.com/office/drawing/2014/main" id="{4FD258DA-A853-4F12-A87E-EF731097CF7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F07DF871-C9FC-435F-B520-36763F4E0345}"/>
              </a:ext>
            </a:extLst>
          </p:cNvPr>
          <p:cNvSpPr>
            <a:spLocks noGrp="1"/>
          </p:cNvSpPr>
          <p:nvPr>
            <p:ph type="sldNum" sz="quarter" idx="12"/>
          </p:nvPr>
        </p:nvSpPr>
        <p:spPr/>
        <p:txBody>
          <a:bodyPr/>
          <a:lstStyle/>
          <a:p>
            <a:fld id="{BA0BBEF2-B45D-436D-A451-255E6C0F64C0}" type="slidenum">
              <a:rPr lang="en-BE" smtClean="0"/>
              <a:t>‹nr.›</a:t>
            </a:fld>
            <a:endParaRPr lang="en-BE"/>
          </a:p>
        </p:txBody>
      </p:sp>
    </p:spTree>
    <p:extLst>
      <p:ext uri="{BB962C8B-B14F-4D97-AF65-F5344CB8AC3E}">
        <p14:creationId xmlns:p14="http://schemas.microsoft.com/office/powerpoint/2010/main" val="1374294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E0414D-EB1A-44C7-B54C-61EF44B3A3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91698D6B-7399-42C3-90A9-7D4E266AA3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C397E002-6DBF-48E9-96FE-6EC86F5C42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451BDC-0174-4D3F-8822-7C63ECAA8725}" type="datetimeFigureOut">
              <a:rPr lang="en-BE" smtClean="0"/>
              <a:t>10/21/2021</a:t>
            </a:fld>
            <a:endParaRPr lang="en-BE"/>
          </a:p>
        </p:txBody>
      </p:sp>
      <p:sp>
        <p:nvSpPr>
          <p:cNvPr id="5" name="Footer Placeholder 4">
            <a:extLst>
              <a:ext uri="{FF2B5EF4-FFF2-40B4-BE49-F238E27FC236}">
                <a16:creationId xmlns:a16="http://schemas.microsoft.com/office/drawing/2014/main" id="{E2E4497A-3933-4D8D-8135-6F206D6B7E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BDBE4183-4ED2-4134-9397-C95688770D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BBEF2-B45D-436D-A451-255E6C0F64C0}" type="slidenum">
              <a:rPr lang="en-BE" smtClean="0"/>
              <a:t>‹nr.›</a:t>
            </a:fld>
            <a:endParaRPr lang="en-BE"/>
          </a:p>
        </p:txBody>
      </p:sp>
    </p:spTree>
    <p:extLst>
      <p:ext uri="{BB962C8B-B14F-4D97-AF65-F5344CB8AC3E}">
        <p14:creationId xmlns:p14="http://schemas.microsoft.com/office/powerpoint/2010/main" val="3229663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JPG"/><Relationship Id="rId3" Type="http://schemas.openxmlformats.org/officeDocument/2006/relationships/image" Target="../media/image21.jp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20.jpg"/><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jp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A2AA4F7-A717-4821-A175-476C0C610C7C}"/>
              </a:ext>
            </a:extLst>
          </p:cNvPr>
          <p:cNvPicPr>
            <a:picLocks noChangeAspect="1"/>
          </p:cNvPicPr>
          <p:nvPr/>
        </p:nvPicPr>
        <p:blipFill>
          <a:blip r:embed="rId2"/>
          <a:stretch>
            <a:fillRect/>
          </a:stretch>
        </p:blipFill>
        <p:spPr>
          <a:xfrm>
            <a:off x="0" y="1706880"/>
            <a:ext cx="12192000" cy="3616666"/>
          </a:xfrm>
          <a:prstGeom prst="rect">
            <a:avLst/>
          </a:prstGeom>
        </p:spPr>
      </p:pic>
      <p:sp>
        <p:nvSpPr>
          <p:cNvPr id="8" name="Rectangle 7">
            <a:extLst>
              <a:ext uri="{FF2B5EF4-FFF2-40B4-BE49-F238E27FC236}">
                <a16:creationId xmlns:a16="http://schemas.microsoft.com/office/drawing/2014/main" id="{EEAE2795-B92D-4775-892A-6E21EB443259}"/>
              </a:ext>
            </a:extLst>
          </p:cNvPr>
          <p:cNvSpPr/>
          <p:nvPr/>
        </p:nvSpPr>
        <p:spPr>
          <a:xfrm>
            <a:off x="0" y="5346790"/>
            <a:ext cx="12192000" cy="1505471"/>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400" b="1">
                <a:latin typeface="Arial" panose="020B0604020202020204" pitchFamily="34" charset="0"/>
                <a:cs typeface="Arial" panose="020B0604020202020204" pitchFamily="34" charset="0"/>
              </a:rPr>
              <a:t>Integratie ERAForce        Mijn Verhuis</a:t>
            </a:r>
          </a:p>
          <a:p>
            <a:pPr algn="ctr"/>
            <a:r>
              <a:rPr lang="nl-BE" sz="2000" i="1">
                <a:latin typeface="Arial" panose="020B0604020202020204" pitchFamily="34" charset="0"/>
                <a:cs typeface="Arial" panose="020B0604020202020204" pitchFamily="34" charset="0"/>
              </a:rPr>
              <a:t>29 Juni 2021</a:t>
            </a:r>
            <a:endParaRPr lang="en-BE" sz="2000" i="1">
              <a:latin typeface="Arial" panose="020B0604020202020204" pitchFamily="34" charset="0"/>
              <a:cs typeface="Arial" panose="020B0604020202020204" pitchFamily="34" charset="0"/>
            </a:endParaRPr>
          </a:p>
        </p:txBody>
      </p:sp>
      <p:cxnSp>
        <p:nvCxnSpPr>
          <p:cNvPr id="9" name="Straight Connector 8">
            <a:extLst>
              <a:ext uri="{FF2B5EF4-FFF2-40B4-BE49-F238E27FC236}">
                <a16:creationId xmlns:a16="http://schemas.microsoft.com/office/drawing/2014/main" id="{A9DF1369-9537-4287-87E0-4FD2DDC221D1}"/>
              </a:ext>
            </a:extLst>
          </p:cNvPr>
          <p:cNvCxnSpPr>
            <a:cxnSpLocks/>
          </p:cNvCxnSpPr>
          <p:nvPr/>
        </p:nvCxnSpPr>
        <p:spPr>
          <a:xfrm>
            <a:off x="0" y="5323545"/>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 name="Afbeelding 15">
            <a:extLst>
              <a:ext uri="{FF2B5EF4-FFF2-40B4-BE49-F238E27FC236}">
                <a16:creationId xmlns:a16="http://schemas.microsoft.com/office/drawing/2014/main" id="{A9D50FFC-FF56-466F-B61B-A367FC5705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81610" y="0"/>
            <a:ext cx="678263" cy="775980"/>
          </a:xfrm>
          <a:prstGeom prst="rect">
            <a:avLst/>
          </a:prstGeom>
          <a:effectLst>
            <a:outerShdw blurRad="50800" dist="38100" dir="5400000" algn="t" rotWithShape="0">
              <a:prstClr val="black">
                <a:alpha val="40000"/>
              </a:prstClr>
            </a:outerShdw>
          </a:effectLst>
        </p:spPr>
      </p:pic>
      <p:pic>
        <p:nvPicPr>
          <p:cNvPr id="11" name="Picture 2">
            <a:extLst>
              <a:ext uri="{FF2B5EF4-FFF2-40B4-BE49-F238E27FC236}">
                <a16:creationId xmlns:a16="http://schemas.microsoft.com/office/drawing/2014/main" id="{F3C8E5E2-A24A-4867-89ED-F8A254F205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656" y="96336"/>
            <a:ext cx="1555104" cy="143811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0CC9FCF-5E96-4263-9F5C-B42881D316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478" y="4633585"/>
            <a:ext cx="2994652" cy="2277570"/>
          </a:xfrm>
          <a:prstGeom prst="rect">
            <a:avLst/>
          </a:prstGeom>
          <a:effectLst>
            <a:outerShdw blurRad="63500" sx="102000" sy="102000" algn="ctr" rotWithShape="0">
              <a:prstClr val="black">
                <a:alpha val="40000"/>
              </a:prstClr>
            </a:outerShdw>
          </a:effectLst>
        </p:spPr>
      </p:pic>
      <p:sp>
        <p:nvSpPr>
          <p:cNvPr id="2" name="Arrow: Left-Right 1">
            <a:extLst>
              <a:ext uri="{FF2B5EF4-FFF2-40B4-BE49-F238E27FC236}">
                <a16:creationId xmlns:a16="http://schemas.microsoft.com/office/drawing/2014/main" id="{4D494026-9744-44EC-A980-D15883B859FB}"/>
              </a:ext>
            </a:extLst>
          </p:cNvPr>
          <p:cNvSpPr/>
          <p:nvPr/>
        </p:nvSpPr>
        <p:spPr>
          <a:xfrm>
            <a:off x="6432330" y="5850075"/>
            <a:ext cx="454047" cy="218102"/>
          </a:xfrm>
          <a:prstGeom prst="leftRightArrow">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12" name="Afbeelding 2">
            <a:extLst>
              <a:ext uri="{FF2B5EF4-FFF2-40B4-BE49-F238E27FC236}">
                <a16:creationId xmlns:a16="http://schemas.microsoft.com/office/drawing/2014/main" id="{1FFDEF5C-0151-4C66-B375-A96C974098BF}"/>
              </a:ext>
            </a:extLst>
          </p:cNvPr>
          <p:cNvPicPr>
            <a:picLocks noChangeAspect="1"/>
          </p:cNvPicPr>
          <p:nvPr/>
        </p:nvPicPr>
        <p:blipFill>
          <a:blip r:embed="rId6"/>
          <a:stretch>
            <a:fillRect/>
          </a:stretch>
        </p:blipFill>
        <p:spPr>
          <a:xfrm>
            <a:off x="4023067" y="96336"/>
            <a:ext cx="5726620" cy="1327002"/>
          </a:xfrm>
          <a:prstGeom prst="rect">
            <a:avLst/>
          </a:prstGeom>
        </p:spPr>
      </p:pic>
    </p:spTree>
    <p:extLst>
      <p:ext uri="{BB962C8B-B14F-4D97-AF65-F5344CB8AC3E}">
        <p14:creationId xmlns:p14="http://schemas.microsoft.com/office/powerpoint/2010/main" val="1833684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nagit_SNG830">
            <a:extLst>
              <a:ext uri="{FF2B5EF4-FFF2-40B4-BE49-F238E27FC236}">
                <a16:creationId xmlns:a16="http://schemas.microsoft.com/office/drawing/2014/main" id="{D7437ECD-2406-43BD-897A-87F16BF4EC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666" y="1009953"/>
            <a:ext cx="11866667" cy="4838095"/>
          </a:xfrm>
          <a:prstGeom prst="rect">
            <a:avLst/>
          </a:prstGeom>
        </p:spPr>
      </p:pic>
      <p:cxnSp>
        <p:nvCxnSpPr>
          <p:cNvPr id="6" name="Straight Connector 5">
            <a:extLst>
              <a:ext uri="{FF2B5EF4-FFF2-40B4-BE49-F238E27FC236}">
                <a16:creationId xmlns:a16="http://schemas.microsoft.com/office/drawing/2014/main" id="{86D531C9-946A-485A-87C0-B0699FBFE534}"/>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7394FFE6-906B-4A9B-9439-0EF3A93B12C9}"/>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Details per aangevraagde dienst en directe link naar dossier</a:t>
            </a:r>
            <a:endParaRPr lang="en-BE" sz="2000" b="1" i="1">
              <a:latin typeface="Arial" panose="020B0604020202020204" pitchFamily="34" charset="0"/>
              <a:cs typeface="Arial" panose="020B0604020202020204" pitchFamily="34" charset="0"/>
            </a:endParaRPr>
          </a:p>
        </p:txBody>
      </p:sp>
      <p:pic>
        <p:nvPicPr>
          <p:cNvPr id="8" name="Picture 2">
            <a:extLst>
              <a:ext uri="{FF2B5EF4-FFF2-40B4-BE49-F238E27FC236}">
                <a16:creationId xmlns:a16="http://schemas.microsoft.com/office/drawing/2014/main" id="{6B777AE6-E634-45B0-AF8E-8562B22B65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E6CD11C-D868-470A-BD86-633515A9C2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
        <p:nvSpPr>
          <p:cNvPr id="10" name="Rectangle: Rounded Corners 9">
            <a:extLst>
              <a:ext uri="{FF2B5EF4-FFF2-40B4-BE49-F238E27FC236}">
                <a16:creationId xmlns:a16="http://schemas.microsoft.com/office/drawing/2014/main" id="{EC774B6A-FF62-48C6-8BB1-B339B362DDDE}"/>
              </a:ext>
            </a:extLst>
          </p:cNvPr>
          <p:cNvSpPr/>
          <p:nvPr/>
        </p:nvSpPr>
        <p:spPr>
          <a:xfrm>
            <a:off x="278468" y="4324000"/>
            <a:ext cx="3101387" cy="187677"/>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 name="Rectangle: Rounded Corners 10">
            <a:extLst>
              <a:ext uri="{FF2B5EF4-FFF2-40B4-BE49-F238E27FC236}">
                <a16:creationId xmlns:a16="http://schemas.microsoft.com/office/drawing/2014/main" id="{D9559C3B-DFFD-4B4B-A79E-BB0A1BEA63F6}"/>
              </a:ext>
            </a:extLst>
          </p:cNvPr>
          <p:cNvSpPr/>
          <p:nvPr/>
        </p:nvSpPr>
        <p:spPr>
          <a:xfrm>
            <a:off x="4056723" y="5247395"/>
            <a:ext cx="3614030" cy="1327400"/>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a:solidFill>
                  <a:srgbClr val="00B0F0"/>
                </a:solidFill>
                <a:latin typeface="Arial" panose="020B0604020202020204" pitchFamily="34" charset="0"/>
                <a:cs typeface="Arial" panose="020B0604020202020204" pitchFamily="34" charset="0"/>
              </a:rPr>
              <a:t>Ook de productkeuze wordt per dienst teruggekoppeld zodra het dossier de status ‘In behandeling’ krijgt</a:t>
            </a:r>
            <a:endParaRPr lang="en-BE" sz="1200" b="1">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7077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nagit_SNG830">
            <a:extLst>
              <a:ext uri="{FF2B5EF4-FFF2-40B4-BE49-F238E27FC236}">
                <a16:creationId xmlns:a16="http://schemas.microsoft.com/office/drawing/2014/main" id="{D7437ECD-2406-43BD-897A-87F16BF4EC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666" y="1009953"/>
            <a:ext cx="11866667" cy="4838095"/>
          </a:xfrm>
          <a:prstGeom prst="rect">
            <a:avLst/>
          </a:prstGeom>
        </p:spPr>
      </p:pic>
      <p:cxnSp>
        <p:nvCxnSpPr>
          <p:cNvPr id="6" name="Straight Connector 5">
            <a:extLst>
              <a:ext uri="{FF2B5EF4-FFF2-40B4-BE49-F238E27FC236}">
                <a16:creationId xmlns:a16="http://schemas.microsoft.com/office/drawing/2014/main" id="{86D531C9-946A-485A-87C0-B0699FBFE534}"/>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7394FFE6-906B-4A9B-9439-0EF3A93B12C9}"/>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Details per aangevraagde dienst en directe link naar dossier</a:t>
            </a:r>
            <a:endParaRPr lang="en-BE" sz="2000" b="1" i="1">
              <a:latin typeface="Arial" panose="020B0604020202020204" pitchFamily="34" charset="0"/>
              <a:cs typeface="Arial" panose="020B0604020202020204" pitchFamily="34" charset="0"/>
            </a:endParaRPr>
          </a:p>
        </p:txBody>
      </p:sp>
      <p:pic>
        <p:nvPicPr>
          <p:cNvPr id="8" name="Picture 2">
            <a:extLst>
              <a:ext uri="{FF2B5EF4-FFF2-40B4-BE49-F238E27FC236}">
                <a16:creationId xmlns:a16="http://schemas.microsoft.com/office/drawing/2014/main" id="{6B777AE6-E634-45B0-AF8E-8562B22B65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E6CD11C-D868-470A-BD86-633515A9C2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
        <p:nvSpPr>
          <p:cNvPr id="10" name="Rectangle: Rounded Corners 9">
            <a:extLst>
              <a:ext uri="{FF2B5EF4-FFF2-40B4-BE49-F238E27FC236}">
                <a16:creationId xmlns:a16="http://schemas.microsoft.com/office/drawing/2014/main" id="{EC774B6A-FF62-48C6-8BB1-B339B362DDDE}"/>
              </a:ext>
            </a:extLst>
          </p:cNvPr>
          <p:cNvSpPr/>
          <p:nvPr/>
        </p:nvSpPr>
        <p:spPr>
          <a:xfrm>
            <a:off x="278468" y="4324000"/>
            <a:ext cx="3101387" cy="187677"/>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 name="Rectangle: Rounded Corners 10">
            <a:extLst>
              <a:ext uri="{FF2B5EF4-FFF2-40B4-BE49-F238E27FC236}">
                <a16:creationId xmlns:a16="http://schemas.microsoft.com/office/drawing/2014/main" id="{D9559C3B-DFFD-4B4B-A79E-BB0A1BEA63F6}"/>
              </a:ext>
            </a:extLst>
          </p:cNvPr>
          <p:cNvSpPr/>
          <p:nvPr/>
        </p:nvSpPr>
        <p:spPr>
          <a:xfrm>
            <a:off x="4056723" y="5247395"/>
            <a:ext cx="3614030" cy="1327400"/>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a:solidFill>
                  <a:srgbClr val="00B0F0"/>
                </a:solidFill>
                <a:latin typeface="Arial" panose="020B0604020202020204" pitchFamily="34" charset="0"/>
                <a:cs typeface="Arial" panose="020B0604020202020204" pitchFamily="34" charset="0"/>
              </a:rPr>
              <a:t>Ook de productkeuze wordt per dienst teruggekoppeld zodra het dossier de status ‘In behandeling’ krijgt</a:t>
            </a:r>
            <a:endParaRPr lang="en-BE" sz="1200" b="1">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330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4199A72-D07E-4D78-A86E-8EB40F95A5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6163" y="5054409"/>
            <a:ext cx="2322306" cy="648140"/>
          </a:xfrm>
          <a:prstGeom prst="rect">
            <a:avLst/>
          </a:prstGeom>
        </p:spPr>
      </p:pic>
      <p:pic>
        <p:nvPicPr>
          <p:cNvPr id="7" name="Afbeelding 6">
            <a:extLst>
              <a:ext uri="{FF2B5EF4-FFF2-40B4-BE49-F238E27FC236}">
                <a16:creationId xmlns:a16="http://schemas.microsoft.com/office/drawing/2014/main" id="{ADDB0059-377F-47CD-96FC-191C056EAD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752" y="3727983"/>
            <a:ext cx="2319002" cy="1159501"/>
          </a:xfrm>
          <a:prstGeom prst="rect">
            <a:avLst/>
          </a:prstGeom>
        </p:spPr>
      </p:pic>
      <p:pic>
        <p:nvPicPr>
          <p:cNvPr id="9" name="Afbeelding 8">
            <a:extLst>
              <a:ext uri="{FF2B5EF4-FFF2-40B4-BE49-F238E27FC236}">
                <a16:creationId xmlns:a16="http://schemas.microsoft.com/office/drawing/2014/main" id="{588AE78A-74F0-41C0-8395-03C6FE40D7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268" y="2717782"/>
            <a:ext cx="2319002" cy="784475"/>
          </a:xfrm>
          <a:prstGeom prst="rect">
            <a:avLst/>
          </a:prstGeom>
        </p:spPr>
      </p:pic>
      <p:pic>
        <p:nvPicPr>
          <p:cNvPr id="11" name="Afbeelding 10" descr="Afbeelding met tekst, illustratie&#10;&#10;Automatisch gegenereerde beschrijving">
            <a:extLst>
              <a:ext uri="{FF2B5EF4-FFF2-40B4-BE49-F238E27FC236}">
                <a16:creationId xmlns:a16="http://schemas.microsoft.com/office/drawing/2014/main" id="{12B1E153-273E-41A9-B6DA-3003CD5D85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518" y="2467682"/>
            <a:ext cx="2989299" cy="1258208"/>
          </a:xfrm>
          <a:prstGeom prst="rect">
            <a:avLst/>
          </a:prstGeom>
        </p:spPr>
      </p:pic>
      <p:pic>
        <p:nvPicPr>
          <p:cNvPr id="15" name="Afbeelding 14">
            <a:extLst>
              <a:ext uri="{FF2B5EF4-FFF2-40B4-BE49-F238E27FC236}">
                <a16:creationId xmlns:a16="http://schemas.microsoft.com/office/drawing/2014/main" id="{EC3DDFA8-CF87-475A-BDEC-B0AF1FE4AEBE}"/>
              </a:ext>
            </a:extLst>
          </p:cNvPr>
          <p:cNvPicPr>
            <a:picLocks noChangeAspect="1"/>
          </p:cNvPicPr>
          <p:nvPr/>
        </p:nvPicPr>
        <p:blipFill>
          <a:blip r:embed="rId6"/>
          <a:stretch>
            <a:fillRect/>
          </a:stretch>
        </p:blipFill>
        <p:spPr>
          <a:xfrm>
            <a:off x="2529955" y="5844009"/>
            <a:ext cx="2166332" cy="778097"/>
          </a:xfrm>
          <a:prstGeom prst="rect">
            <a:avLst/>
          </a:prstGeom>
        </p:spPr>
      </p:pic>
      <p:pic>
        <p:nvPicPr>
          <p:cNvPr id="17" name="Afbeelding 16">
            <a:extLst>
              <a:ext uri="{FF2B5EF4-FFF2-40B4-BE49-F238E27FC236}">
                <a16:creationId xmlns:a16="http://schemas.microsoft.com/office/drawing/2014/main" id="{ECDEE5FE-D1DC-4974-8F7B-01AEB4800CAC}"/>
              </a:ext>
            </a:extLst>
          </p:cNvPr>
          <p:cNvPicPr>
            <a:picLocks noChangeAspect="1"/>
          </p:cNvPicPr>
          <p:nvPr/>
        </p:nvPicPr>
        <p:blipFill>
          <a:blip r:embed="rId7"/>
          <a:stretch>
            <a:fillRect/>
          </a:stretch>
        </p:blipFill>
        <p:spPr>
          <a:xfrm>
            <a:off x="3458100" y="3895765"/>
            <a:ext cx="2576647" cy="713583"/>
          </a:xfrm>
          <a:prstGeom prst="rect">
            <a:avLst/>
          </a:prstGeom>
        </p:spPr>
      </p:pic>
      <p:pic>
        <p:nvPicPr>
          <p:cNvPr id="1028" name="Picture 4" descr="De goedkopere energieleverancier | Mega">
            <a:extLst>
              <a:ext uri="{FF2B5EF4-FFF2-40B4-BE49-F238E27FC236}">
                <a16:creationId xmlns:a16="http://schemas.microsoft.com/office/drawing/2014/main" id="{8830BD10-D3DD-43A2-A7B1-249990E1523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6680" y="5054408"/>
            <a:ext cx="2319002" cy="710015"/>
          </a:xfrm>
          <a:prstGeom prst="rect">
            <a:avLst/>
          </a:prstGeom>
          <a:noFill/>
          <a:extLst>
            <a:ext uri="{909E8E84-426E-40DD-AFC4-6F175D3DCCD1}">
              <a14:hiddenFill xmlns:a14="http://schemas.microsoft.com/office/drawing/2010/main">
                <a:solidFill>
                  <a:srgbClr val="FFFFFF"/>
                </a:solidFill>
              </a14:hiddenFill>
            </a:ext>
          </a:extLst>
        </p:spPr>
      </p:pic>
      <p:sp>
        <p:nvSpPr>
          <p:cNvPr id="18" name="Tekstvak 17">
            <a:extLst>
              <a:ext uri="{FF2B5EF4-FFF2-40B4-BE49-F238E27FC236}">
                <a16:creationId xmlns:a16="http://schemas.microsoft.com/office/drawing/2014/main" id="{00D221C7-AA88-473E-822C-D523E033B1D5}"/>
              </a:ext>
            </a:extLst>
          </p:cNvPr>
          <p:cNvSpPr txBox="1"/>
          <p:nvPr/>
        </p:nvSpPr>
        <p:spPr>
          <a:xfrm>
            <a:off x="1547455" y="1884559"/>
            <a:ext cx="5217656" cy="553998"/>
          </a:xfrm>
          <a:prstGeom prst="rect">
            <a:avLst/>
          </a:prstGeom>
          <a:noFill/>
        </p:spPr>
        <p:txBody>
          <a:bodyPr wrap="square" rtlCol="0">
            <a:spAutoFit/>
          </a:bodyPr>
          <a:lstStyle/>
          <a:p>
            <a:r>
              <a:rPr lang="nl-BE" sz="3000" u="sng" dirty="0"/>
              <a:t>Energie leveranciers</a:t>
            </a:r>
          </a:p>
        </p:txBody>
      </p:sp>
      <p:sp>
        <p:nvSpPr>
          <p:cNvPr id="21" name="Tekstvak 20">
            <a:extLst>
              <a:ext uri="{FF2B5EF4-FFF2-40B4-BE49-F238E27FC236}">
                <a16:creationId xmlns:a16="http://schemas.microsoft.com/office/drawing/2014/main" id="{55707B7F-4CC9-4AD1-AB9E-F4BD5BEDBC1E}"/>
              </a:ext>
            </a:extLst>
          </p:cNvPr>
          <p:cNvSpPr txBox="1"/>
          <p:nvPr/>
        </p:nvSpPr>
        <p:spPr>
          <a:xfrm>
            <a:off x="7633176" y="1860406"/>
            <a:ext cx="4038051" cy="553998"/>
          </a:xfrm>
          <a:prstGeom prst="rect">
            <a:avLst/>
          </a:prstGeom>
          <a:noFill/>
        </p:spPr>
        <p:txBody>
          <a:bodyPr wrap="square" rtlCol="0">
            <a:spAutoFit/>
          </a:bodyPr>
          <a:lstStyle/>
          <a:p>
            <a:r>
              <a:rPr lang="nl-BE" sz="3000" u="sng" dirty="0"/>
              <a:t>Internet/TV/mobiel</a:t>
            </a:r>
          </a:p>
        </p:txBody>
      </p:sp>
      <p:pic>
        <p:nvPicPr>
          <p:cNvPr id="20" name="Afbeelding 19">
            <a:extLst>
              <a:ext uri="{FF2B5EF4-FFF2-40B4-BE49-F238E27FC236}">
                <a16:creationId xmlns:a16="http://schemas.microsoft.com/office/drawing/2014/main" id="{A720D046-DC55-4F71-9D46-38F91A659F8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73972" y="4394690"/>
            <a:ext cx="1482740" cy="1482740"/>
          </a:xfrm>
          <a:prstGeom prst="rect">
            <a:avLst/>
          </a:prstGeom>
        </p:spPr>
      </p:pic>
      <p:pic>
        <p:nvPicPr>
          <p:cNvPr id="25" name="Afbeelding 24" descr="Afbeelding met tekst, vectorafbeeldingen, teken, wiel&#10;&#10;Automatisch gegenereerde beschrijving">
            <a:extLst>
              <a:ext uri="{FF2B5EF4-FFF2-40B4-BE49-F238E27FC236}">
                <a16:creationId xmlns:a16="http://schemas.microsoft.com/office/drawing/2014/main" id="{144B7617-4E1F-414F-B0D9-D59690666A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462720" y="2667300"/>
            <a:ext cx="2291315" cy="1222034"/>
          </a:xfrm>
          <a:prstGeom prst="rect">
            <a:avLst/>
          </a:prstGeom>
        </p:spPr>
      </p:pic>
      <p:pic>
        <p:nvPicPr>
          <p:cNvPr id="27" name="Afbeelding 26">
            <a:extLst>
              <a:ext uri="{FF2B5EF4-FFF2-40B4-BE49-F238E27FC236}">
                <a16:creationId xmlns:a16="http://schemas.microsoft.com/office/drawing/2014/main" id="{5A42A8B8-2513-45F0-84E5-F28BDAA4999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805438" y="4418937"/>
            <a:ext cx="1605878" cy="1386526"/>
          </a:xfrm>
          <a:prstGeom prst="rect">
            <a:avLst/>
          </a:prstGeom>
        </p:spPr>
      </p:pic>
      <p:pic>
        <p:nvPicPr>
          <p:cNvPr id="29" name="Afbeelding 28">
            <a:extLst>
              <a:ext uri="{FF2B5EF4-FFF2-40B4-BE49-F238E27FC236}">
                <a16:creationId xmlns:a16="http://schemas.microsoft.com/office/drawing/2014/main" id="{E9424041-6F6D-47D8-984E-9C9B65DF9A1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673972" y="2595062"/>
            <a:ext cx="1399055" cy="1347726"/>
          </a:xfrm>
          <a:prstGeom prst="rect">
            <a:avLst/>
          </a:prstGeom>
        </p:spPr>
      </p:pic>
      <p:sp>
        <p:nvSpPr>
          <p:cNvPr id="33" name="Tekstvak 32">
            <a:extLst>
              <a:ext uri="{FF2B5EF4-FFF2-40B4-BE49-F238E27FC236}">
                <a16:creationId xmlns:a16="http://schemas.microsoft.com/office/drawing/2014/main" id="{00A6D7AD-1CC7-470C-9428-F3A8BFE6216D}"/>
              </a:ext>
            </a:extLst>
          </p:cNvPr>
          <p:cNvSpPr txBox="1"/>
          <p:nvPr/>
        </p:nvSpPr>
        <p:spPr>
          <a:xfrm>
            <a:off x="2649823" y="573362"/>
            <a:ext cx="6892353" cy="553998"/>
          </a:xfrm>
          <a:prstGeom prst="rect">
            <a:avLst/>
          </a:prstGeom>
          <a:noFill/>
        </p:spPr>
        <p:txBody>
          <a:bodyPr wrap="square">
            <a:spAutoFit/>
          </a:bodyPr>
          <a:lstStyle/>
          <a:p>
            <a:r>
              <a:rPr lang="nl-BE" sz="3000" b="1" dirty="0"/>
              <a:t>Alle belangrijke leveranciers onder 1 dak</a:t>
            </a:r>
          </a:p>
        </p:txBody>
      </p:sp>
      <p:pic>
        <p:nvPicPr>
          <p:cNvPr id="34" name="Afbeelding 33">
            <a:extLst>
              <a:ext uri="{FF2B5EF4-FFF2-40B4-BE49-F238E27FC236}">
                <a16:creationId xmlns:a16="http://schemas.microsoft.com/office/drawing/2014/main" id="{548B3A0A-E063-4122-84F4-1F42DE5B1F6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308769" y="104776"/>
            <a:ext cx="1780009" cy="1780009"/>
          </a:xfrm>
          <a:prstGeom prst="rect">
            <a:avLst/>
          </a:prstGeom>
        </p:spPr>
      </p:pic>
    </p:spTree>
    <p:extLst>
      <p:ext uri="{BB962C8B-B14F-4D97-AF65-F5344CB8AC3E}">
        <p14:creationId xmlns:p14="http://schemas.microsoft.com/office/powerpoint/2010/main" val="3301754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00A432-3F89-41A1-8D37-8F5FEB41E7B2}"/>
              </a:ext>
            </a:extLst>
          </p:cNvPr>
          <p:cNvSpPr>
            <a:spLocks noGrp="1"/>
          </p:cNvSpPr>
          <p:nvPr>
            <p:ph type="title"/>
          </p:nvPr>
        </p:nvSpPr>
        <p:spPr>
          <a:xfrm>
            <a:off x="838200" y="18255"/>
            <a:ext cx="10515600" cy="1325563"/>
          </a:xfrm>
        </p:spPr>
        <p:txBody>
          <a:bodyPr/>
          <a:lstStyle/>
          <a:p>
            <a:r>
              <a:rPr lang="nl-BE" dirty="0"/>
              <a:t>Partnership ERA – Mijn Verhuis</a:t>
            </a:r>
          </a:p>
        </p:txBody>
      </p:sp>
      <p:sp>
        <p:nvSpPr>
          <p:cNvPr id="3" name="Tijdelijke aanduiding voor inhoud 2">
            <a:extLst>
              <a:ext uri="{FF2B5EF4-FFF2-40B4-BE49-F238E27FC236}">
                <a16:creationId xmlns:a16="http://schemas.microsoft.com/office/drawing/2014/main" id="{4324B90A-67C9-47FA-9B44-C230480A21EC}"/>
              </a:ext>
            </a:extLst>
          </p:cNvPr>
          <p:cNvSpPr>
            <a:spLocks noGrp="1"/>
          </p:cNvSpPr>
          <p:nvPr>
            <p:ph idx="1"/>
          </p:nvPr>
        </p:nvSpPr>
        <p:spPr>
          <a:xfrm>
            <a:off x="838200" y="1274323"/>
            <a:ext cx="9556102" cy="4902640"/>
          </a:xfrm>
        </p:spPr>
        <p:txBody>
          <a:bodyPr>
            <a:normAutofit fontScale="85000" lnSpcReduction="10000"/>
          </a:bodyPr>
          <a:lstStyle/>
          <a:p>
            <a:r>
              <a:rPr lang="nl-BE" sz="2800" dirty="0">
                <a:effectLst/>
                <a:latin typeface="Calibri" panose="020F0502020204030204" pitchFamily="34" charset="0"/>
                <a:ea typeface="Calibri" panose="020F0502020204030204" pitchFamily="34" charset="0"/>
              </a:rPr>
              <a:t>Energie commissie: </a:t>
            </a:r>
          </a:p>
          <a:p>
            <a:pPr lvl="1"/>
            <a:r>
              <a:rPr lang="nl-BE" dirty="0">
                <a:latin typeface="Calibri" panose="020F0502020204030204" pitchFamily="34" charset="0"/>
                <a:ea typeface="Calibri" panose="020F0502020204030204" pitchFamily="34" charset="0"/>
              </a:rPr>
              <a:t>T</a:t>
            </a:r>
            <a:r>
              <a:rPr lang="nl-BE" dirty="0">
                <a:effectLst/>
                <a:latin typeface="Calibri" panose="020F0502020204030204" pitchFamily="34" charset="0"/>
                <a:ea typeface="Calibri" panose="020F0502020204030204" pitchFamily="34" charset="0"/>
              </a:rPr>
              <a:t>ot 50 euro/EAN voor de makelaar indien contract (dus volledig afgehandeld) </a:t>
            </a:r>
          </a:p>
          <a:p>
            <a:pPr lvl="1"/>
            <a:r>
              <a:rPr lang="nl-BE" dirty="0">
                <a:latin typeface="Calibri" panose="020F0502020204030204" pitchFamily="34" charset="0"/>
                <a:ea typeface="Calibri" panose="020F0502020204030204" pitchFamily="34" charset="0"/>
              </a:rPr>
              <a:t>T</a:t>
            </a:r>
            <a:r>
              <a:rPr lang="nl-BE" dirty="0">
                <a:effectLst/>
                <a:latin typeface="Calibri" panose="020F0502020204030204" pitchFamily="34" charset="0"/>
                <a:ea typeface="Calibri" panose="020F0502020204030204" pitchFamily="34" charset="0"/>
              </a:rPr>
              <a:t>ot 25 euro/EAN indien enkel lead</a:t>
            </a:r>
          </a:p>
          <a:p>
            <a:r>
              <a:rPr lang="nl-BE" sz="2800" dirty="0">
                <a:effectLst/>
                <a:latin typeface="Calibri" panose="020F0502020204030204" pitchFamily="34" charset="0"/>
                <a:ea typeface="Calibri" panose="020F0502020204030204" pitchFamily="34" charset="0"/>
              </a:rPr>
              <a:t>Telecom commissie: </a:t>
            </a:r>
          </a:p>
          <a:p>
            <a:pPr lvl="1"/>
            <a:r>
              <a:rPr lang="nl-BE" dirty="0">
                <a:effectLst/>
                <a:latin typeface="Calibri" panose="020F0502020204030204" pitchFamily="34" charset="0"/>
                <a:ea typeface="Calibri" panose="020F0502020204030204" pitchFamily="34" charset="0"/>
              </a:rPr>
              <a:t>tot x euro / contract (kan 20 euro zijn maar ook 70 of 80 euro afhankelijk van de gekozen producten)</a:t>
            </a:r>
          </a:p>
          <a:p>
            <a:r>
              <a:rPr lang="nl-BE" dirty="0"/>
              <a:t>De hoogste commissie mogelijk dankzij de nieuwe formules met behoud van de commissie Energie EN Telecom.</a:t>
            </a:r>
            <a:br>
              <a:rPr lang="nl-BE" dirty="0"/>
            </a:br>
            <a:r>
              <a:rPr lang="nl-BE" dirty="0"/>
              <a:t>	</a:t>
            </a:r>
            <a:r>
              <a:rPr lang="nl-BE" sz="2400" dirty="0"/>
              <a:t>Voorbeeld: Eneco Elektriciteit en Gas plus Proximus Internet, TV en mobiel is 	150 euro commissie.</a:t>
            </a:r>
          </a:p>
          <a:p>
            <a:r>
              <a:rPr lang="nl-BE" dirty="0"/>
              <a:t>Zowel site, de contracten als medewerkers zijn meertalig.</a:t>
            </a:r>
          </a:p>
          <a:p>
            <a:pPr lvl="1"/>
            <a:r>
              <a:rPr lang="nl-BE" dirty="0"/>
              <a:t>Nederlands </a:t>
            </a:r>
          </a:p>
          <a:p>
            <a:pPr lvl="1"/>
            <a:r>
              <a:rPr lang="nl-BE" dirty="0"/>
              <a:t>Frans</a:t>
            </a:r>
          </a:p>
          <a:p>
            <a:pPr lvl="1"/>
            <a:r>
              <a:rPr lang="nl-BE" dirty="0"/>
              <a:t>Engels</a:t>
            </a:r>
          </a:p>
          <a:p>
            <a:pPr lvl="1"/>
            <a:r>
              <a:rPr lang="nl-BE" dirty="0"/>
              <a:t>(Arabisch, 1 persoon)</a:t>
            </a:r>
          </a:p>
        </p:txBody>
      </p:sp>
      <p:pic>
        <p:nvPicPr>
          <p:cNvPr id="4" name="Afbeelding 3">
            <a:extLst>
              <a:ext uri="{FF2B5EF4-FFF2-40B4-BE49-F238E27FC236}">
                <a16:creationId xmlns:a16="http://schemas.microsoft.com/office/drawing/2014/main" id="{50F43B9C-92BA-4D73-8ED6-D73D6EFA6C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8769" y="104776"/>
            <a:ext cx="1780009" cy="1780009"/>
          </a:xfrm>
          <a:prstGeom prst="rect">
            <a:avLst/>
          </a:prstGeom>
        </p:spPr>
      </p:pic>
    </p:spTree>
    <p:extLst>
      <p:ext uri="{BB962C8B-B14F-4D97-AF65-F5344CB8AC3E}">
        <p14:creationId xmlns:p14="http://schemas.microsoft.com/office/powerpoint/2010/main" val="1796989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BCF4C6D2-9E19-42C3-9CC2-9EF01B3E781A}"/>
              </a:ext>
            </a:extLst>
          </p:cNvPr>
          <p:cNvPicPr>
            <a:picLocks noChangeAspect="1"/>
          </p:cNvPicPr>
          <p:nvPr/>
        </p:nvPicPr>
        <p:blipFill>
          <a:blip r:embed="rId2"/>
          <a:stretch>
            <a:fillRect/>
          </a:stretch>
        </p:blipFill>
        <p:spPr>
          <a:xfrm>
            <a:off x="1397000" y="0"/>
            <a:ext cx="9398000" cy="6858000"/>
          </a:xfrm>
          <a:prstGeom prst="rect">
            <a:avLst/>
          </a:prstGeom>
        </p:spPr>
      </p:pic>
    </p:spTree>
    <p:extLst>
      <p:ext uri="{BB962C8B-B14F-4D97-AF65-F5344CB8AC3E}">
        <p14:creationId xmlns:p14="http://schemas.microsoft.com/office/powerpoint/2010/main" val="3467692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367696EE-B050-47F2-90BC-27A32E9592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8769" y="104776"/>
            <a:ext cx="1780009" cy="1780009"/>
          </a:xfrm>
          <a:prstGeom prst="rect">
            <a:avLst/>
          </a:prstGeom>
        </p:spPr>
      </p:pic>
      <p:sp>
        <p:nvSpPr>
          <p:cNvPr id="2" name="Titel 1">
            <a:extLst>
              <a:ext uri="{FF2B5EF4-FFF2-40B4-BE49-F238E27FC236}">
                <a16:creationId xmlns:a16="http://schemas.microsoft.com/office/drawing/2014/main" id="{2200A432-3F89-41A1-8D37-8F5FEB41E7B2}"/>
              </a:ext>
            </a:extLst>
          </p:cNvPr>
          <p:cNvSpPr>
            <a:spLocks noGrp="1"/>
          </p:cNvSpPr>
          <p:nvPr>
            <p:ph type="title"/>
          </p:nvPr>
        </p:nvSpPr>
        <p:spPr>
          <a:xfrm>
            <a:off x="838200" y="18255"/>
            <a:ext cx="10515600" cy="1325563"/>
          </a:xfrm>
        </p:spPr>
        <p:txBody>
          <a:bodyPr/>
          <a:lstStyle/>
          <a:p>
            <a:r>
              <a:rPr lang="nl-BE" dirty="0"/>
              <a:t>Wist je dat…	</a:t>
            </a:r>
          </a:p>
        </p:txBody>
      </p:sp>
      <p:sp>
        <p:nvSpPr>
          <p:cNvPr id="3" name="Tijdelijke aanduiding voor inhoud 2">
            <a:extLst>
              <a:ext uri="{FF2B5EF4-FFF2-40B4-BE49-F238E27FC236}">
                <a16:creationId xmlns:a16="http://schemas.microsoft.com/office/drawing/2014/main" id="{4324B90A-67C9-47FA-9B44-C230480A21EC}"/>
              </a:ext>
            </a:extLst>
          </p:cNvPr>
          <p:cNvSpPr>
            <a:spLocks noGrp="1"/>
          </p:cNvSpPr>
          <p:nvPr>
            <p:ph idx="1"/>
          </p:nvPr>
        </p:nvSpPr>
        <p:spPr>
          <a:xfrm>
            <a:off x="838200" y="1274323"/>
            <a:ext cx="9705392" cy="5565422"/>
          </a:xfrm>
        </p:spPr>
        <p:txBody>
          <a:bodyPr>
            <a:normAutofit fontScale="92500" lnSpcReduction="10000"/>
          </a:bodyPr>
          <a:lstStyle/>
          <a:p>
            <a:pPr marL="0" indent="0">
              <a:buNone/>
            </a:pPr>
            <a:r>
              <a:rPr lang="nl-BE" dirty="0"/>
              <a:t>- Een overdracht van energie kan gebeuren zonder het invullen van een    energie overname document? Enkel de meterstanden invullen is voldoende. En bij verkoop vragen wij die zelf op bij de kopers. </a:t>
            </a:r>
          </a:p>
          <a:p>
            <a:pPr marL="0" indent="0">
              <a:buNone/>
            </a:pPr>
            <a:endParaRPr lang="nl-BE" dirty="0"/>
          </a:p>
          <a:p>
            <a:pPr marL="0" indent="0">
              <a:buNone/>
            </a:pPr>
            <a:r>
              <a:rPr lang="nl-BE" dirty="0"/>
              <a:t>- Mijn Verhuis de slotfacturen opvragen voor de vertrekkende klant. </a:t>
            </a:r>
            <a:br>
              <a:rPr lang="nl-BE" dirty="0"/>
            </a:br>
            <a:r>
              <a:rPr lang="nl-BE" dirty="0"/>
              <a:t>Het enige wat hiervoor nodig is: het mailadres van die vertrekkende klant (</a:t>
            </a:r>
            <a:r>
              <a:rPr lang="nl-BE" dirty="0" err="1"/>
              <a:t>vb</a:t>
            </a:r>
            <a:r>
              <a:rPr lang="nl-BE" dirty="0"/>
              <a:t> verkoper) alsook de huidige energie leverancier.</a:t>
            </a:r>
          </a:p>
          <a:p>
            <a:pPr marL="0" indent="0">
              <a:buNone/>
            </a:pPr>
            <a:endParaRPr lang="nl-BE" dirty="0"/>
          </a:p>
          <a:p>
            <a:pPr>
              <a:buFontTx/>
              <a:buChar char="-"/>
            </a:pPr>
            <a:r>
              <a:rPr lang="nl-BE" dirty="0"/>
              <a:t>Volledige upgrade van de site op donderdag 8 juli. Alsook volledig vernieuwde backoffice voor de makelaar. Alsook mogelijkheden om een leverancier / producten te kiezen in het bijzijn van uw klant en zo het contract à la minute af te ronden. </a:t>
            </a:r>
          </a:p>
          <a:p>
            <a:pPr marL="0" indent="0">
              <a:buNone/>
            </a:pPr>
            <a:endParaRPr lang="nl-BE" dirty="0"/>
          </a:p>
          <a:p>
            <a:pPr marL="0" indent="0">
              <a:buNone/>
            </a:pPr>
            <a:r>
              <a:rPr lang="nl-BE" dirty="0"/>
              <a:t>- Niet alleen energie, internet en TV maar ook water</a:t>
            </a:r>
          </a:p>
        </p:txBody>
      </p:sp>
    </p:spTree>
    <p:extLst>
      <p:ext uri="{BB962C8B-B14F-4D97-AF65-F5344CB8AC3E}">
        <p14:creationId xmlns:p14="http://schemas.microsoft.com/office/powerpoint/2010/main" val="11284489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Afbeelding 15">
            <a:extLst>
              <a:ext uri="{FF2B5EF4-FFF2-40B4-BE49-F238E27FC236}">
                <a16:creationId xmlns:a16="http://schemas.microsoft.com/office/drawing/2014/main" id="{A7CB7338-B140-43D8-9E1E-A94371D8E68F}"/>
              </a:ext>
            </a:extLst>
          </p:cNvPr>
          <p:cNvPicPr>
            <a:picLocks noChangeAspect="1"/>
          </p:cNvPicPr>
          <p:nvPr/>
        </p:nvPicPr>
        <p:blipFill>
          <a:blip r:embed="rId2"/>
          <a:stretch>
            <a:fillRect/>
          </a:stretch>
        </p:blipFill>
        <p:spPr>
          <a:xfrm>
            <a:off x="3713615" y="2690250"/>
            <a:ext cx="5735154" cy="1732358"/>
          </a:xfrm>
          <a:prstGeom prst="rect">
            <a:avLst/>
          </a:prstGeom>
        </p:spPr>
      </p:pic>
      <p:pic>
        <p:nvPicPr>
          <p:cNvPr id="7" name="Afbeelding 6">
            <a:extLst>
              <a:ext uri="{FF2B5EF4-FFF2-40B4-BE49-F238E27FC236}">
                <a16:creationId xmlns:a16="http://schemas.microsoft.com/office/drawing/2014/main" id="{367696EE-B050-47F2-90BC-27A32E9592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8769" y="104776"/>
            <a:ext cx="1780009" cy="1780009"/>
          </a:xfrm>
          <a:prstGeom prst="rect">
            <a:avLst/>
          </a:prstGeom>
        </p:spPr>
      </p:pic>
      <p:sp>
        <p:nvSpPr>
          <p:cNvPr id="2" name="Titel 1">
            <a:extLst>
              <a:ext uri="{FF2B5EF4-FFF2-40B4-BE49-F238E27FC236}">
                <a16:creationId xmlns:a16="http://schemas.microsoft.com/office/drawing/2014/main" id="{2200A432-3F89-41A1-8D37-8F5FEB41E7B2}"/>
              </a:ext>
            </a:extLst>
          </p:cNvPr>
          <p:cNvSpPr>
            <a:spLocks noGrp="1"/>
          </p:cNvSpPr>
          <p:nvPr>
            <p:ph type="title"/>
          </p:nvPr>
        </p:nvSpPr>
        <p:spPr>
          <a:xfrm>
            <a:off x="838200" y="18255"/>
            <a:ext cx="10515600" cy="1325563"/>
          </a:xfrm>
        </p:spPr>
        <p:txBody>
          <a:bodyPr/>
          <a:lstStyle/>
          <a:p>
            <a:r>
              <a:rPr lang="nl-BE" dirty="0"/>
              <a:t>Hoe werkt het?</a:t>
            </a:r>
          </a:p>
        </p:txBody>
      </p:sp>
      <p:pic>
        <p:nvPicPr>
          <p:cNvPr id="10" name="Tijdelijke aanduiding voor inhoud 9">
            <a:extLst>
              <a:ext uri="{FF2B5EF4-FFF2-40B4-BE49-F238E27FC236}">
                <a16:creationId xmlns:a16="http://schemas.microsoft.com/office/drawing/2014/main" id="{0749D50D-C9E8-458A-A02C-FB8DED85CBD3}"/>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22673" y="1343818"/>
            <a:ext cx="2340436" cy="1780009"/>
          </a:xfrm>
        </p:spPr>
      </p:pic>
      <p:pic>
        <p:nvPicPr>
          <p:cNvPr id="14" name="Afbeelding 13">
            <a:extLst>
              <a:ext uri="{FF2B5EF4-FFF2-40B4-BE49-F238E27FC236}">
                <a16:creationId xmlns:a16="http://schemas.microsoft.com/office/drawing/2014/main" id="{02EE4A01-E8B8-4E75-A677-A185CA372048}"/>
              </a:ext>
            </a:extLst>
          </p:cNvPr>
          <p:cNvPicPr>
            <a:picLocks noChangeAspect="1"/>
          </p:cNvPicPr>
          <p:nvPr/>
        </p:nvPicPr>
        <p:blipFill>
          <a:blip r:embed="rId5"/>
          <a:stretch>
            <a:fillRect/>
          </a:stretch>
        </p:blipFill>
        <p:spPr>
          <a:xfrm>
            <a:off x="6240001" y="4726485"/>
            <a:ext cx="5798167" cy="2157153"/>
          </a:xfrm>
          <a:prstGeom prst="rect">
            <a:avLst/>
          </a:prstGeom>
        </p:spPr>
      </p:pic>
      <p:sp>
        <p:nvSpPr>
          <p:cNvPr id="17" name="Tekstvak 16">
            <a:extLst>
              <a:ext uri="{FF2B5EF4-FFF2-40B4-BE49-F238E27FC236}">
                <a16:creationId xmlns:a16="http://schemas.microsoft.com/office/drawing/2014/main" id="{95C5BB2F-E976-40C5-AE1C-1F9B510BAF01}"/>
              </a:ext>
            </a:extLst>
          </p:cNvPr>
          <p:cNvSpPr txBox="1"/>
          <p:nvPr/>
        </p:nvSpPr>
        <p:spPr>
          <a:xfrm>
            <a:off x="838200" y="1140888"/>
            <a:ext cx="7916899" cy="369332"/>
          </a:xfrm>
          <a:prstGeom prst="rect">
            <a:avLst/>
          </a:prstGeom>
          <a:noFill/>
        </p:spPr>
        <p:txBody>
          <a:bodyPr wrap="square" rtlCol="0">
            <a:spAutoFit/>
          </a:bodyPr>
          <a:lstStyle/>
          <a:p>
            <a:r>
              <a:rPr lang="nl-BE" dirty="0"/>
              <a:t>1. De klant en pand gegevens worden uit ERA Force gehaald </a:t>
            </a:r>
          </a:p>
        </p:txBody>
      </p:sp>
      <p:sp>
        <p:nvSpPr>
          <p:cNvPr id="18" name="Tekstvak 17">
            <a:extLst>
              <a:ext uri="{FF2B5EF4-FFF2-40B4-BE49-F238E27FC236}">
                <a16:creationId xmlns:a16="http://schemas.microsoft.com/office/drawing/2014/main" id="{A650E7E3-3B10-430B-B5E6-15A9AF35614F}"/>
              </a:ext>
            </a:extLst>
          </p:cNvPr>
          <p:cNvSpPr txBox="1"/>
          <p:nvPr/>
        </p:nvSpPr>
        <p:spPr>
          <a:xfrm>
            <a:off x="3713615" y="2492508"/>
            <a:ext cx="7916899" cy="369332"/>
          </a:xfrm>
          <a:prstGeom prst="rect">
            <a:avLst/>
          </a:prstGeom>
          <a:noFill/>
        </p:spPr>
        <p:txBody>
          <a:bodyPr wrap="square" rtlCol="0">
            <a:spAutoFit/>
          </a:bodyPr>
          <a:lstStyle/>
          <a:p>
            <a:r>
              <a:rPr lang="nl-BE" dirty="0"/>
              <a:t>2. Selecteer de gewenste diensten. (nieuwe lay-out vanaf 8/7)</a:t>
            </a:r>
          </a:p>
        </p:txBody>
      </p:sp>
      <p:sp>
        <p:nvSpPr>
          <p:cNvPr id="19" name="Tekstvak 18">
            <a:extLst>
              <a:ext uri="{FF2B5EF4-FFF2-40B4-BE49-F238E27FC236}">
                <a16:creationId xmlns:a16="http://schemas.microsoft.com/office/drawing/2014/main" id="{21A828DB-2F53-4191-A496-4793C09E2517}"/>
              </a:ext>
            </a:extLst>
          </p:cNvPr>
          <p:cNvSpPr txBox="1"/>
          <p:nvPr/>
        </p:nvSpPr>
        <p:spPr>
          <a:xfrm>
            <a:off x="6282082" y="4516181"/>
            <a:ext cx="7916899" cy="369332"/>
          </a:xfrm>
          <a:prstGeom prst="rect">
            <a:avLst/>
          </a:prstGeom>
          <a:noFill/>
        </p:spPr>
        <p:txBody>
          <a:bodyPr wrap="square" rtlCol="0">
            <a:spAutoFit/>
          </a:bodyPr>
          <a:lstStyle/>
          <a:p>
            <a:r>
              <a:rPr lang="nl-BE" dirty="0"/>
              <a:t>3. Verstuur de lead of regel het direct met de klant. (vanaf 8/7)</a:t>
            </a:r>
          </a:p>
        </p:txBody>
      </p:sp>
      <p:sp>
        <p:nvSpPr>
          <p:cNvPr id="3" name="Pijl: rechts 2">
            <a:extLst>
              <a:ext uri="{FF2B5EF4-FFF2-40B4-BE49-F238E27FC236}">
                <a16:creationId xmlns:a16="http://schemas.microsoft.com/office/drawing/2014/main" id="{1DC281D5-BE37-41F8-9169-9E540B479D61}"/>
              </a:ext>
            </a:extLst>
          </p:cNvPr>
          <p:cNvSpPr/>
          <p:nvPr/>
        </p:nvSpPr>
        <p:spPr>
          <a:xfrm rot="1943083">
            <a:off x="2105891" y="3343564"/>
            <a:ext cx="979054" cy="5911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4" name="Afbeelding 3">
            <a:extLst>
              <a:ext uri="{FF2B5EF4-FFF2-40B4-BE49-F238E27FC236}">
                <a16:creationId xmlns:a16="http://schemas.microsoft.com/office/drawing/2014/main" id="{BA128945-D15B-4508-A6AB-3E15A35EC87D}"/>
              </a:ext>
            </a:extLst>
          </p:cNvPr>
          <p:cNvPicPr>
            <a:picLocks noChangeAspect="1"/>
          </p:cNvPicPr>
          <p:nvPr/>
        </p:nvPicPr>
        <p:blipFill>
          <a:blip r:embed="rId6"/>
          <a:stretch>
            <a:fillRect/>
          </a:stretch>
        </p:blipFill>
        <p:spPr>
          <a:xfrm>
            <a:off x="4828953" y="4826583"/>
            <a:ext cx="926672" cy="762066"/>
          </a:xfrm>
          <a:prstGeom prst="rect">
            <a:avLst/>
          </a:prstGeom>
        </p:spPr>
      </p:pic>
    </p:spTree>
    <p:extLst>
      <p:ext uri="{BB962C8B-B14F-4D97-AF65-F5344CB8AC3E}">
        <p14:creationId xmlns:p14="http://schemas.microsoft.com/office/powerpoint/2010/main" val="1981403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65CA58E-40F0-4F49-89B7-F8E66AFD4B23}"/>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B4033544-CC58-4C5F-A161-4E3470D53BA9}"/>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Overzicht van functionaliteiten</a:t>
            </a:r>
            <a:endParaRPr lang="en-BE" b="1" i="1">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FF1BE046-758B-497A-A46D-0ECBC2D152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graphicFrame>
        <p:nvGraphicFramePr>
          <p:cNvPr id="23" name="Diagram 22">
            <a:extLst>
              <a:ext uri="{FF2B5EF4-FFF2-40B4-BE49-F238E27FC236}">
                <a16:creationId xmlns:a16="http://schemas.microsoft.com/office/drawing/2014/main" id="{175BD4F8-7BDB-4AE5-AD16-9CB31D3B44EB}"/>
              </a:ext>
            </a:extLst>
          </p:cNvPr>
          <p:cNvGraphicFramePr/>
          <p:nvPr>
            <p:extLst>
              <p:ext uri="{D42A27DB-BD31-4B8C-83A1-F6EECF244321}">
                <p14:modId xmlns:p14="http://schemas.microsoft.com/office/powerpoint/2010/main" val="3062221943"/>
              </p:ext>
            </p:extLst>
          </p:nvPr>
        </p:nvGraphicFramePr>
        <p:xfrm>
          <a:off x="2168004" y="1073627"/>
          <a:ext cx="748907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5" name="Picture 2" descr="Image result for salesforce einstein">
            <a:extLst>
              <a:ext uri="{FF2B5EF4-FFF2-40B4-BE49-F238E27FC236}">
                <a16:creationId xmlns:a16="http://schemas.microsoft.com/office/drawing/2014/main" id="{54007A04-F81F-47F1-BB50-7A406955BFD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213465" y="3305685"/>
            <a:ext cx="3341739" cy="334173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6" name="Picture 2">
            <a:extLst>
              <a:ext uri="{FF2B5EF4-FFF2-40B4-BE49-F238E27FC236}">
                <a16:creationId xmlns:a16="http://schemas.microsoft.com/office/drawing/2014/main" id="{A67B87E1-81FF-4116-BD1A-642F41A359D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7216" y="2778576"/>
            <a:ext cx="1555104" cy="1438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342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AD52A9E3-D160-4BE6-8C89-2F319943EE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7664" y="5299998"/>
            <a:ext cx="1326718" cy="12269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C4A749A-F882-418C-B04C-0317B7D5390C}"/>
              </a:ext>
            </a:extLst>
          </p:cNvPr>
          <p:cNvPicPr>
            <a:picLocks noChangeAspect="1"/>
          </p:cNvPicPr>
          <p:nvPr/>
        </p:nvPicPr>
        <p:blipFill rotWithShape="1">
          <a:blip r:embed="rId3">
            <a:extLst>
              <a:ext uri="{28A0092B-C50C-407E-A947-70E740481C1C}">
                <a14:useLocalDpi xmlns:a14="http://schemas.microsoft.com/office/drawing/2010/main" val="0"/>
              </a:ext>
            </a:extLst>
          </a:blip>
          <a:srcRect t="17274" r="21881" b="46093"/>
          <a:stretch/>
        </p:blipFill>
        <p:spPr>
          <a:xfrm>
            <a:off x="7385539" y="5241383"/>
            <a:ext cx="4537612" cy="1466918"/>
          </a:xfrm>
          <a:prstGeom prst="rect">
            <a:avLst/>
          </a:prstGeom>
          <a:ln>
            <a:solidFill>
              <a:srgbClr val="FFC000"/>
            </a:solidFill>
          </a:ln>
        </p:spPr>
      </p:pic>
      <p:pic>
        <p:nvPicPr>
          <p:cNvPr id="8" name="Picture 7">
            <a:extLst>
              <a:ext uri="{FF2B5EF4-FFF2-40B4-BE49-F238E27FC236}">
                <a16:creationId xmlns:a16="http://schemas.microsoft.com/office/drawing/2014/main" id="{88C868B0-9269-4B64-B584-3BBD012A9DBB}"/>
              </a:ext>
            </a:extLst>
          </p:cNvPr>
          <p:cNvPicPr>
            <a:picLocks noChangeAspect="1"/>
          </p:cNvPicPr>
          <p:nvPr/>
        </p:nvPicPr>
        <p:blipFill>
          <a:blip r:embed="rId4"/>
          <a:stretch>
            <a:fillRect/>
          </a:stretch>
        </p:blipFill>
        <p:spPr>
          <a:xfrm>
            <a:off x="2555630" y="2154610"/>
            <a:ext cx="5697416" cy="975551"/>
          </a:xfrm>
          <a:prstGeom prst="rect">
            <a:avLst/>
          </a:prstGeom>
        </p:spPr>
      </p:pic>
      <p:pic>
        <p:nvPicPr>
          <p:cNvPr id="9" name="Picture 8">
            <a:extLst>
              <a:ext uri="{FF2B5EF4-FFF2-40B4-BE49-F238E27FC236}">
                <a16:creationId xmlns:a16="http://schemas.microsoft.com/office/drawing/2014/main" id="{EAE513A0-5F69-4B13-A8BB-4EA5D5E6B0BB}"/>
              </a:ext>
            </a:extLst>
          </p:cNvPr>
          <p:cNvPicPr>
            <a:picLocks noChangeAspect="1"/>
          </p:cNvPicPr>
          <p:nvPr/>
        </p:nvPicPr>
        <p:blipFill>
          <a:blip r:embed="rId5"/>
          <a:stretch>
            <a:fillRect/>
          </a:stretch>
        </p:blipFill>
        <p:spPr>
          <a:xfrm>
            <a:off x="2555631" y="865891"/>
            <a:ext cx="5697416" cy="1119921"/>
          </a:xfrm>
          <a:prstGeom prst="rect">
            <a:avLst/>
          </a:prstGeom>
        </p:spPr>
      </p:pic>
      <p:sp>
        <p:nvSpPr>
          <p:cNvPr id="10" name="Rectangle: Rounded Corners 9">
            <a:extLst>
              <a:ext uri="{FF2B5EF4-FFF2-40B4-BE49-F238E27FC236}">
                <a16:creationId xmlns:a16="http://schemas.microsoft.com/office/drawing/2014/main" id="{A5983DAF-B573-4188-ADBD-0ACD499E25D0}"/>
              </a:ext>
            </a:extLst>
          </p:cNvPr>
          <p:cNvSpPr/>
          <p:nvPr/>
        </p:nvSpPr>
        <p:spPr>
          <a:xfrm>
            <a:off x="7385539" y="5299998"/>
            <a:ext cx="1523999" cy="613451"/>
          </a:xfrm>
          <a:prstGeom prst="roundRect">
            <a:avLst/>
          </a:prstGeom>
          <a:noFill/>
          <a:ln w="762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 name="Rectangle: Rounded Corners 10">
            <a:extLst>
              <a:ext uri="{FF2B5EF4-FFF2-40B4-BE49-F238E27FC236}">
                <a16:creationId xmlns:a16="http://schemas.microsoft.com/office/drawing/2014/main" id="{DAD32B26-33D6-47F8-8D37-747AA8138E32}"/>
              </a:ext>
            </a:extLst>
          </p:cNvPr>
          <p:cNvSpPr/>
          <p:nvPr/>
        </p:nvSpPr>
        <p:spPr>
          <a:xfrm>
            <a:off x="10399153" y="5299998"/>
            <a:ext cx="1241863" cy="613451"/>
          </a:xfrm>
          <a:prstGeom prst="roundRect">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2" name="Rectangle: Rounded Corners 11">
            <a:extLst>
              <a:ext uri="{FF2B5EF4-FFF2-40B4-BE49-F238E27FC236}">
                <a16:creationId xmlns:a16="http://schemas.microsoft.com/office/drawing/2014/main" id="{4786B1D0-312B-4636-853E-14FFD69E5D45}"/>
              </a:ext>
            </a:extLst>
          </p:cNvPr>
          <p:cNvSpPr/>
          <p:nvPr/>
        </p:nvSpPr>
        <p:spPr>
          <a:xfrm>
            <a:off x="9033413" y="5291053"/>
            <a:ext cx="1241863" cy="613451"/>
          </a:xfrm>
          <a:prstGeom prst="roundRect">
            <a:avLst/>
          </a:prstGeom>
          <a:noFill/>
          <a:ln w="762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3" name="Rectangle 12">
            <a:extLst>
              <a:ext uri="{FF2B5EF4-FFF2-40B4-BE49-F238E27FC236}">
                <a16:creationId xmlns:a16="http://schemas.microsoft.com/office/drawing/2014/main" id="{C119C3DF-3952-4A4F-8104-0CA079489CFE}"/>
              </a:ext>
            </a:extLst>
          </p:cNvPr>
          <p:cNvSpPr/>
          <p:nvPr/>
        </p:nvSpPr>
        <p:spPr>
          <a:xfrm>
            <a:off x="8005220" y="953496"/>
            <a:ext cx="2573214" cy="315901"/>
          </a:xfrm>
          <a:prstGeom prst="rect">
            <a:avLst/>
          </a:prstGeom>
          <a:solidFill>
            <a:schemeClr val="bg2"/>
          </a:solidFill>
          <a:ln w="38100">
            <a:solidFill>
              <a:srgbClr val="179CD7"/>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400" b="1">
                <a:solidFill>
                  <a:srgbClr val="00B0F0"/>
                </a:solidFill>
                <a:latin typeface="Arial" panose="020B0604020202020204" pitchFamily="34" charset="0"/>
                <a:cs typeface="Arial" panose="020B0604020202020204" pitchFamily="34" charset="0"/>
              </a:rPr>
              <a:t>Aanvraag via Mijn Verhuis</a:t>
            </a:r>
            <a:endParaRPr lang="en-BE" sz="1400" b="1">
              <a:solidFill>
                <a:srgbClr val="00B0F0"/>
              </a:solidFill>
              <a:latin typeface="Arial" panose="020B0604020202020204" pitchFamily="34" charset="0"/>
              <a:cs typeface="Arial" panose="020B0604020202020204" pitchFamily="34" charset="0"/>
            </a:endParaRPr>
          </a:p>
        </p:txBody>
      </p:sp>
      <p:cxnSp>
        <p:nvCxnSpPr>
          <p:cNvPr id="14" name="Connector: Elbow 13">
            <a:extLst>
              <a:ext uri="{FF2B5EF4-FFF2-40B4-BE49-F238E27FC236}">
                <a16:creationId xmlns:a16="http://schemas.microsoft.com/office/drawing/2014/main" id="{576FF027-B257-409A-A19F-57C58EB11A82}"/>
              </a:ext>
            </a:extLst>
          </p:cNvPr>
          <p:cNvCxnSpPr>
            <a:cxnSpLocks/>
            <a:stCxn id="13" idx="2"/>
            <a:endCxn id="10" idx="0"/>
          </p:cNvCxnSpPr>
          <p:nvPr/>
        </p:nvCxnSpPr>
        <p:spPr>
          <a:xfrm rot="5400000">
            <a:off x="6704383" y="2712553"/>
            <a:ext cx="4030601" cy="1144288"/>
          </a:xfrm>
          <a:prstGeom prst="bentConnector3">
            <a:avLst>
              <a:gd name="adj1" fmla="val 50000"/>
            </a:avLst>
          </a:prstGeom>
          <a:ln w="38100">
            <a:solidFill>
              <a:srgbClr val="179CD7"/>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64B55059-BA45-4263-B40B-CEE04CE39F73}"/>
              </a:ext>
            </a:extLst>
          </p:cNvPr>
          <p:cNvCxnSpPr>
            <a:cxnSpLocks/>
            <a:stCxn id="13" idx="2"/>
            <a:endCxn id="7" idx="0"/>
          </p:cNvCxnSpPr>
          <p:nvPr/>
        </p:nvCxnSpPr>
        <p:spPr>
          <a:xfrm rot="16200000" flipH="1">
            <a:off x="7487093" y="3074131"/>
            <a:ext cx="3971986" cy="362518"/>
          </a:xfrm>
          <a:prstGeom prst="bentConnector3">
            <a:avLst>
              <a:gd name="adj1" fmla="val 50000"/>
            </a:avLst>
          </a:prstGeom>
          <a:ln w="38100">
            <a:solidFill>
              <a:srgbClr val="179CD7"/>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2690C193-222F-42DF-B5A5-EE29261EAB3E}"/>
              </a:ext>
            </a:extLst>
          </p:cNvPr>
          <p:cNvCxnSpPr>
            <a:cxnSpLocks/>
            <a:stCxn id="6" idx="1"/>
          </p:cNvCxnSpPr>
          <p:nvPr/>
        </p:nvCxnSpPr>
        <p:spPr>
          <a:xfrm rot="10800000">
            <a:off x="3153508" y="3212465"/>
            <a:ext cx="2584156" cy="2700990"/>
          </a:xfrm>
          <a:prstGeom prst="bentConnector2">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05CB375E-13DA-493C-86A5-76BB74628DAF}"/>
              </a:ext>
            </a:extLst>
          </p:cNvPr>
          <p:cNvSpPr/>
          <p:nvPr/>
        </p:nvSpPr>
        <p:spPr>
          <a:xfrm>
            <a:off x="2895990" y="5056743"/>
            <a:ext cx="474002" cy="48650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a:latin typeface="Arial" panose="020B0604020202020204" pitchFamily="34" charset="0"/>
                <a:cs typeface="Arial" panose="020B0604020202020204" pitchFamily="34" charset="0"/>
              </a:rPr>
              <a:t>B</a:t>
            </a:r>
            <a:endParaRPr lang="en-BE" b="1">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B02BE3C1-4298-4D75-B9A1-9FEC140DA4DC}"/>
              </a:ext>
            </a:extLst>
          </p:cNvPr>
          <p:cNvSpPr/>
          <p:nvPr/>
        </p:nvSpPr>
        <p:spPr>
          <a:xfrm>
            <a:off x="8508806" y="2858372"/>
            <a:ext cx="3614030" cy="1327400"/>
          </a:xfrm>
          <a:prstGeom prst="roundRect">
            <a:avLst/>
          </a:prstGeom>
          <a:solidFill>
            <a:schemeClr val="bg1">
              <a:lumMod val="95000"/>
            </a:schemeClr>
          </a:solidFill>
          <a:ln w="1905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100" b="1">
                <a:solidFill>
                  <a:srgbClr val="00B0F0"/>
                </a:solidFill>
                <a:latin typeface="Arial" panose="020B0604020202020204" pitchFamily="34" charset="0"/>
                <a:cs typeface="Arial" panose="020B0604020202020204" pitchFamily="34" charset="0"/>
              </a:rPr>
              <a:t>Makelaar clickt vanuit een ERA Opdracht op een nieuwe knop die via een URL de makelaar inlogt op Mijn verhuis en daarbij ook de persoonlijke gegevens van de huurder/koper alsook de adresgegevens doorgeeft. De makelaar dient dan enkel nog het luik ‘Productinformatie’ aan te vullen en de aanvraag af te ronden.</a:t>
            </a:r>
            <a:endParaRPr lang="en-BE" sz="1100" b="1">
              <a:solidFill>
                <a:srgbClr val="00B0F0"/>
              </a:solidFill>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E0273F5E-F4A9-4BCE-8F9B-B7CDE0EECEA4}"/>
              </a:ext>
            </a:extLst>
          </p:cNvPr>
          <p:cNvSpPr/>
          <p:nvPr/>
        </p:nvSpPr>
        <p:spPr>
          <a:xfrm>
            <a:off x="9015046" y="2457168"/>
            <a:ext cx="515815" cy="486508"/>
          </a:xfrm>
          <a:prstGeom prst="ellipse">
            <a:avLst/>
          </a:prstGeom>
          <a:solidFill>
            <a:srgbClr val="179C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a:latin typeface="Arial" panose="020B0604020202020204" pitchFamily="34" charset="0"/>
                <a:cs typeface="Arial" panose="020B0604020202020204" pitchFamily="34" charset="0"/>
              </a:rPr>
              <a:t>A</a:t>
            </a:r>
            <a:endParaRPr lang="en-BE" b="1">
              <a:latin typeface="Arial" panose="020B0604020202020204" pitchFamily="34" charset="0"/>
              <a:cs typeface="Arial" panose="020B0604020202020204" pitchFamily="34" charset="0"/>
            </a:endParaRPr>
          </a:p>
        </p:txBody>
      </p:sp>
      <p:sp>
        <p:nvSpPr>
          <p:cNvPr id="20" name="Rectangle: Rounded Corners 19">
            <a:extLst>
              <a:ext uri="{FF2B5EF4-FFF2-40B4-BE49-F238E27FC236}">
                <a16:creationId xmlns:a16="http://schemas.microsoft.com/office/drawing/2014/main" id="{E48EAEFA-ED87-4340-9759-C2B5888D680F}"/>
              </a:ext>
            </a:extLst>
          </p:cNvPr>
          <p:cNvSpPr/>
          <p:nvPr/>
        </p:nvSpPr>
        <p:spPr>
          <a:xfrm>
            <a:off x="1279872" y="3647039"/>
            <a:ext cx="3794692" cy="1327400"/>
          </a:xfrm>
          <a:prstGeom prst="roundRect">
            <a:avLst/>
          </a:prstGeom>
          <a:solidFill>
            <a:schemeClr val="bg1">
              <a:lumMod val="95000"/>
            </a:schemeClr>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100" b="1" dirty="0">
                <a:solidFill>
                  <a:srgbClr val="FFC000"/>
                </a:solidFill>
                <a:latin typeface="Arial" panose="020B0604020202020204" pitchFamily="34" charset="0"/>
                <a:cs typeface="Arial" panose="020B0604020202020204" pitchFamily="34" charset="0"/>
              </a:rPr>
              <a:t>Mijn Verhuis koppelt de aangevraagde diensten  terug naar </a:t>
            </a:r>
            <a:r>
              <a:rPr lang="nl-BE" sz="1100" b="1" dirty="0" err="1">
                <a:solidFill>
                  <a:srgbClr val="FFC000"/>
                </a:solidFill>
                <a:latin typeface="Arial" panose="020B0604020202020204" pitchFamily="34" charset="0"/>
                <a:cs typeface="Arial" panose="020B0604020202020204" pitchFamily="34" charset="0"/>
              </a:rPr>
              <a:t>ERAforce</a:t>
            </a:r>
            <a:r>
              <a:rPr lang="nl-BE" sz="1100" b="1" dirty="0">
                <a:solidFill>
                  <a:srgbClr val="FFC000"/>
                </a:solidFill>
                <a:latin typeface="Arial" panose="020B0604020202020204" pitchFamily="34" charset="0"/>
                <a:cs typeface="Arial" panose="020B0604020202020204" pitchFamily="34" charset="0"/>
              </a:rPr>
              <a:t>. Hierdoor zal </a:t>
            </a:r>
            <a:r>
              <a:rPr lang="nl-BE" sz="1100" b="1" dirty="0" err="1">
                <a:solidFill>
                  <a:srgbClr val="FFC000"/>
                </a:solidFill>
                <a:latin typeface="Arial" panose="020B0604020202020204" pitchFamily="34" charset="0"/>
                <a:cs typeface="Arial" panose="020B0604020202020204" pitchFamily="34" charset="0"/>
              </a:rPr>
              <a:t>ERAforce</a:t>
            </a:r>
            <a:r>
              <a:rPr lang="nl-BE" sz="1100" b="1" dirty="0">
                <a:solidFill>
                  <a:srgbClr val="FFC000"/>
                </a:solidFill>
                <a:latin typeface="Arial" panose="020B0604020202020204" pitchFamily="34" charset="0"/>
                <a:cs typeface="Arial" panose="020B0604020202020204" pitchFamily="34" charset="0"/>
              </a:rPr>
              <a:t> ‘Documenten’ aanmaken zodat de makelaar weet dat de aanvraag ingediend werd. Ook wordt per dienst de status (‘Nieuw’, ‘In behandeling’ / ‘Beschikbaar’) teruggekoppeld alsook een directe link naar het dossier op de portal van Mijn Verhuis.</a:t>
            </a:r>
            <a:endParaRPr lang="en-BE" sz="1100" b="1" dirty="0">
              <a:solidFill>
                <a:srgbClr val="FFC000"/>
              </a:solidFill>
              <a:latin typeface="Arial" panose="020B0604020202020204" pitchFamily="34" charset="0"/>
              <a:cs typeface="Arial" panose="020B0604020202020204" pitchFamily="34" charset="0"/>
            </a:endParaRPr>
          </a:p>
        </p:txBody>
      </p:sp>
      <p:cxnSp>
        <p:nvCxnSpPr>
          <p:cNvPr id="21" name="Straight Connector 20">
            <a:extLst>
              <a:ext uri="{FF2B5EF4-FFF2-40B4-BE49-F238E27FC236}">
                <a16:creationId xmlns:a16="http://schemas.microsoft.com/office/drawing/2014/main" id="{465CA58E-40F0-4F49-89B7-F8E66AFD4B23}"/>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B4033544-CC58-4C5F-A161-4E3470D53BA9}"/>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Overzicht van de integratie</a:t>
            </a:r>
            <a:endParaRPr lang="en-BE" b="1" i="1">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FF1BE046-758B-497A-A46D-0ECBC2D152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462666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B84C89-FBAA-4D97-9C85-7E46709C1288}"/>
              </a:ext>
            </a:extLst>
          </p:cNvPr>
          <p:cNvPicPr>
            <a:picLocks noChangeAspect="1"/>
          </p:cNvPicPr>
          <p:nvPr/>
        </p:nvPicPr>
        <p:blipFill>
          <a:blip r:embed="rId2"/>
          <a:stretch>
            <a:fillRect/>
          </a:stretch>
        </p:blipFill>
        <p:spPr>
          <a:xfrm>
            <a:off x="210286" y="1062333"/>
            <a:ext cx="11771428" cy="4733333"/>
          </a:xfrm>
          <a:prstGeom prst="rect">
            <a:avLst/>
          </a:prstGeom>
        </p:spPr>
      </p:pic>
      <p:cxnSp>
        <p:nvCxnSpPr>
          <p:cNvPr id="8" name="Straight Connector 7">
            <a:extLst>
              <a:ext uri="{FF2B5EF4-FFF2-40B4-BE49-F238E27FC236}">
                <a16:creationId xmlns:a16="http://schemas.microsoft.com/office/drawing/2014/main" id="{91F51DCE-474D-4A31-8185-CB808A2F86E9}"/>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98B25A67-4611-4D17-8BAF-ACF92BA4EFB4}"/>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Contactgegevens van huurder/kopers in ERAforce</a:t>
            </a:r>
            <a:endParaRPr lang="en-BE" sz="2000" b="1" i="1">
              <a:latin typeface="Arial" panose="020B0604020202020204" pitchFamily="34" charset="0"/>
              <a:cs typeface="Arial" panose="020B0604020202020204" pitchFamily="34" charset="0"/>
            </a:endParaRPr>
          </a:p>
        </p:txBody>
      </p:sp>
      <p:pic>
        <p:nvPicPr>
          <p:cNvPr id="10" name="Picture 2">
            <a:extLst>
              <a:ext uri="{FF2B5EF4-FFF2-40B4-BE49-F238E27FC236}">
                <a16:creationId xmlns:a16="http://schemas.microsoft.com/office/drawing/2014/main" id="{981D918F-9662-4C66-A1C0-1572D11913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47FAB7F4-A1B7-4A87-A26E-F81534FC40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
        <p:nvSpPr>
          <p:cNvPr id="12" name="Rectangle: Rounded Corners 11">
            <a:extLst>
              <a:ext uri="{FF2B5EF4-FFF2-40B4-BE49-F238E27FC236}">
                <a16:creationId xmlns:a16="http://schemas.microsoft.com/office/drawing/2014/main" id="{E5AD78CC-6F85-4F9C-B228-3CDE2C37759D}"/>
              </a:ext>
            </a:extLst>
          </p:cNvPr>
          <p:cNvSpPr/>
          <p:nvPr/>
        </p:nvSpPr>
        <p:spPr>
          <a:xfrm>
            <a:off x="957917" y="4885978"/>
            <a:ext cx="10878483" cy="384522"/>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3" name="Rectangle: Rounded Corners 12">
            <a:extLst>
              <a:ext uri="{FF2B5EF4-FFF2-40B4-BE49-F238E27FC236}">
                <a16:creationId xmlns:a16="http://schemas.microsoft.com/office/drawing/2014/main" id="{453D03AC-9AB7-402B-B2C7-E06FA543024D}"/>
              </a:ext>
            </a:extLst>
          </p:cNvPr>
          <p:cNvSpPr/>
          <p:nvPr/>
        </p:nvSpPr>
        <p:spPr>
          <a:xfrm>
            <a:off x="6032499" y="4885978"/>
            <a:ext cx="5803901" cy="384522"/>
          </a:xfrm>
          <a:prstGeom prst="roundRect">
            <a:avLst/>
          </a:prstGeom>
          <a:solidFill>
            <a:srgbClr val="179CD7">
              <a:alpha val="98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4" name="Rectangle: Rounded Corners 13">
            <a:extLst>
              <a:ext uri="{FF2B5EF4-FFF2-40B4-BE49-F238E27FC236}">
                <a16:creationId xmlns:a16="http://schemas.microsoft.com/office/drawing/2014/main" id="{E19BCEC5-42D9-4564-BB00-E13D85A5E013}"/>
              </a:ext>
            </a:extLst>
          </p:cNvPr>
          <p:cNvSpPr/>
          <p:nvPr/>
        </p:nvSpPr>
        <p:spPr>
          <a:xfrm>
            <a:off x="6032498" y="4249238"/>
            <a:ext cx="4216401" cy="583111"/>
          </a:xfrm>
          <a:prstGeom prst="roundRect">
            <a:avLst/>
          </a:prstGeom>
          <a:solidFill>
            <a:schemeClr val="bg1">
              <a:alpha val="98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5" name="Rectangle: Rounded Corners 14">
            <a:extLst>
              <a:ext uri="{FF2B5EF4-FFF2-40B4-BE49-F238E27FC236}">
                <a16:creationId xmlns:a16="http://schemas.microsoft.com/office/drawing/2014/main" id="{730844B2-1427-44D0-BDA2-FD1F39E19116}"/>
              </a:ext>
            </a:extLst>
          </p:cNvPr>
          <p:cNvSpPr/>
          <p:nvPr/>
        </p:nvSpPr>
        <p:spPr>
          <a:xfrm>
            <a:off x="6095999" y="5320663"/>
            <a:ext cx="4152899" cy="146687"/>
          </a:xfrm>
          <a:prstGeom prst="roundRect">
            <a:avLst/>
          </a:prstGeom>
          <a:solidFill>
            <a:schemeClr val="bg1">
              <a:alpha val="98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Rectangle: Rounded Corners 15">
            <a:extLst>
              <a:ext uri="{FF2B5EF4-FFF2-40B4-BE49-F238E27FC236}">
                <a16:creationId xmlns:a16="http://schemas.microsoft.com/office/drawing/2014/main" id="{25F2A70A-63E8-4696-A9F3-0926277C7752}"/>
              </a:ext>
            </a:extLst>
          </p:cNvPr>
          <p:cNvSpPr/>
          <p:nvPr/>
        </p:nvSpPr>
        <p:spPr>
          <a:xfrm>
            <a:off x="6939280" y="5394006"/>
            <a:ext cx="4522423" cy="1327400"/>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a:solidFill>
                  <a:srgbClr val="00B0F0"/>
                </a:solidFill>
                <a:latin typeface="Arial" panose="020B0604020202020204" pitchFamily="34" charset="0"/>
                <a:cs typeface="Arial" panose="020B0604020202020204" pitchFamily="34" charset="0"/>
              </a:rPr>
              <a:t>De gegevens van de koper(s) of huurder(s) worden doorgegeven aan Mijn Verhuis. 2 Huurders of Kopers worden doorgegeven waarbij degene die aangeduid staat als Primair, het eerste contact wordt in Mijn Verhuis. Zijn er meerdere die als primair zijn aangeduid dan wordt als eerste contact het eerst aangemaakte gekozen.</a:t>
            </a:r>
            <a:endParaRPr lang="en-BE" sz="1200" b="1">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616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9E34ED9-0FBC-43D4-BBFF-65C687EC4888}"/>
              </a:ext>
            </a:extLst>
          </p:cNvPr>
          <p:cNvGrpSpPr/>
          <p:nvPr/>
        </p:nvGrpSpPr>
        <p:grpSpPr>
          <a:xfrm>
            <a:off x="1735793" y="985005"/>
            <a:ext cx="10272010" cy="5483013"/>
            <a:chOff x="176952" y="129000"/>
            <a:chExt cx="11838095" cy="6600000"/>
          </a:xfrm>
        </p:grpSpPr>
        <p:pic>
          <p:nvPicPr>
            <p:cNvPr id="5" name="Picture 4">
              <a:extLst>
                <a:ext uri="{FF2B5EF4-FFF2-40B4-BE49-F238E27FC236}">
                  <a16:creationId xmlns:a16="http://schemas.microsoft.com/office/drawing/2014/main" id="{CF7A1D06-73C7-4644-8FD5-B6C17D1E720C}"/>
                </a:ext>
              </a:extLst>
            </p:cNvPr>
            <p:cNvPicPr>
              <a:picLocks noChangeAspect="1"/>
            </p:cNvPicPr>
            <p:nvPr/>
          </p:nvPicPr>
          <p:blipFill>
            <a:blip r:embed="rId2"/>
            <a:stretch>
              <a:fillRect/>
            </a:stretch>
          </p:blipFill>
          <p:spPr>
            <a:xfrm>
              <a:off x="176952" y="129000"/>
              <a:ext cx="11838095" cy="6600000"/>
            </a:xfrm>
            <a:prstGeom prst="rect">
              <a:avLst/>
            </a:prstGeom>
          </p:spPr>
        </p:pic>
        <p:sp>
          <p:nvSpPr>
            <p:cNvPr id="6" name="Rectangle: Rounded Corners 5">
              <a:extLst>
                <a:ext uri="{FF2B5EF4-FFF2-40B4-BE49-F238E27FC236}">
                  <a16:creationId xmlns:a16="http://schemas.microsoft.com/office/drawing/2014/main" id="{1A509495-989C-4538-92C0-02F8F1F89AA4}"/>
                </a:ext>
              </a:extLst>
            </p:cNvPr>
            <p:cNvSpPr/>
            <p:nvPr/>
          </p:nvSpPr>
          <p:spPr>
            <a:xfrm>
              <a:off x="473336" y="3055172"/>
              <a:ext cx="3574229" cy="225910"/>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 name="Rectangle: Rounded Corners 6">
              <a:extLst>
                <a:ext uri="{FF2B5EF4-FFF2-40B4-BE49-F238E27FC236}">
                  <a16:creationId xmlns:a16="http://schemas.microsoft.com/office/drawing/2014/main" id="{034A14E7-C1E0-44E9-8E5D-CE4B3B303E82}"/>
                </a:ext>
              </a:extLst>
            </p:cNvPr>
            <p:cNvSpPr/>
            <p:nvPr/>
          </p:nvSpPr>
          <p:spPr>
            <a:xfrm>
              <a:off x="473335" y="3644154"/>
              <a:ext cx="3574229" cy="225910"/>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 name="Rectangle: Rounded Corners 7">
              <a:extLst>
                <a:ext uri="{FF2B5EF4-FFF2-40B4-BE49-F238E27FC236}">
                  <a16:creationId xmlns:a16="http://schemas.microsoft.com/office/drawing/2014/main" id="{7FE2B81E-ACF1-42AF-8960-7973AC495F7A}"/>
                </a:ext>
              </a:extLst>
            </p:cNvPr>
            <p:cNvSpPr/>
            <p:nvPr/>
          </p:nvSpPr>
          <p:spPr>
            <a:xfrm>
              <a:off x="473335" y="4260030"/>
              <a:ext cx="3574229" cy="225910"/>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Rectangle: Rounded Corners 8">
              <a:extLst>
                <a:ext uri="{FF2B5EF4-FFF2-40B4-BE49-F238E27FC236}">
                  <a16:creationId xmlns:a16="http://schemas.microsoft.com/office/drawing/2014/main" id="{1C968DFC-F954-4AF0-96C4-B301AF2446CB}"/>
                </a:ext>
              </a:extLst>
            </p:cNvPr>
            <p:cNvSpPr/>
            <p:nvPr/>
          </p:nvSpPr>
          <p:spPr>
            <a:xfrm>
              <a:off x="6109446" y="3055172"/>
              <a:ext cx="3574229" cy="225910"/>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 name="Rectangle: Rounded Corners 9">
              <a:extLst>
                <a:ext uri="{FF2B5EF4-FFF2-40B4-BE49-F238E27FC236}">
                  <a16:creationId xmlns:a16="http://schemas.microsoft.com/office/drawing/2014/main" id="{0DB9FB91-7DA1-46CB-9705-AC2688B95980}"/>
                </a:ext>
              </a:extLst>
            </p:cNvPr>
            <p:cNvSpPr/>
            <p:nvPr/>
          </p:nvSpPr>
          <p:spPr>
            <a:xfrm>
              <a:off x="473335" y="5521409"/>
              <a:ext cx="3574229" cy="408744"/>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 name="Rectangle: Rounded Corners 10">
              <a:extLst>
                <a:ext uri="{FF2B5EF4-FFF2-40B4-BE49-F238E27FC236}">
                  <a16:creationId xmlns:a16="http://schemas.microsoft.com/office/drawing/2014/main" id="{6C9D2A65-49A6-4D7C-B4B7-B5B335C53DF6}"/>
                </a:ext>
              </a:extLst>
            </p:cNvPr>
            <p:cNvSpPr/>
            <p:nvPr/>
          </p:nvSpPr>
          <p:spPr>
            <a:xfrm>
              <a:off x="3436171" y="564775"/>
              <a:ext cx="1767841" cy="645459"/>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cxnSp>
        <p:nvCxnSpPr>
          <p:cNvPr id="13" name="Straight Connector 12">
            <a:extLst>
              <a:ext uri="{FF2B5EF4-FFF2-40B4-BE49-F238E27FC236}">
                <a16:creationId xmlns:a16="http://schemas.microsoft.com/office/drawing/2014/main" id="{0D529CAD-3AB1-4BE7-9E8C-1526751FA085}"/>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82278BE-2542-45A3-9447-57238E4E7415}"/>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Contactgegevens van huurder/kopers in ERAforce</a:t>
            </a:r>
            <a:endParaRPr lang="en-BE" sz="2000" b="1" i="1">
              <a:latin typeface="Arial" panose="020B0604020202020204" pitchFamily="34" charset="0"/>
              <a:cs typeface="Arial" panose="020B0604020202020204" pitchFamily="34" charset="0"/>
            </a:endParaRPr>
          </a:p>
        </p:txBody>
      </p:sp>
      <p:pic>
        <p:nvPicPr>
          <p:cNvPr id="15" name="Picture 2">
            <a:extLst>
              <a:ext uri="{FF2B5EF4-FFF2-40B4-BE49-F238E27FC236}">
                <a16:creationId xmlns:a16="http://schemas.microsoft.com/office/drawing/2014/main" id="{170C35FC-4EA6-4621-A0DF-DD35C04D97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62A15605-5692-4834-80F5-C44780E3D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
        <p:nvSpPr>
          <p:cNvPr id="19" name="Rectangle: Rounded Corners 18">
            <a:extLst>
              <a:ext uri="{FF2B5EF4-FFF2-40B4-BE49-F238E27FC236}">
                <a16:creationId xmlns:a16="http://schemas.microsoft.com/office/drawing/2014/main" id="{D22E6059-E1ED-40A2-95AA-0565835E9F81}"/>
              </a:ext>
            </a:extLst>
          </p:cNvPr>
          <p:cNvSpPr/>
          <p:nvPr/>
        </p:nvSpPr>
        <p:spPr>
          <a:xfrm>
            <a:off x="8166100" y="3415950"/>
            <a:ext cx="1818753" cy="187677"/>
          </a:xfrm>
          <a:prstGeom prst="roundRect">
            <a:avLst/>
          </a:prstGeom>
          <a:solidFill>
            <a:srgbClr val="179CD7">
              <a:alpha val="98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Rectangle: Rounded Corners 19">
            <a:extLst>
              <a:ext uri="{FF2B5EF4-FFF2-40B4-BE49-F238E27FC236}">
                <a16:creationId xmlns:a16="http://schemas.microsoft.com/office/drawing/2014/main" id="{27DE2667-F450-481B-9D51-19CE63390189}"/>
              </a:ext>
            </a:extLst>
          </p:cNvPr>
          <p:cNvSpPr/>
          <p:nvPr/>
        </p:nvSpPr>
        <p:spPr>
          <a:xfrm>
            <a:off x="3275601" y="3892947"/>
            <a:ext cx="1818753" cy="187677"/>
          </a:xfrm>
          <a:prstGeom prst="roundRect">
            <a:avLst/>
          </a:prstGeom>
          <a:solidFill>
            <a:srgbClr val="179CD7">
              <a:alpha val="98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1" name="Rectangle: Rounded Corners 20">
            <a:extLst>
              <a:ext uri="{FF2B5EF4-FFF2-40B4-BE49-F238E27FC236}">
                <a16:creationId xmlns:a16="http://schemas.microsoft.com/office/drawing/2014/main" id="{80DF5329-A310-4D54-A1EF-716F6B464BB3}"/>
              </a:ext>
            </a:extLst>
          </p:cNvPr>
          <p:cNvSpPr/>
          <p:nvPr/>
        </p:nvSpPr>
        <p:spPr>
          <a:xfrm>
            <a:off x="3275601" y="4404592"/>
            <a:ext cx="1818753" cy="187677"/>
          </a:xfrm>
          <a:prstGeom prst="roundRect">
            <a:avLst/>
          </a:prstGeom>
          <a:solidFill>
            <a:srgbClr val="179CD7">
              <a:alpha val="98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2" name="Rectangle: Rounded Corners 21">
            <a:extLst>
              <a:ext uri="{FF2B5EF4-FFF2-40B4-BE49-F238E27FC236}">
                <a16:creationId xmlns:a16="http://schemas.microsoft.com/office/drawing/2014/main" id="{D5C9FAB0-AF54-44A9-A49C-FD658EF6F631}"/>
              </a:ext>
            </a:extLst>
          </p:cNvPr>
          <p:cNvSpPr/>
          <p:nvPr/>
        </p:nvSpPr>
        <p:spPr>
          <a:xfrm>
            <a:off x="3275601" y="5446907"/>
            <a:ext cx="1818753" cy="357461"/>
          </a:xfrm>
          <a:prstGeom prst="roundRect">
            <a:avLst/>
          </a:prstGeom>
          <a:solidFill>
            <a:srgbClr val="179CD7">
              <a:alpha val="98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3" name="Rectangle: Rounded Corners 22">
            <a:extLst>
              <a:ext uri="{FF2B5EF4-FFF2-40B4-BE49-F238E27FC236}">
                <a16:creationId xmlns:a16="http://schemas.microsoft.com/office/drawing/2014/main" id="{50A2E5D5-42CA-4E6C-97F7-0F716D1733DD}"/>
              </a:ext>
            </a:extLst>
          </p:cNvPr>
          <p:cNvSpPr/>
          <p:nvPr/>
        </p:nvSpPr>
        <p:spPr>
          <a:xfrm>
            <a:off x="3302000" y="4642578"/>
            <a:ext cx="1818753" cy="339568"/>
          </a:xfrm>
          <a:prstGeom prst="roundRect">
            <a:avLst/>
          </a:prstGeom>
          <a:solidFill>
            <a:schemeClr val="bg1">
              <a:alpha val="98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4" name="Rectangle: Rounded Corners 23">
            <a:extLst>
              <a:ext uri="{FF2B5EF4-FFF2-40B4-BE49-F238E27FC236}">
                <a16:creationId xmlns:a16="http://schemas.microsoft.com/office/drawing/2014/main" id="{98E5337F-3F88-4513-859A-D79C7F30F783}"/>
              </a:ext>
            </a:extLst>
          </p:cNvPr>
          <p:cNvSpPr/>
          <p:nvPr/>
        </p:nvSpPr>
        <p:spPr>
          <a:xfrm>
            <a:off x="8166100" y="3637106"/>
            <a:ext cx="1818753" cy="339568"/>
          </a:xfrm>
          <a:prstGeom prst="roundRect">
            <a:avLst/>
          </a:prstGeom>
          <a:solidFill>
            <a:schemeClr val="bg1">
              <a:alpha val="98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5" name="Rectangle: Rounded Corners 24">
            <a:extLst>
              <a:ext uri="{FF2B5EF4-FFF2-40B4-BE49-F238E27FC236}">
                <a16:creationId xmlns:a16="http://schemas.microsoft.com/office/drawing/2014/main" id="{9019B787-32EA-4A9A-97F0-31FAAD0A0B50}"/>
              </a:ext>
            </a:extLst>
          </p:cNvPr>
          <p:cNvSpPr/>
          <p:nvPr/>
        </p:nvSpPr>
        <p:spPr>
          <a:xfrm>
            <a:off x="1809750" y="1456038"/>
            <a:ext cx="2470150" cy="339568"/>
          </a:xfrm>
          <a:prstGeom prst="roundRect">
            <a:avLst/>
          </a:prstGeom>
          <a:solidFill>
            <a:schemeClr val="bg1">
              <a:alpha val="98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6" name="Rectangle: Rounded Corners 25">
            <a:extLst>
              <a:ext uri="{FF2B5EF4-FFF2-40B4-BE49-F238E27FC236}">
                <a16:creationId xmlns:a16="http://schemas.microsoft.com/office/drawing/2014/main" id="{21AC55A4-167C-4B94-AD73-8BC85495D376}"/>
              </a:ext>
            </a:extLst>
          </p:cNvPr>
          <p:cNvSpPr/>
          <p:nvPr/>
        </p:nvSpPr>
        <p:spPr>
          <a:xfrm>
            <a:off x="4563843" y="1484124"/>
            <a:ext cx="1532157" cy="399126"/>
          </a:xfrm>
          <a:prstGeom prst="roundRect">
            <a:avLst/>
          </a:prstGeom>
          <a:solidFill>
            <a:srgbClr val="179CD7">
              <a:alpha val="98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7" name="Rectangle: Rounded Corners 26">
            <a:extLst>
              <a:ext uri="{FF2B5EF4-FFF2-40B4-BE49-F238E27FC236}">
                <a16:creationId xmlns:a16="http://schemas.microsoft.com/office/drawing/2014/main" id="{608B6B43-06F0-4C33-A56F-E94C113F8FC0}"/>
              </a:ext>
            </a:extLst>
          </p:cNvPr>
          <p:cNvSpPr/>
          <p:nvPr/>
        </p:nvSpPr>
        <p:spPr>
          <a:xfrm>
            <a:off x="8166100" y="5140618"/>
            <a:ext cx="3614030" cy="1327400"/>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dirty="0">
                <a:solidFill>
                  <a:srgbClr val="00B0F0"/>
                </a:solidFill>
                <a:latin typeface="Arial" panose="020B0604020202020204" pitchFamily="34" charset="0"/>
                <a:cs typeface="Arial" panose="020B0604020202020204" pitchFamily="34" charset="0"/>
              </a:rPr>
              <a:t>Per koper of huurder worden de gemarkeerde velden doorgegeven aan Mijn Verhuis. Opmerking: Standaard wordt het correspondentie adres doorgegeven, indien niet ingevuld dan zal het eerste adres gekozen worden. </a:t>
            </a:r>
            <a:endParaRPr lang="en-BE" sz="1200" b="1" dirty="0">
              <a:solidFill>
                <a:srgbClr val="00B0F0"/>
              </a:solidFill>
              <a:latin typeface="Arial" panose="020B0604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FD4F8C10-6BD6-452C-98FC-C18AD2C53DA2}"/>
              </a:ext>
            </a:extLst>
          </p:cNvPr>
          <p:cNvSpPr/>
          <p:nvPr/>
        </p:nvSpPr>
        <p:spPr>
          <a:xfrm>
            <a:off x="1992966" y="4739757"/>
            <a:ext cx="3101387" cy="187677"/>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9" name="Rectangle: Rounded Corners 28">
            <a:extLst>
              <a:ext uri="{FF2B5EF4-FFF2-40B4-BE49-F238E27FC236}">
                <a16:creationId xmlns:a16="http://schemas.microsoft.com/office/drawing/2014/main" id="{72F5D719-6871-4385-8CF6-5F9408C67B1F}"/>
              </a:ext>
            </a:extLst>
          </p:cNvPr>
          <p:cNvSpPr/>
          <p:nvPr/>
        </p:nvSpPr>
        <p:spPr>
          <a:xfrm>
            <a:off x="3284318" y="4757650"/>
            <a:ext cx="1818753" cy="187677"/>
          </a:xfrm>
          <a:prstGeom prst="roundRect">
            <a:avLst/>
          </a:prstGeom>
          <a:solidFill>
            <a:srgbClr val="179CD7">
              <a:alpha val="98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3472094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175670B-54B0-48C5-86B6-8435D32AB18A}"/>
              </a:ext>
            </a:extLst>
          </p:cNvPr>
          <p:cNvPicPr>
            <a:picLocks noChangeAspect="1"/>
          </p:cNvPicPr>
          <p:nvPr/>
        </p:nvPicPr>
        <p:blipFill>
          <a:blip r:embed="rId2"/>
          <a:stretch>
            <a:fillRect/>
          </a:stretch>
        </p:blipFill>
        <p:spPr>
          <a:xfrm>
            <a:off x="160771" y="987700"/>
            <a:ext cx="11933333" cy="1800000"/>
          </a:xfrm>
          <a:prstGeom prst="rect">
            <a:avLst/>
          </a:prstGeom>
          <a:ln>
            <a:solidFill>
              <a:schemeClr val="tx1"/>
            </a:solidFill>
          </a:ln>
        </p:spPr>
      </p:pic>
      <p:sp>
        <p:nvSpPr>
          <p:cNvPr id="9" name="Rectangle: Rounded Corners 8">
            <a:extLst>
              <a:ext uri="{FF2B5EF4-FFF2-40B4-BE49-F238E27FC236}">
                <a16:creationId xmlns:a16="http://schemas.microsoft.com/office/drawing/2014/main" id="{996DF10C-4BE8-4C2C-9832-00531D2424D0}"/>
              </a:ext>
            </a:extLst>
          </p:cNvPr>
          <p:cNvSpPr/>
          <p:nvPr/>
        </p:nvSpPr>
        <p:spPr>
          <a:xfrm>
            <a:off x="10636624" y="1661789"/>
            <a:ext cx="1237129" cy="325573"/>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0" name="Straight Connector 9">
            <a:extLst>
              <a:ext uri="{FF2B5EF4-FFF2-40B4-BE49-F238E27FC236}">
                <a16:creationId xmlns:a16="http://schemas.microsoft.com/office/drawing/2014/main" id="{DF77AAA2-2BBA-462B-8B50-4F2DF0A36216}"/>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84EFFA85-BEA9-4872-A911-250771B744C5}"/>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Nieuwe Opdrachtknop om aanvraag in te dienen</a:t>
            </a:r>
            <a:endParaRPr lang="en-BE" sz="2000" b="1" i="1">
              <a:latin typeface="Arial" panose="020B0604020202020204" pitchFamily="34" charset="0"/>
              <a:cs typeface="Arial" panose="020B0604020202020204" pitchFamily="34" charset="0"/>
            </a:endParaRPr>
          </a:p>
        </p:txBody>
      </p:sp>
      <p:pic>
        <p:nvPicPr>
          <p:cNvPr id="12" name="Picture 2">
            <a:extLst>
              <a:ext uri="{FF2B5EF4-FFF2-40B4-BE49-F238E27FC236}">
                <a16:creationId xmlns:a16="http://schemas.microsoft.com/office/drawing/2014/main" id="{2470759E-4BBE-4273-86EC-B9D4BDD134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E3289050-A3C1-45A1-8A0F-B2A9A16389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
        <p:nvSpPr>
          <p:cNvPr id="14" name="Rectangle: Rounded Corners 13">
            <a:extLst>
              <a:ext uri="{FF2B5EF4-FFF2-40B4-BE49-F238E27FC236}">
                <a16:creationId xmlns:a16="http://schemas.microsoft.com/office/drawing/2014/main" id="{C24C99A8-3331-4299-976C-B6F7C1C81C24}"/>
              </a:ext>
            </a:extLst>
          </p:cNvPr>
          <p:cNvSpPr/>
          <p:nvPr/>
        </p:nvSpPr>
        <p:spPr>
          <a:xfrm>
            <a:off x="1492866" y="5261911"/>
            <a:ext cx="4430414" cy="1501273"/>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a:solidFill>
                  <a:srgbClr val="00B0F0"/>
                </a:solidFill>
                <a:latin typeface="Arial" panose="020B0604020202020204" pitchFamily="34" charset="0"/>
                <a:cs typeface="Arial" panose="020B0604020202020204" pitchFamily="34" charset="0"/>
              </a:rPr>
              <a:t>De Opdrachtknop ‘Mijn Verhuis’ is enkel zichtbaar wanneer de opdracht Verkocht of Verhuurd staat. Na doorclicken zal de gebruiker op basis van het e-mail adres automatisch aangemeld worden op de Mijn Verhuis portal. De persoonlijke – en adresgegevens staan al automatisch ingevuld. Ook de ‘Datum verhuis’ wordt mee overgenomen vanuit de opdrachtfiche. </a:t>
            </a:r>
            <a:endParaRPr lang="en-BE" sz="1200" b="1">
              <a:solidFill>
                <a:srgbClr val="00B0F0"/>
              </a:solidFill>
              <a:latin typeface="Arial" panose="020B0604020202020204" pitchFamily="34" charset="0"/>
              <a:cs typeface="Arial" panose="020B0604020202020204" pitchFamily="34" charset="0"/>
            </a:endParaRPr>
          </a:p>
        </p:txBody>
      </p:sp>
      <p:pic>
        <p:nvPicPr>
          <p:cNvPr id="19" name="Afbeelding 18">
            <a:extLst>
              <a:ext uri="{FF2B5EF4-FFF2-40B4-BE49-F238E27FC236}">
                <a16:creationId xmlns:a16="http://schemas.microsoft.com/office/drawing/2014/main" id="{13F4BBF1-BEBE-4BC9-803C-76FA274B388D}"/>
              </a:ext>
            </a:extLst>
          </p:cNvPr>
          <p:cNvPicPr>
            <a:picLocks noChangeAspect="1"/>
          </p:cNvPicPr>
          <p:nvPr/>
        </p:nvPicPr>
        <p:blipFill>
          <a:blip r:embed="rId5"/>
          <a:stretch>
            <a:fillRect/>
          </a:stretch>
        </p:blipFill>
        <p:spPr>
          <a:xfrm>
            <a:off x="8346332" y="3079381"/>
            <a:ext cx="3527422" cy="3604798"/>
          </a:xfrm>
          <a:prstGeom prst="rect">
            <a:avLst/>
          </a:prstGeom>
          <a:scene3d>
            <a:camera prst="orthographicFront">
              <a:rot lat="1080000" lon="1560000" rev="0"/>
            </a:camera>
            <a:lightRig rig="threePt" dir="t"/>
          </a:scene3d>
        </p:spPr>
      </p:pic>
      <p:sp>
        <p:nvSpPr>
          <p:cNvPr id="21" name="Arrow: Bent 1">
            <a:extLst>
              <a:ext uri="{FF2B5EF4-FFF2-40B4-BE49-F238E27FC236}">
                <a16:creationId xmlns:a16="http://schemas.microsoft.com/office/drawing/2014/main" id="{ACED27DB-7F48-4522-B668-CCF8571B1601}"/>
              </a:ext>
            </a:extLst>
          </p:cNvPr>
          <p:cNvSpPr/>
          <p:nvPr/>
        </p:nvSpPr>
        <p:spPr>
          <a:xfrm>
            <a:off x="9932511" y="1684185"/>
            <a:ext cx="623727" cy="1395196"/>
          </a:xfrm>
          <a:prstGeom prst="ben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chemeClr val="tx1"/>
              </a:solidFill>
            </a:endParaRPr>
          </a:p>
        </p:txBody>
      </p:sp>
      <p:sp>
        <p:nvSpPr>
          <p:cNvPr id="22" name="Arrow: Bent 1">
            <a:extLst>
              <a:ext uri="{FF2B5EF4-FFF2-40B4-BE49-F238E27FC236}">
                <a16:creationId xmlns:a16="http://schemas.microsoft.com/office/drawing/2014/main" id="{DF8AC872-CDB2-40E3-8872-C2267B49B87A}"/>
              </a:ext>
            </a:extLst>
          </p:cNvPr>
          <p:cNvSpPr/>
          <p:nvPr/>
        </p:nvSpPr>
        <p:spPr>
          <a:xfrm rot="10800000">
            <a:off x="6441708" y="5408578"/>
            <a:ext cx="1904623" cy="825523"/>
          </a:xfrm>
          <a:prstGeom prst="ben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chemeClr val="tx1"/>
              </a:solidFill>
            </a:endParaRPr>
          </a:p>
        </p:txBody>
      </p:sp>
    </p:spTree>
    <p:extLst>
      <p:ext uri="{BB962C8B-B14F-4D97-AF65-F5344CB8AC3E}">
        <p14:creationId xmlns:p14="http://schemas.microsoft.com/office/powerpoint/2010/main" val="859392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Afbeelding 17">
            <a:extLst>
              <a:ext uri="{FF2B5EF4-FFF2-40B4-BE49-F238E27FC236}">
                <a16:creationId xmlns:a16="http://schemas.microsoft.com/office/drawing/2014/main" id="{EF956D63-84FF-4FA8-81B0-978817B24BDB}"/>
              </a:ext>
            </a:extLst>
          </p:cNvPr>
          <p:cNvPicPr>
            <a:picLocks noChangeAspect="1"/>
          </p:cNvPicPr>
          <p:nvPr/>
        </p:nvPicPr>
        <p:blipFill>
          <a:blip r:embed="rId2"/>
          <a:stretch>
            <a:fillRect/>
          </a:stretch>
        </p:blipFill>
        <p:spPr>
          <a:xfrm>
            <a:off x="5100941" y="1181254"/>
            <a:ext cx="5015825" cy="5125849"/>
          </a:xfrm>
          <a:prstGeom prst="rect">
            <a:avLst/>
          </a:prstGeom>
          <a:scene3d>
            <a:camera prst="orthographicFront">
              <a:rot lat="1080000" lon="1560000" rev="0"/>
            </a:camera>
            <a:lightRig rig="threePt" dir="t"/>
          </a:scene3d>
        </p:spPr>
      </p:pic>
      <p:pic>
        <p:nvPicPr>
          <p:cNvPr id="3" name="Afbeelding 2">
            <a:extLst>
              <a:ext uri="{FF2B5EF4-FFF2-40B4-BE49-F238E27FC236}">
                <a16:creationId xmlns:a16="http://schemas.microsoft.com/office/drawing/2014/main" id="{A66907AF-50C4-4D87-85CB-CF1D16749F70}"/>
              </a:ext>
            </a:extLst>
          </p:cNvPr>
          <p:cNvPicPr>
            <a:picLocks noChangeAspect="1"/>
          </p:cNvPicPr>
          <p:nvPr/>
        </p:nvPicPr>
        <p:blipFill>
          <a:blip r:embed="rId3"/>
          <a:stretch>
            <a:fillRect/>
          </a:stretch>
        </p:blipFill>
        <p:spPr>
          <a:xfrm>
            <a:off x="346067" y="1315612"/>
            <a:ext cx="4031911" cy="3554383"/>
          </a:xfrm>
          <a:prstGeom prst="rect">
            <a:avLst/>
          </a:prstGeom>
          <a:scene3d>
            <a:camera prst="orthographicFront">
              <a:rot lat="1080000" lon="1560000" rev="0"/>
            </a:camera>
            <a:lightRig rig="threePt" dir="t"/>
          </a:scene3d>
        </p:spPr>
      </p:pic>
      <p:pic>
        <p:nvPicPr>
          <p:cNvPr id="15" name="Afbeelding 14">
            <a:extLst>
              <a:ext uri="{FF2B5EF4-FFF2-40B4-BE49-F238E27FC236}">
                <a16:creationId xmlns:a16="http://schemas.microsoft.com/office/drawing/2014/main" id="{EECA5ACD-7077-488E-A6D1-89E2CF2C88A4}"/>
              </a:ext>
            </a:extLst>
          </p:cNvPr>
          <p:cNvPicPr>
            <a:picLocks noChangeAspect="1"/>
          </p:cNvPicPr>
          <p:nvPr/>
        </p:nvPicPr>
        <p:blipFill>
          <a:blip r:embed="rId4"/>
          <a:stretch>
            <a:fillRect/>
          </a:stretch>
        </p:blipFill>
        <p:spPr>
          <a:xfrm>
            <a:off x="1428127" y="1684019"/>
            <a:ext cx="3446523" cy="3662201"/>
          </a:xfrm>
          <a:prstGeom prst="rect">
            <a:avLst/>
          </a:prstGeom>
          <a:scene3d>
            <a:camera prst="orthographicFront">
              <a:rot lat="1080000" lon="1560000" rev="0"/>
            </a:camera>
            <a:lightRig rig="threePt" dir="t"/>
          </a:scene3d>
        </p:spPr>
      </p:pic>
      <p:cxnSp>
        <p:nvCxnSpPr>
          <p:cNvPr id="13" name="Straight Connector 12">
            <a:extLst>
              <a:ext uri="{FF2B5EF4-FFF2-40B4-BE49-F238E27FC236}">
                <a16:creationId xmlns:a16="http://schemas.microsoft.com/office/drawing/2014/main" id="{D0465B0C-AB23-43B9-BBBD-595193175975}"/>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56B2EB2E-DB4F-48D5-8DA7-1D7B6ADDC1D2}"/>
              </a:ext>
            </a:extLst>
          </p:cNvPr>
          <p:cNvSpPr/>
          <p:nvPr/>
        </p:nvSpPr>
        <p:spPr>
          <a:xfrm>
            <a:off x="8393773" y="2840745"/>
            <a:ext cx="3614030" cy="1327400"/>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dirty="0">
                <a:solidFill>
                  <a:srgbClr val="00B0F0"/>
                </a:solidFill>
                <a:latin typeface="Arial" panose="020B0604020202020204" pitchFamily="34" charset="0"/>
                <a:cs typeface="Arial" panose="020B0604020202020204" pitchFamily="34" charset="0"/>
              </a:rPr>
              <a:t>De persoonlijke informatie en adresgegevens worden automatisch vanuit </a:t>
            </a:r>
            <a:r>
              <a:rPr lang="nl-BE" sz="1200" b="1" dirty="0" err="1">
                <a:solidFill>
                  <a:srgbClr val="00B0F0"/>
                </a:solidFill>
                <a:latin typeface="Arial" panose="020B0604020202020204" pitchFamily="34" charset="0"/>
                <a:cs typeface="Arial" panose="020B0604020202020204" pitchFamily="34" charset="0"/>
              </a:rPr>
              <a:t>ERAforce</a:t>
            </a:r>
            <a:r>
              <a:rPr lang="nl-BE" sz="1200" b="1" dirty="0">
                <a:solidFill>
                  <a:srgbClr val="00B0F0"/>
                </a:solidFill>
                <a:latin typeface="Arial" panose="020B0604020202020204" pitchFamily="34" charset="0"/>
                <a:cs typeface="Arial" panose="020B0604020202020204" pitchFamily="34" charset="0"/>
              </a:rPr>
              <a:t> ingevuld. Ook de ‘Datum verhuis’ wordt mee overgenomen vanuit de opdrachtfiche. De makelaar dient enkel nog de productkeuze aan te vullen in de derde rubriek op de Mijn Verhuis portal.</a:t>
            </a:r>
            <a:endParaRPr lang="en-BE" sz="1200" b="1" dirty="0">
              <a:solidFill>
                <a:srgbClr val="00B0F0"/>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4EA70BB9-99ED-494D-B5D1-9F2FC13D816B}"/>
              </a:ext>
            </a:extLst>
          </p:cNvPr>
          <p:cNvSpPr/>
          <p:nvPr/>
        </p:nvSpPr>
        <p:spPr>
          <a:xfrm>
            <a:off x="1249004" y="-469577"/>
            <a:ext cx="8782620" cy="443013"/>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nl-BE" sz="2000" b="1" i="1">
                <a:latin typeface="Arial" panose="020B0604020202020204" pitchFamily="34" charset="0"/>
                <a:cs typeface="Arial" panose="020B0604020202020204" pitchFamily="34" charset="0"/>
              </a:rPr>
              <a:t>Automatische invulling van persoonlijke– en adresgegevens, aanvulling dienstenkeuze</a:t>
            </a:r>
            <a:endParaRPr lang="en-BE" sz="2000" b="1" i="1">
              <a:latin typeface="Arial" panose="020B0604020202020204" pitchFamily="34" charset="0"/>
              <a:cs typeface="Arial" panose="020B0604020202020204" pitchFamily="34" charset="0"/>
            </a:endParaRPr>
          </a:p>
        </p:txBody>
      </p:sp>
      <p:pic>
        <p:nvPicPr>
          <p:cNvPr id="11" name="Picture 2">
            <a:extLst>
              <a:ext uri="{FF2B5EF4-FFF2-40B4-BE49-F238E27FC236}">
                <a16:creationId xmlns:a16="http://schemas.microsoft.com/office/drawing/2014/main" id="{01FACC33-8F49-4EE3-AD90-0B765A3698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57DDD98F-2E90-4B55-BCBE-63F9B10F66F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08178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66C24DD-F63D-4EEE-816D-96537367275C}"/>
              </a:ext>
            </a:extLst>
          </p:cNvPr>
          <p:cNvPicPr>
            <a:picLocks noChangeAspect="1"/>
          </p:cNvPicPr>
          <p:nvPr/>
        </p:nvPicPr>
        <p:blipFill rotWithShape="1">
          <a:blip r:embed="rId2"/>
          <a:srcRect t="41276"/>
          <a:stretch/>
        </p:blipFill>
        <p:spPr>
          <a:xfrm>
            <a:off x="96519" y="4069672"/>
            <a:ext cx="6217425" cy="1429093"/>
          </a:xfrm>
          <a:prstGeom prst="rect">
            <a:avLst/>
          </a:prstGeom>
        </p:spPr>
      </p:pic>
      <p:pic>
        <p:nvPicPr>
          <p:cNvPr id="3" name="Picture 2">
            <a:extLst>
              <a:ext uri="{FF2B5EF4-FFF2-40B4-BE49-F238E27FC236}">
                <a16:creationId xmlns:a16="http://schemas.microsoft.com/office/drawing/2014/main" id="{E3DD4DB8-1DBD-447D-9F50-7B589AB9D7DE}"/>
              </a:ext>
            </a:extLst>
          </p:cNvPr>
          <p:cNvPicPr>
            <a:picLocks noChangeAspect="1"/>
          </p:cNvPicPr>
          <p:nvPr/>
        </p:nvPicPr>
        <p:blipFill>
          <a:blip r:embed="rId3"/>
          <a:stretch>
            <a:fillRect/>
          </a:stretch>
        </p:blipFill>
        <p:spPr>
          <a:xfrm>
            <a:off x="5490704" y="793422"/>
            <a:ext cx="6517099" cy="5440680"/>
          </a:xfrm>
          <a:prstGeom prst="rect">
            <a:avLst/>
          </a:prstGeom>
          <a:ln>
            <a:solidFill>
              <a:schemeClr val="tx1"/>
            </a:solidFill>
          </a:ln>
        </p:spPr>
      </p:pic>
      <p:cxnSp>
        <p:nvCxnSpPr>
          <p:cNvPr id="6" name="Straight Connector 5">
            <a:extLst>
              <a:ext uri="{FF2B5EF4-FFF2-40B4-BE49-F238E27FC236}">
                <a16:creationId xmlns:a16="http://schemas.microsoft.com/office/drawing/2014/main" id="{86D531C9-946A-485A-87C0-B0699FBFE534}"/>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7394FFE6-906B-4A9B-9439-0EF3A93B12C9}"/>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Opladen documenten (energie overdracht / meterstanden)</a:t>
            </a:r>
            <a:endParaRPr lang="en-BE" sz="2000" b="1" i="1">
              <a:latin typeface="Arial" panose="020B0604020202020204" pitchFamily="34" charset="0"/>
              <a:cs typeface="Arial" panose="020B0604020202020204" pitchFamily="34" charset="0"/>
            </a:endParaRPr>
          </a:p>
        </p:txBody>
      </p:sp>
      <p:pic>
        <p:nvPicPr>
          <p:cNvPr id="8" name="Picture 2">
            <a:extLst>
              <a:ext uri="{FF2B5EF4-FFF2-40B4-BE49-F238E27FC236}">
                <a16:creationId xmlns:a16="http://schemas.microsoft.com/office/drawing/2014/main" id="{6B777AE6-E634-45B0-AF8E-8562B22B65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E6CD11C-D868-470A-BD86-633515A9C2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
        <p:nvSpPr>
          <p:cNvPr id="10" name="Rectangle: Rounded Corners 9">
            <a:extLst>
              <a:ext uri="{FF2B5EF4-FFF2-40B4-BE49-F238E27FC236}">
                <a16:creationId xmlns:a16="http://schemas.microsoft.com/office/drawing/2014/main" id="{EC774B6A-FF62-48C6-8BB1-B339B362DDDE}"/>
              </a:ext>
            </a:extLst>
          </p:cNvPr>
          <p:cNvSpPr/>
          <p:nvPr/>
        </p:nvSpPr>
        <p:spPr>
          <a:xfrm>
            <a:off x="5654121" y="6009609"/>
            <a:ext cx="6136559" cy="182911"/>
          </a:xfrm>
          <a:prstGeom prst="roundRect">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 name="Rectangle: Rounded Corners 10">
            <a:extLst>
              <a:ext uri="{FF2B5EF4-FFF2-40B4-BE49-F238E27FC236}">
                <a16:creationId xmlns:a16="http://schemas.microsoft.com/office/drawing/2014/main" id="{D9559C3B-DFFD-4B4B-A79E-BB0A1BEA63F6}"/>
              </a:ext>
            </a:extLst>
          </p:cNvPr>
          <p:cNvSpPr/>
          <p:nvPr/>
        </p:nvSpPr>
        <p:spPr>
          <a:xfrm>
            <a:off x="710696" y="1554235"/>
            <a:ext cx="3614030" cy="1327400"/>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a:solidFill>
                  <a:srgbClr val="00B0F0"/>
                </a:solidFill>
                <a:latin typeface="Arial" panose="020B0604020202020204" pitchFamily="34" charset="0"/>
                <a:cs typeface="Arial" panose="020B0604020202020204" pitchFamily="34" charset="0"/>
              </a:rPr>
              <a:t>Via de link naar het dossier op het tabblad ‘Documenten’ van de opdracht, kan het dossier geopend en kunnen bijlagen toegevoegd worden.</a:t>
            </a:r>
            <a:endParaRPr lang="en-BE" sz="1200" b="1">
              <a:solidFill>
                <a:srgbClr val="00B0F0"/>
              </a:solidFill>
              <a:latin typeface="Arial" panose="020B0604020202020204" pitchFamily="34" charset="0"/>
              <a:cs typeface="Arial" panose="020B0604020202020204" pitchFamily="34" charset="0"/>
            </a:endParaRPr>
          </a:p>
        </p:txBody>
      </p:sp>
      <p:sp>
        <p:nvSpPr>
          <p:cNvPr id="12" name="Arrow: Down 11">
            <a:extLst>
              <a:ext uri="{FF2B5EF4-FFF2-40B4-BE49-F238E27FC236}">
                <a16:creationId xmlns:a16="http://schemas.microsoft.com/office/drawing/2014/main" id="{5EF772DA-1A3F-4B85-8A2B-027BFCF50C4B}"/>
              </a:ext>
            </a:extLst>
          </p:cNvPr>
          <p:cNvSpPr/>
          <p:nvPr/>
        </p:nvSpPr>
        <p:spPr>
          <a:xfrm>
            <a:off x="6499614" y="4751111"/>
            <a:ext cx="339213" cy="31954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4" name="Rectangle: Rounded Corners 13">
            <a:extLst>
              <a:ext uri="{FF2B5EF4-FFF2-40B4-BE49-F238E27FC236}">
                <a16:creationId xmlns:a16="http://schemas.microsoft.com/office/drawing/2014/main" id="{970B59C6-9326-44CF-90EC-206D9AED2572}"/>
              </a:ext>
            </a:extLst>
          </p:cNvPr>
          <p:cNvSpPr/>
          <p:nvPr/>
        </p:nvSpPr>
        <p:spPr>
          <a:xfrm>
            <a:off x="4335426" y="4566822"/>
            <a:ext cx="627734" cy="782418"/>
          </a:xfrm>
          <a:prstGeom prst="roundRect">
            <a:avLst>
              <a:gd name="adj" fmla="val 7931"/>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 name="Arrow: Bent 1">
            <a:extLst>
              <a:ext uri="{FF2B5EF4-FFF2-40B4-BE49-F238E27FC236}">
                <a16:creationId xmlns:a16="http://schemas.microsoft.com/office/drawing/2014/main" id="{0931E184-B30B-4C11-94E2-EA6B1CD18553}"/>
              </a:ext>
            </a:extLst>
          </p:cNvPr>
          <p:cNvSpPr/>
          <p:nvPr/>
        </p:nvSpPr>
        <p:spPr>
          <a:xfrm>
            <a:off x="4556760" y="3281680"/>
            <a:ext cx="701040" cy="1135617"/>
          </a:xfrm>
          <a:prstGeom prst="ben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chemeClr val="tx1"/>
              </a:solidFill>
            </a:endParaRPr>
          </a:p>
        </p:txBody>
      </p:sp>
      <p:sp>
        <p:nvSpPr>
          <p:cNvPr id="15" name="Arrow: Down 14">
            <a:extLst>
              <a:ext uri="{FF2B5EF4-FFF2-40B4-BE49-F238E27FC236}">
                <a16:creationId xmlns:a16="http://schemas.microsoft.com/office/drawing/2014/main" id="{22B528E2-E9B9-4201-A277-90294D19F048}"/>
              </a:ext>
            </a:extLst>
          </p:cNvPr>
          <p:cNvSpPr/>
          <p:nvPr/>
        </p:nvSpPr>
        <p:spPr>
          <a:xfrm rot="16200000">
            <a:off x="5247968" y="5939150"/>
            <a:ext cx="339213" cy="31954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1766169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464DD5C-8AC0-439E-8DA8-9EA27B8AC356}"/>
              </a:ext>
            </a:extLst>
          </p:cNvPr>
          <p:cNvPicPr>
            <a:picLocks noChangeAspect="1"/>
          </p:cNvPicPr>
          <p:nvPr/>
        </p:nvPicPr>
        <p:blipFill>
          <a:blip r:embed="rId2"/>
          <a:stretch>
            <a:fillRect/>
          </a:stretch>
        </p:blipFill>
        <p:spPr>
          <a:xfrm>
            <a:off x="219809" y="1129000"/>
            <a:ext cx="11752381" cy="4600000"/>
          </a:xfrm>
          <a:prstGeom prst="rect">
            <a:avLst/>
          </a:prstGeom>
        </p:spPr>
      </p:pic>
      <p:cxnSp>
        <p:nvCxnSpPr>
          <p:cNvPr id="6" name="Straight Connector 5">
            <a:extLst>
              <a:ext uri="{FF2B5EF4-FFF2-40B4-BE49-F238E27FC236}">
                <a16:creationId xmlns:a16="http://schemas.microsoft.com/office/drawing/2014/main" id="{EFF65732-F804-4B3A-B949-2F12D19AF9C6}"/>
              </a:ext>
            </a:extLst>
          </p:cNvPr>
          <p:cNvCxnSpPr>
            <a:cxnSpLocks/>
          </p:cNvCxnSpPr>
          <p:nvPr/>
        </p:nvCxnSpPr>
        <p:spPr>
          <a:xfrm>
            <a:off x="0" y="623898"/>
            <a:ext cx="12192000" cy="0"/>
          </a:xfrm>
          <a:prstGeom prst="line">
            <a:avLst/>
          </a:prstGeom>
          <a:ln w="57150">
            <a:solidFill>
              <a:srgbClr val="C00000"/>
            </a:solidFill>
          </a:ln>
          <a:effectLst>
            <a:outerShdw blurRad="50800" dist="38100" dir="10800000" algn="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1AEA7B67-1E3A-45D2-A24E-C91A9C218D3F}"/>
              </a:ext>
            </a:extLst>
          </p:cNvPr>
          <p:cNvSpPr/>
          <p:nvPr/>
        </p:nvSpPr>
        <p:spPr>
          <a:xfrm>
            <a:off x="0" y="-4538"/>
            <a:ext cx="12192000" cy="614989"/>
          </a:xfrm>
          <a:prstGeom prst="rect">
            <a:avLst/>
          </a:prstGeom>
          <a:solidFill>
            <a:srgbClr val="529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nl-BE" sz="2000" b="1" i="1">
                <a:latin typeface="Arial" panose="020B0604020202020204" pitchFamily="34" charset="0"/>
                <a:cs typeface="Arial" panose="020B0604020202020204" pitchFamily="34" charset="0"/>
              </a:rPr>
              <a:t>Terugkoppeling in ERAforce </a:t>
            </a:r>
            <a:endParaRPr lang="en-BE" sz="2000" b="1" i="1">
              <a:latin typeface="Arial" panose="020B0604020202020204" pitchFamily="34" charset="0"/>
              <a:cs typeface="Arial" panose="020B0604020202020204" pitchFamily="34" charset="0"/>
            </a:endParaRPr>
          </a:p>
        </p:txBody>
      </p:sp>
      <p:pic>
        <p:nvPicPr>
          <p:cNvPr id="8" name="Picture 2">
            <a:extLst>
              <a:ext uri="{FF2B5EF4-FFF2-40B4-BE49-F238E27FC236}">
                <a16:creationId xmlns:a16="http://schemas.microsoft.com/office/drawing/2014/main" id="{04A414AC-C31E-4483-AA84-56136B68D2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97" y="5710394"/>
            <a:ext cx="1052998" cy="9737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9A202CF-08DB-4C5F-8C7A-2200A4010B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2960"/>
            <a:ext cx="1735793" cy="1320150"/>
          </a:xfrm>
          <a:prstGeom prst="rect">
            <a:avLst/>
          </a:prstGeom>
          <a:effectLst>
            <a:outerShdw blurRad="63500" sx="102000" sy="102000" algn="ctr" rotWithShape="0">
              <a:prstClr val="black">
                <a:alpha val="40000"/>
              </a:prstClr>
            </a:outerShdw>
          </a:effectLst>
        </p:spPr>
      </p:pic>
      <p:sp>
        <p:nvSpPr>
          <p:cNvPr id="12" name="Rectangle: Rounded Corners 11">
            <a:extLst>
              <a:ext uri="{FF2B5EF4-FFF2-40B4-BE49-F238E27FC236}">
                <a16:creationId xmlns:a16="http://schemas.microsoft.com/office/drawing/2014/main" id="{002DEFB0-14ED-4877-991C-AAF355200CDA}"/>
              </a:ext>
            </a:extLst>
          </p:cNvPr>
          <p:cNvSpPr/>
          <p:nvPr/>
        </p:nvSpPr>
        <p:spPr>
          <a:xfrm>
            <a:off x="2094572" y="5530600"/>
            <a:ext cx="4699927" cy="1327400"/>
          </a:xfrm>
          <a:prstGeom prst="roundRect">
            <a:avLst/>
          </a:prstGeom>
          <a:solidFill>
            <a:schemeClr val="bg1">
              <a:lumMod val="95000"/>
            </a:schemeClr>
          </a:solidFill>
          <a:ln w="38100">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1200" b="1">
                <a:solidFill>
                  <a:srgbClr val="00B0F0"/>
                </a:solidFill>
                <a:latin typeface="Arial" panose="020B0604020202020204" pitchFamily="34" charset="0"/>
                <a:cs typeface="Arial" panose="020B0604020202020204" pitchFamily="34" charset="0"/>
              </a:rPr>
              <a:t>Per aangevraagde dienst wordt er op het tabblad ‘Bestanden’ een Document aangemaakt met de actuele status. Via de link ‘Dossier’ kan de makelaar automatisch doorclicken naar het dossier op de Mijn Verhuis portal. (Inloggen is daarbij ook geautomatiseerd)</a:t>
            </a:r>
            <a:endParaRPr lang="en-BE" sz="1200" b="1">
              <a:solidFill>
                <a:srgbClr val="00B0F0"/>
              </a:solidFill>
              <a:latin typeface="Arial" panose="020B0604020202020204"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664CCF58-E21A-4B84-9977-DD47514E8419}"/>
              </a:ext>
            </a:extLst>
          </p:cNvPr>
          <p:cNvSpPr/>
          <p:nvPr/>
        </p:nvSpPr>
        <p:spPr>
          <a:xfrm>
            <a:off x="8349319" y="4006500"/>
            <a:ext cx="1162982" cy="1429100"/>
          </a:xfrm>
          <a:prstGeom prst="roundRect">
            <a:avLst>
              <a:gd name="adj" fmla="val 7931"/>
            </a:avLst>
          </a:prstGeom>
          <a:solidFill>
            <a:srgbClr val="179CD7">
              <a:alpha val="26000"/>
            </a:srgbClr>
          </a:solidFill>
          <a:ln w="28575">
            <a:solidFill>
              <a:srgbClr val="179C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726831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833</Words>
  <Application>Microsoft Office PowerPoint</Application>
  <PresentationFormat>Breedbeeld</PresentationFormat>
  <Paragraphs>58</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Calibri Light</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Partnership ERA – Mijn Verhuis</vt:lpstr>
      <vt:lpstr>PowerPoint-presentatie</vt:lpstr>
      <vt:lpstr>Wist je dat… </vt:lpstr>
      <vt:lpstr>Hoe werkt het?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niels coninx</dc:creator>
  <cp:lastModifiedBy>Vera van Mijn Verhuis</cp:lastModifiedBy>
  <cp:revision>80</cp:revision>
  <dcterms:created xsi:type="dcterms:W3CDTF">2020-05-11T12:41:15Z</dcterms:created>
  <dcterms:modified xsi:type="dcterms:W3CDTF">2021-10-21T12:10:02Z</dcterms:modified>
</cp:coreProperties>
</file>