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0" r:id="rId4"/>
    <p:sldId id="262"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81" autoAdjust="0"/>
    <p:restoredTop sz="94638" autoAdjust="0"/>
  </p:normalViewPr>
  <p:slideViewPr>
    <p:cSldViewPr>
      <p:cViewPr varScale="1">
        <p:scale>
          <a:sx n="102" d="100"/>
          <a:sy n="102" d="100"/>
        </p:scale>
        <p:origin x="27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CD2BBD-6026-42E4-AEC7-AE7D9948BB5F}" type="datetimeFigureOut">
              <a:rPr lang="en-US" smtClean="0"/>
              <a:pPr/>
              <a:t>4/5/2023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FCD2BBD-6026-42E4-AEC7-AE7D9948BB5F}" type="datetimeFigureOut">
              <a:rPr lang="en-US" smtClean="0"/>
              <a:pPr/>
              <a:t>4/5/2023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CD2BBD-6026-42E4-AEC7-AE7D9948BB5F}" type="datetimeFigureOut">
              <a:rPr lang="en-US" smtClean="0"/>
              <a:pPr/>
              <a:t>4/5/2023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FCD2BBD-6026-42E4-AEC7-AE7D9948BB5F}" type="datetimeFigureOut">
              <a:rPr lang="en-US" smtClean="0"/>
              <a:pPr/>
              <a:t>4/5/2023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D2BBD-6026-42E4-AEC7-AE7D9948BB5F}" type="datetimeFigureOut">
              <a:rPr lang="en-US" smtClean="0"/>
              <a:pPr/>
              <a:t>4/5/2023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4/5/2023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4/5/2023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CD2BBD-6026-42E4-AEC7-AE7D9948BB5F}" type="datetimeFigureOut">
              <a:rPr lang="en-US" smtClean="0"/>
              <a:pPr/>
              <a:t>4/5/2023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9151A8-54E8-4279-81E7-39082177D22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dynamiclinic.com/cosmetic-surgery/weight-loss-bariatric-dubai/"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dynamiclinic.com/cosmetic-surgery/weight-loss-bariatric-dubai/"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dynamiclinic.com/cosmetic-surgery/weight-loss-bariatric-dubai/"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dynamiclinic.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1"/>
            <a:ext cx="7162800" cy="914400"/>
          </a:xfrm>
        </p:spPr>
        <p:txBody>
          <a:bodyPr>
            <a:normAutofit/>
          </a:bodyPr>
          <a:lstStyle/>
          <a:p>
            <a:r>
              <a:rPr lang="en-US" b="1" dirty="0"/>
              <a:t>Bariatric Surgery In Dubai</a:t>
            </a:r>
            <a:endParaRPr lang="en-US" dirty="0"/>
          </a:p>
        </p:txBody>
      </p:sp>
      <p:sp>
        <p:nvSpPr>
          <p:cNvPr id="3" name="Subtitle 2"/>
          <p:cNvSpPr>
            <a:spLocks noGrp="1"/>
          </p:cNvSpPr>
          <p:nvPr>
            <p:ph type="subTitle" idx="1"/>
          </p:nvPr>
        </p:nvSpPr>
        <p:spPr>
          <a:xfrm>
            <a:off x="457200" y="1371601"/>
            <a:ext cx="8382000" cy="5029199"/>
          </a:xfrm>
        </p:spPr>
        <p:txBody>
          <a:bodyPr>
            <a:normAutofit/>
          </a:bodyPr>
          <a:lstStyle/>
          <a:p>
            <a:r>
              <a:rPr lang="en-US" dirty="0">
                <a:solidFill>
                  <a:schemeClr val="tx1"/>
                </a:solidFill>
              </a:rPr>
              <a:t>The benefits of </a:t>
            </a:r>
            <a:r>
              <a:rPr lang="en-US" dirty="0" smtClean="0">
                <a:solidFill>
                  <a:schemeClr val="tx1"/>
                </a:solidFill>
                <a:hlinkClick r:id="rId2"/>
              </a:rPr>
              <a:t>Bariatric </a:t>
            </a:r>
            <a:r>
              <a:rPr lang="en-US" dirty="0">
                <a:solidFill>
                  <a:schemeClr val="tx1"/>
                </a:solidFill>
                <a:hlinkClick r:id="rId2"/>
              </a:rPr>
              <a:t>S</a:t>
            </a:r>
            <a:r>
              <a:rPr lang="en-US" dirty="0" smtClean="0">
                <a:solidFill>
                  <a:schemeClr val="tx1"/>
                </a:solidFill>
                <a:hlinkClick r:id="rId2"/>
              </a:rPr>
              <a:t>urgery </a:t>
            </a:r>
            <a:r>
              <a:rPr lang="en-US" dirty="0" smtClean="0">
                <a:solidFill>
                  <a:schemeClr val="tx1"/>
                </a:solidFill>
                <a:hlinkClick r:id="rId2"/>
              </a:rPr>
              <a:t>in Dubai</a:t>
            </a:r>
            <a:r>
              <a:rPr lang="en-US" dirty="0" smtClean="0">
                <a:solidFill>
                  <a:schemeClr val="tx1"/>
                </a:solidFill>
              </a:rPr>
              <a:t> are </a:t>
            </a:r>
            <a:r>
              <a:rPr lang="en-US" dirty="0">
                <a:solidFill>
                  <a:schemeClr val="tx1"/>
                </a:solidFill>
              </a:rPr>
              <a:t>letting you lose and maintain extra weight. Surgery cures or removes the majority of medical issues connected with obesity.</a:t>
            </a:r>
            <a:endParaRPr lang="en-US" sz="2400"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a:t>Bariatric Surgery In Dubai</a:t>
            </a:r>
            <a:endParaRPr lang="en-US" dirty="0"/>
          </a:p>
        </p:txBody>
      </p:sp>
      <p:pic>
        <p:nvPicPr>
          <p:cNvPr id="8" name="Content Placeholder 7"/>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828800" y="1752600"/>
            <a:ext cx="5988844" cy="3992563"/>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Bariatric Surgery In Dubai</a:t>
            </a:r>
            <a:endParaRPr lang="en-US" dirty="0"/>
          </a:p>
        </p:txBody>
      </p:sp>
      <p:sp>
        <p:nvSpPr>
          <p:cNvPr id="3" name="Content Placeholder 2"/>
          <p:cNvSpPr>
            <a:spLocks noGrp="1"/>
          </p:cNvSpPr>
          <p:nvPr>
            <p:ph idx="1"/>
          </p:nvPr>
        </p:nvSpPr>
        <p:spPr>
          <a:xfrm>
            <a:off x="457200" y="1219200"/>
            <a:ext cx="8229600" cy="5334000"/>
          </a:xfrm>
        </p:spPr>
        <p:txBody>
          <a:bodyPr>
            <a:noAutofit/>
          </a:bodyPr>
          <a:lstStyle/>
          <a:p>
            <a:pPr marL="0" indent="0">
              <a:buNone/>
            </a:pPr>
            <a:r>
              <a:rPr lang="en-US" sz="1800" dirty="0"/>
              <a:t>Bariatric surgery is a type of surgery that helps obese individuals </a:t>
            </a:r>
            <a:r>
              <a:rPr lang="en-US" sz="1800" b="1" dirty="0"/>
              <a:t>lose </a:t>
            </a:r>
            <a:r>
              <a:rPr lang="en-US" sz="1800" b="1" dirty="0" smtClean="0"/>
              <a:t>weight in Dubai</a:t>
            </a:r>
            <a:r>
              <a:rPr lang="en-US" sz="1800" dirty="0" smtClean="0"/>
              <a:t>  </a:t>
            </a:r>
            <a:r>
              <a:rPr lang="en-US" sz="1800" dirty="0"/>
              <a:t>by making changes to their digestive system. While this surgery can be life-changing for those struggling with obesity, it is also a major surgical procedure that requires proper recovery time. In this article, we will discuss the various stages of recovery and answer the question, "how long does it take to recover from bariatric surgery?"</a:t>
            </a:r>
          </a:p>
          <a:p>
            <a:pPr marL="0" indent="0">
              <a:buNone/>
            </a:pPr>
            <a:endParaRPr lang="en-US" sz="1800" b="1" dirty="0" smtClean="0"/>
          </a:p>
          <a:p>
            <a:pPr marL="0" indent="0">
              <a:buNone/>
            </a:pPr>
            <a:r>
              <a:rPr lang="en-US" sz="1800" b="1" dirty="0" smtClean="0"/>
              <a:t>Introduction</a:t>
            </a:r>
            <a:endParaRPr lang="en-US" sz="1800" b="1" dirty="0"/>
          </a:p>
          <a:p>
            <a:pPr marL="0" indent="0">
              <a:buNone/>
            </a:pPr>
            <a:r>
              <a:rPr lang="en-US" sz="1800" b="1" dirty="0">
                <a:hlinkClick r:id="rId2"/>
              </a:rPr>
              <a:t>Bariatric </a:t>
            </a:r>
            <a:r>
              <a:rPr lang="en-US" sz="1800" b="1" dirty="0" smtClean="0">
                <a:hlinkClick r:id="rId2"/>
              </a:rPr>
              <a:t>Surgery in Dubai</a:t>
            </a:r>
            <a:r>
              <a:rPr lang="en-US" sz="1800" dirty="0" smtClean="0"/>
              <a:t> is </a:t>
            </a:r>
            <a:r>
              <a:rPr lang="en-US" sz="1800" dirty="0"/>
              <a:t>a major surgical procedure that helps obese individuals lose weight by making changes to their digestive system. The recovery process for bariatric surgery can vary depending on the type of surgery, the patient's overall health, and other factors. It is important to follow the post-operative instructions provided by your surgeon to ensure a smooth recovery</a:t>
            </a:r>
            <a:r>
              <a:rPr lang="en-US" sz="1800" dirty="0" smtClean="0"/>
              <a:t>.</a:t>
            </a:r>
          </a:p>
          <a:p>
            <a:pPr marL="0" indent="0">
              <a:buNone/>
            </a:pPr>
            <a:endParaRPr lang="en-US" sz="1800" dirty="0"/>
          </a:p>
          <a:p>
            <a:pPr marL="0" indent="0">
              <a:buNone/>
            </a:pPr>
            <a:r>
              <a:rPr lang="en-US" sz="1800" b="1" dirty="0"/>
              <a:t>Preparing for Surgery</a:t>
            </a:r>
          </a:p>
          <a:p>
            <a:pPr marL="0" indent="0">
              <a:buNone/>
            </a:pPr>
            <a:r>
              <a:rPr lang="en-US" sz="1800" dirty="0"/>
              <a:t>Before undergoing bariatric surgery, it is important to prepare both mentally and physically for the surgery. This may include meeting with a registered dietitian to learn about proper nutrition and making lifestyle changes to improve overall health. It is also important to discuss any concerns or questions with your surgeon.</a:t>
            </a:r>
          </a:p>
          <a:p>
            <a:pPr marL="0" indent="0">
              <a:buNone/>
            </a:pPr>
            <a:endParaRPr lang="en-US" sz="1800" dirty="0"/>
          </a:p>
          <a:p>
            <a:pPr>
              <a:buNone/>
            </a:pPr>
            <a:endParaRPr lang="en-US" sz="1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762000"/>
          </a:xfrm>
        </p:spPr>
        <p:txBody>
          <a:bodyPr>
            <a:normAutofit/>
          </a:bodyPr>
          <a:lstStyle/>
          <a:p>
            <a:r>
              <a:rPr lang="en-US" b="1" dirty="0"/>
              <a:t>Bariatric Surgery In Dubai</a:t>
            </a:r>
            <a:endParaRPr lang="en-US" dirty="0"/>
          </a:p>
        </p:txBody>
      </p:sp>
      <p:sp>
        <p:nvSpPr>
          <p:cNvPr id="3" name="Content Placeholder 2"/>
          <p:cNvSpPr>
            <a:spLocks noGrp="1"/>
          </p:cNvSpPr>
          <p:nvPr>
            <p:ph idx="1"/>
          </p:nvPr>
        </p:nvSpPr>
        <p:spPr>
          <a:xfrm>
            <a:off x="381000" y="838200"/>
            <a:ext cx="8229600" cy="5867400"/>
          </a:xfrm>
        </p:spPr>
        <p:txBody>
          <a:bodyPr>
            <a:noAutofit/>
          </a:bodyPr>
          <a:lstStyle/>
          <a:p>
            <a:pPr marL="0" indent="0">
              <a:buNone/>
            </a:pPr>
            <a:endParaRPr lang="en-US" sz="1800" b="1" dirty="0" smtClean="0"/>
          </a:p>
          <a:p>
            <a:pPr marL="0" indent="0">
              <a:buNone/>
            </a:pPr>
            <a:r>
              <a:rPr lang="en-US" sz="1800" b="1" dirty="0" smtClean="0"/>
              <a:t>Hospital </a:t>
            </a:r>
            <a:r>
              <a:rPr lang="en-US" sz="1800" b="1" dirty="0"/>
              <a:t>Stay</a:t>
            </a:r>
          </a:p>
          <a:p>
            <a:pPr marL="0" indent="0">
              <a:buNone/>
            </a:pPr>
            <a:r>
              <a:rPr lang="en-US" sz="1800" dirty="0"/>
              <a:t>After </a:t>
            </a:r>
            <a:r>
              <a:rPr lang="en-US" sz="1800" b="1" dirty="0" smtClean="0">
                <a:hlinkClick r:id="rId2"/>
              </a:rPr>
              <a:t>Bariatric Surgery in Dubai</a:t>
            </a:r>
            <a:r>
              <a:rPr lang="en-US" sz="1800" dirty="0" smtClean="0"/>
              <a:t>, </a:t>
            </a:r>
            <a:r>
              <a:rPr lang="en-US" sz="1800" dirty="0"/>
              <a:t>patients will typically stay in the hospital for one to three days. During this time, the patient will be monitored closely by medical staff to ensure a smooth recovery. Pain medication will be provided to help manage discomfort during this time.</a:t>
            </a:r>
          </a:p>
          <a:p>
            <a:pPr marL="0" indent="0">
              <a:buNone/>
            </a:pPr>
            <a:endParaRPr lang="en-US" sz="1800" b="1" dirty="0" smtClean="0"/>
          </a:p>
          <a:p>
            <a:pPr marL="0" indent="0">
              <a:buNone/>
            </a:pPr>
            <a:r>
              <a:rPr lang="en-US" sz="1800" b="1" dirty="0" smtClean="0"/>
              <a:t>Immediate </a:t>
            </a:r>
            <a:r>
              <a:rPr lang="en-US" sz="1800" b="1" dirty="0"/>
              <a:t>Post-Operative Period</a:t>
            </a:r>
          </a:p>
          <a:p>
            <a:pPr marL="0" indent="0">
              <a:buNone/>
            </a:pPr>
            <a:r>
              <a:rPr lang="en-US" sz="1800" dirty="0"/>
              <a:t>The immediate post-operative period can be the most difficult part of the recovery process. Patients may experience discomfort, fatigue, and difficulty eating and drinking. It is important to follow the post-operative instructions provided by your surgeon during this time, which may include a liquid diet and walking regularly to aid in digestion and circulation.</a:t>
            </a:r>
          </a:p>
          <a:p>
            <a:pPr marL="0" indent="0">
              <a:buNone/>
            </a:pPr>
            <a:endParaRPr lang="en-US" sz="1800" b="1" dirty="0" smtClean="0"/>
          </a:p>
          <a:p>
            <a:pPr marL="0" indent="0">
              <a:buNone/>
            </a:pPr>
            <a:r>
              <a:rPr lang="en-US" sz="1800" b="1" dirty="0" smtClean="0"/>
              <a:t>Returning </a:t>
            </a:r>
            <a:r>
              <a:rPr lang="en-US" sz="1800" b="1" dirty="0"/>
              <a:t>Home</a:t>
            </a:r>
          </a:p>
          <a:p>
            <a:pPr marL="0" indent="0">
              <a:buNone/>
            </a:pPr>
            <a:r>
              <a:rPr lang="en-US" sz="1800" dirty="0"/>
              <a:t>After being discharged from the hospital, patients will continue their recovery at home. It is important to have a support system in place during this time to help with daily tasks and emotional support. Patients will typically have follow-up appointments with their surgeon to monitor progress and address any concerns.</a:t>
            </a:r>
          </a:p>
          <a:p>
            <a:pPr>
              <a:buNone/>
            </a:pPr>
            <a:endParaRPr lang="en-US" sz="1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t>Contact Us </a:t>
            </a:r>
            <a:endParaRPr lang="en-US" sz="4800" b="1" dirty="0"/>
          </a:p>
        </p:txBody>
      </p:sp>
      <p:sp>
        <p:nvSpPr>
          <p:cNvPr id="3" name="Content Placeholder 2"/>
          <p:cNvSpPr>
            <a:spLocks noGrp="1"/>
          </p:cNvSpPr>
          <p:nvPr>
            <p:ph idx="1"/>
          </p:nvPr>
        </p:nvSpPr>
        <p:spPr>
          <a:xfrm>
            <a:off x="0" y="1524000"/>
            <a:ext cx="9220200" cy="4648200"/>
          </a:xfrm>
        </p:spPr>
        <p:txBody>
          <a:bodyPr>
            <a:noAutofit/>
          </a:bodyPr>
          <a:lstStyle/>
          <a:p>
            <a:r>
              <a:rPr lang="en-US" sz="1800" dirty="0" smtClean="0"/>
              <a:t>Address: </a:t>
            </a:r>
            <a:r>
              <a:rPr lang="en-US" sz="1600" dirty="0"/>
              <a:t>Villa 1091, Al </a:t>
            </a:r>
            <a:r>
              <a:rPr lang="en-US" sz="1600" dirty="0" err="1"/>
              <a:t>Wasl</a:t>
            </a:r>
            <a:r>
              <a:rPr lang="en-US" sz="1600" dirty="0"/>
              <a:t> Road, Al </a:t>
            </a:r>
            <a:r>
              <a:rPr lang="en-US" sz="1600" dirty="0" err="1"/>
              <a:t>Manara</a:t>
            </a:r>
            <a:r>
              <a:rPr lang="en-US" sz="1600" dirty="0"/>
              <a:t> Area (On the junction of </a:t>
            </a:r>
            <a:r>
              <a:rPr lang="en-US" sz="1600" dirty="0" err="1"/>
              <a:t>AlThanya</a:t>
            </a:r>
            <a:r>
              <a:rPr lang="en-US" sz="1600" dirty="0"/>
              <a:t> &amp; Al </a:t>
            </a:r>
            <a:r>
              <a:rPr lang="en-US" sz="1600" dirty="0" err="1"/>
              <a:t>Wasl</a:t>
            </a:r>
            <a:r>
              <a:rPr lang="en-US" sz="1600" dirty="0"/>
              <a:t> Road) </a:t>
            </a:r>
            <a:r>
              <a:rPr lang="en-US" sz="1600" dirty="0" smtClean="0"/>
              <a:t>Dubai</a:t>
            </a:r>
            <a:endParaRPr lang="en-US" dirty="0" smtClean="0"/>
          </a:p>
          <a:p>
            <a:r>
              <a:rPr lang="en-US" sz="1800" dirty="0" smtClean="0"/>
              <a:t>Mobile: 	</a:t>
            </a:r>
            <a:r>
              <a:rPr lang="en-US" sz="1600" dirty="0"/>
              <a:t>971 </a:t>
            </a:r>
            <a:r>
              <a:rPr lang="en-US" sz="1600" dirty="0" smtClean="0"/>
              <a:t>561772998</a:t>
            </a:r>
          </a:p>
          <a:p>
            <a:r>
              <a:rPr lang="en-US" sz="1800" dirty="0" smtClean="0"/>
              <a:t>Website: 	</a:t>
            </a:r>
            <a:r>
              <a:rPr lang="en-US" sz="1800" dirty="0" smtClean="0">
                <a:hlinkClick r:id="rId2"/>
              </a:rPr>
              <a:t>www.dynamiclinic.com</a:t>
            </a:r>
            <a:endParaRPr lang="en-US" sz="1800" dirty="0" smtClean="0"/>
          </a:p>
          <a:p>
            <a:pPr marL="0" indent="0">
              <a:buNone/>
            </a:pPr>
            <a:endParaRPr lang="en-US" sz="18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389</TotalTime>
  <Words>445</Words>
  <Application>Microsoft Office PowerPoint</Application>
  <PresentationFormat>On-screen Show (4:3)</PresentationFormat>
  <Paragraphs>25</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Bariatric Surgery In Dubai</vt:lpstr>
      <vt:lpstr>Bariatric Surgery In Dubai</vt:lpstr>
      <vt:lpstr>Bariatric Surgery In Dubai</vt:lpstr>
      <vt:lpstr>Bariatric Surgery In Dubai</vt:lpstr>
      <vt:lpstr>Contact Us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Teeth cleaning in Islamabad</dc:title>
  <dc:creator>user</dc:creator>
  <cp:lastModifiedBy>User</cp:lastModifiedBy>
  <cp:revision>72</cp:revision>
  <dcterms:created xsi:type="dcterms:W3CDTF">2021-01-11T19:55:12Z</dcterms:created>
  <dcterms:modified xsi:type="dcterms:W3CDTF">2023-04-05T13:10:31Z</dcterms:modified>
</cp:coreProperties>
</file>