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67" r:id="rId3"/>
    <p:sldId id="328" r:id="rId4"/>
    <p:sldId id="330" r:id="rId5"/>
    <p:sldId id="329" r:id="rId6"/>
    <p:sldId id="327" r:id="rId7"/>
    <p:sldId id="270" r:id="rId8"/>
    <p:sldId id="337" r:id="rId9"/>
    <p:sldId id="271" r:id="rId10"/>
    <p:sldId id="333" r:id="rId1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50"/>
    <a:srgbClr val="F3F4FF"/>
    <a:srgbClr val="EBECFF"/>
    <a:srgbClr val="E7E8FF"/>
    <a:srgbClr val="CCCDE6"/>
    <a:srgbClr val="28294F"/>
    <a:srgbClr val="767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343" autoAdjust="0"/>
  </p:normalViewPr>
  <p:slideViewPr>
    <p:cSldViewPr snapToGrid="0">
      <p:cViewPr varScale="1">
        <p:scale>
          <a:sx n="69" d="100"/>
          <a:sy n="69" d="100"/>
        </p:scale>
        <p:origin x="-79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AA77D3-A0B4-47AC-AE42-01175588EE69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08F0D5-1AB1-4758-B9ED-6FF317051705}">
      <dgm:prSet phldrT="[Текст]" custT="1"/>
      <dgm:spPr>
        <a:solidFill>
          <a:srgbClr val="CCCDE6"/>
        </a:solidFill>
        <a:ln>
          <a:solidFill>
            <a:srgbClr val="28294F"/>
          </a:solidFill>
        </a:ln>
      </dgm:spPr>
      <dgm:t>
        <a:bodyPr/>
        <a:lstStyle/>
        <a:p>
          <a:pPr algn="just"/>
          <a:r>
            <a:rPr lang="es-ES" sz="1600" dirty="0" smtClean="0">
              <a:latin typeface="Times New Roman" pitchFamily="18" charset="0"/>
              <a:cs typeface="Times New Roman" pitchFamily="18" charset="0"/>
            </a:rPr>
            <a:t>División de surtido de mercancías según las demandas del mercado y de los consumidores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7446E0B9-2A6B-4C02-8BB1-2D69C691C5CC}" type="parTrans" cxnId="{CD5C0D7F-6575-43C0-87BF-3D5938E3B1FE}">
      <dgm:prSet/>
      <dgm:spPr/>
      <dgm:t>
        <a:bodyPr/>
        <a:lstStyle/>
        <a:p>
          <a:endParaRPr lang="ru-RU"/>
        </a:p>
      </dgm:t>
    </dgm:pt>
    <dgm:pt modelId="{3527C897-8F0C-4558-879E-571FD3D6DE8B}" type="sibTrans" cxnId="{CD5C0D7F-6575-43C0-87BF-3D5938E3B1FE}">
      <dgm:prSet/>
      <dgm:spPr>
        <a:ln>
          <a:solidFill>
            <a:srgbClr val="28294F"/>
          </a:solidFill>
        </a:ln>
      </dgm:spPr>
      <dgm:t>
        <a:bodyPr/>
        <a:lstStyle/>
        <a:p>
          <a:endParaRPr lang="ru-RU"/>
        </a:p>
      </dgm:t>
    </dgm:pt>
    <dgm:pt modelId="{957C1B33-41F8-4AF4-BCC2-95DEED9C45C6}">
      <dgm:prSet phldrT="[Текст]" custT="1"/>
      <dgm:spPr>
        <a:solidFill>
          <a:schemeClr val="bg1">
            <a:lumMod val="95000"/>
          </a:schemeClr>
        </a:solidFill>
        <a:ln>
          <a:solidFill>
            <a:srgbClr val="28294F"/>
          </a:solidFill>
        </a:ln>
      </dgm:spPr>
      <dgm:t>
        <a:bodyPr/>
        <a:lstStyle/>
        <a:p>
          <a:pPr algn="just"/>
          <a:r>
            <a:rPr lang="es-ES" sz="1600" noProof="0" dirty="0" smtClean="0">
              <a:latin typeface="Times New Roman" pitchFamily="18" charset="0"/>
              <a:cs typeface="Times New Roman" pitchFamily="18" charset="0"/>
            </a:rPr>
            <a:t>Competitividad de la organizacion</a:t>
          </a:r>
          <a:endParaRPr lang="es-ES" sz="1600" noProof="0" dirty="0">
            <a:latin typeface="Times New Roman" pitchFamily="18" charset="0"/>
            <a:cs typeface="Times New Roman" pitchFamily="18" charset="0"/>
          </a:endParaRPr>
        </a:p>
      </dgm:t>
    </dgm:pt>
    <dgm:pt modelId="{902540E7-BB01-4FB2-A027-74823258442F}" type="parTrans" cxnId="{0A905E4F-D597-48C0-9B34-EE57797CBBAC}">
      <dgm:prSet/>
      <dgm:spPr/>
      <dgm:t>
        <a:bodyPr/>
        <a:lstStyle/>
        <a:p>
          <a:endParaRPr lang="ru-RU"/>
        </a:p>
      </dgm:t>
    </dgm:pt>
    <dgm:pt modelId="{7C08371D-61C0-4D32-A7E6-9212799A0BB7}" type="sibTrans" cxnId="{0A905E4F-D597-48C0-9B34-EE57797CBBAC}">
      <dgm:prSet/>
      <dgm:spPr/>
      <dgm:t>
        <a:bodyPr/>
        <a:lstStyle/>
        <a:p>
          <a:endParaRPr lang="ru-RU"/>
        </a:p>
      </dgm:t>
    </dgm:pt>
    <dgm:pt modelId="{34FF5633-113A-4D6B-B0E6-921FE184014C}">
      <dgm:prSet phldrT="[Текст]" custT="1"/>
      <dgm:spPr>
        <a:solidFill>
          <a:srgbClr val="CCCDE6"/>
        </a:solidFill>
        <a:ln>
          <a:solidFill>
            <a:srgbClr val="28294F"/>
          </a:solidFill>
        </a:ln>
      </dgm:spPr>
      <dgm:t>
        <a:bodyPr/>
        <a:lstStyle/>
        <a:p>
          <a:pPr algn="just"/>
          <a:r>
            <a:rPr lang="es-ES" sz="1600" dirty="0" smtClean="0">
              <a:latin typeface="Times New Roman" pitchFamily="18" charset="0"/>
              <a:cs typeface="Times New Roman" pitchFamily="18" charset="0"/>
            </a:rPr>
            <a:t>Posición dominante en el mercado de la República de Belarús y posiciones estables en las regiones de presencia, como los mercados de la CEI y la UE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CB46610-F53D-4740-B566-28E1E76A5ED6}" type="parTrans" cxnId="{34D1AD49-644D-4D7A-851C-79F87B3270F7}">
      <dgm:prSet/>
      <dgm:spPr/>
      <dgm:t>
        <a:bodyPr/>
        <a:lstStyle/>
        <a:p>
          <a:endParaRPr lang="ru-RU"/>
        </a:p>
      </dgm:t>
    </dgm:pt>
    <dgm:pt modelId="{8A82E4AE-09A7-4FBE-BDFB-0B4D4A15B88A}" type="sibTrans" cxnId="{34D1AD49-644D-4D7A-851C-79F87B3270F7}">
      <dgm:prSet/>
      <dgm:spPr/>
      <dgm:t>
        <a:bodyPr/>
        <a:lstStyle/>
        <a:p>
          <a:endParaRPr lang="ru-RU"/>
        </a:p>
      </dgm:t>
    </dgm:pt>
    <dgm:pt modelId="{339545E8-3915-4586-B8C3-060249DF1BCD}">
      <dgm:prSet phldrT="[Текст]" custT="1"/>
      <dgm:spPr>
        <a:solidFill>
          <a:schemeClr val="bg1">
            <a:lumMod val="95000"/>
          </a:schemeClr>
        </a:solidFill>
        <a:ln>
          <a:solidFill>
            <a:srgbClr val="28294F"/>
          </a:solidFill>
        </a:ln>
      </dgm:spPr>
      <dgm:t>
        <a:bodyPr/>
        <a:lstStyle/>
        <a:p>
          <a:pPr algn="just"/>
          <a:r>
            <a:rPr lang="es-ES" sz="1600" dirty="0" smtClean="0">
              <a:latin typeface="Times New Roman" pitchFamily="18" charset="0"/>
              <a:cs typeface="Times New Roman" pitchFamily="18" charset="0"/>
            </a:rPr>
            <a:t>Relaciones de producción y económicas, de científicas y de construcción entre </a:t>
          </a:r>
          <a:r>
            <a:rPr lang="es-ES" sz="1600" dirty="0" smtClean="0">
              <a:latin typeface="Times New Roman" pitchFamily="18" charset="0"/>
              <a:cs typeface="Times New Roman" pitchFamily="18" charset="0"/>
            </a:rPr>
            <a:t>los sectores de </a:t>
          </a:r>
          <a:r>
            <a:rPr lang="es-ES" sz="1600" dirty="0" smtClean="0">
              <a:latin typeface="Times New Roman" pitchFamily="18" charset="0"/>
              <a:cs typeface="Times New Roman" pitchFamily="18" charset="0"/>
            </a:rPr>
            <a:t>la empresa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F182B3A-B4BA-4E9E-84FC-88722F250265}" type="parTrans" cxnId="{65DB077D-B1ED-47F1-B0EE-F53699DB44C6}">
      <dgm:prSet/>
      <dgm:spPr/>
      <dgm:t>
        <a:bodyPr/>
        <a:lstStyle/>
        <a:p>
          <a:endParaRPr lang="ru-RU"/>
        </a:p>
      </dgm:t>
    </dgm:pt>
    <dgm:pt modelId="{D413A9E5-9548-4FD4-B205-88256E487FBC}" type="sibTrans" cxnId="{65DB077D-B1ED-47F1-B0EE-F53699DB44C6}">
      <dgm:prSet/>
      <dgm:spPr/>
      <dgm:t>
        <a:bodyPr/>
        <a:lstStyle/>
        <a:p>
          <a:endParaRPr lang="ru-RU"/>
        </a:p>
      </dgm:t>
    </dgm:pt>
    <dgm:pt modelId="{ADF303C8-15CA-48D8-B2C5-BD69BCFB4585}" type="pres">
      <dgm:prSet presAssocID="{6AAA77D3-A0B4-47AC-AE42-01175588EE6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4D38217-2EC5-45CF-906F-BC05672ABD13}" type="pres">
      <dgm:prSet presAssocID="{6AAA77D3-A0B4-47AC-AE42-01175588EE69}" presName="Name1" presStyleCnt="0"/>
      <dgm:spPr/>
    </dgm:pt>
    <dgm:pt modelId="{775B0E9E-FFBB-425E-8EBD-3312801490FF}" type="pres">
      <dgm:prSet presAssocID="{6AAA77D3-A0B4-47AC-AE42-01175588EE69}" presName="cycle" presStyleCnt="0"/>
      <dgm:spPr/>
    </dgm:pt>
    <dgm:pt modelId="{CBDF629E-8428-4403-B7DE-2AE0D46150F1}" type="pres">
      <dgm:prSet presAssocID="{6AAA77D3-A0B4-47AC-AE42-01175588EE69}" presName="srcNode" presStyleLbl="node1" presStyleIdx="0" presStyleCnt="4"/>
      <dgm:spPr/>
    </dgm:pt>
    <dgm:pt modelId="{D3F5154D-8F40-483F-A8DD-D166F46D4F20}" type="pres">
      <dgm:prSet presAssocID="{6AAA77D3-A0B4-47AC-AE42-01175588EE69}" presName="conn" presStyleLbl="parChTrans1D2" presStyleIdx="0" presStyleCnt="1"/>
      <dgm:spPr/>
      <dgm:t>
        <a:bodyPr/>
        <a:lstStyle/>
        <a:p>
          <a:endParaRPr lang="ru-RU"/>
        </a:p>
      </dgm:t>
    </dgm:pt>
    <dgm:pt modelId="{DE7EADEF-1D8E-4A07-A85C-B55ADF15AB51}" type="pres">
      <dgm:prSet presAssocID="{6AAA77D3-A0B4-47AC-AE42-01175588EE69}" presName="extraNode" presStyleLbl="node1" presStyleIdx="0" presStyleCnt="4"/>
      <dgm:spPr/>
    </dgm:pt>
    <dgm:pt modelId="{106593CD-D27A-4127-BC48-9F4FD0E78538}" type="pres">
      <dgm:prSet presAssocID="{6AAA77D3-A0B4-47AC-AE42-01175588EE69}" presName="dstNode" presStyleLbl="node1" presStyleIdx="0" presStyleCnt="4"/>
      <dgm:spPr/>
    </dgm:pt>
    <dgm:pt modelId="{DFE8E9CA-9476-44F0-B5D8-326AF2B75CC3}" type="pres">
      <dgm:prSet presAssocID="{0B08F0D5-1AB1-4758-B9ED-6FF317051705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16826-AFC3-4CDC-8B3A-9241A4514024}" type="pres">
      <dgm:prSet presAssocID="{0B08F0D5-1AB1-4758-B9ED-6FF317051705}" presName="accent_1" presStyleCnt="0"/>
      <dgm:spPr/>
    </dgm:pt>
    <dgm:pt modelId="{3AE8D04E-BC79-4037-AF29-E954AEC6D9F0}" type="pres">
      <dgm:prSet presAssocID="{0B08F0D5-1AB1-4758-B9ED-6FF317051705}" presName="accentRepeatNode" presStyleLbl="solidFgAcc1" presStyleIdx="0" presStyleCnt="4"/>
      <dgm:spPr>
        <a:ln>
          <a:solidFill>
            <a:srgbClr val="28294F"/>
          </a:solidFill>
        </a:ln>
      </dgm:spPr>
    </dgm:pt>
    <dgm:pt modelId="{F6590C73-B381-4A24-8AFC-DC7ADC07E00C}" type="pres">
      <dgm:prSet presAssocID="{957C1B33-41F8-4AF4-BCC2-95DEED9C45C6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F32B25-51DB-4840-9DD3-D8A9C3970A7A}" type="pres">
      <dgm:prSet presAssocID="{957C1B33-41F8-4AF4-BCC2-95DEED9C45C6}" presName="accent_2" presStyleCnt="0"/>
      <dgm:spPr/>
    </dgm:pt>
    <dgm:pt modelId="{43A9A092-2BCF-46A5-BBB2-B2E6F138DAC9}" type="pres">
      <dgm:prSet presAssocID="{957C1B33-41F8-4AF4-BCC2-95DEED9C45C6}" presName="accentRepeatNode" presStyleLbl="solidFgAcc1" presStyleIdx="1" presStyleCnt="4"/>
      <dgm:spPr>
        <a:ln>
          <a:solidFill>
            <a:srgbClr val="28294F"/>
          </a:solidFill>
        </a:ln>
      </dgm:spPr>
    </dgm:pt>
    <dgm:pt modelId="{3F2EEAF2-391E-4C4B-B320-6D321345541C}" type="pres">
      <dgm:prSet presAssocID="{34FF5633-113A-4D6B-B0E6-921FE184014C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EC252-BA2F-457F-A8D3-1CB632EFE683}" type="pres">
      <dgm:prSet presAssocID="{34FF5633-113A-4D6B-B0E6-921FE184014C}" presName="accent_3" presStyleCnt="0"/>
      <dgm:spPr/>
    </dgm:pt>
    <dgm:pt modelId="{9DAE25AD-1EC6-426B-8580-07389C68CB2D}" type="pres">
      <dgm:prSet presAssocID="{34FF5633-113A-4D6B-B0E6-921FE184014C}" presName="accentRepeatNode" presStyleLbl="solidFgAcc1" presStyleIdx="2" presStyleCnt="4"/>
      <dgm:spPr>
        <a:ln>
          <a:solidFill>
            <a:srgbClr val="28294F"/>
          </a:solidFill>
        </a:ln>
      </dgm:spPr>
    </dgm:pt>
    <dgm:pt modelId="{9D66DAF7-F570-4288-B77E-C57215D7F47F}" type="pres">
      <dgm:prSet presAssocID="{339545E8-3915-4586-B8C3-060249DF1BCD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16D392-23E2-4554-916D-C95257A00156}" type="pres">
      <dgm:prSet presAssocID="{339545E8-3915-4586-B8C3-060249DF1BCD}" presName="accent_4" presStyleCnt="0"/>
      <dgm:spPr/>
    </dgm:pt>
    <dgm:pt modelId="{C9A61102-2BEA-4301-908B-D3172B337335}" type="pres">
      <dgm:prSet presAssocID="{339545E8-3915-4586-B8C3-060249DF1BCD}" presName="accentRepeatNode" presStyleLbl="solidFgAcc1" presStyleIdx="3" presStyleCnt="4"/>
      <dgm:spPr>
        <a:ln>
          <a:solidFill>
            <a:srgbClr val="28294F"/>
          </a:solidFill>
        </a:ln>
      </dgm:spPr>
    </dgm:pt>
  </dgm:ptLst>
  <dgm:cxnLst>
    <dgm:cxn modelId="{1DE4FDB5-893D-43ED-A6F4-BA1FED0A1FEF}" type="presOf" srcId="{6AAA77D3-A0B4-47AC-AE42-01175588EE69}" destId="{ADF303C8-15CA-48D8-B2C5-BD69BCFB4585}" srcOrd="0" destOrd="0" presId="urn:microsoft.com/office/officeart/2008/layout/VerticalCurvedList"/>
    <dgm:cxn modelId="{0A905E4F-D597-48C0-9B34-EE57797CBBAC}" srcId="{6AAA77D3-A0B4-47AC-AE42-01175588EE69}" destId="{957C1B33-41F8-4AF4-BCC2-95DEED9C45C6}" srcOrd="1" destOrd="0" parTransId="{902540E7-BB01-4FB2-A027-74823258442F}" sibTransId="{7C08371D-61C0-4D32-A7E6-9212799A0BB7}"/>
    <dgm:cxn modelId="{CD5C0D7F-6575-43C0-87BF-3D5938E3B1FE}" srcId="{6AAA77D3-A0B4-47AC-AE42-01175588EE69}" destId="{0B08F0D5-1AB1-4758-B9ED-6FF317051705}" srcOrd="0" destOrd="0" parTransId="{7446E0B9-2A6B-4C02-8BB1-2D69C691C5CC}" sibTransId="{3527C897-8F0C-4558-879E-571FD3D6DE8B}"/>
    <dgm:cxn modelId="{34D1AD49-644D-4D7A-851C-79F87B3270F7}" srcId="{6AAA77D3-A0B4-47AC-AE42-01175588EE69}" destId="{34FF5633-113A-4D6B-B0E6-921FE184014C}" srcOrd="2" destOrd="0" parTransId="{6CB46610-F53D-4740-B566-28E1E76A5ED6}" sibTransId="{8A82E4AE-09A7-4FBE-BDFB-0B4D4A15B88A}"/>
    <dgm:cxn modelId="{9CD152B7-87E2-44B5-BBD2-B180A10C2BB6}" type="presOf" srcId="{3527C897-8F0C-4558-879E-571FD3D6DE8B}" destId="{D3F5154D-8F40-483F-A8DD-D166F46D4F20}" srcOrd="0" destOrd="0" presId="urn:microsoft.com/office/officeart/2008/layout/VerticalCurvedList"/>
    <dgm:cxn modelId="{EA037E8C-22F5-457A-98DE-6DC6204618FD}" type="presOf" srcId="{957C1B33-41F8-4AF4-BCC2-95DEED9C45C6}" destId="{F6590C73-B381-4A24-8AFC-DC7ADC07E00C}" srcOrd="0" destOrd="0" presId="urn:microsoft.com/office/officeart/2008/layout/VerticalCurvedList"/>
    <dgm:cxn modelId="{E92EE071-C9B4-4F44-AC25-E74ABE1E97F3}" type="presOf" srcId="{34FF5633-113A-4D6B-B0E6-921FE184014C}" destId="{3F2EEAF2-391E-4C4B-B320-6D321345541C}" srcOrd="0" destOrd="0" presId="urn:microsoft.com/office/officeart/2008/layout/VerticalCurvedList"/>
    <dgm:cxn modelId="{65DB077D-B1ED-47F1-B0EE-F53699DB44C6}" srcId="{6AAA77D3-A0B4-47AC-AE42-01175588EE69}" destId="{339545E8-3915-4586-B8C3-060249DF1BCD}" srcOrd="3" destOrd="0" parTransId="{5F182B3A-B4BA-4E9E-84FC-88722F250265}" sibTransId="{D413A9E5-9548-4FD4-B205-88256E487FBC}"/>
    <dgm:cxn modelId="{5885F47F-0D37-4C4D-A524-6B0F52744DF4}" type="presOf" srcId="{0B08F0D5-1AB1-4758-B9ED-6FF317051705}" destId="{DFE8E9CA-9476-44F0-B5D8-326AF2B75CC3}" srcOrd="0" destOrd="0" presId="urn:microsoft.com/office/officeart/2008/layout/VerticalCurvedList"/>
    <dgm:cxn modelId="{F7498F06-34B6-4FE8-913A-A5FCC236396E}" type="presOf" srcId="{339545E8-3915-4586-B8C3-060249DF1BCD}" destId="{9D66DAF7-F570-4288-B77E-C57215D7F47F}" srcOrd="0" destOrd="0" presId="urn:microsoft.com/office/officeart/2008/layout/VerticalCurvedList"/>
    <dgm:cxn modelId="{8CEB9D9F-3CC3-4FD1-82F9-982FA3498A62}" type="presParOf" srcId="{ADF303C8-15CA-48D8-B2C5-BD69BCFB4585}" destId="{C4D38217-2EC5-45CF-906F-BC05672ABD13}" srcOrd="0" destOrd="0" presId="urn:microsoft.com/office/officeart/2008/layout/VerticalCurvedList"/>
    <dgm:cxn modelId="{474648C8-948F-442B-A657-08B64CCD4F1A}" type="presParOf" srcId="{C4D38217-2EC5-45CF-906F-BC05672ABD13}" destId="{775B0E9E-FFBB-425E-8EBD-3312801490FF}" srcOrd="0" destOrd="0" presId="urn:microsoft.com/office/officeart/2008/layout/VerticalCurvedList"/>
    <dgm:cxn modelId="{FC561F72-2214-4725-AD6D-752C09C7CF08}" type="presParOf" srcId="{775B0E9E-FFBB-425E-8EBD-3312801490FF}" destId="{CBDF629E-8428-4403-B7DE-2AE0D46150F1}" srcOrd="0" destOrd="0" presId="urn:microsoft.com/office/officeart/2008/layout/VerticalCurvedList"/>
    <dgm:cxn modelId="{88B48E90-7DC9-4BEB-B943-4B8E00DDE7B8}" type="presParOf" srcId="{775B0E9E-FFBB-425E-8EBD-3312801490FF}" destId="{D3F5154D-8F40-483F-A8DD-D166F46D4F20}" srcOrd="1" destOrd="0" presId="urn:microsoft.com/office/officeart/2008/layout/VerticalCurvedList"/>
    <dgm:cxn modelId="{2219D0DB-C68B-4E6B-9B76-9AEF38C0E1C4}" type="presParOf" srcId="{775B0E9E-FFBB-425E-8EBD-3312801490FF}" destId="{DE7EADEF-1D8E-4A07-A85C-B55ADF15AB51}" srcOrd="2" destOrd="0" presId="urn:microsoft.com/office/officeart/2008/layout/VerticalCurvedList"/>
    <dgm:cxn modelId="{FC481204-0D54-47C7-913F-5625AD0EBEB0}" type="presParOf" srcId="{775B0E9E-FFBB-425E-8EBD-3312801490FF}" destId="{106593CD-D27A-4127-BC48-9F4FD0E78538}" srcOrd="3" destOrd="0" presId="urn:microsoft.com/office/officeart/2008/layout/VerticalCurvedList"/>
    <dgm:cxn modelId="{81F83CFF-799F-4650-91D8-583C906DA3A6}" type="presParOf" srcId="{C4D38217-2EC5-45CF-906F-BC05672ABD13}" destId="{DFE8E9CA-9476-44F0-B5D8-326AF2B75CC3}" srcOrd="1" destOrd="0" presId="urn:microsoft.com/office/officeart/2008/layout/VerticalCurvedList"/>
    <dgm:cxn modelId="{D1A4329D-E0A6-413D-BEB9-2344C845F8CA}" type="presParOf" srcId="{C4D38217-2EC5-45CF-906F-BC05672ABD13}" destId="{BF516826-AFC3-4CDC-8B3A-9241A4514024}" srcOrd="2" destOrd="0" presId="urn:microsoft.com/office/officeart/2008/layout/VerticalCurvedList"/>
    <dgm:cxn modelId="{8C7FFC16-1DB9-41F9-B82E-0934C39929E7}" type="presParOf" srcId="{BF516826-AFC3-4CDC-8B3A-9241A4514024}" destId="{3AE8D04E-BC79-4037-AF29-E954AEC6D9F0}" srcOrd="0" destOrd="0" presId="urn:microsoft.com/office/officeart/2008/layout/VerticalCurvedList"/>
    <dgm:cxn modelId="{40CF90FC-DC53-420B-AC45-536FD87D8361}" type="presParOf" srcId="{C4D38217-2EC5-45CF-906F-BC05672ABD13}" destId="{F6590C73-B381-4A24-8AFC-DC7ADC07E00C}" srcOrd="3" destOrd="0" presId="urn:microsoft.com/office/officeart/2008/layout/VerticalCurvedList"/>
    <dgm:cxn modelId="{D6AF56EB-A815-4920-8833-ACE5F21A2299}" type="presParOf" srcId="{C4D38217-2EC5-45CF-906F-BC05672ABD13}" destId="{4DF32B25-51DB-4840-9DD3-D8A9C3970A7A}" srcOrd="4" destOrd="0" presId="urn:microsoft.com/office/officeart/2008/layout/VerticalCurvedList"/>
    <dgm:cxn modelId="{B5EB9CB9-9CE0-432B-B62B-6C18FD2DD7D3}" type="presParOf" srcId="{4DF32B25-51DB-4840-9DD3-D8A9C3970A7A}" destId="{43A9A092-2BCF-46A5-BBB2-B2E6F138DAC9}" srcOrd="0" destOrd="0" presId="urn:microsoft.com/office/officeart/2008/layout/VerticalCurvedList"/>
    <dgm:cxn modelId="{4C365941-AE77-4DA8-819E-82B35EA58CE0}" type="presParOf" srcId="{C4D38217-2EC5-45CF-906F-BC05672ABD13}" destId="{3F2EEAF2-391E-4C4B-B320-6D321345541C}" srcOrd="5" destOrd="0" presId="urn:microsoft.com/office/officeart/2008/layout/VerticalCurvedList"/>
    <dgm:cxn modelId="{55D0E846-37A1-4A0C-AA51-7B5B4350E4D4}" type="presParOf" srcId="{C4D38217-2EC5-45CF-906F-BC05672ABD13}" destId="{01AEC252-BA2F-457F-A8D3-1CB632EFE683}" srcOrd="6" destOrd="0" presId="urn:microsoft.com/office/officeart/2008/layout/VerticalCurvedList"/>
    <dgm:cxn modelId="{4B6DBB79-5879-4208-86CE-C63347C2FE11}" type="presParOf" srcId="{01AEC252-BA2F-457F-A8D3-1CB632EFE683}" destId="{9DAE25AD-1EC6-426B-8580-07389C68CB2D}" srcOrd="0" destOrd="0" presId="urn:microsoft.com/office/officeart/2008/layout/VerticalCurvedList"/>
    <dgm:cxn modelId="{23DD2594-26EF-4A59-8C3A-9B24D4E9056B}" type="presParOf" srcId="{C4D38217-2EC5-45CF-906F-BC05672ABD13}" destId="{9D66DAF7-F570-4288-B77E-C57215D7F47F}" srcOrd="7" destOrd="0" presId="urn:microsoft.com/office/officeart/2008/layout/VerticalCurvedList"/>
    <dgm:cxn modelId="{B7C7B42C-1749-4538-B8E6-1364B74CC556}" type="presParOf" srcId="{C4D38217-2EC5-45CF-906F-BC05672ABD13}" destId="{1616D392-23E2-4554-916D-C95257A00156}" srcOrd="8" destOrd="0" presId="urn:microsoft.com/office/officeart/2008/layout/VerticalCurvedList"/>
    <dgm:cxn modelId="{12ACAD17-3C69-4B9E-AA1B-07C8759C5A8F}" type="presParOf" srcId="{1616D392-23E2-4554-916D-C95257A00156}" destId="{C9A61102-2BEA-4301-908B-D3172B337335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5154D-8F40-483F-A8DD-D166F46D4F20}">
      <dsp:nvSpPr>
        <dsp:cNvPr id="0" name=""/>
        <dsp:cNvSpPr/>
      </dsp:nvSpPr>
      <dsp:spPr>
        <a:xfrm>
          <a:off x="-4824929" y="-739464"/>
          <a:ext cx="5746744" cy="5746744"/>
        </a:xfrm>
        <a:prstGeom prst="blockArc">
          <a:avLst>
            <a:gd name="adj1" fmla="val 18900000"/>
            <a:gd name="adj2" fmla="val 2700000"/>
            <a:gd name="adj3" fmla="val 376"/>
          </a:avLst>
        </a:prstGeom>
        <a:noFill/>
        <a:ln w="12700" cap="flat" cmpd="sng" algn="ctr">
          <a:solidFill>
            <a:srgbClr val="28294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8E9CA-9476-44F0-B5D8-326AF2B75CC3}">
      <dsp:nvSpPr>
        <dsp:cNvPr id="0" name=""/>
        <dsp:cNvSpPr/>
      </dsp:nvSpPr>
      <dsp:spPr>
        <a:xfrm>
          <a:off x="482753" y="328109"/>
          <a:ext cx="6315061" cy="656560"/>
        </a:xfrm>
        <a:prstGeom prst="rect">
          <a:avLst/>
        </a:prstGeom>
        <a:solidFill>
          <a:srgbClr val="CCCDE6"/>
        </a:solidFill>
        <a:ln>
          <a:solidFill>
            <a:srgbClr val="28294F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145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Times New Roman" pitchFamily="18" charset="0"/>
              <a:cs typeface="Times New Roman" pitchFamily="18" charset="0"/>
            </a:rPr>
            <a:t>División de surtido de mercancías según las demandas del mercado y de los consumidores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753" y="328109"/>
        <a:ext cx="6315061" cy="656560"/>
      </dsp:txXfrm>
    </dsp:sp>
    <dsp:sp modelId="{3AE8D04E-BC79-4037-AF29-E954AEC6D9F0}">
      <dsp:nvSpPr>
        <dsp:cNvPr id="0" name=""/>
        <dsp:cNvSpPr/>
      </dsp:nvSpPr>
      <dsp:spPr>
        <a:xfrm>
          <a:off x="72402" y="246039"/>
          <a:ext cx="820701" cy="82070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28294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6590C73-B381-4A24-8AFC-DC7ADC07E00C}">
      <dsp:nvSpPr>
        <dsp:cNvPr id="0" name=""/>
        <dsp:cNvSpPr/>
      </dsp:nvSpPr>
      <dsp:spPr>
        <a:xfrm>
          <a:off x="859174" y="1313121"/>
          <a:ext cx="5938640" cy="656560"/>
        </a:xfrm>
        <a:prstGeom prst="rect">
          <a:avLst/>
        </a:prstGeom>
        <a:solidFill>
          <a:schemeClr val="bg1">
            <a:lumMod val="95000"/>
          </a:schemeClr>
        </a:solidFill>
        <a:ln>
          <a:solidFill>
            <a:srgbClr val="28294F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145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noProof="0" dirty="0" smtClean="0">
              <a:latin typeface="Times New Roman" pitchFamily="18" charset="0"/>
              <a:cs typeface="Times New Roman" pitchFamily="18" charset="0"/>
            </a:rPr>
            <a:t>Competitividad de la organizacion</a:t>
          </a:r>
          <a:endParaRPr lang="es-ES" sz="1600" kern="1200" noProof="0" dirty="0">
            <a:latin typeface="Times New Roman" pitchFamily="18" charset="0"/>
            <a:cs typeface="Times New Roman" pitchFamily="18" charset="0"/>
          </a:endParaRPr>
        </a:p>
      </dsp:txBody>
      <dsp:txXfrm>
        <a:off x="859174" y="1313121"/>
        <a:ext cx="5938640" cy="656560"/>
      </dsp:txXfrm>
    </dsp:sp>
    <dsp:sp modelId="{43A9A092-2BCF-46A5-BBB2-B2E6F138DAC9}">
      <dsp:nvSpPr>
        <dsp:cNvPr id="0" name=""/>
        <dsp:cNvSpPr/>
      </dsp:nvSpPr>
      <dsp:spPr>
        <a:xfrm>
          <a:off x="448824" y="1231051"/>
          <a:ext cx="820701" cy="82070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28294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F2EEAF2-391E-4C4B-B320-6D321345541C}">
      <dsp:nvSpPr>
        <dsp:cNvPr id="0" name=""/>
        <dsp:cNvSpPr/>
      </dsp:nvSpPr>
      <dsp:spPr>
        <a:xfrm>
          <a:off x="859174" y="2298133"/>
          <a:ext cx="5938640" cy="656560"/>
        </a:xfrm>
        <a:prstGeom prst="rect">
          <a:avLst/>
        </a:prstGeom>
        <a:solidFill>
          <a:srgbClr val="CCCDE6"/>
        </a:solidFill>
        <a:ln>
          <a:solidFill>
            <a:srgbClr val="28294F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145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Times New Roman" pitchFamily="18" charset="0"/>
              <a:cs typeface="Times New Roman" pitchFamily="18" charset="0"/>
            </a:rPr>
            <a:t>Posición dominante en el mercado de la República de Belarús y posiciones estables en las regiones de presencia, como los mercados de la CEI y la UE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59174" y="2298133"/>
        <a:ext cx="5938640" cy="656560"/>
      </dsp:txXfrm>
    </dsp:sp>
    <dsp:sp modelId="{9DAE25AD-1EC6-426B-8580-07389C68CB2D}">
      <dsp:nvSpPr>
        <dsp:cNvPr id="0" name=""/>
        <dsp:cNvSpPr/>
      </dsp:nvSpPr>
      <dsp:spPr>
        <a:xfrm>
          <a:off x="448824" y="2216063"/>
          <a:ext cx="820701" cy="82070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28294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D66DAF7-F570-4288-B77E-C57215D7F47F}">
      <dsp:nvSpPr>
        <dsp:cNvPr id="0" name=""/>
        <dsp:cNvSpPr/>
      </dsp:nvSpPr>
      <dsp:spPr>
        <a:xfrm>
          <a:off x="482753" y="3283145"/>
          <a:ext cx="6315061" cy="656560"/>
        </a:xfrm>
        <a:prstGeom prst="rect">
          <a:avLst/>
        </a:prstGeom>
        <a:solidFill>
          <a:schemeClr val="bg1">
            <a:lumMod val="95000"/>
          </a:schemeClr>
        </a:solidFill>
        <a:ln>
          <a:solidFill>
            <a:srgbClr val="28294F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21145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Times New Roman" pitchFamily="18" charset="0"/>
              <a:cs typeface="Times New Roman" pitchFamily="18" charset="0"/>
            </a:rPr>
            <a:t>Relaciones de producción y económicas, de científicas y de construcción entre </a:t>
          </a:r>
          <a:r>
            <a:rPr lang="es-ES" sz="1600" kern="1200" dirty="0" smtClean="0">
              <a:latin typeface="Times New Roman" pitchFamily="18" charset="0"/>
              <a:cs typeface="Times New Roman" pitchFamily="18" charset="0"/>
            </a:rPr>
            <a:t>los sectores de </a:t>
          </a:r>
          <a:r>
            <a:rPr lang="es-ES" sz="1600" kern="1200" dirty="0" smtClean="0">
              <a:latin typeface="Times New Roman" pitchFamily="18" charset="0"/>
              <a:cs typeface="Times New Roman" pitchFamily="18" charset="0"/>
            </a:rPr>
            <a:t>la empresa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753" y="3283145"/>
        <a:ext cx="6315061" cy="656560"/>
      </dsp:txXfrm>
    </dsp:sp>
    <dsp:sp modelId="{C9A61102-2BEA-4301-908B-D3172B337335}">
      <dsp:nvSpPr>
        <dsp:cNvPr id="0" name=""/>
        <dsp:cNvSpPr/>
      </dsp:nvSpPr>
      <dsp:spPr>
        <a:xfrm>
          <a:off x="72402" y="3201075"/>
          <a:ext cx="820701" cy="82070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28294F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4.emf"/><Relationship Id="rId1" Type="http://schemas.openxmlformats.org/officeDocument/2006/relationships/image" Target="../media/image27.emf"/><Relationship Id="rId4" Type="http://schemas.openxmlformats.org/officeDocument/2006/relationships/image" Target="../media/image2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8F7EB-940E-4B51-A8AC-0C448F0241A9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B964C-F31B-44A8-A290-266C592E3E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08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81F7F-00EB-45AB-A654-6B78999B2CB8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965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81F7F-00EB-45AB-A654-6B78999B2CB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772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B964C-F31B-44A8-A290-266C592E3E4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75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3B964C-F31B-44A8-A290-266C592E3E4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140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81F7F-00EB-45AB-A654-6B78999B2CB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905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81F7F-00EB-45AB-A654-6B78999B2CB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66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98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07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850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855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27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24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53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45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63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70ABF-4B84-4EE5-9F50-1688DE458EF3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47EA3-8899-4FC8-90EB-58A410C51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03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45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.bin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3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4.emf"/><Relationship Id="rId5" Type="http://schemas.openxmlformats.org/officeDocument/2006/relationships/diagramData" Target="../diagrams/data1.xml"/><Relationship Id="rId10" Type="http://schemas.openxmlformats.org/officeDocument/2006/relationships/oleObject" Target="../embeddings/oleObject2.bin"/><Relationship Id="rId4" Type="http://schemas.openxmlformats.org/officeDocument/2006/relationships/image" Target="../media/image6.jpe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4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jpe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emf"/><Relationship Id="rId2" Type="http://schemas.openxmlformats.org/officeDocument/2006/relationships/tags" Target="../tags/tag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oleObject" Target="../embeddings/oleObject6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tags" Target="../tags/tag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23.png"/><Relationship Id="rId1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32.jpeg"/><Relationship Id="rId3" Type="http://schemas.openxmlformats.org/officeDocument/2006/relationships/image" Target="../media/image30.png"/><Relationship Id="rId7" Type="http://schemas.openxmlformats.org/officeDocument/2006/relationships/image" Target="../media/image4.emf"/><Relationship Id="rId12" Type="http://schemas.openxmlformats.org/officeDocument/2006/relationships/image" Target="../media/image31.png"/><Relationship Id="rId17" Type="http://schemas.openxmlformats.org/officeDocument/2006/relationships/image" Target="../media/image36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5.jpeg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9.emf"/><Relationship Id="rId5" Type="http://schemas.openxmlformats.org/officeDocument/2006/relationships/image" Target="../media/image27.emf"/><Relationship Id="rId15" Type="http://schemas.openxmlformats.org/officeDocument/2006/relationships/image" Target="../media/image34.jpeg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28.emf"/><Relationship Id="rId1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13" Type="http://schemas.openxmlformats.org/officeDocument/2006/relationships/image" Target="../media/image4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9.png"/><Relationship Id="rId12" Type="http://schemas.openxmlformats.org/officeDocument/2006/relationships/oleObject" Target="../embeddings/oleObject11.bin"/><Relationship Id="rId2" Type="http://schemas.openxmlformats.org/officeDocument/2006/relationships/tags" Target="../tags/tag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45302" y="828317"/>
            <a:ext cx="7859216" cy="564578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3000" b="1" dirty="0"/>
              <a:t>           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120" y="2272803"/>
            <a:ext cx="5176376" cy="198741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0595"/>
            <a:ext cx="5619135" cy="561913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0" y="590595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368731" y="6209730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7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12192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6686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798"/>
    </mc:Choice>
    <mc:Fallback xmlns="">
      <p:transition advTm="379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3"/>
          <a:stretch/>
        </p:blipFill>
        <p:spPr>
          <a:xfrm>
            <a:off x="706583" y="825909"/>
            <a:ext cx="3897745" cy="54810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08193" y="6373018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0545" y="1676120"/>
            <a:ext cx="711861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Centro de </a:t>
            </a:r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llamadas</a:t>
            </a:r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200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375 29 </a:t>
            </a:r>
            <a:r>
              <a:rPr lang="en-US" sz="2200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6106712</a:t>
            </a:r>
            <a:endParaRPr lang="ru-RU" sz="2200" dirty="0" smtClean="0">
              <a:solidFill>
                <a:srgbClr val="28294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Departamento</a:t>
            </a:r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Ventas</a:t>
            </a:r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+375 163 640530</a:t>
            </a:r>
          </a:p>
          <a:p>
            <a:pPr algn="r"/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Departamento</a:t>
            </a:r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2200" b="1" dirty="0" err="1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mercadotecnia</a:t>
            </a:r>
            <a:r>
              <a:rPr lang="ru-RU" sz="2200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+375 163 477532</a:t>
            </a:r>
          </a:p>
          <a:p>
            <a:pPr algn="r"/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Departamento</a:t>
            </a:r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Relaciones</a:t>
            </a:r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Económicas</a:t>
            </a:r>
            <a:r>
              <a:rPr lang="en-U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Exteriores</a:t>
            </a:r>
            <a:r>
              <a:rPr lang="en-US" sz="22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/>
            <a:r>
              <a:rPr lang="ru-RU" sz="2200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+375 163 477516</a:t>
            </a:r>
            <a:endParaRPr lang="ru-RU" sz="2200" dirty="0">
              <a:solidFill>
                <a:srgbClr val="28294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2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contakt_center.blakit@mail.ru</a:t>
            </a:r>
          </a:p>
          <a:p>
            <a:pPr algn="r"/>
            <a:endParaRPr lang="ru-RU" sz="2200" b="1" dirty="0" smtClean="0">
              <a:solidFill>
                <a:srgbClr val="28294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225410, </a:t>
            </a:r>
            <a:r>
              <a:rPr lang="es-E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s-ES" sz="2200" b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República de Belarús</a:t>
            </a:r>
            <a:r>
              <a:rPr lang="ru-RU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22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Brest </a:t>
            </a:r>
            <a:r>
              <a:rPr lang="es-ES" sz="22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región, Baránovichi</a:t>
            </a:r>
            <a:r>
              <a:rPr lang="ru-RU" sz="22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22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Fabríchnaya calle,</a:t>
            </a:r>
            <a:r>
              <a:rPr lang="ru-RU" sz="22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200" dirty="0">
              <a:solidFill>
                <a:srgbClr val="2829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1862" y="4826430"/>
            <a:ext cx="1257300" cy="1257300"/>
          </a:xfrm>
          <a:prstGeom prst="rect">
            <a:avLst/>
          </a:prstGeom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2368731" y="6319360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0" y="257175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TextBox158"/>
          <p:cNvSpPr txBox="1"/>
          <p:nvPr/>
        </p:nvSpPr>
        <p:spPr>
          <a:xfrm>
            <a:off x="166254" y="412268"/>
            <a:ext cx="5168900" cy="39889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 hangingPunct="1">
              <a:lnSpc>
                <a:spcPct val="8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zh-CN" sz="3200" kern="0" spc="-30" dirty="0" smtClean="0">
                <a:solidFill>
                  <a:srgbClr val="FFFFFF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Контакты</a:t>
            </a:r>
            <a:endParaRPr lang="en-US" altLang="zh-CN" sz="3200" kern="0" dirty="0">
              <a:solidFill>
                <a:srgbClr val="FFFFFF"/>
              </a:solidFill>
              <a:latin typeface="Arial" pitchFamily="34" charset="0"/>
              <a:ea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Объект 9"/>
          <p:cNvGraphicFramePr>
            <a:graphicFrameLocks noChangeAspect="1"/>
          </p:cNvGraphicFramePr>
          <p:nvPr/>
        </p:nvGraphicFramePr>
        <p:xfrm>
          <a:off x="10590213" y="280988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CorelDRAW" r:id="rId5" imgW="2854383" imgH="1187463" progId="CorelDraw.Graphic.18">
                  <p:embed/>
                </p:oleObj>
              </mc:Choice>
              <mc:Fallback>
                <p:oleObj name="CorelDRAW" r:id="rId5" imgW="2854383" imgH="1187463" progId="CorelDraw.Graphic.18">
                  <p:embed/>
                  <p:pic>
                    <p:nvPicPr>
                      <p:cNvPr id="24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0213" y="280988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18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8867"/>
            <a:ext cx="12192000" cy="341632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45302" y="828317"/>
            <a:ext cx="7859216" cy="564578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3000" b="1" dirty="0"/>
              <a:t>           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9889733" y="6336110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1712" y="1154023"/>
            <a:ext cx="9628576" cy="830997"/>
          </a:xfrm>
          <a:prstGeom prst="rect">
            <a:avLst/>
          </a:prstGeom>
          <a:solidFill>
            <a:schemeClr val="bg1">
              <a:alpha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SOCIEDAD ANÓNIMA ABIERTA “ASOCIACIÓN DE PRODUCCIÓN DE ALGODÓN DE BARÁNOVICHI”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fue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fundada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 el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año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1963.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368731" y="6209730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0" y="247650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8"/>
          <p:cNvSpPr txBox="1"/>
          <p:nvPr/>
        </p:nvSpPr>
        <p:spPr>
          <a:xfrm>
            <a:off x="254000" y="407988"/>
            <a:ext cx="3209636" cy="44871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fontAlgn="auto" hangingPunct="1">
              <a:lnSpc>
                <a:spcPct val="8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CN" sz="3600" kern="0" spc="-20" dirty="0" smtClean="0">
                <a:solidFill>
                  <a:srgbClr val="FFFFFF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Sobre la empresa</a:t>
            </a:r>
            <a:endParaRPr lang="en-US" altLang="zh-CN" sz="3600" kern="0" spc="-10" dirty="0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</p:txBody>
      </p:sp>
      <p:graphicFrame>
        <p:nvGraphicFramePr>
          <p:cNvPr id="20" name="Объект 16"/>
          <p:cNvGraphicFramePr>
            <a:graphicFrameLocks noChangeAspect="1"/>
          </p:cNvGraphicFramePr>
          <p:nvPr/>
        </p:nvGraphicFramePr>
        <p:xfrm>
          <a:off x="10590213" y="280988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CorelDRAW" r:id="rId7" imgW="2854383" imgH="1187463" progId="CorelDraw.Graphic.18">
                  <p:embed/>
                </p:oleObj>
              </mc:Choice>
              <mc:Fallback>
                <p:oleObj name="CorelDRAW" r:id="rId7" imgW="2854383" imgH="1187463" progId="CorelDraw.Graphic.18">
                  <p:embed/>
                  <p:pic>
                    <p:nvPicPr>
                      <p:cNvPr id="3085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0213" y="280988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151411" y="2592837"/>
            <a:ext cx="5840963" cy="3046988"/>
          </a:xfrm>
          <a:prstGeom prst="rect">
            <a:avLst/>
          </a:prstGeom>
          <a:solidFill>
            <a:srgbClr val="CCCDE6">
              <a:alpha val="50000"/>
            </a:srgbClr>
          </a:solidFill>
          <a:effectLst>
            <a:glow rad="127000">
              <a:schemeClr val="accent1">
                <a:alpha val="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Asociación de producción de algodón de Baránovichi” es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el mayor fabricante de productos textiles en la República de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Belarús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y los países de l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CEI.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Cada día aquí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se producen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más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de 120.000 metros lineales de tejidos ecológicos hechos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100%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de algodón (percal, satén, </a:t>
            </a:r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popelina, indiana, terliz, </a:t>
            </a:r>
            <a:r>
              <a:rPr lang="es-ES" sz="2400" dirty="0">
                <a:latin typeface="Times New Roman" pitchFamily="18" charset="0"/>
                <a:cs typeface="Times New Roman" pitchFamily="18" charset="0"/>
              </a:rPr>
              <a:t>franela, etc.).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97926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798"/>
    </mc:Choice>
    <mc:Fallback xmlns="">
      <p:transition advTm="379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78521" y="796132"/>
            <a:ext cx="4284040" cy="5232202"/>
          </a:xfrm>
          <a:prstGeom prst="rect">
            <a:avLst/>
          </a:prstGeom>
          <a:solidFill>
            <a:srgbClr val="CCCDE6"/>
          </a:solidFill>
        </p:spPr>
        <p:txBody>
          <a:bodyPr wrap="square" rtlCol="0">
            <a:spAutoFit/>
          </a:bodyPr>
          <a:lstStyle/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6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MISIÓN</a:t>
            </a:r>
            <a:endParaRPr lang="ru-RU" b="1" dirty="0" smtClean="0">
              <a:solidFill>
                <a:srgbClr val="28294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28294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" sz="2400" dirty="0" smtClean="0">
                <a:latin typeface="Times New Roman" pitchFamily="18" charset="0"/>
                <a:cs typeface="Times New Roman" pitchFamily="18" charset="0"/>
              </a:rPr>
              <a:t>Creamos los productos para un sueño sano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889733" y="6336110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21" y="3007196"/>
            <a:ext cx="4284040" cy="31733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41081" y="999759"/>
            <a:ext cx="4538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ESTRATEGIA DE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3600" b="1" dirty="0" smtClean="0">
                <a:solidFill>
                  <a:srgbClr val="CCCDE6"/>
                </a:solidFill>
                <a:latin typeface="Times New Roman" pitchFamily="18" charset="0"/>
                <a:cs typeface="Times New Roman" pitchFamily="18" charset="0"/>
              </a:rPr>
              <a:t>DESARROLLO</a:t>
            </a:r>
            <a:endParaRPr lang="ru-RU" sz="3600" b="1" dirty="0">
              <a:solidFill>
                <a:srgbClr val="CCCDE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802145142"/>
              </p:ext>
            </p:extLst>
          </p:nvPr>
        </p:nvGraphicFramePr>
        <p:xfrm>
          <a:off x="5062561" y="2005105"/>
          <a:ext cx="6856221" cy="4267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cxnSp>
        <p:nvCxnSpPr>
          <p:cNvPr id="16" name="Прямая соединительная линия 15"/>
          <p:cNvCxnSpPr/>
          <p:nvPr/>
        </p:nvCxnSpPr>
        <p:spPr>
          <a:xfrm>
            <a:off x="0" y="6195875"/>
            <a:ext cx="12192000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0" y="247650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8" name="Объект 16"/>
          <p:cNvGraphicFramePr>
            <a:graphicFrameLocks noChangeAspect="1"/>
          </p:cNvGraphicFramePr>
          <p:nvPr/>
        </p:nvGraphicFramePr>
        <p:xfrm>
          <a:off x="10590213" y="280988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CorelDRAW" r:id="rId10" imgW="2854383" imgH="1187463" progId="CorelDraw.Graphic.18">
                  <p:embed/>
                </p:oleObj>
              </mc:Choice>
              <mc:Fallback>
                <p:oleObj name="CorelDRAW" r:id="rId10" imgW="2854383" imgH="1187463" progId="CorelDraw.Graphic.18">
                  <p:embed/>
                  <p:pic>
                    <p:nvPicPr>
                      <p:cNvPr id="20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0213" y="280988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256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326936" y="6326282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644" y="994326"/>
            <a:ext cx="2964908" cy="830997"/>
          </a:xfrm>
          <a:prstGeom prst="rect">
            <a:avLst/>
          </a:prstGeom>
          <a:solidFill>
            <a:srgbClr val="CCCD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1960, 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junio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Construcción del combinado de algodón.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41" y="1994196"/>
            <a:ext cx="1699007" cy="113267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95666" y="2082523"/>
            <a:ext cx="2807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1963, 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diciembre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endParaRPr lang="ru-RU" sz="2000" b="1" u="sng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pusieron en marcha los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primeros 66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mil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husos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 hilatura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075" y="1910539"/>
            <a:ext cx="1643254" cy="109550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751265" y="1963463"/>
            <a:ext cx="229229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2012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2015_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 fábricas  principales 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  la asociación fueron modernizadas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75302" y="5303048"/>
            <a:ext cx="226292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2015 – </a:t>
            </a:r>
            <a:r>
              <a:rPr lang="es-ES" sz="2000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presente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roducción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de nuevos tipos de productos.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44" y="5576726"/>
            <a:ext cx="1820326" cy="100174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9965" y="3193750"/>
            <a:ext cx="2965332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1969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</a:t>
            </a:r>
            <a:endParaRPr lang="ru-RU" sz="2000" b="1" u="sng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Se completó la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puesta en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servicio de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las fábricas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del combinado.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768" y="3097743"/>
            <a:ext cx="1672843" cy="111990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938806" y="5244967"/>
            <a:ext cx="2827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1981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Por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completar con éxito las tareas del décimo plan quinquenal la colectividad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del combinado fue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premiada con el orden laboral de Bandera Roja.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66591" y="1028363"/>
            <a:ext cx="3158208" cy="6155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1997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1998__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Restructuración de la asociación.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55122" y="1864008"/>
            <a:ext cx="3169677" cy="1046440"/>
          </a:xfrm>
          <a:prstGeom prst="rect">
            <a:avLst/>
          </a:prstGeom>
          <a:solidFill>
            <a:srgbClr val="CCCD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2000, 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octubre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registró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empresa nacional unitaria “Asociación de Producción de Algodón de Baránovichi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66591" y="3737055"/>
            <a:ext cx="31582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2002, 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marzo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En la fábrica de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acabados se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instaló una máquina de impresión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“Reggiani”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de 12 colores, que permite imprimir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tejidos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de hasta 300 cm de ancho.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36797" y="5246721"/>
            <a:ext cx="3088002" cy="1046440"/>
          </a:xfrm>
          <a:prstGeom prst="rect">
            <a:avLst/>
          </a:prstGeom>
          <a:solidFill>
            <a:srgbClr val="CCCD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2011, 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julio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fábrica de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confección se separó en una subdivisión separada – la fábrica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de costura “Blakit”.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133" y="990756"/>
            <a:ext cx="1534244" cy="102282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8102075" y="1041490"/>
            <a:ext cx="3836147" cy="830997"/>
          </a:xfrm>
          <a:prstGeom prst="rect">
            <a:avLst/>
          </a:prstGeom>
          <a:solidFill>
            <a:srgbClr val="CCCD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2011, 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diciembre                       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La empresa nacional unitaria se reorganizó en la sociedad anónima abierta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46655" y="3448276"/>
            <a:ext cx="2336144" cy="1046440"/>
          </a:xfrm>
          <a:prstGeom prst="rect">
            <a:avLst/>
          </a:prstGeom>
          <a:solidFill>
            <a:srgbClr val="CCCD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Se introdujo y puso en marcha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la máquina digital de imprimir.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721" y="3444384"/>
            <a:ext cx="1566501" cy="12263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5" r="11323" b="17911"/>
          <a:stretch/>
        </p:blipFill>
        <p:spPr>
          <a:xfrm>
            <a:off x="6352565" y="2951145"/>
            <a:ext cx="1475574" cy="99752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0"/>
          <a:stretch/>
        </p:blipFill>
        <p:spPr>
          <a:xfrm>
            <a:off x="8108011" y="4926664"/>
            <a:ext cx="1567291" cy="152221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61541" y="4275614"/>
            <a:ext cx="4576789" cy="1046440"/>
          </a:xfrm>
          <a:prstGeom prst="rect">
            <a:avLst/>
          </a:prstGeom>
          <a:solidFill>
            <a:srgbClr val="CCCDE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1970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1980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es-E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_____________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La prosperidad del combinado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Cada día se producían 180 mil metros de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tejidos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Se introdujeron nuevos equipos en </a:t>
            </a:r>
            <a:r>
              <a:rPr lang="es-ES" sz="1400" dirty="0" smtClean="0">
                <a:latin typeface="Times New Roman" pitchFamily="18" charset="0"/>
                <a:cs typeface="Times New Roman" pitchFamily="18" charset="0"/>
              </a:rPr>
              <a:t>todos los sectores principales</a:t>
            </a:r>
            <a:r>
              <a:rPr lang="es-ES" sz="1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230169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TextBox8"/>
          <p:cNvSpPr txBox="1"/>
          <p:nvPr/>
        </p:nvSpPr>
        <p:spPr>
          <a:xfrm>
            <a:off x="254000" y="366423"/>
            <a:ext cx="3022600" cy="4487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 hangingPunct="1">
              <a:lnSpc>
                <a:spcPct val="8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CN" sz="3600" kern="0" spc="-20" dirty="0" smtClean="0">
                <a:solidFill>
                  <a:srgbClr val="FFFFFF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Historia</a:t>
            </a:r>
            <a:endParaRPr lang="en-US" altLang="zh-CN" sz="3600" kern="0" spc="-10" dirty="0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</p:txBody>
      </p:sp>
      <p:graphicFrame>
        <p:nvGraphicFramePr>
          <p:cNvPr id="34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371946"/>
              </p:ext>
            </p:extLst>
          </p:nvPr>
        </p:nvGraphicFramePr>
        <p:xfrm>
          <a:off x="10611636" y="246838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CorelDRAW" r:id="rId12" imgW="2854383" imgH="1187463" progId="CorelDraw.Graphic.18">
                  <p:embed/>
                </p:oleObj>
              </mc:Choice>
              <mc:Fallback>
                <p:oleObj name="CorelDRAW" r:id="rId12" imgW="2854383" imgH="1187463" progId="CorelDraw.Graphic.18">
                  <p:embed/>
                  <p:pic>
                    <p:nvPicPr>
                      <p:cNvPr id="18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11636" y="246838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254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76" t="3417" b="9092"/>
          <a:stretch/>
        </p:blipFill>
        <p:spPr>
          <a:xfrm>
            <a:off x="7993928" y="811161"/>
            <a:ext cx="4198072" cy="5368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52777" y="6373018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67" y="958472"/>
            <a:ext cx="80157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El ciclo tecnológico completo: desde procesamiento del algodón y producción </a:t>
            </a:r>
            <a:r>
              <a:rPr lang="es-ES" sz="20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de los hilados </a:t>
            </a:r>
            <a:r>
              <a:rPr lang="es-ES" sz="2000" b="1" dirty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hasta puesta en venta los productos </a:t>
            </a:r>
            <a:r>
              <a:rPr lang="es-ES" sz="2000" b="1" dirty="0" smtClean="0">
                <a:solidFill>
                  <a:srgbClr val="28294F"/>
                </a:solidFill>
                <a:latin typeface="Times New Roman" pitchFamily="18" charset="0"/>
                <a:cs typeface="Times New Roman" pitchFamily="18" charset="0"/>
              </a:rPr>
              <a:t>acabados.</a:t>
            </a:r>
            <a:endParaRPr lang="ru-RU" sz="2000" b="1" dirty="0">
              <a:solidFill>
                <a:srgbClr val="28294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368731" y="6209730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-7938" y="223837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4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048683"/>
              </p:ext>
            </p:extLst>
          </p:nvPr>
        </p:nvGraphicFramePr>
        <p:xfrm>
          <a:off x="10576467" y="257175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CorelDRAW" r:id="rId5" imgW="2854383" imgH="1187463" progId="CorelDraw.Graphic.18">
                  <p:embed/>
                </p:oleObj>
              </mc:Choice>
              <mc:Fallback>
                <p:oleObj name="CorelDRAW" r:id="rId5" imgW="2854383" imgH="1187463" progId="CorelDraw.Graphic.18">
                  <p:embed/>
                  <p:pic>
                    <p:nvPicPr>
                      <p:cNvPr id="34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6467" y="257175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43" name="Picture 47" descr="C:\Users\kazusionak\Desktop\Безымянный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52" y="1623565"/>
            <a:ext cx="7799387" cy="45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69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0052777" y="6373018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94935" y="1003780"/>
            <a:ext cx="3652192" cy="369332"/>
          </a:xfrm>
          <a:prstGeom prst="rect">
            <a:avLst/>
          </a:prstGeom>
          <a:solidFill>
            <a:srgbClr val="CCCDE6"/>
          </a:solidFill>
        </p:spPr>
        <p:txBody>
          <a:bodyPr wrap="square">
            <a:spAutoFit/>
          </a:bodyPr>
          <a:lstStyle/>
          <a:p>
            <a:r>
              <a:rPr lang="es-ES" dirty="0">
                <a:latin typeface="Times New Roman" pitchFamily="18" charset="0"/>
                <a:cs typeface="Times New Roman" pitchFamily="18" charset="0"/>
              </a:rPr>
              <a:t>La fuente de energía propia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47544" y="1764083"/>
            <a:ext cx="7540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línea ferroviaria propia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ramal del ferrocarril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bielorruso</a:t>
            </a: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carreteras republicanas</a:t>
            </a:r>
          </a:p>
          <a:p>
            <a:pPr marL="800100" lvl="1" indent="-34290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otras carreteras mejoradas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94935" y="1475359"/>
            <a:ext cx="3652192" cy="369332"/>
          </a:xfrm>
          <a:prstGeom prst="rect">
            <a:avLst/>
          </a:prstGeom>
          <a:solidFill>
            <a:srgbClr val="CCCDE6"/>
          </a:solidFill>
        </p:spPr>
        <p:txBody>
          <a:bodyPr wrap="square">
            <a:spAutoFit/>
          </a:bodyPr>
          <a:lstStyle/>
          <a:p>
            <a:pPr marL="0" lvl="1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Transporte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08790" y="2892049"/>
            <a:ext cx="3652192" cy="369332"/>
          </a:xfrm>
          <a:prstGeom prst="rect">
            <a:avLst/>
          </a:prstGeom>
          <a:solidFill>
            <a:srgbClr val="CCCDE6"/>
          </a:solidFill>
        </p:spPr>
        <p:txBody>
          <a:bodyPr wrap="square">
            <a:spAutoFit/>
          </a:bodyPr>
          <a:lstStyle/>
          <a:p>
            <a:pPr marL="0" lvl="1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Comunicación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5109" y="3222967"/>
            <a:ext cx="44419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28575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Red eléctrica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agua corriente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gasoducto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94935" y="3577315"/>
            <a:ext cx="3652192" cy="369332"/>
          </a:xfrm>
          <a:prstGeom prst="rect">
            <a:avLst/>
          </a:prstGeom>
          <a:solidFill>
            <a:srgbClr val="CCCDE6"/>
          </a:solidFill>
        </p:spPr>
        <p:txBody>
          <a:bodyPr wrap="square">
            <a:spAutoFit/>
          </a:bodyPr>
          <a:lstStyle/>
          <a:p>
            <a:pPr marL="0" lvl="1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Terreno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80434" y="3921673"/>
            <a:ext cx="7670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Wingdings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área de servicio del sitio industrial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de la 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sociación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es 19,1 ha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94935" y="4266635"/>
            <a:ext cx="3652192" cy="369332"/>
          </a:xfrm>
          <a:prstGeom prst="rect">
            <a:avLst/>
          </a:prstGeom>
          <a:solidFill>
            <a:srgbClr val="CCCDE6"/>
          </a:solidFill>
        </p:spPr>
        <p:txBody>
          <a:bodyPr wrap="square">
            <a:spAutoFit/>
          </a:bodyPr>
          <a:lstStyle/>
          <a:p>
            <a:pPr marL="0" lvl="1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Edificios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45400" y="4582908"/>
            <a:ext cx="7240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La fábrica de 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acabados, la fábrica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tejidos y la fábrica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hilados ocupan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la área 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de 152,4 mil 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metros cuadrados </a:t>
            </a:r>
            <a:endParaRPr lang="es-ES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Y la área del edificio administrativo es 5.9 mil metros cuadrados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994935" y="5477959"/>
            <a:ext cx="3652192" cy="369332"/>
          </a:xfrm>
          <a:prstGeom prst="rect">
            <a:avLst/>
          </a:prstGeom>
          <a:solidFill>
            <a:srgbClr val="CCCDE6"/>
          </a:solidFill>
        </p:spPr>
        <p:txBody>
          <a:bodyPr wrap="square">
            <a:spAutoFit/>
          </a:bodyPr>
          <a:lstStyle/>
          <a:p>
            <a:pPr marL="0" lvl="1"/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Otra infraestrucrura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83897" y="5785390"/>
            <a:ext cx="4172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Los almacenes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dirty="0"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terminales </a:t>
            </a:r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logísticos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5" y="1017494"/>
            <a:ext cx="4123904" cy="506332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35" y="1017494"/>
            <a:ext cx="4123904" cy="5063326"/>
          </a:xfrm>
          <a:prstGeom prst="rect">
            <a:avLst/>
          </a:prstGeom>
        </p:spPr>
      </p:pic>
      <p:cxnSp>
        <p:nvCxnSpPr>
          <p:cNvPr id="28" name="Прямая соединительная линия 27"/>
          <p:cNvCxnSpPr/>
          <p:nvPr/>
        </p:nvCxnSpPr>
        <p:spPr>
          <a:xfrm>
            <a:off x="2368731" y="6209730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0" y="258489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TextBox110"/>
          <p:cNvSpPr txBox="1"/>
          <p:nvPr/>
        </p:nvSpPr>
        <p:spPr>
          <a:xfrm>
            <a:off x="239712" y="444500"/>
            <a:ext cx="10618708" cy="34900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81000"/>
              </a:lnSpc>
              <a:defRPr/>
            </a:pPr>
            <a:r>
              <a:rPr lang="es-ES" altLang="zh-CN" sz="2800" kern="0" spc="-30" dirty="0">
                <a:solidFill>
                  <a:schemeClr val="bg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I</a:t>
            </a:r>
            <a:r>
              <a:rPr lang="es-ES" altLang="zh-CN" sz="2800" kern="0" spc="-30" dirty="0" smtClean="0">
                <a:solidFill>
                  <a:schemeClr val="bg1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nfraestructura de </a:t>
            </a:r>
            <a:r>
              <a:rPr lang="es-ES" altLang="zh-CN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sociación de producción de algodón de Baránovichi</a:t>
            </a:r>
            <a:endParaRPr lang="en-US" altLang="zh-CN" sz="2800" kern="0" dirty="0">
              <a:solidFill>
                <a:schemeClr val="bg1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</p:txBody>
      </p:sp>
      <p:graphicFrame>
        <p:nvGraphicFramePr>
          <p:cNvPr id="32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87315"/>
              </p:ext>
            </p:extLst>
          </p:nvPr>
        </p:nvGraphicFramePr>
        <p:xfrm>
          <a:off x="10555775" y="271140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CorelDRAW" r:id="rId6" imgW="2854383" imgH="1187463" progId="CorelDraw.Graphic.18">
                  <p:embed/>
                </p:oleObj>
              </mc:Choice>
              <mc:Fallback>
                <p:oleObj name="CorelDRAW" r:id="rId6" imgW="2854383" imgH="1187463" progId="CorelDraw.Graphic.18">
                  <p:embed/>
                  <p:pic>
                    <p:nvPicPr>
                      <p:cNvPr id="14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5775" y="271140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3594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8663"/>
    </mc:Choice>
    <mc:Fallback xmlns="">
      <p:transition advTm="866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108193" y="6373018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5294" y="969836"/>
            <a:ext cx="10708779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1600" b="1" u="sng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Juegos </a:t>
            </a:r>
            <a:r>
              <a:rPr lang="es-E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1600" b="1" u="sng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cama</a:t>
            </a:r>
            <a:r>
              <a:rPr lang="es-ES" sz="1600" b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(de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todos los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tamaños),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incluso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los infantiles y juveniles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(fabricados con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tejidos naturales de alta calidad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: percal, satén, satén de Jacquard, popelina, franela, lino de algodón, etc.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090" y="1737908"/>
            <a:ext cx="10774546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Mantelería</a:t>
            </a:r>
            <a:r>
              <a:rPr lang="es-ES" sz="16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(juegos de mesa, manteles, juegos de toallas, servilletas,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guantes para el horno,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delantales,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etc.).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Los tejidos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de mantelería son repelentes al agua, al aceite y a la suciedad.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2683" y="2656468"/>
            <a:ext cx="10750343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Textiles decorativos</a:t>
            </a:r>
            <a:r>
              <a:rPr lang="es-ES" sz="16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(mantas de algodón, de punto, mantas velsoft, cortinas, fundas de almohadas decorativas, fundas y cojines para sillas).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4584" y="3319047"/>
            <a:ext cx="10771052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Almohadas y mantas</a:t>
            </a:r>
            <a:r>
              <a:rPr lang="es-ES" sz="16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de varios tamaños y rellenos (plumón de cisne artificial, pluma,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pluma y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plumón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lana), que son duraderas y de alta calidad.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99241" y="4781683"/>
            <a:ext cx="8025742" cy="58477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latin typeface="Times New Roman" pitchFamily="18" charset="0"/>
                <a:cs typeface="Times New Roman" pitchFamily="18" charset="0"/>
              </a:rPr>
              <a:t>Tejidos de diferente estructura y grado de procesamiento para los juegos de cama y mantelería, ropa especial, utensilios de cocina y otras necesidades del comprador.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95293" y="5660296"/>
            <a:ext cx="5416343" cy="338554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Materiales</a:t>
            </a:r>
            <a:r>
              <a:rPr lang="en-U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médicos</a:t>
            </a:r>
            <a:r>
              <a:rPr lang="en-US" sz="16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gasas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vendas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ropa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especial).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23357" y="4249228"/>
            <a:ext cx="34767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s-ES" sz="1600" b="1" u="sng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Productos afelpados</a:t>
            </a:r>
            <a:r>
              <a:rPr lang="es-ES" sz="16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toallas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600" dirty="0" smtClean="0">
                <a:latin typeface="Times New Roman" pitchFamily="18" charset="0"/>
                <a:cs typeface="Times New Roman" pitchFamily="18" charset="0"/>
              </a:rPr>
              <a:t>sábanas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239" y="3645914"/>
            <a:ext cx="2672787" cy="267278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63" y="945277"/>
            <a:ext cx="690860" cy="69598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51" y="1689298"/>
            <a:ext cx="715283" cy="7205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51" y="3310502"/>
            <a:ext cx="706790" cy="712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51" y="4062806"/>
            <a:ext cx="705948" cy="71119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63" y="2517333"/>
            <a:ext cx="703072" cy="70307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94" y="4860532"/>
            <a:ext cx="688022" cy="6880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94" y="5576285"/>
            <a:ext cx="699213" cy="699213"/>
          </a:xfrm>
          <a:prstGeom prst="rect">
            <a:avLst/>
          </a:prstGeom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2368731" y="6319360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-14439" y="280113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TextBox125"/>
          <p:cNvSpPr txBox="1"/>
          <p:nvPr/>
        </p:nvSpPr>
        <p:spPr>
          <a:xfrm>
            <a:off x="-14439" y="341008"/>
            <a:ext cx="4392475" cy="52078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294772" fontAlgn="auto" hangingPunct="1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CN" sz="3600" kern="0" spc="-70" dirty="0" smtClean="0">
                <a:solidFill>
                  <a:srgbClr val="FFFFFF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Nuestra producción </a:t>
            </a:r>
            <a:endParaRPr lang="en-US" altLang="zh-CN" sz="3600" kern="0" spc="10207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288228"/>
              </p:ext>
            </p:extLst>
          </p:nvPr>
        </p:nvGraphicFramePr>
        <p:xfrm>
          <a:off x="10620252" y="306836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7" name="CorelDRAW" r:id="rId13" imgW="2854383" imgH="1187463" progId="CorelDraw.Graphic.18">
                  <p:embed/>
                </p:oleObj>
              </mc:Choice>
              <mc:Fallback>
                <p:oleObj name="CorelDRAW" r:id="rId13" imgW="2854383" imgH="1187463" progId="CorelDraw.Graphic.18">
                  <p:embed/>
                  <p:pic>
                    <p:nvPicPr>
                      <p:cNvPr id="18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0252" y="306836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31896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798"/>
    </mc:Choice>
    <mc:Fallback xmlns="">
      <p:transition advTm="379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B1EB1B38-B51C-48F8-B3BE-FE3088098B3C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257175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8" name="TextBox158"/>
          <p:cNvSpPr txBox="1"/>
          <p:nvPr/>
        </p:nvSpPr>
        <p:spPr>
          <a:xfrm>
            <a:off x="210853" y="364113"/>
            <a:ext cx="5168900" cy="4487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 hangingPunct="1">
              <a:lnSpc>
                <a:spcPct val="8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CN" sz="3600" kern="0" spc="-30" dirty="0" smtClean="0">
                <a:solidFill>
                  <a:srgbClr val="FFFFFF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Nuestras marcas</a:t>
            </a:r>
            <a:endParaRPr lang="en-US" altLang="zh-CN" sz="3600" kern="0" dirty="0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</p:txBody>
      </p:sp>
      <p:graphicFrame>
        <p:nvGraphicFramePr>
          <p:cNvPr id="10245" name="Объект 8"/>
          <p:cNvGraphicFramePr>
            <a:graphicFrameLocks noChangeAspect="1"/>
          </p:cNvGraphicFramePr>
          <p:nvPr/>
        </p:nvGraphicFramePr>
        <p:xfrm>
          <a:off x="-79375" y="6337300"/>
          <a:ext cx="12368213" cy="8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6" name="CorelDRAW" r:id="rId4" imgW="2951018" imgH="86411" progId="CorelDraw.Graphic.18">
                  <p:embed/>
                </p:oleObj>
              </mc:Choice>
              <mc:Fallback>
                <p:oleObj name="CorelDRAW" r:id="rId4" imgW="2951018" imgH="86411" progId="CorelDraw.Graphic.18">
                  <p:embed/>
                  <p:pic>
                    <p:nvPicPr>
                      <p:cNvPr id="10245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9375" y="6337300"/>
                        <a:ext cx="12368213" cy="8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Объект 9"/>
          <p:cNvGraphicFramePr>
            <a:graphicFrameLocks noChangeAspect="1"/>
          </p:cNvGraphicFramePr>
          <p:nvPr/>
        </p:nvGraphicFramePr>
        <p:xfrm>
          <a:off x="10590213" y="280988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7" name="CorelDRAW" r:id="rId6" imgW="2854383" imgH="1187463" progId="CorelDraw.Graphic.18">
                  <p:embed/>
                </p:oleObj>
              </mc:Choice>
              <mc:Fallback>
                <p:oleObj name="CorelDRAW" r:id="rId6" imgW="2854383" imgH="1187463" progId="CorelDraw.Graphic.18">
                  <p:embed/>
                  <p:pic>
                    <p:nvPicPr>
                      <p:cNvPr id="10246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0213" y="280988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981575" y="1009650"/>
            <a:ext cx="2441575" cy="890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248" name="Объект 2"/>
          <p:cNvGraphicFramePr>
            <a:graphicFrameLocks noChangeAspect="1"/>
          </p:cNvGraphicFramePr>
          <p:nvPr/>
        </p:nvGraphicFramePr>
        <p:xfrm>
          <a:off x="5430838" y="1208088"/>
          <a:ext cx="1533525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8" name="CorelDRAW" r:id="rId8" imgW="3999807" imgH="1915096" progId="CorelDraw.Graphic.18">
                  <p:embed/>
                </p:oleObj>
              </mc:Choice>
              <mc:Fallback>
                <p:oleObj name="CorelDRAW" r:id="rId8" imgW="3999807" imgH="1915096" progId="CorelDraw.Graphic.18">
                  <p:embed/>
                  <p:pic>
                    <p:nvPicPr>
                      <p:cNvPr id="10248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838" y="1208088"/>
                        <a:ext cx="1533525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496425" y="984250"/>
            <a:ext cx="2078038" cy="50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250" name="Объект 4"/>
          <p:cNvGraphicFramePr>
            <a:graphicFrameLocks noChangeAspect="1"/>
          </p:cNvGraphicFramePr>
          <p:nvPr/>
        </p:nvGraphicFramePr>
        <p:xfrm>
          <a:off x="1166813" y="1209675"/>
          <a:ext cx="1174750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89" name="CorelDRAW" r:id="rId10" imgW="1818409" imgH="1156602" progId="CorelDraw.Graphic.18">
                  <p:embed/>
                </p:oleObj>
              </mc:Choice>
              <mc:Fallback>
                <p:oleObj name="CorelDRAW" r:id="rId10" imgW="1818409" imgH="1156602" progId="CorelDraw.Graphic.18">
                  <p:embed/>
                  <p:pic>
                    <p:nvPicPr>
                      <p:cNvPr id="1025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6813" y="1209675"/>
                        <a:ext cx="1174750" cy="747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1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213" y="1290638"/>
            <a:ext cx="18923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536113" y="3668713"/>
            <a:ext cx="2476500" cy="2505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869363" y="1900238"/>
            <a:ext cx="1665287" cy="2498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629150" y="2509838"/>
            <a:ext cx="3394075" cy="33924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6"/>
          <a:srcRect t="21025" b="13054"/>
          <a:stretch/>
        </p:blipFill>
        <p:spPr>
          <a:xfrm>
            <a:off x="160338" y="3521075"/>
            <a:ext cx="2689225" cy="2659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084388" y="1900238"/>
            <a:ext cx="1698625" cy="2498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151"/>
          <p:cNvSpPr txBox="1"/>
          <p:nvPr/>
        </p:nvSpPr>
        <p:spPr>
          <a:xfrm>
            <a:off x="10139363" y="6477000"/>
            <a:ext cx="1320800" cy="2413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 hangingPunct="1">
              <a:lnSpc>
                <a:spcPct val="88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spc="-80" dirty="0">
                <a:solidFill>
                  <a:srgbClr val="222A35"/>
                </a:solidFill>
                <a:latin typeface="Arial" pitchFamily="34" charset="0"/>
                <a:ea typeface="Arial" pitchFamily="34" charset="0"/>
                <a:cs typeface="Arial" pitchFamily="34" charset="0"/>
              </a:rPr>
              <a:t>www.blakit.by</a:t>
            </a:r>
          </a:p>
        </p:txBody>
      </p:sp>
    </p:spTree>
    <p:extLst>
      <p:ext uri="{BB962C8B-B14F-4D97-AF65-F5344CB8AC3E}">
        <p14:creationId xmlns:p14="http://schemas.microsoft.com/office/powerpoint/2010/main" val="2967626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4" b="14747"/>
          <a:stretch/>
        </p:blipFill>
        <p:spPr>
          <a:xfrm>
            <a:off x="7480386" y="811160"/>
            <a:ext cx="4711614" cy="54813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108193" y="6373018"/>
            <a:ext cx="1611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latin typeface="Miriam" panose="020B0502050101010101" pitchFamily="34" charset="-79"/>
                <a:cs typeface="Miriam" panose="020B0502050101010101" pitchFamily="34" charset="-79"/>
              </a:rPr>
              <a:t>www.blakit.by</a:t>
            </a:r>
            <a:endParaRPr lang="ru-RU" b="1" dirty="0">
              <a:solidFill>
                <a:schemeClr val="tx2">
                  <a:lumMod val="50000"/>
                </a:schemeClr>
              </a:solidFill>
              <a:cs typeface="Miriam" panose="020B0502050101010101" pitchFamily="34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127" y="834735"/>
            <a:ext cx="79802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Times New Roman" pitchFamily="18" charset="0"/>
                <a:cs typeface="Times New Roman" pitchFamily="18" charset="0"/>
              </a:rPr>
              <a:t>Asociación de producción de algodón de Baránovichi presenta colecciones de textiles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caseros</a:t>
            </a:r>
            <a:endParaRPr lang="es-E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err="1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Паўл</a:t>
            </a:r>
            <a:r>
              <a:rPr lang="en-US" sz="2000" b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нка</a:t>
            </a:r>
            <a:r>
              <a:rPr lang="ru-RU" sz="20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en-US" sz="2000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Блак</a:t>
            </a:r>
            <a:r>
              <a:rPr lang="en-US" sz="2000" b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en-US" sz="2000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Kids</a:t>
            </a:r>
            <a:r>
              <a:rPr lang="ru-RU" sz="2000" b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b="1" dirty="0">
              <a:solidFill>
                <a:srgbClr val="001B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127" y="1861286"/>
            <a:ext cx="820801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Блак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т»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es el ganador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los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prestigiosos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concursos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republicanos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2000" dirty="0" smtClean="0">
                <a:latin typeface="Times New Roman" pitchFamily="18" charset="0"/>
                <a:cs typeface="Times New Roman" pitchFamily="18" charset="0"/>
              </a:rPr>
              <a:t>como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000" i="1" dirty="0" err="1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Año</a:t>
            </a:r>
            <a:r>
              <a:rPr lang="en-US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2017</a:t>
            </a:r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Popular 2017</a:t>
            </a:r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Popular </a:t>
            </a:r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2018»</a:t>
            </a:r>
          </a:p>
          <a:p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Popular </a:t>
            </a:r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2019»</a:t>
            </a:r>
          </a:p>
          <a:p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s-ES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Los mejores </a:t>
            </a:r>
            <a:r>
              <a:rPr lang="es-E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productos de la República </a:t>
            </a:r>
            <a:r>
              <a:rPr lang="es-ES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de Belarús </a:t>
            </a:r>
            <a:r>
              <a:rPr lang="ru-RU" sz="2000" i="1" dirty="0" smtClean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2019»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Año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2020»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del </a:t>
            </a:r>
            <a:r>
              <a:rPr lang="en-US" sz="2000" i="1" dirty="0" err="1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Año</a:t>
            </a:r>
            <a:r>
              <a:rPr lang="en-US" sz="2000" i="1" dirty="0">
                <a:solidFill>
                  <a:srgbClr val="001B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es-ES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Marca</a:t>
            </a:r>
            <a:r>
              <a:rPr lang="en-US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Блак</a:t>
            </a:r>
            <a:r>
              <a:rPr lang="en-US" sz="2000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т» </a:t>
            </a:r>
            <a:r>
              <a:rPr lang="es-ES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es el líder entre los textiles </a:t>
            </a:r>
            <a:r>
              <a:rPr lang="es-ES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caseros en </a:t>
            </a:r>
            <a:r>
              <a:rPr lang="es-ES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el mercado </a:t>
            </a:r>
            <a:r>
              <a:rPr lang="es-ES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bielorruso.</a:t>
            </a:r>
            <a:endParaRPr lang="ru-RU" sz="2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2" y="5474646"/>
            <a:ext cx="817062" cy="604625"/>
          </a:xfrm>
          <a:prstGeom prst="rect">
            <a:avLst/>
          </a:prstGeom>
        </p:spPr>
      </p:pic>
      <p:pic>
        <p:nvPicPr>
          <p:cNvPr id="15" name="Рисунок 1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248" y="5405636"/>
            <a:ext cx="934283" cy="728097"/>
          </a:xfrm>
          <a:prstGeom prst="rect">
            <a:avLst/>
          </a:prstGeom>
        </p:spPr>
      </p:pic>
      <p:pic>
        <p:nvPicPr>
          <p:cNvPr id="16" name="Рисунок 1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821" y="5385802"/>
            <a:ext cx="895814" cy="7479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395" y="5344189"/>
            <a:ext cx="829061" cy="82906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15" y="5369765"/>
            <a:ext cx="1314367" cy="74793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6" t="2775" r="19818" b="3290"/>
          <a:stretch/>
        </p:blipFill>
        <p:spPr>
          <a:xfrm>
            <a:off x="4078181" y="5372938"/>
            <a:ext cx="948891" cy="771562"/>
          </a:xfrm>
          <a:prstGeom prst="rect">
            <a:avLst/>
          </a:prstGeom>
        </p:spPr>
      </p:pic>
      <p:cxnSp>
        <p:nvCxnSpPr>
          <p:cNvPr id="21" name="Прямая соединительная линия 20"/>
          <p:cNvCxnSpPr/>
          <p:nvPr/>
        </p:nvCxnSpPr>
        <p:spPr>
          <a:xfrm>
            <a:off x="2368731" y="6319360"/>
            <a:ext cx="9823269" cy="0"/>
          </a:xfrm>
          <a:prstGeom prst="line">
            <a:avLst/>
          </a:prstGeom>
          <a:ln w="28575">
            <a:solidFill>
              <a:srgbClr val="002060"/>
            </a:solidFill>
            <a:headEnd type="none" w="med" len="med"/>
            <a:tailEnd type="non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0" y="257175"/>
            <a:ext cx="12199938" cy="628650"/>
          </a:xfrm>
          <a:prstGeom prst="rect">
            <a:avLst/>
          </a:prstGeom>
          <a:solidFill>
            <a:srgbClr val="223A5E"/>
          </a:solidFill>
          <a:ln>
            <a:solidFill>
              <a:srgbClr val="223A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TextBox158"/>
          <p:cNvSpPr txBox="1"/>
          <p:nvPr/>
        </p:nvSpPr>
        <p:spPr>
          <a:xfrm>
            <a:off x="166254" y="412268"/>
            <a:ext cx="5168900" cy="4487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 hangingPunct="1">
              <a:lnSpc>
                <a:spcPct val="8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altLang="zh-CN" sz="3600" kern="0" spc="-30" dirty="0" smtClean="0">
                <a:solidFill>
                  <a:srgbClr val="FFFFFF"/>
                </a:solidFill>
                <a:latin typeface="Times New Roman" pitchFamily="18" charset="0"/>
                <a:ea typeface="Arial" pitchFamily="34" charset="0"/>
                <a:cs typeface="Times New Roman" pitchFamily="18" charset="0"/>
              </a:rPr>
              <a:t>Garantía de calidad</a:t>
            </a:r>
            <a:endParaRPr lang="en-US" altLang="zh-CN" sz="3600" kern="0" dirty="0">
              <a:solidFill>
                <a:srgbClr val="FFFFFF"/>
              </a:solidFill>
              <a:latin typeface="Times New Roman" pitchFamily="18" charset="0"/>
              <a:ea typeface="Arial" pitchFamily="34" charset="0"/>
              <a:cs typeface="Times New Roman" pitchFamily="18" charset="0"/>
            </a:endParaRPr>
          </a:p>
        </p:txBody>
      </p:sp>
      <p:graphicFrame>
        <p:nvGraphicFramePr>
          <p:cNvPr id="24" name="Объект 9"/>
          <p:cNvGraphicFramePr>
            <a:graphicFrameLocks noChangeAspect="1"/>
          </p:cNvGraphicFramePr>
          <p:nvPr/>
        </p:nvGraphicFramePr>
        <p:xfrm>
          <a:off x="10590213" y="280988"/>
          <a:ext cx="143192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7" name="CorelDRAW" r:id="rId12" imgW="2854383" imgH="1187463" progId="CorelDraw.Graphic.18">
                  <p:embed/>
                </p:oleObj>
              </mc:Choice>
              <mc:Fallback>
                <p:oleObj name="CorelDRAW" r:id="rId12" imgW="2854383" imgH="1187463" progId="CorelDraw.Graphic.18">
                  <p:embed/>
                  <p:pic>
                    <p:nvPicPr>
                      <p:cNvPr id="10246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90213" y="280988"/>
                        <a:ext cx="1431925" cy="595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6900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798"/>
    </mc:Choice>
    <mc:Fallback xmlns="">
      <p:transition advTm="3798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9|1.2|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6764</TotalTime>
  <Words>831</Words>
  <Application>Microsoft Office PowerPoint</Application>
  <PresentationFormat>Произвольный</PresentationFormat>
  <Paragraphs>115</Paragraphs>
  <Slides>10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Высоцкая О.А.</dc:creator>
  <cp:lastModifiedBy>Юлия Андреевна Казусёнок</cp:lastModifiedBy>
  <cp:revision>320</cp:revision>
  <dcterms:created xsi:type="dcterms:W3CDTF">2015-11-13T07:17:32Z</dcterms:created>
  <dcterms:modified xsi:type="dcterms:W3CDTF">2022-06-27T11:05:53Z</dcterms:modified>
</cp:coreProperties>
</file>