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Default Extension="jp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9" r:id="rId4"/>
    <p:sldId id="268" r:id="rId5"/>
    <p:sldId id="259" r:id="rId6"/>
    <p:sldId id="270" r:id="rId7"/>
    <p:sldId id="271" r:id="rId8"/>
    <p:sldId id="260" r:id="rId9"/>
    <p:sldId id="272" r:id="rId10"/>
    <p:sldId id="261" r:id="rId11"/>
    <p:sldId id="273" r:id="rId12"/>
    <p:sldId id="267" r:id="rId1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1" d="100"/>
          <a:sy n="51" d="100"/>
        </p:scale>
        <p:origin x="-2292" y="-90"/>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hyperlink" Target="http://www.binarycontrast.com/binary-options-signals/" TargetMode="Externa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hyperlink" Target="http://www.binarycontrast.com/"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1.jpeg"/><Relationship Id="rId1" Type="http://schemas.openxmlformats.org/officeDocument/2006/relationships/image" Target="../media/image41.jpeg"/><Relationship Id="rId5" Type="http://schemas.openxmlformats.org/officeDocument/2006/relationships/image" Target="../media/image71.jpeg"/><Relationship Id="rId4" Type="http://schemas.openxmlformats.org/officeDocument/2006/relationships/hyperlink" Target="http://www.binarycontrast.com/binary-options-signals/"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C18122-8DF6-42D7-8B83-349BCB4BE44D}" type="doc">
      <dgm:prSet loTypeId="urn:microsoft.com/office/officeart/2005/8/layout/hList7#1" loCatId="picture" qsTypeId="urn:microsoft.com/office/officeart/2005/8/quickstyle/simple1" qsCatId="simple" csTypeId="urn:microsoft.com/office/officeart/2005/8/colors/colorful2" csCatId="colorful" phldr="1"/>
      <dgm:spPr/>
    </dgm:pt>
    <dgm:pt modelId="{3BD554A8-D422-4ED2-8A68-83782BAE1089}">
      <dgm:prSet phldrT="[Text]"/>
      <dgm:spPr/>
      <dgm:t>
        <a:bodyPr/>
        <a:lstStyle/>
        <a:p>
          <a:r>
            <a:rPr lang="en-US" dirty="0" smtClean="0"/>
            <a:t>Binary Options Demo Account</a:t>
          </a:r>
          <a:endParaRPr lang="en-US" dirty="0"/>
        </a:p>
      </dgm:t>
    </dgm:pt>
    <dgm:pt modelId="{FFFE95D8-E7CF-444A-B8AC-D67F44B45AE1}" type="parTrans" cxnId="{A269A669-5CE5-46BB-B543-CA9BADAB5A90}">
      <dgm:prSet/>
      <dgm:spPr/>
      <dgm:t>
        <a:bodyPr/>
        <a:lstStyle/>
        <a:p>
          <a:endParaRPr lang="en-US"/>
        </a:p>
      </dgm:t>
    </dgm:pt>
    <dgm:pt modelId="{7C4399B5-F3AC-4FC1-BACC-572ABB568B2A}" type="sibTrans" cxnId="{A269A669-5CE5-46BB-B543-CA9BADAB5A90}">
      <dgm:prSet/>
      <dgm:spPr/>
      <dgm:t>
        <a:bodyPr/>
        <a:lstStyle/>
        <a:p>
          <a:endParaRPr lang="en-US"/>
        </a:p>
      </dgm:t>
    </dgm:pt>
    <dgm:pt modelId="{AF1217B5-E9FF-4218-9968-9AF59FBCFF29}">
      <dgm:prSet phldrT="[Text]"/>
      <dgm:spPr/>
      <dgm:t>
        <a:bodyPr/>
        <a:lstStyle/>
        <a:p>
          <a:r>
            <a:rPr lang="en-US" dirty="0" smtClean="0"/>
            <a:t>Binary Options Signals</a:t>
          </a:r>
          <a:endParaRPr lang="en-US" dirty="0"/>
        </a:p>
      </dgm:t>
    </dgm:pt>
    <dgm:pt modelId="{AD664ED4-CF4A-42C5-846C-B75B52AA1C9A}" type="parTrans" cxnId="{7DEF9175-29C8-4831-9134-437D52EF081B}">
      <dgm:prSet/>
      <dgm:spPr/>
      <dgm:t>
        <a:bodyPr/>
        <a:lstStyle/>
        <a:p>
          <a:endParaRPr lang="en-US"/>
        </a:p>
      </dgm:t>
    </dgm:pt>
    <dgm:pt modelId="{C2693FD5-3E4F-4BC4-853D-FCE7F67B548A}" type="sibTrans" cxnId="{7DEF9175-29C8-4831-9134-437D52EF081B}">
      <dgm:prSet/>
      <dgm:spPr/>
      <dgm:t>
        <a:bodyPr/>
        <a:lstStyle/>
        <a:p>
          <a:endParaRPr lang="en-US"/>
        </a:p>
      </dgm:t>
    </dgm:pt>
    <dgm:pt modelId="{397EDA44-BBF3-486C-9849-20D8E68FDD12}">
      <dgm:prSet phldrT="[Text]"/>
      <dgm:spPr/>
      <dgm:t>
        <a:bodyPr/>
        <a:lstStyle/>
        <a:p>
          <a:r>
            <a:rPr lang="en-US" dirty="0" smtClean="0"/>
            <a:t>Binary Option Strategies</a:t>
          </a:r>
          <a:endParaRPr lang="en-US" dirty="0"/>
        </a:p>
      </dgm:t>
    </dgm:pt>
    <dgm:pt modelId="{7AC068EF-E163-4646-AB6B-DA3DF10577E7}" type="parTrans" cxnId="{FD18148E-5DF2-40FD-8210-91FEF652DBEB}">
      <dgm:prSet/>
      <dgm:spPr/>
      <dgm:t>
        <a:bodyPr/>
        <a:lstStyle/>
        <a:p>
          <a:endParaRPr lang="en-US"/>
        </a:p>
      </dgm:t>
    </dgm:pt>
    <dgm:pt modelId="{7BCCCDA6-FA4C-494C-9441-E99AA64A15CB}" type="sibTrans" cxnId="{FD18148E-5DF2-40FD-8210-91FEF652DBEB}">
      <dgm:prSet/>
      <dgm:spPr/>
      <dgm:t>
        <a:bodyPr/>
        <a:lstStyle/>
        <a:p>
          <a:endParaRPr lang="en-US"/>
        </a:p>
      </dgm:t>
    </dgm:pt>
    <dgm:pt modelId="{A1FABEF0-2D1F-4ED6-9875-14DF81F8A233}">
      <dgm:prSet phldrT="[Text]"/>
      <dgm:spPr/>
      <dgm:t>
        <a:bodyPr/>
        <a:lstStyle/>
        <a:p>
          <a:r>
            <a:rPr lang="en-US" dirty="0" smtClean="0">
              <a:hlinkClick xmlns:r="http://schemas.openxmlformats.org/officeDocument/2006/relationships" r:id="rId1"/>
            </a:rPr>
            <a:t>Binary Options Trading Strategy</a:t>
          </a:r>
          <a:endParaRPr lang="en-US" dirty="0"/>
        </a:p>
      </dgm:t>
    </dgm:pt>
    <dgm:pt modelId="{E43789C7-99BF-425E-B45E-065A78CB7BC5}" type="parTrans" cxnId="{E82DC1D1-6753-4DA9-8B4F-6DD6456D55F1}">
      <dgm:prSet/>
      <dgm:spPr/>
      <dgm:t>
        <a:bodyPr/>
        <a:lstStyle/>
        <a:p>
          <a:endParaRPr lang="en-US"/>
        </a:p>
      </dgm:t>
    </dgm:pt>
    <dgm:pt modelId="{7CF76B1A-829D-4879-9C72-FCAA1EA4E01D}" type="sibTrans" cxnId="{E82DC1D1-6753-4DA9-8B4F-6DD6456D55F1}">
      <dgm:prSet/>
      <dgm:spPr/>
      <dgm:t>
        <a:bodyPr/>
        <a:lstStyle/>
        <a:p>
          <a:endParaRPr lang="en-US"/>
        </a:p>
      </dgm:t>
    </dgm:pt>
    <dgm:pt modelId="{29621E94-AAA1-44E5-9395-12420C160DA6}" type="pres">
      <dgm:prSet presAssocID="{DCC18122-8DF6-42D7-8B83-349BCB4BE44D}" presName="Name0" presStyleCnt="0">
        <dgm:presLayoutVars>
          <dgm:dir/>
          <dgm:resizeHandles val="exact"/>
        </dgm:presLayoutVars>
      </dgm:prSet>
      <dgm:spPr/>
    </dgm:pt>
    <dgm:pt modelId="{D429073B-1C47-44F0-A5C1-1D775388615A}" type="pres">
      <dgm:prSet presAssocID="{DCC18122-8DF6-42D7-8B83-349BCB4BE44D}" presName="fgShape" presStyleLbl="fgShp" presStyleIdx="0" presStyleCnt="1"/>
      <dgm:spPr/>
    </dgm:pt>
    <dgm:pt modelId="{7EBC161E-C566-42A2-B413-17634D7AF6BD}" type="pres">
      <dgm:prSet presAssocID="{DCC18122-8DF6-42D7-8B83-349BCB4BE44D}" presName="linComp" presStyleCnt="0"/>
      <dgm:spPr/>
    </dgm:pt>
    <dgm:pt modelId="{438D1171-DABC-4343-B43D-F87E2C2736CB}" type="pres">
      <dgm:prSet presAssocID="{3BD554A8-D422-4ED2-8A68-83782BAE1089}" presName="compNode" presStyleCnt="0"/>
      <dgm:spPr/>
    </dgm:pt>
    <dgm:pt modelId="{95849FC0-D36D-48C4-ACD8-EF9B2CB8E160}" type="pres">
      <dgm:prSet presAssocID="{3BD554A8-D422-4ED2-8A68-83782BAE1089}" presName="bkgdShape" presStyleLbl="node1" presStyleIdx="0" presStyleCnt="4"/>
      <dgm:spPr/>
      <dgm:t>
        <a:bodyPr/>
        <a:lstStyle/>
        <a:p>
          <a:endParaRPr lang="en-US"/>
        </a:p>
      </dgm:t>
    </dgm:pt>
    <dgm:pt modelId="{9C6D342C-F8C1-4743-8775-26FDCB2FF02E}" type="pres">
      <dgm:prSet presAssocID="{3BD554A8-D422-4ED2-8A68-83782BAE1089}" presName="nodeTx" presStyleLbl="node1" presStyleIdx="0" presStyleCnt="4">
        <dgm:presLayoutVars>
          <dgm:bulletEnabled val="1"/>
        </dgm:presLayoutVars>
      </dgm:prSet>
      <dgm:spPr/>
      <dgm:t>
        <a:bodyPr/>
        <a:lstStyle/>
        <a:p>
          <a:endParaRPr lang="en-US"/>
        </a:p>
      </dgm:t>
    </dgm:pt>
    <dgm:pt modelId="{3C8962BD-EEFA-4B90-BD40-E694947D19D8}" type="pres">
      <dgm:prSet presAssocID="{3BD554A8-D422-4ED2-8A68-83782BAE1089}" presName="invisiNode" presStyleLbl="node1" presStyleIdx="0" presStyleCnt="4"/>
      <dgm:spPr/>
    </dgm:pt>
    <dgm:pt modelId="{980029F7-E1D8-408B-8BB5-2692920DD722}" type="pres">
      <dgm:prSet presAssocID="{3BD554A8-D422-4ED2-8A68-83782BAE1089}" presName="imagNode" presStyleLbl="fgImgPlace1" presStyleIdx="0" presStyleCnt="4"/>
      <dgm:spPr>
        <a:blipFill>
          <a:blip xmlns:r="http://schemas.openxmlformats.org/officeDocument/2006/relationships" r:embed="rId2" cstate="print">
            <a:extLst>
              <a:ext uri="{28A0092B-C50C-407E-A947-70E740481C1C}">
                <a14:useLocalDpi xmlns:a14="http://schemas.microsoft.com/office/drawing/2010/main" xmlns="" val="0"/>
              </a:ext>
            </a:extLst>
          </a:blip>
          <a:srcRect/>
          <a:stretch>
            <a:fillRect l="-44000" r="-44000"/>
          </a:stretch>
        </a:blipFill>
      </dgm:spPr>
    </dgm:pt>
    <dgm:pt modelId="{DC7F47DD-113E-4A86-92D9-F4324DDDB6E1}" type="pres">
      <dgm:prSet presAssocID="{7C4399B5-F3AC-4FC1-BACC-572ABB568B2A}" presName="sibTrans" presStyleLbl="sibTrans2D1" presStyleIdx="0" presStyleCnt="0"/>
      <dgm:spPr/>
      <dgm:t>
        <a:bodyPr/>
        <a:lstStyle/>
        <a:p>
          <a:endParaRPr lang="en-US"/>
        </a:p>
      </dgm:t>
    </dgm:pt>
    <dgm:pt modelId="{3C5D29F5-CB1B-4DFE-9F80-7B20CC5732F8}" type="pres">
      <dgm:prSet presAssocID="{AF1217B5-E9FF-4218-9968-9AF59FBCFF29}" presName="compNode" presStyleCnt="0"/>
      <dgm:spPr/>
    </dgm:pt>
    <dgm:pt modelId="{7B28A261-E08B-4E01-A292-0A0C512478E9}" type="pres">
      <dgm:prSet presAssocID="{AF1217B5-E9FF-4218-9968-9AF59FBCFF29}" presName="bkgdShape" presStyleLbl="node1" presStyleIdx="1" presStyleCnt="4"/>
      <dgm:spPr/>
      <dgm:t>
        <a:bodyPr/>
        <a:lstStyle/>
        <a:p>
          <a:endParaRPr lang="en-US"/>
        </a:p>
      </dgm:t>
    </dgm:pt>
    <dgm:pt modelId="{C3398544-8771-4DDC-AAF3-1B956AE7A271}" type="pres">
      <dgm:prSet presAssocID="{AF1217B5-E9FF-4218-9968-9AF59FBCFF29}" presName="nodeTx" presStyleLbl="node1" presStyleIdx="1" presStyleCnt="4">
        <dgm:presLayoutVars>
          <dgm:bulletEnabled val="1"/>
        </dgm:presLayoutVars>
      </dgm:prSet>
      <dgm:spPr/>
      <dgm:t>
        <a:bodyPr/>
        <a:lstStyle/>
        <a:p>
          <a:endParaRPr lang="en-US"/>
        </a:p>
      </dgm:t>
    </dgm:pt>
    <dgm:pt modelId="{95FD13CB-2AA4-4371-A8F9-3E2E356EB46B}" type="pres">
      <dgm:prSet presAssocID="{AF1217B5-E9FF-4218-9968-9AF59FBCFF29}" presName="invisiNode" presStyleLbl="node1" presStyleIdx="1" presStyleCnt="4"/>
      <dgm:spPr/>
    </dgm:pt>
    <dgm:pt modelId="{8E61F99E-0002-41D7-8ED7-0FADC7B8710B}" type="pres">
      <dgm:prSet presAssocID="{AF1217B5-E9FF-4218-9968-9AF59FBCFF29}" presName="imagNode" presStyleLbl="fgImgPlace1" presStyleIdx="1" presStyleCnt="4"/>
      <dgm:spPr>
        <a:blipFill>
          <a:blip xmlns:r="http://schemas.openxmlformats.org/officeDocument/2006/relationships" r:embed="rId3" cstate="print">
            <a:extLst>
              <a:ext uri="{28A0092B-C50C-407E-A947-70E740481C1C}">
                <a14:useLocalDpi xmlns:a14="http://schemas.microsoft.com/office/drawing/2010/main" xmlns="" val="0"/>
              </a:ext>
            </a:extLst>
          </a:blip>
          <a:srcRect/>
          <a:stretch>
            <a:fillRect l="-25000" r="-25000"/>
          </a:stretch>
        </a:blipFill>
      </dgm:spPr>
      <dgm:extLst>
        <a:ext uri="{E40237B7-FDA0-4F09-8148-C483321AD2D9}">
          <dgm14:cNvPr xmlns:dgm14="http://schemas.microsoft.com/office/drawing/2010/diagram" xmlns="" id="0" name="">
            <a:hlinkClick xmlns:r="http://schemas.openxmlformats.org/officeDocument/2006/relationships" r:id="rId4"/>
          </dgm14:cNvPr>
        </a:ext>
      </dgm:extLst>
    </dgm:pt>
    <dgm:pt modelId="{9935E6F5-E223-4A4B-B6A7-4D76D2E3D19D}" type="pres">
      <dgm:prSet presAssocID="{C2693FD5-3E4F-4BC4-853D-FCE7F67B548A}" presName="sibTrans" presStyleLbl="sibTrans2D1" presStyleIdx="0" presStyleCnt="0"/>
      <dgm:spPr/>
      <dgm:t>
        <a:bodyPr/>
        <a:lstStyle/>
        <a:p>
          <a:endParaRPr lang="en-US"/>
        </a:p>
      </dgm:t>
    </dgm:pt>
    <dgm:pt modelId="{A4BEAB60-B24C-4314-B286-8612D94F1365}" type="pres">
      <dgm:prSet presAssocID="{397EDA44-BBF3-486C-9849-20D8E68FDD12}" presName="compNode" presStyleCnt="0"/>
      <dgm:spPr/>
    </dgm:pt>
    <dgm:pt modelId="{F08FC2B5-B5A5-4F5F-8279-591B1ECD2744}" type="pres">
      <dgm:prSet presAssocID="{397EDA44-BBF3-486C-9849-20D8E68FDD12}" presName="bkgdShape" presStyleLbl="node1" presStyleIdx="2" presStyleCnt="4"/>
      <dgm:spPr/>
      <dgm:t>
        <a:bodyPr/>
        <a:lstStyle/>
        <a:p>
          <a:endParaRPr lang="en-US"/>
        </a:p>
      </dgm:t>
    </dgm:pt>
    <dgm:pt modelId="{AF21DBB5-1047-4922-B178-F3D2BFF146BB}" type="pres">
      <dgm:prSet presAssocID="{397EDA44-BBF3-486C-9849-20D8E68FDD12}" presName="nodeTx" presStyleLbl="node1" presStyleIdx="2" presStyleCnt="4">
        <dgm:presLayoutVars>
          <dgm:bulletEnabled val="1"/>
        </dgm:presLayoutVars>
      </dgm:prSet>
      <dgm:spPr/>
      <dgm:t>
        <a:bodyPr/>
        <a:lstStyle/>
        <a:p>
          <a:endParaRPr lang="en-US"/>
        </a:p>
      </dgm:t>
    </dgm:pt>
    <dgm:pt modelId="{AB5A5FC7-96B9-4755-9EB5-03C8004D4714}" type="pres">
      <dgm:prSet presAssocID="{397EDA44-BBF3-486C-9849-20D8E68FDD12}" presName="invisiNode" presStyleLbl="node1" presStyleIdx="2" presStyleCnt="4"/>
      <dgm:spPr/>
    </dgm:pt>
    <dgm:pt modelId="{7DA40CC7-31DA-4A28-903E-6DA517058AE5}" type="pres">
      <dgm:prSet presAssocID="{397EDA44-BBF3-486C-9849-20D8E68FDD12}" presName="imagNode" presStyleLbl="fgImgPlace1" presStyleIdx="2" presStyleCnt="4"/>
      <dgm:spPr>
        <a:blipFill>
          <a:blip xmlns:r="http://schemas.openxmlformats.org/officeDocument/2006/relationships" r:embed="rId5">
            <a:extLst>
              <a:ext uri="{28A0092B-C50C-407E-A947-70E740481C1C}">
                <a14:useLocalDpi xmlns:a14="http://schemas.microsoft.com/office/drawing/2010/main" xmlns="" val="0"/>
              </a:ext>
            </a:extLst>
          </a:blip>
          <a:srcRect/>
          <a:stretch>
            <a:fillRect l="-17000" r="-17000"/>
          </a:stretch>
        </a:blipFill>
      </dgm:spPr>
    </dgm:pt>
    <dgm:pt modelId="{6BEA6D94-F19F-4B34-B100-A45A06FB6F6C}" type="pres">
      <dgm:prSet presAssocID="{7BCCCDA6-FA4C-494C-9441-E99AA64A15CB}" presName="sibTrans" presStyleLbl="sibTrans2D1" presStyleIdx="0" presStyleCnt="0"/>
      <dgm:spPr/>
      <dgm:t>
        <a:bodyPr/>
        <a:lstStyle/>
        <a:p>
          <a:endParaRPr lang="en-US"/>
        </a:p>
      </dgm:t>
    </dgm:pt>
    <dgm:pt modelId="{17BB42FD-220B-41D0-A45A-EB49FE98B998}" type="pres">
      <dgm:prSet presAssocID="{A1FABEF0-2D1F-4ED6-9875-14DF81F8A233}" presName="compNode" presStyleCnt="0"/>
      <dgm:spPr/>
    </dgm:pt>
    <dgm:pt modelId="{4BB3C475-6C3D-47E1-BD0B-305271787455}" type="pres">
      <dgm:prSet presAssocID="{A1FABEF0-2D1F-4ED6-9875-14DF81F8A233}" presName="bkgdShape" presStyleLbl="node1" presStyleIdx="3" presStyleCnt="4"/>
      <dgm:spPr/>
      <dgm:t>
        <a:bodyPr/>
        <a:lstStyle/>
        <a:p>
          <a:endParaRPr lang="en-US"/>
        </a:p>
      </dgm:t>
    </dgm:pt>
    <dgm:pt modelId="{396BDFD2-3662-488E-BC50-E86952C65752}" type="pres">
      <dgm:prSet presAssocID="{A1FABEF0-2D1F-4ED6-9875-14DF81F8A233}" presName="nodeTx" presStyleLbl="node1" presStyleIdx="3" presStyleCnt="4">
        <dgm:presLayoutVars>
          <dgm:bulletEnabled val="1"/>
        </dgm:presLayoutVars>
      </dgm:prSet>
      <dgm:spPr/>
      <dgm:t>
        <a:bodyPr/>
        <a:lstStyle/>
        <a:p>
          <a:endParaRPr lang="en-US"/>
        </a:p>
      </dgm:t>
    </dgm:pt>
    <dgm:pt modelId="{BA055D68-C772-455A-B104-D4AC1FD23C89}" type="pres">
      <dgm:prSet presAssocID="{A1FABEF0-2D1F-4ED6-9875-14DF81F8A233}" presName="invisiNode" presStyleLbl="node1" presStyleIdx="3" presStyleCnt="4"/>
      <dgm:spPr/>
    </dgm:pt>
    <dgm:pt modelId="{9211EAE4-1B40-4E80-9877-86D3128495BA}" type="pres">
      <dgm:prSet presAssocID="{A1FABEF0-2D1F-4ED6-9875-14DF81F8A233}" presName="imagNode" presStyleLbl="fgImgPlace1" presStyleIdx="3" presStyleCnt="4"/>
      <dgm:spPr>
        <a:blipFill>
          <a:blip xmlns:r="http://schemas.openxmlformats.org/officeDocument/2006/relationships" r:embed="rId6" cstate="print">
            <a:extLst>
              <a:ext uri="{28A0092B-C50C-407E-A947-70E740481C1C}">
                <a14:useLocalDpi xmlns:a14="http://schemas.microsoft.com/office/drawing/2010/main" xmlns="" val="0"/>
              </a:ext>
            </a:extLst>
          </a:blip>
          <a:srcRect/>
          <a:stretch>
            <a:fillRect l="-26000" r="-26000"/>
          </a:stretch>
        </a:blipFill>
      </dgm:spPr>
    </dgm:pt>
  </dgm:ptLst>
  <dgm:cxnLst>
    <dgm:cxn modelId="{0D4DDD5C-6B62-4075-BCDD-D6715AD8A2AE}" type="presOf" srcId="{397EDA44-BBF3-486C-9849-20D8E68FDD12}" destId="{F08FC2B5-B5A5-4F5F-8279-591B1ECD2744}" srcOrd="0" destOrd="0" presId="urn:microsoft.com/office/officeart/2005/8/layout/hList7#1"/>
    <dgm:cxn modelId="{6D82CC1E-281B-4F62-9C2E-595AF95D8A8F}" type="presOf" srcId="{3BD554A8-D422-4ED2-8A68-83782BAE1089}" destId="{9C6D342C-F8C1-4743-8775-26FDCB2FF02E}" srcOrd="1" destOrd="0" presId="urn:microsoft.com/office/officeart/2005/8/layout/hList7#1"/>
    <dgm:cxn modelId="{BD78958E-5327-493D-BB51-8FC5FAFE87E3}" type="presOf" srcId="{AF1217B5-E9FF-4218-9968-9AF59FBCFF29}" destId="{7B28A261-E08B-4E01-A292-0A0C512478E9}" srcOrd="0" destOrd="0" presId="urn:microsoft.com/office/officeart/2005/8/layout/hList7#1"/>
    <dgm:cxn modelId="{4E6386C2-0D0D-4A37-B592-E5BA9DA5D29C}" type="presOf" srcId="{DCC18122-8DF6-42D7-8B83-349BCB4BE44D}" destId="{29621E94-AAA1-44E5-9395-12420C160DA6}" srcOrd="0" destOrd="0" presId="urn:microsoft.com/office/officeart/2005/8/layout/hList7#1"/>
    <dgm:cxn modelId="{A269A669-5CE5-46BB-B543-CA9BADAB5A90}" srcId="{DCC18122-8DF6-42D7-8B83-349BCB4BE44D}" destId="{3BD554A8-D422-4ED2-8A68-83782BAE1089}" srcOrd="0" destOrd="0" parTransId="{FFFE95D8-E7CF-444A-B8AC-D67F44B45AE1}" sibTransId="{7C4399B5-F3AC-4FC1-BACC-572ABB568B2A}"/>
    <dgm:cxn modelId="{BDD90D08-6FF2-4368-AEA2-AF39AC5E8700}" type="presOf" srcId="{C2693FD5-3E4F-4BC4-853D-FCE7F67B548A}" destId="{9935E6F5-E223-4A4B-B6A7-4D76D2E3D19D}" srcOrd="0" destOrd="0" presId="urn:microsoft.com/office/officeart/2005/8/layout/hList7#1"/>
    <dgm:cxn modelId="{E82DC1D1-6753-4DA9-8B4F-6DD6456D55F1}" srcId="{DCC18122-8DF6-42D7-8B83-349BCB4BE44D}" destId="{A1FABEF0-2D1F-4ED6-9875-14DF81F8A233}" srcOrd="3" destOrd="0" parTransId="{E43789C7-99BF-425E-B45E-065A78CB7BC5}" sibTransId="{7CF76B1A-829D-4879-9C72-FCAA1EA4E01D}"/>
    <dgm:cxn modelId="{FD18148E-5DF2-40FD-8210-91FEF652DBEB}" srcId="{DCC18122-8DF6-42D7-8B83-349BCB4BE44D}" destId="{397EDA44-BBF3-486C-9849-20D8E68FDD12}" srcOrd="2" destOrd="0" parTransId="{7AC068EF-E163-4646-AB6B-DA3DF10577E7}" sibTransId="{7BCCCDA6-FA4C-494C-9441-E99AA64A15CB}"/>
    <dgm:cxn modelId="{F3506E25-3E80-4DE9-8CD2-E0C0D637F103}" type="presOf" srcId="{3BD554A8-D422-4ED2-8A68-83782BAE1089}" destId="{95849FC0-D36D-48C4-ACD8-EF9B2CB8E160}" srcOrd="0" destOrd="0" presId="urn:microsoft.com/office/officeart/2005/8/layout/hList7#1"/>
    <dgm:cxn modelId="{93B8D3D1-BE30-4680-B234-D08E0FA7FAA2}" type="presOf" srcId="{397EDA44-BBF3-486C-9849-20D8E68FDD12}" destId="{AF21DBB5-1047-4922-B178-F3D2BFF146BB}" srcOrd="1" destOrd="0" presId="urn:microsoft.com/office/officeart/2005/8/layout/hList7#1"/>
    <dgm:cxn modelId="{47BBA262-9CC6-45F3-9BDD-C702B8C2A750}" type="presOf" srcId="{A1FABEF0-2D1F-4ED6-9875-14DF81F8A233}" destId="{396BDFD2-3662-488E-BC50-E86952C65752}" srcOrd="1" destOrd="0" presId="urn:microsoft.com/office/officeart/2005/8/layout/hList7#1"/>
    <dgm:cxn modelId="{941E4409-EE80-4916-80A9-9622E7C79D70}" type="presOf" srcId="{AF1217B5-E9FF-4218-9968-9AF59FBCFF29}" destId="{C3398544-8771-4DDC-AAF3-1B956AE7A271}" srcOrd="1" destOrd="0" presId="urn:microsoft.com/office/officeart/2005/8/layout/hList7#1"/>
    <dgm:cxn modelId="{759FA503-2935-4A2D-A7E0-01A94C7FADA1}" type="presOf" srcId="{A1FABEF0-2D1F-4ED6-9875-14DF81F8A233}" destId="{4BB3C475-6C3D-47E1-BD0B-305271787455}" srcOrd="0" destOrd="0" presId="urn:microsoft.com/office/officeart/2005/8/layout/hList7#1"/>
    <dgm:cxn modelId="{7DEF9175-29C8-4831-9134-437D52EF081B}" srcId="{DCC18122-8DF6-42D7-8B83-349BCB4BE44D}" destId="{AF1217B5-E9FF-4218-9968-9AF59FBCFF29}" srcOrd="1" destOrd="0" parTransId="{AD664ED4-CF4A-42C5-846C-B75B52AA1C9A}" sibTransId="{C2693FD5-3E4F-4BC4-853D-FCE7F67B548A}"/>
    <dgm:cxn modelId="{65246C8A-08FB-4244-84F8-FB1AAC008561}" type="presOf" srcId="{7C4399B5-F3AC-4FC1-BACC-572ABB568B2A}" destId="{DC7F47DD-113E-4A86-92D9-F4324DDDB6E1}" srcOrd="0" destOrd="0" presId="urn:microsoft.com/office/officeart/2005/8/layout/hList7#1"/>
    <dgm:cxn modelId="{C41F9E60-5F63-46D0-8E9E-8430FA5A878C}" type="presOf" srcId="{7BCCCDA6-FA4C-494C-9441-E99AA64A15CB}" destId="{6BEA6D94-F19F-4B34-B100-A45A06FB6F6C}" srcOrd="0" destOrd="0" presId="urn:microsoft.com/office/officeart/2005/8/layout/hList7#1"/>
    <dgm:cxn modelId="{D9AC5E57-3022-4549-9C4D-B04E20C5EA2B}" type="presParOf" srcId="{29621E94-AAA1-44E5-9395-12420C160DA6}" destId="{D429073B-1C47-44F0-A5C1-1D775388615A}" srcOrd="0" destOrd="0" presId="urn:microsoft.com/office/officeart/2005/8/layout/hList7#1"/>
    <dgm:cxn modelId="{0C843B1F-A603-4C27-9404-28B7CBE13FF0}" type="presParOf" srcId="{29621E94-AAA1-44E5-9395-12420C160DA6}" destId="{7EBC161E-C566-42A2-B413-17634D7AF6BD}" srcOrd="1" destOrd="0" presId="urn:microsoft.com/office/officeart/2005/8/layout/hList7#1"/>
    <dgm:cxn modelId="{95FAAC24-0DA4-4437-AC39-397F6DB6BC8B}" type="presParOf" srcId="{7EBC161E-C566-42A2-B413-17634D7AF6BD}" destId="{438D1171-DABC-4343-B43D-F87E2C2736CB}" srcOrd="0" destOrd="0" presId="urn:microsoft.com/office/officeart/2005/8/layout/hList7#1"/>
    <dgm:cxn modelId="{337F542B-7439-43A7-8378-E3001B06D7C5}" type="presParOf" srcId="{438D1171-DABC-4343-B43D-F87E2C2736CB}" destId="{95849FC0-D36D-48C4-ACD8-EF9B2CB8E160}" srcOrd="0" destOrd="0" presId="urn:microsoft.com/office/officeart/2005/8/layout/hList7#1"/>
    <dgm:cxn modelId="{E1118269-FA5C-4571-84BA-00E6BAD3224D}" type="presParOf" srcId="{438D1171-DABC-4343-B43D-F87E2C2736CB}" destId="{9C6D342C-F8C1-4743-8775-26FDCB2FF02E}" srcOrd="1" destOrd="0" presId="urn:microsoft.com/office/officeart/2005/8/layout/hList7#1"/>
    <dgm:cxn modelId="{C15B7E93-6C6E-4FFD-8C03-3ECD74134110}" type="presParOf" srcId="{438D1171-DABC-4343-B43D-F87E2C2736CB}" destId="{3C8962BD-EEFA-4B90-BD40-E694947D19D8}" srcOrd="2" destOrd="0" presId="urn:microsoft.com/office/officeart/2005/8/layout/hList7#1"/>
    <dgm:cxn modelId="{B3EA87DC-C9D7-4566-8892-D903D89CA17D}" type="presParOf" srcId="{438D1171-DABC-4343-B43D-F87E2C2736CB}" destId="{980029F7-E1D8-408B-8BB5-2692920DD722}" srcOrd="3" destOrd="0" presId="urn:microsoft.com/office/officeart/2005/8/layout/hList7#1"/>
    <dgm:cxn modelId="{96F3D313-39E7-4204-98B9-DB09CAEBEA56}" type="presParOf" srcId="{7EBC161E-C566-42A2-B413-17634D7AF6BD}" destId="{DC7F47DD-113E-4A86-92D9-F4324DDDB6E1}" srcOrd="1" destOrd="0" presId="urn:microsoft.com/office/officeart/2005/8/layout/hList7#1"/>
    <dgm:cxn modelId="{12ED062C-3F81-4395-B247-B96FBD5F733B}" type="presParOf" srcId="{7EBC161E-C566-42A2-B413-17634D7AF6BD}" destId="{3C5D29F5-CB1B-4DFE-9F80-7B20CC5732F8}" srcOrd="2" destOrd="0" presId="urn:microsoft.com/office/officeart/2005/8/layout/hList7#1"/>
    <dgm:cxn modelId="{2B00FFE2-6BC6-417C-929A-A79388EF5716}" type="presParOf" srcId="{3C5D29F5-CB1B-4DFE-9F80-7B20CC5732F8}" destId="{7B28A261-E08B-4E01-A292-0A0C512478E9}" srcOrd="0" destOrd="0" presId="urn:microsoft.com/office/officeart/2005/8/layout/hList7#1"/>
    <dgm:cxn modelId="{06A5F5C1-76E8-4283-A064-3C4B7AB89954}" type="presParOf" srcId="{3C5D29F5-CB1B-4DFE-9F80-7B20CC5732F8}" destId="{C3398544-8771-4DDC-AAF3-1B956AE7A271}" srcOrd="1" destOrd="0" presId="urn:microsoft.com/office/officeart/2005/8/layout/hList7#1"/>
    <dgm:cxn modelId="{C6BFBA3D-1DC4-4F8B-B14D-DF84964300CA}" type="presParOf" srcId="{3C5D29F5-CB1B-4DFE-9F80-7B20CC5732F8}" destId="{95FD13CB-2AA4-4371-A8F9-3E2E356EB46B}" srcOrd="2" destOrd="0" presId="urn:microsoft.com/office/officeart/2005/8/layout/hList7#1"/>
    <dgm:cxn modelId="{051499D2-359E-4479-BF00-A77F44E45977}" type="presParOf" srcId="{3C5D29F5-CB1B-4DFE-9F80-7B20CC5732F8}" destId="{8E61F99E-0002-41D7-8ED7-0FADC7B8710B}" srcOrd="3" destOrd="0" presId="urn:microsoft.com/office/officeart/2005/8/layout/hList7#1"/>
    <dgm:cxn modelId="{6EEF9B89-4CF6-4D03-A3E8-7A96EB432D81}" type="presParOf" srcId="{7EBC161E-C566-42A2-B413-17634D7AF6BD}" destId="{9935E6F5-E223-4A4B-B6A7-4D76D2E3D19D}" srcOrd="3" destOrd="0" presId="urn:microsoft.com/office/officeart/2005/8/layout/hList7#1"/>
    <dgm:cxn modelId="{838769BE-F92D-41AB-B221-D8506715AC3C}" type="presParOf" srcId="{7EBC161E-C566-42A2-B413-17634D7AF6BD}" destId="{A4BEAB60-B24C-4314-B286-8612D94F1365}" srcOrd="4" destOrd="0" presId="urn:microsoft.com/office/officeart/2005/8/layout/hList7#1"/>
    <dgm:cxn modelId="{1A6E435A-2370-41E9-B86E-A3762ECF956A}" type="presParOf" srcId="{A4BEAB60-B24C-4314-B286-8612D94F1365}" destId="{F08FC2B5-B5A5-4F5F-8279-591B1ECD2744}" srcOrd="0" destOrd="0" presId="urn:microsoft.com/office/officeart/2005/8/layout/hList7#1"/>
    <dgm:cxn modelId="{22E12AE6-717B-44FE-B8C0-8B5418542630}" type="presParOf" srcId="{A4BEAB60-B24C-4314-B286-8612D94F1365}" destId="{AF21DBB5-1047-4922-B178-F3D2BFF146BB}" srcOrd="1" destOrd="0" presId="urn:microsoft.com/office/officeart/2005/8/layout/hList7#1"/>
    <dgm:cxn modelId="{A27FF1B7-FFDC-4C17-9542-5C52D899DF2C}" type="presParOf" srcId="{A4BEAB60-B24C-4314-B286-8612D94F1365}" destId="{AB5A5FC7-96B9-4755-9EB5-03C8004D4714}" srcOrd="2" destOrd="0" presId="urn:microsoft.com/office/officeart/2005/8/layout/hList7#1"/>
    <dgm:cxn modelId="{5111CC20-9444-4AA6-AADF-AB7A475FEA76}" type="presParOf" srcId="{A4BEAB60-B24C-4314-B286-8612D94F1365}" destId="{7DA40CC7-31DA-4A28-903E-6DA517058AE5}" srcOrd="3" destOrd="0" presId="urn:microsoft.com/office/officeart/2005/8/layout/hList7#1"/>
    <dgm:cxn modelId="{05DAE0F4-A164-4C64-B303-596949542ED4}" type="presParOf" srcId="{7EBC161E-C566-42A2-B413-17634D7AF6BD}" destId="{6BEA6D94-F19F-4B34-B100-A45A06FB6F6C}" srcOrd="5" destOrd="0" presId="urn:microsoft.com/office/officeart/2005/8/layout/hList7#1"/>
    <dgm:cxn modelId="{348DF364-A7AF-448E-8742-2FAC506D012B}" type="presParOf" srcId="{7EBC161E-C566-42A2-B413-17634D7AF6BD}" destId="{17BB42FD-220B-41D0-A45A-EB49FE98B998}" srcOrd="6" destOrd="0" presId="urn:microsoft.com/office/officeart/2005/8/layout/hList7#1"/>
    <dgm:cxn modelId="{20F7B660-7601-4163-B934-1DB4463FCFEC}" type="presParOf" srcId="{17BB42FD-220B-41D0-A45A-EB49FE98B998}" destId="{4BB3C475-6C3D-47E1-BD0B-305271787455}" srcOrd="0" destOrd="0" presId="urn:microsoft.com/office/officeart/2005/8/layout/hList7#1"/>
    <dgm:cxn modelId="{DAC027D4-96D1-4D34-8AE7-3723A0B1A9CB}" type="presParOf" srcId="{17BB42FD-220B-41D0-A45A-EB49FE98B998}" destId="{396BDFD2-3662-488E-BC50-E86952C65752}" srcOrd="1" destOrd="0" presId="urn:microsoft.com/office/officeart/2005/8/layout/hList7#1"/>
    <dgm:cxn modelId="{B9929F15-DADC-4171-873E-CB7C8DEF8018}" type="presParOf" srcId="{17BB42FD-220B-41D0-A45A-EB49FE98B998}" destId="{BA055D68-C772-455A-B104-D4AC1FD23C89}" srcOrd="2" destOrd="0" presId="urn:microsoft.com/office/officeart/2005/8/layout/hList7#1"/>
    <dgm:cxn modelId="{A3A7AB74-8235-4A44-9A5B-CCDC3895D014}" type="presParOf" srcId="{17BB42FD-220B-41D0-A45A-EB49FE98B998}" destId="{9211EAE4-1B40-4E80-9877-86D3128495BA}" srcOrd="3" destOrd="0" presId="urn:microsoft.com/office/officeart/2005/8/layout/hList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849FC0-D36D-48C4-ACD8-EF9B2CB8E160}">
      <dsp:nvSpPr>
        <dsp:cNvPr id="0" name=""/>
        <dsp:cNvSpPr/>
      </dsp:nvSpPr>
      <dsp:spPr>
        <a:xfrm>
          <a:off x="1474" y="0"/>
          <a:ext cx="1545635" cy="358140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Binary Options Demo Account</a:t>
          </a:r>
          <a:endParaRPr lang="en-US" sz="2000" kern="1200" dirty="0"/>
        </a:p>
      </dsp:txBody>
      <dsp:txXfrm>
        <a:off x="1474" y="1432560"/>
        <a:ext cx="1545635" cy="1432560"/>
      </dsp:txXfrm>
    </dsp:sp>
    <dsp:sp modelId="{980029F7-E1D8-408B-8BB5-2692920DD722}">
      <dsp:nvSpPr>
        <dsp:cNvPr id="0" name=""/>
        <dsp:cNvSpPr/>
      </dsp:nvSpPr>
      <dsp:spPr>
        <a:xfrm>
          <a:off x="177989" y="214884"/>
          <a:ext cx="1192606" cy="1192606"/>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44000" r="-44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28A261-E08B-4E01-A292-0A0C512478E9}">
      <dsp:nvSpPr>
        <dsp:cNvPr id="0" name=""/>
        <dsp:cNvSpPr/>
      </dsp:nvSpPr>
      <dsp:spPr>
        <a:xfrm>
          <a:off x="1593479" y="0"/>
          <a:ext cx="1545635" cy="3581400"/>
        </a:xfrm>
        <a:prstGeom prst="roundRect">
          <a:avLst>
            <a:gd name="adj" fmla="val 10000"/>
          </a:avLst>
        </a:prstGeom>
        <a:solidFill>
          <a:schemeClr val="accent2">
            <a:hueOff val="-922648"/>
            <a:satOff val="-530"/>
            <a:lumOff val="14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Binary Options Signals</a:t>
          </a:r>
          <a:endParaRPr lang="en-US" sz="2000" kern="1200" dirty="0"/>
        </a:p>
      </dsp:txBody>
      <dsp:txXfrm>
        <a:off x="1593479" y="1432560"/>
        <a:ext cx="1545635" cy="1432560"/>
      </dsp:txXfrm>
    </dsp:sp>
    <dsp:sp modelId="{8E61F99E-0002-41D7-8ED7-0FADC7B8710B}">
      <dsp:nvSpPr>
        <dsp:cNvPr id="0" name=""/>
        <dsp:cNvSpPr/>
      </dsp:nvSpPr>
      <dsp:spPr>
        <a:xfrm>
          <a:off x="1769994" y="214884"/>
          <a:ext cx="1192606" cy="1192606"/>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8FC2B5-B5A5-4F5F-8279-591B1ECD2744}">
      <dsp:nvSpPr>
        <dsp:cNvPr id="0" name=""/>
        <dsp:cNvSpPr/>
      </dsp:nvSpPr>
      <dsp:spPr>
        <a:xfrm>
          <a:off x="3185484" y="0"/>
          <a:ext cx="1545635" cy="3581400"/>
        </a:xfrm>
        <a:prstGeom prst="roundRect">
          <a:avLst>
            <a:gd name="adj" fmla="val 10000"/>
          </a:avLst>
        </a:prstGeom>
        <a:solidFill>
          <a:schemeClr val="accent2">
            <a:hueOff val="-1845297"/>
            <a:satOff val="-1061"/>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Binary Option Strategies</a:t>
          </a:r>
          <a:endParaRPr lang="en-US" sz="2000" kern="1200" dirty="0"/>
        </a:p>
      </dsp:txBody>
      <dsp:txXfrm>
        <a:off x="3185484" y="1432560"/>
        <a:ext cx="1545635" cy="1432560"/>
      </dsp:txXfrm>
    </dsp:sp>
    <dsp:sp modelId="{7DA40CC7-31DA-4A28-903E-6DA517058AE5}">
      <dsp:nvSpPr>
        <dsp:cNvPr id="0" name=""/>
        <dsp:cNvSpPr/>
      </dsp:nvSpPr>
      <dsp:spPr>
        <a:xfrm>
          <a:off x="3361999" y="214884"/>
          <a:ext cx="1192606" cy="1192606"/>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7000" r="-17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B3C475-6C3D-47E1-BD0B-305271787455}">
      <dsp:nvSpPr>
        <dsp:cNvPr id="0" name=""/>
        <dsp:cNvSpPr/>
      </dsp:nvSpPr>
      <dsp:spPr>
        <a:xfrm>
          <a:off x="4777489" y="0"/>
          <a:ext cx="1545635" cy="3581400"/>
        </a:xfrm>
        <a:prstGeom prst="roundRect">
          <a:avLst>
            <a:gd name="adj" fmla="val 10000"/>
          </a:avLst>
        </a:prstGeom>
        <a:solidFill>
          <a:schemeClr val="accent2">
            <a:hueOff val="-2767945"/>
            <a:satOff val="-1591"/>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hlinkClick xmlns:r="http://schemas.openxmlformats.org/officeDocument/2006/relationships" r:id="rId4"/>
            </a:rPr>
            <a:t>Binary Options Trading Strategy</a:t>
          </a:r>
          <a:endParaRPr lang="en-US" sz="2000" kern="1200" dirty="0"/>
        </a:p>
      </dsp:txBody>
      <dsp:txXfrm>
        <a:off x="4777489" y="1432560"/>
        <a:ext cx="1545635" cy="1432560"/>
      </dsp:txXfrm>
    </dsp:sp>
    <dsp:sp modelId="{9211EAE4-1B40-4E80-9877-86D3128495BA}">
      <dsp:nvSpPr>
        <dsp:cNvPr id="0" name=""/>
        <dsp:cNvSpPr/>
      </dsp:nvSpPr>
      <dsp:spPr>
        <a:xfrm>
          <a:off x="4954004" y="214884"/>
          <a:ext cx="1192606" cy="1192606"/>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26000" r="-2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429073B-1C47-44F0-A5C1-1D775388615A}">
      <dsp:nvSpPr>
        <dsp:cNvPr id="0" name=""/>
        <dsp:cNvSpPr/>
      </dsp:nvSpPr>
      <dsp:spPr>
        <a:xfrm>
          <a:off x="252983" y="2865120"/>
          <a:ext cx="5818632" cy="537210"/>
        </a:xfrm>
        <a:prstGeom prst="leftRight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6858000" cy="9144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68580" y="135467"/>
            <a:ext cx="6720840" cy="8886613"/>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3/19/2015</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259081" y="3923469"/>
            <a:ext cx="5360948" cy="3285067"/>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679489" y="3926179"/>
            <a:ext cx="892761" cy="327964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784536" y="4182211"/>
            <a:ext cx="682668" cy="2767584"/>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34113" y="4074162"/>
            <a:ext cx="5210884" cy="2993812"/>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5840120" y="6167024"/>
            <a:ext cx="571500" cy="609600"/>
          </a:xfrm>
        </p:spPr>
        <p:txBody>
          <a:bodyPr/>
          <a:lstStyle>
            <a:lvl1pPr algn="ctr">
              <a:defRPr sz="2800">
                <a:solidFill>
                  <a:schemeClr val="accent1">
                    <a:lumMod val="50000"/>
                  </a:schemeClr>
                </a:solidFill>
              </a:defRPr>
            </a:lvl1pPr>
          </a:lstStyle>
          <a:p>
            <a:fld id="{B6F15528-21DE-4FAA-801E-634DDDAF4B2B}" type="slidenum">
              <a:rPr lang="en-US" smtClean="0"/>
              <a:pPr/>
              <a:t>‹#›</a:t>
            </a:fld>
            <a:endParaRPr lang="en-US"/>
          </a:p>
        </p:txBody>
      </p:sp>
      <p:sp>
        <p:nvSpPr>
          <p:cNvPr id="11" name="Rectangle 10"/>
          <p:cNvSpPr/>
          <p:nvPr/>
        </p:nvSpPr>
        <p:spPr>
          <a:xfrm>
            <a:off x="406366" y="6079035"/>
            <a:ext cx="5066375" cy="885823"/>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04228" y="4185920"/>
            <a:ext cx="5070651" cy="2770293"/>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482104" y="6197600"/>
            <a:ext cx="4914900" cy="6096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453529" y="4302712"/>
            <a:ext cx="4972050" cy="16256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5146277" y="304800"/>
            <a:ext cx="1394460" cy="8163512"/>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5216419" y="468546"/>
            <a:ext cx="1254176" cy="7836023"/>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5286433" y="527237"/>
            <a:ext cx="1114148" cy="771864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2900" y="508000"/>
            <a:ext cx="4629150" cy="772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6858000" cy="9144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68580" y="135467"/>
            <a:ext cx="6720840" cy="8886613"/>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3/19/2015</a:t>
            </a:fld>
            <a:endParaRPr lang="en-US"/>
          </a:p>
        </p:txBody>
      </p:sp>
      <p:sp>
        <p:nvSpPr>
          <p:cNvPr id="13" name="Rectangle 12"/>
          <p:cNvSpPr/>
          <p:nvPr/>
        </p:nvSpPr>
        <p:spPr>
          <a:xfrm>
            <a:off x="338982" y="3928533"/>
            <a:ext cx="6198870" cy="3285067"/>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25742" y="4064001"/>
            <a:ext cx="6025350" cy="2993812"/>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552342" y="4267200"/>
            <a:ext cx="5772150" cy="17272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506622" y="6055361"/>
            <a:ext cx="5863590" cy="885823"/>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552342" y="6143348"/>
            <a:ext cx="5772150" cy="698377"/>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506818" y="4165600"/>
            <a:ext cx="5863199" cy="2770293"/>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19596" y="544497"/>
            <a:ext cx="6195504" cy="138590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19596" y="2292095"/>
            <a:ext cx="3028950" cy="587654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86150" y="2292095"/>
            <a:ext cx="3028950" cy="587654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3/19/2015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19596" y="544497"/>
            <a:ext cx="6195504" cy="1385903"/>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19596" y="2296584"/>
            <a:ext cx="3030141" cy="853016"/>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19596" y="3251200"/>
            <a:ext cx="3030141" cy="49170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83769" y="2296584"/>
            <a:ext cx="3031331" cy="853016"/>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3251200"/>
            <a:ext cx="3031331" cy="49170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6858000" cy="9144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68580" y="135467"/>
            <a:ext cx="6720840" cy="8886613"/>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D8BD707-D9CF-40AE-B4C6-C98DA3205C09}" type="datetimeFigureOut">
              <a:rPr lang="en-US" smtClean="0"/>
              <a:pPr/>
              <a:t>3/19/2015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6858000" cy="9144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68580" y="135467"/>
            <a:ext cx="6720840" cy="8886613"/>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2914650" y="914400"/>
            <a:ext cx="3429000" cy="701040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3/19/2015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420025" y="2007616"/>
            <a:ext cx="2037425" cy="4697984"/>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07517" y="2189963"/>
            <a:ext cx="1862441" cy="4312437"/>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576750" y="3962400"/>
            <a:ext cx="1723976" cy="23368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576750" y="2312416"/>
            <a:ext cx="1723976" cy="1588827"/>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6858000" cy="9144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68580" y="135467"/>
            <a:ext cx="6720840" cy="8886613"/>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14350" y="828583"/>
            <a:ext cx="5829300" cy="5775419"/>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3/19/2015</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a:xfrm>
            <a:off x="514350" y="6604000"/>
            <a:ext cx="5829300" cy="1828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71500" y="6705600"/>
            <a:ext cx="5700574" cy="160389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685800" y="7518400"/>
            <a:ext cx="5496386" cy="602261"/>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54192" y="6766560"/>
            <a:ext cx="5959602" cy="146304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17217" y="7542075"/>
            <a:ext cx="5433552" cy="535620"/>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685800" y="6807201"/>
            <a:ext cx="5496386" cy="697391"/>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8" name="Rectangle 7"/>
          <p:cNvSpPr/>
          <p:nvPr/>
        </p:nvSpPr>
        <p:spPr>
          <a:xfrm>
            <a:off x="0" y="0"/>
            <a:ext cx="6858000" cy="9144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68580" y="135467"/>
            <a:ext cx="6720840" cy="8886613"/>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342900" y="2336801"/>
            <a:ext cx="6172200" cy="58314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2"/>
                </a:solidFill>
              </a:defRPr>
            </a:lvl1pPr>
          </a:lstStyle>
          <a:p>
            <a:fld id="{1D8BD707-D9CF-40AE-B4C6-C98DA3205C09}" type="datetimeFigureOut">
              <a:rPr lang="en-US" smtClean="0"/>
              <a:pPr/>
              <a:t>3/19/2015</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a:p>
        </p:txBody>
      </p:sp>
      <p:sp>
        <p:nvSpPr>
          <p:cNvPr id="9" name="Rectangle 8"/>
          <p:cNvSpPr/>
          <p:nvPr/>
        </p:nvSpPr>
        <p:spPr>
          <a:xfrm>
            <a:off x="205740" y="370888"/>
            <a:ext cx="6446520" cy="176784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279647" y="497150"/>
            <a:ext cx="6285390" cy="1491449"/>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19596" y="544497"/>
            <a:ext cx="6195504" cy="138590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binarycontrast.com/binary-options-signals/"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binarycontrast.com/"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www.binarycontrast.com/" TargetMode="External"/><Relationship Id="rId2" Type="http://schemas.openxmlformats.org/officeDocument/2006/relationships/hyperlink" Target="http://www.binarycontrast.com/binary-options-signals/" TargetMode="Externa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hyperlink" Target="http://www.binarycontrast.com/" TargetMode="External"/><Relationship Id="rId2" Type="http://schemas.openxmlformats.org/officeDocument/2006/relationships/hyperlink" Target="http://www.binarycontrast.com/binary-options-signals/" TargetMode="Externa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8" Type="http://schemas.openxmlformats.org/officeDocument/2006/relationships/hyperlink" Target="https://twitter.com/Binary_Contrast" TargetMode="External"/><Relationship Id="rId13" Type="http://schemas.openxmlformats.org/officeDocument/2006/relationships/image" Target="../media/image28.png"/><Relationship Id="rId3" Type="http://schemas.openxmlformats.org/officeDocument/2006/relationships/hyperlink" Target="http://www.binarycontrast.com/" TargetMode="External"/><Relationship Id="rId7" Type="http://schemas.openxmlformats.org/officeDocument/2006/relationships/image" Target="../media/image25.png"/><Relationship Id="rId12" Type="http://schemas.openxmlformats.org/officeDocument/2006/relationships/hyperlink" Target="https://vimeo.com/binaryoptionstrading" TargetMode="External"/><Relationship Id="rId2" Type="http://schemas.openxmlformats.org/officeDocument/2006/relationships/image" Target="../media/image6.jpeg"/><Relationship Id="rId1" Type="http://schemas.openxmlformats.org/officeDocument/2006/relationships/slideLayout" Target="../slideLayouts/slideLayout9.xml"/><Relationship Id="rId6" Type="http://schemas.openxmlformats.org/officeDocument/2006/relationships/hyperlink" Target="https://plus.google.com/u/0/114195789423691614546/posts" TargetMode="External"/><Relationship Id="rId11" Type="http://schemas.openxmlformats.org/officeDocument/2006/relationships/image" Target="../media/image27.png"/><Relationship Id="rId5" Type="http://schemas.openxmlformats.org/officeDocument/2006/relationships/image" Target="../media/image24.png"/><Relationship Id="rId10" Type="http://schemas.openxmlformats.org/officeDocument/2006/relationships/hyperlink" Target="http://pinterest.com/binarycontrast" TargetMode="External"/><Relationship Id="rId4" Type="http://schemas.openxmlformats.org/officeDocument/2006/relationships/hyperlink" Target="https://www.facebook.com/pages/Binary-Options/1587206551493462" TargetMode="External"/><Relationship Id="rId9" Type="http://schemas.openxmlformats.org/officeDocument/2006/relationships/image" Target="../media/image26.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openxmlformats.org/officeDocument/2006/relationships/image" Target="../media/image8.png"/><Relationship Id="rId11" Type="http://schemas.microsoft.com/office/2007/relationships/diagramDrawing" Target="../diagrams/drawing1.xml"/><Relationship Id="rId5" Type="http://schemas.openxmlformats.org/officeDocument/2006/relationships/diagramColors" Target="../diagrams/colors1.xml"/><Relationship Id="rId10" Type="http://schemas.openxmlformats.org/officeDocument/2006/relationships/image" Target="../media/image12.png"/><Relationship Id="rId4" Type="http://schemas.openxmlformats.org/officeDocument/2006/relationships/diagramQuickStyle" Target="../diagrams/quickStyle1.xml"/><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hyperlink" Target="http://www.binarycontrast.com/" TargetMode="External"/><Relationship Id="rId2" Type="http://schemas.openxmlformats.org/officeDocument/2006/relationships/hyperlink" Target="http://www.binarycontrast.com/binary-options-signals/" TargetMode="Externa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hyperlink" Target="http://www.binarycontrast.com/" TargetMode="External"/><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hyperlink" Target="http://www.binarycontrast.com/binary-options-signals/" TargetMode="Externa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hyperlink" Target="http://www.binarycontrast.com/" TargetMode="External"/><Relationship Id="rId2" Type="http://schemas.openxmlformats.org/officeDocument/2006/relationships/hyperlink" Target="http://www.binarycontrast.com/binary-options-signals/" TargetMode="External"/><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hyperlink" Target="http://www.binarycontrast.com/" TargetMode="External"/><Relationship Id="rId2" Type="http://schemas.openxmlformats.org/officeDocument/2006/relationships/hyperlink" Target="http://www.binarycontrast.com/binary-options-signals/" TargetMode="Externa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binarycontrast.com/binary-options-signals/" TargetMode="Externa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7.jpeg"/><Relationship Id="rId4" Type="http://schemas.openxmlformats.org/officeDocument/2006/relationships/hyperlink" Target="http://www.binarycontrast.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binarycontrast.com/" TargetMode="External"/><Relationship Id="rId2" Type="http://schemas.openxmlformats.org/officeDocument/2006/relationships/hyperlink" Target="http://www.binarycontrast.com/binary-options-signals/" TargetMode="Externa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www.binarycontrast.com/binary-options-signals/" TargetMode="Externa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hyperlink" Target="http://www.binarycontrast.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8150" y="6019800"/>
            <a:ext cx="5124450" cy="787401"/>
          </a:xfrm>
        </p:spPr>
        <p:txBody>
          <a:bodyPr/>
          <a:lstStyle/>
          <a:p>
            <a:r>
              <a:rPr lang="en-US" sz="2400" b="1" dirty="0">
                <a:solidFill>
                  <a:schemeClr val="bg1"/>
                </a:solidFill>
                <a:hlinkClick r:id="rId2"/>
              </a:rPr>
              <a:t>Binary Options Signals</a:t>
            </a:r>
            <a:endParaRPr lang="en-US" sz="2400" b="1" dirty="0">
              <a:solidFill>
                <a:schemeClr val="bg1"/>
              </a:solidFill>
            </a:endParaRPr>
          </a:p>
        </p:txBody>
      </p:sp>
      <p:pic>
        <p:nvPicPr>
          <p:cNvPr id="1026" name="Picture 2" descr="C:\Users\Luck Digital\Desktop\binary-contrast.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66800" y="4648201"/>
            <a:ext cx="3986255" cy="1012724"/>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3">
            <a:hlinkClick r:id="rId4"/>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04800" y="579489"/>
            <a:ext cx="6248400" cy="3325761"/>
          </a:xfrm>
          <a:prstGeom prst="rect">
            <a:avLst/>
          </a:prstGeom>
        </p:spPr>
      </p:pic>
      <p:sp>
        <p:nvSpPr>
          <p:cNvPr id="5" name="Rectangle 4"/>
          <p:cNvSpPr/>
          <p:nvPr/>
        </p:nvSpPr>
        <p:spPr>
          <a:xfrm>
            <a:off x="304800" y="7239000"/>
            <a:ext cx="6248400" cy="1384995"/>
          </a:xfrm>
          <a:prstGeom prst="rect">
            <a:avLst/>
          </a:prstGeom>
        </p:spPr>
        <p:txBody>
          <a:bodyPr wrap="square">
            <a:spAutoFit/>
          </a:bodyPr>
          <a:lstStyle/>
          <a:p>
            <a:pPr algn="just"/>
            <a:r>
              <a:rPr lang="en-US" sz="2800" b="1" dirty="0" smtClean="0"/>
              <a:t>You </a:t>
            </a:r>
            <a:r>
              <a:rPr lang="en-US" sz="2800" b="1" dirty="0"/>
              <a:t>can find reviews of some of the best, most renowned and dependable binary options traders</a:t>
            </a:r>
          </a:p>
        </p:txBody>
      </p:sp>
    </p:spTree>
    <p:extLst>
      <p:ext uri="{BB962C8B-B14F-4D97-AF65-F5344CB8AC3E}">
        <p14:creationId xmlns:p14="http://schemas.microsoft.com/office/powerpoint/2010/main" xmlns="" val="28344920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hlinkClick r:id="rId2"/>
              </a:rPr>
              <a:t>Binary Options Trading Strategy</a:t>
            </a:r>
          </a:p>
        </p:txBody>
      </p:sp>
      <p:pic>
        <p:nvPicPr>
          <p:cNvPr id="4098" name="Picture 2">
            <a:hlinkClick r:id="rId3"/>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52400" y="1981200"/>
            <a:ext cx="6477000" cy="35867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Rectangle 2"/>
          <p:cNvSpPr/>
          <p:nvPr/>
        </p:nvSpPr>
        <p:spPr>
          <a:xfrm>
            <a:off x="152400" y="5669101"/>
            <a:ext cx="6477000" cy="3170099"/>
          </a:xfrm>
          <a:prstGeom prst="rect">
            <a:avLst/>
          </a:prstGeom>
        </p:spPr>
        <p:txBody>
          <a:bodyPr wrap="square">
            <a:spAutoFit/>
          </a:bodyPr>
          <a:lstStyle/>
          <a:p>
            <a:pPr algn="just"/>
            <a:r>
              <a:rPr lang="en-US" sz="2000" dirty="0"/>
              <a:t>The objective is to simply select a particular asset, ideally one that is trending at the time, and then enter into trades along with the direction of the trend. Live asset price charts are supplied by all brokers. These can be viewed for various time periods, with some also showing historical data. Clear upward or downward price action can lead to one or more lucrative trades. This makes it possible for you to earn profits from multiple trades very quickly.</a:t>
            </a:r>
          </a:p>
        </p:txBody>
      </p:sp>
    </p:spTree>
    <p:extLst>
      <p:ext uri="{BB962C8B-B14F-4D97-AF65-F5344CB8AC3E}">
        <p14:creationId xmlns:p14="http://schemas.microsoft.com/office/powerpoint/2010/main" xmlns="" val="4077027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hlinkClick r:id="rId2"/>
          </p:cNvPr>
          <p:cNvSpPr/>
          <p:nvPr/>
        </p:nvSpPr>
        <p:spPr>
          <a:xfrm>
            <a:off x="152400" y="3834825"/>
            <a:ext cx="6553200" cy="584775"/>
          </a:xfrm>
          <a:prstGeom prst="rect">
            <a:avLst/>
          </a:prstGeom>
        </p:spPr>
        <p:txBody>
          <a:bodyPr wrap="square">
            <a:spAutoFit/>
          </a:bodyPr>
          <a:lstStyle/>
          <a:p>
            <a:pPr algn="ct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Binary Options Trading Strategy</a:t>
            </a:r>
          </a:p>
        </p:txBody>
      </p:sp>
      <p:pic>
        <p:nvPicPr>
          <p:cNvPr id="3" name="Picture 2">
            <a:hlinkClick r:id="rId3"/>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28600" y="205248"/>
            <a:ext cx="6477000" cy="3528552"/>
          </a:xfrm>
          <a:prstGeom prst="rect">
            <a:avLst/>
          </a:prstGeom>
        </p:spPr>
      </p:pic>
      <p:sp>
        <p:nvSpPr>
          <p:cNvPr id="4" name="Rectangle 3"/>
          <p:cNvSpPr/>
          <p:nvPr/>
        </p:nvSpPr>
        <p:spPr>
          <a:xfrm>
            <a:off x="228600" y="4572000"/>
            <a:ext cx="6477000" cy="2585323"/>
          </a:xfrm>
          <a:prstGeom prst="rect">
            <a:avLst/>
          </a:prstGeom>
        </p:spPr>
        <p:txBody>
          <a:bodyPr wrap="square">
            <a:spAutoFit/>
          </a:bodyPr>
          <a:lstStyle/>
          <a:p>
            <a:pPr algn="just"/>
            <a:r>
              <a:rPr lang="en-US" dirty="0"/>
              <a:t>With experience comes the natural ability to identify outstanding fast trade opportunities. While some traders decide to trade solely with brief expiration times, it’s important to remember that these trades aren’t always the best match for all types of market conditions. Any solid binary options broker is going to supply several different instruments, which means that you should always have access to a suitable instrument to pair with existing market conditions.</a:t>
            </a:r>
          </a:p>
        </p:txBody>
      </p:sp>
      <p:pic>
        <p:nvPicPr>
          <p:cNvPr id="5" name="Picture 4"/>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276600" y="7180650"/>
            <a:ext cx="3124200" cy="1662881"/>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xmlns="" val="3741187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xmlns="" val="0"/>
              </a:ext>
            </a:extLst>
          </a:blip>
          <a:srcRect l="12150" r="12150"/>
          <a:stretch>
            <a:fillRect/>
          </a:stretch>
        </p:blipFill>
        <p:spPr/>
      </p:pic>
      <p:sp>
        <p:nvSpPr>
          <p:cNvPr id="4" name="Text Placeholder 3"/>
          <p:cNvSpPr>
            <a:spLocks noGrp="1"/>
          </p:cNvSpPr>
          <p:nvPr>
            <p:ph type="body" sz="half" idx="2"/>
          </p:nvPr>
        </p:nvSpPr>
        <p:spPr/>
        <p:txBody>
          <a:bodyPr>
            <a:noAutofit/>
          </a:bodyPr>
          <a:lstStyle/>
          <a:p>
            <a:r>
              <a:rPr lang="en-US" sz="2800" b="1" cap="none" dirty="0" smtClean="0">
                <a:hlinkClick r:id="rId3"/>
              </a:rPr>
              <a:t>www.binarycontrast.com</a:t>
            </a:r>
            <a:endParaRPr lang="en-US" sz="2800" b="1" cap="none" dirty="0">
              <a:hlinkClick r:id="rId3"/>
            </a:endParaRPr>
          </a:p>
        </p:txBody>
      </p:sp>
      <p:sp>
        <p:nvSpPr>
          <p:cNvPr id="2" name="Title 1"/>
          <p:cNvSpPr>
            <a:spLocks noGrp="1"/>
          </p:cNvSpPr>
          <p:nvPr>
            <p:ph type="title"/>
          </p:nvPr>
        </p:nvSpPr>
        <p:spPr/>
        <p:txBody>
          <a:bodyPr/>
          <a:lstStyle/>
          <a:p>
            <a:r>
              <a:rPr lang="en-US" dirty="0"/>
              <a:t>Binary Options Signals</a:t>
            </a:r>
          </a:p>
        </p:txBody>
      </p:sp>
      <p:pic>
        <p:nvPicPr>
          <p:cNvPr id="6" name="Picture 3">
            <a:hlinkClick r:id="rId4"/>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914400" y="165885"/>
            <a:ext cx="974766" cy="974766"/>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4">
            <a:hlinkClick r:id="rId6"/>
          </p:cNvPr>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2895600" y="233855"/>
            <a:ext cx="906796" cy="906796"/>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5">
            <a:hlinkClick r:id="rId8"/>
          </p:cNvPr>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1889166" y="194153"/>
            <a:ext cx="950521" cy="950521"/>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6">
            <a:hlinkClick r:id="rId10"/>
          </p:cNvPr>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3886200" y="194153"/>
            <a:ext cx="916379" cy="916379"/>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7">
            <a:hlinkClick r:id="rId12"/>
          </p:cNvPr>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4836226" y="150051"/>
            <a:ext cx="940130" cy="94013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52198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Index</a:t>
            </a:r>
            <a:endParaRPr lang="en-US" sz="5400" dirty="0"/>
          </a:p>
        </p:txBody>
      </p:sp>
      <p:graphicFrame>
        <p:nvGraphicFramePr>
          <p:cNvPr id="3" name="Diagram 2"/>
          <p:cNvGraphicFramePr/>
          <p:nvPr>
            <p:extLst>
              <p:ext uri="{D42A27DB-BD31-4B8C-83A1-F6EECF244321}">
                <p14:modId xmlns:p14="http://schemas.microsoft.com/office/powerpoint/2010/main" xmlns="" val="3185437053"/>
              </p:ext>
            </p:extLst>
          </p:nvPr>
        </p:nvGraphicFramePr>
        <p:xfrm>
          <a:off x="228600" y="2286000"/>
          <a:ext cx="6324600"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5497370" y="6092769"/>
            <a:ext cx="1387185" cy="3078001"/>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34211" y="6057678"/>
            <a:ext cx="1382569" cy="3079628"/>
          </a:xfrm>
          <a:prstGeom prst="rect">
            <a:avLst/>
          </a:prstGeom>
        </p:spPr>
      </p:pic>
      <p:pic>
        <p:nvPicPr>
          <p:cNvPr id="6" name="Picture 5"/>
          <p:cNvPicPr>
            <a:picLocks noChangeAspect="1"/>
          </p:cNvPicPr>
          <p:nvPr/>
        </p:nvPicPr>
        <p:blipFill>
          <a:blip r:embed="rId8">
            <a:extLst>
              <a:ext uri="{28A0092B-C50C-407E-A947-70E740481C1C}">
                <a14:useLocalDpi xmlns:a14="http://schemas.microsoft.com/office/drawing/2010/main" xmlns="" val="0"/>
              </a:ext>
            </a:extLst>
          </a:blip>
          <a:stretch>
            <a:fillRect/>
          </a:stretch>
        </p:blipFill>
        <p:spPr>
          <a:xfrm>
            <a:off x="1371600" y="6097075"/>
            <a:ext cx="1400370" cy="3073695"/>
          </a:xfrm>
          <a:prstGeom prst="rect">
            <a:avLst/>
          </a:prstGeom>
        </p:spPr>
      </p:pic>
      <p:pic>
        <p:nvPicPr>
          <p:cNvPr id="7" name="Picture 6"/>
          <p:cNvPicPr>
            <a:picLocks noChangeAspect="1"/>
          </p:cNvPicPr>
          <p:nvPr/>
        </p:nvPicPr>
        <p:blipFill>
          <a:blip r:embed="rId9">
            <a:extLst>
              <a:ext uri="{28A0092B-C50C-407E-A947-70E740481C1C}">
                <a14:useLocalDpi xmlns:a14="http://schemas.microsoft.com/office/drawing/2010/main" xmlns="" val="0"/>
              </a:ext>
            </a:extLst>
          </a:blip>
          <a:stretch>
            <a:fillRect/>
          </a:stretch>
        </p:blipFill>
        <p:spPr>
          <a:xfrm>
            <a:off x="2771970" y="6122770"/>
            <a:ext cx="1394436" cy="3097430"/>
          </a:xfrm>
          <a:prstGeom prst="rect">
            <a:avLst/>
          </a:prstGeom>
        </p:spPr>
      </p:pic>
      <p:pic>
        <p:nvPicPr>
          <p:cNvPr id="8" name="Picture 7"/>
          <p:cNvPicPr>
            <a:picLocks noChangeAspect="1"/>
          </p:cNvPicPr>
          <p:nvPr/>
        </p:nvPicPr>
        <p:blipFill>
          <a:blip r:embed="rId10">
            <a:extLst>
              <a:ext uri="{28A0092B-C50C-407E-A947-70E740481C1C}">
                <a14:useLocalDpi xmlns:a14="http://schemas.microsoft.com/office/drawing/2010/main" xmlns="" val="0"/>
              </a:ext>
            </a:extLst>
          </a:blip>
          <a:stretch>
            <a:fillRect/>
          </a:stretch>
        </p:blipFill>
        <p:spPr>
          <a:xfrm>
            <a:off x="4114800" y="6122770"/>
            <a:ext cx="1382570" cy="3055894"/>
          </a:xfrm>
          <a:prstGeom prst="rect">
            <a:avLst/>
          </a:prstGeom>
        </p:spPr>
      </p:pic>
    </p:spTree>
    <p:extLst>
      <p:ext uri="{BB962C8B-B14F-4D97-AF65-F5344CB8AC3E}">
        <p14:creationId xmlns:p14="http://schemas.microsoft.com/office/powerpoint/2010/main" xmlns="" val="1689876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hlinkClick r:id="rId2"/>
              </a:rPr>
              <a:t>Binary Options Demo Account</a:t>
            </a:r>
          </a:p>
        </p:txBody>
      </p:sp>
      <p:pic>
        <p:nvPicPr>
          <p:cNvPr id="5" name="Picture 4">
            <a:hlinkClick r:id="rId3"/>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28600" y="2133600"/>
            <a:ext cx="6350000" cy="4191000"/>
          </a:xfrm>
          <a:prstGeom prst="rect">
            <a:avLst/>
          </a:prstGeom>
        </p:spPr>
      </p:pic>
      <p:sp>
        <p:nvSpPr>
          <p:cNvPr id="6" name="Rectangle 5"/>
          <p:cNvSpPr/>
          <p:nvPr/>
        </p:nvSpPr>
        <p:spPr>
          <a:xfrm>
            <a:off x="228600" y="6477000"/>
            <a:ext cx="6350000" cy="2246769"/>
          </a:xfrm>
          <a:prstGeom prst="rect">
            <a:avLst/>
          </a:prstGeom>
        </p:spPr>
        <p:txBody>
          <a:bodyPr wrap="square">
            <a:spAutoFit/>
          </a:bodyPr>
          <a:lstStyle/>
          <a:p>
            <a:pPr algn="just"/>
            <a:r>
              <a:rPr lang="en-US" sz="2000" dirty="0"/>
              <a:t>Binary Options demo accounts are valuable assets to both novice and experienced traders alike. Many new traders sign up with a broker, make their deposit and wonder why they lose it all in a short period of time. There are many reasons for this but using a demo account will certainly help your chances of success.</a:t>
            </a:r>
          </a:p>
        </p:txBody>
      </p:sp>
    </p:spTree>
    <p:extLst>
      <p:ext uri="{BB962C8B-B14F-4D97-AF65-F5344CB8AC3E}">
        <p14:creationId xmlns:p14="http://schemas.microsoft.com/office/powerpoint/2010/main" xmlns="" val="3651099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30875"/>
            <a:ext cx="6400800" cy="2031325"/>
          </a:xfrm>
          <a:prstGeom prst="rect">
            <a:avLst/>
          </a:prstGeom>
        </p:spPr>
        <p:txBody>
          <a:bodyPr wrap="square">
            <a:spAutoFit/>
          </a:bodyPr>
          <a:lstStyle/>
          <a:p>
            <a:pPr algn="just"/>
            <a:r>
              <a:rPr lang="en-US" dirty="0"/>
              <a:t>Some Signals providers will offer you a demo by charging lesser than they generally do, typically $5 – $7 for a short period in which you can try out the signals, others will give you a money back guarantee instead of a free demo. If you are not satisfied with the Signals service after you have tried it for a few days, you can simply ask for a refund.</a:t>
            </a:r>
          </a:p>
        </p:txBody>
      </p:sp>
      <p:pic>
        <p:nvPicPr>
          <p:cNvPr id="3" name="Picture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539758" y="2332653"/>
            <a:ext cx="2081865" cy="4601547"/>
          </a:xfrm>
          <a:prstGeom prst="rect">
            <a:avLst/>
          </a:prstGeom>
        </p:spPr>
      </p:pic>
      <p:sp>
        <p:nvSpPr>
          <p:cNvPr id="4" name="Rectangle 3"/>
          <p:cNvSpPr/>
          <p:nvPr/>
        </p:nvSpPr>
        <p:spPr>
          <a:xfrm>
            <a:off x="381000" y="2514600"/>
            <a:ext cx="3886200" cy="4401205"/>
          </a:xfrm>
          <a:prstGeom prst="rect">
            <a:avLst/>
          </a:prstGeom>
        </p:spPr>
        <p:txBody>
          <a:bodyPr wrap="square">
            <a:spAutoFit/>
          </a:bodyPr>
          <a:lstStyle/>
          <a:p>
            <a:pPr algn="just"/>
            <a:r>
              <a:rPr lang="en-US" sz="2000" dirty="0"/>
              <a:t>If your Binary Options Broker offers a demo account (one with virtual currency), then it would help if you tried out the signals from a service you have just signed up with on it for a week or so instead of trading with your real money. This way you can reduce your losses to zero if the signals happen to be inaccurate – simply cancel your subscription and ask for a refund.</a:t>
            </a:r>
          </a:p>
        </p:txBody>
      </p:sp>
      <p:pic>
        <p:nvPicPr>
          <p:cNvPr id="5" name="Picture 4">
            <a:hlinkClick r:id="rId3"/>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887823" y="6992005"/>
            <a:ext cx="3733800" cy="1702075"/>
          </a:xfrm>
          <a:prstGeom prst="rect">
            <a:avLst/>
          </a:prstGeom>
        </p:spPr>
      </p:pic>
      <p:sp>
        <p:nvSpPr>
          <p:cNvPr id="6" name="Rectangle 5">
            <a:hlinkClick r:id="rId5"/>
          </p:cNvPr>
          <p:cNvSpPr/>
          <p:nvPr/>
        </p:nvSpPr>
        <p:spPr>
          <a:xfrm>
            <a:off x="381000" y="6929497"/>
            <a:ext cx="2362200" cy="2062103"/>
          </a:xfrm>
          <a:prstGeom prst="rect">
            <a:avLst/>
          </a:prstGeom>
        </p:spPr>
        <p:txBody>
          <a:bodyPr wrap="square">
            <a:spAutoFit/>
          </a:bodyPr>
          <a:lstStyle/>
          <a:p>
            <a:pPr algn="ctr"/>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Binary Options Demo Account</a:t>
            </a:r>
          </a:p>
        </p:txBody>
      </p:sp>
    </p:spTree>
    <p:extLst>
      <p:ext uri="{BB962C8B-B14F-4D97-AF65-F5344CB8AC3E}">
        <p14:creationId xmlns:p14="http://schemas.microsoft.com/office/powerpoint/2010/main" xmlns="" val="185493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hlinkClick r:id="rId2"/>
              </a:rPr>
              <a:t>Binary Options Signals</a:t>
            </a:r>
          </a:p>
        </p:txBody>
      </p:sp>
      <p:pic>
        <p:nvPicPr>
          <p:cNvPr id="4" name="Picture 3">
            <a:hlinkClick r:id="rId3"/>
          </p:cNvPr>
          <p:cNvPicPr>
            <a:picLocks noChangeAspect="1"/>
          </p:cNvPicPr>
          <p:nvPr/>
        </p:nvPicPr>
        <p:blipFill rotWithShape="1">
          <a:blip r:embed="rId4">
            <a:extLst>
              <a:ext uri="{28A0092B-C50C-407E-A947-70E740481C1C}">
                <a14:useLocalDpi xmlns:a14="http://schemas.microsoft.com/office/drawing/2010/main" xmlns="" val="0"/>
              </a:ext>
            </a:extLst>
          </a:blip>
          <a:srcRect t="7050" b="8238"/>
          <a:stretch/>
        </p:blipFill>
        <p:spPr>
          <a:xfrm>
            <a:off x="279400" y="5257800"/>
            <a:ext cx="6350000" cy="3550298"/>
          </a:xfrm>
          <a:prstGeom prst="ellipse">
            <a:avLst/>
          </a:prstGeom>
        </p:spPr>
      </p:pic>
      <p:sp>
        <p:nvSpPr>
          <p:cNvPr id="5" name="Rectangle 4"/>
          <p:cNvSpPr/>
          <p:nvPr/>
        </p:nvSpPr>
        <p:spPr>
          <a:xfrm>
            <a:off x="304800" y="2286000"/>
            <a:ext cx="6324600" cy="2862322"/>
          </a:xfrm>
          <a:prstGeom prst="rect">
            <a:avLst/>
          </a:prstGeom>
        </p:spPr>
        <p:txBody>
          <a:bodyPr wrap="square">
            <a:spAutoFit/>
          </a:bodyPr>
          <a:lstStyle/>
          <a:p>
            <a:pPr algn="just"/>
            <a:r>
              <a:rPr lang="en-US" dirty="0"/>
              <a:t>Binary Options may be simple to understand, but that does not mean that they do not come with a steep learning curve, in fact like most other forms of financial trading, they require the trader to have at least a passing knowledge of how the market works and making most of your trades successful is a skill that can only come by investing money and trying out binary options trading yourself, for a while at least. However, THERE IS AN ALTERNATIVE!! – you can sign up with a signals provider and benefit from their experience.</a:t>
            </a:r>
          </a:p>
        </p:txBody>
      </p:sp>
    </p:spTree>
    <p:extLst>
      <p:ext uri="{BB962C8B-B14F-4D97-AF65-F5344CB8AC3E}">
        <p14:creationId xmlns:p14="http://schemas.microsoft.com/office/powerpoint/2010/main" xmlns="" val="3576863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hlinkClick r:id="rId2"/>
          </p:cNvPr>
          <p:cNvSpPr/>
          <p:nvPr/>
        </p:nvSpPr>
        <p:spPr>
          <a:xfrm>
            <a:off x="990600" y="8153400"/>
            <a:ext cx="4546437" cy="584775"/>
          </a:xfrm>
          <a:prstGeom prst="rect">
            <a:avLst/>
          </a:prstGeom>
        </p:spPr>
        <p:txBody>
          <a:bodyPr wrap="none">
            <a:spAutoFit/>
          </a:bodyPr>
          <a:lstStyle/>
          <a:p>
            <a:r>
              <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Binary Options Signals</a:t>
            </a:r>
          </a:p>
        </p:txBody>
      </p:sp>
      <p:sp>
        <p:nvSpPr>
          <p:cNvPr id="3" name="Rectangle 2"/>
          <p:cNvSpPr/>
          <p:nvPr/>
        </p:nvSpPr>
        <p:spPr>
          <a:xfrm>
            <a:off x="323506" y="228600"/>
            <a:ext cx="6229694" cy="954107"/>
          </a:xfrm>
          <a:prstGeom prst="rect">
            <a:avLst/>
          </a:prstGeom>
        </p:spPr>
        <p:txBody>
          <a:bodyPr wrap="square">
            <a:spAutoFit/>
          </a:bodyPr>
          <a:lstStyle/>
          <a:p>
            <a:pPr algn="ctr"/>
            <a:r>
              <a:rPr lang="en-US" sz="2800" b="1" dirty="0"/>
              <a:t>Methods of Delivery Used By Binary Options Signal Providers</a:t>
            </a:r>
          </a:p>
        </p:txBody>
      </p:sp>
      <p:sp>
        <p:nvSpPr>
          <p:cNvPr id="4" name="Rectangle 3"/>
          <p:cNvSpPr/>
          <p:nvPr/>
        </p:nvSpPr>
        <p:spPr>
          <a:xfrm>
            <a:off x="304800" y="1295400"/>
            <a:ext cx="6248400" cy="2585323"/>
          </a:xfrm>
          <a:prstGeom prst="rect">
            <a:avLst/>
          </a:prstGeom>
        </p:spPr>
        <p:txBody>
          <a:bodyPr wrap="square">
            <a:spAutoFit/>
          </a:bodyPr>
          <a:lstStyle/>
          <a:p>
            <a:pPr algn="just"/>
            <a:r>
              <a:rPr lang="en-US" dirty="0"/>
              <a:t>In order for signals to work for Binary Options trading, they must reach the recipients in a timely manner as a difference of even a single pip can render the signal useless, especially since they tell the user not only what course of action to take but also when they should do it. To this effect, Binary Options Signal providers thus use certain delivery methods to get the information across to their clients, here the main ones used:</a:t>
            </a:r>
          </a:p>
        </p:txBody>
      </p:sp>
      <p:sp>
        <p:nvSpPr>
          <p:cNvPr id="5" name="Rectangle 4"/>
          <p:cNvSpPr/>
          <p:nvPr/>
        </p:nvSpPr>
        <p:spPr>
          <a:xfrm>
            <a:off x="1447800" y="3810000"/>
            <a:ext cx="4876800" cy="1323439"/>
          </a:xfrm>
          <a:prstGeom prst="rect">
            <a:avLst/>
          </a:prstGeom>
        </p:spPr>
        <p:txBody>
          <a:bodyPr wrap="square">
            <a:spAutoFit/>
          </a:bodyPr>
          <a:lstStyle/>
          <a:p>
            <a:pPr marL="285750" indent="-285750">
              <a:buFont typeface="Wingdings" pitchFamily="2" charset="2"/>
              <a:buChar char="Ø"/>
            </a:pPr>
            <a:r>
              <a:rPr lang="en-US" sz="2000" dirty="0" smtClean="0"/>
              <a:t>SMS</a:t>
            </a:r>
          </a:p>
          <a:p>
            <a:pPr marL="285750" indent="-285750">
              <a:buFont typeface="Wingdings" pitchFamily="2" charset="2"/>
              <a:buChar char="Ø"/>
            </a:pPr>
            <a:r>
              <a:rPr lang="en-US" sz="2000" dirty="0"/>
              <a:t>Skype (or other Instant Messengers</a:t>
            </a:r>
            <a:r>
              <a:rPr lang="en-US" sz="2000" dirty="0" smtClean="0"/>
              <a:t>)</a:t>
            </a:r>
          </a:p>
          <a:p>
            <a:pPr marL="285750" indent="-285750">
              <a:buFont typeface="Wingdings" pitchFamily="2" charset="2"/>
              <a:buChar char="Ø"/>
            </a:pPr>
            <a:r>
              <a:rPr lang="en-US" sz="2000" dirty="0" smtClean="0"/>
              <a:t>Email</a:t>
            </a:r>
          </a:p>
          <a:p>
            <a:pPr marL="285750" indent="-285750">
              <a:buFont typeface="Wingdings" pitchFamily="2" charset="2"/>
              <a:buChar char="Ø"/>
            </a:pPr>
            <a:r>
              <a:rPr lang="en-US" sz="2000" dirty="0" smtClean="0"/>
              <a:t>Websites</a:t>
            </a:r>
          </a:p>
        </p:txBody>
      </p:sp>
      <p:pic>
        <p:nvPicPr>
          <p:cNvPr id="6" name="Picture 5">
            <a:hlinkClick r:id="rId3"/>
          </p:cNvPr>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51498" y="5139659"/>
            <a:ext cx="5897816" cy="2981246"/>
          </a:xfrm>
          <a:prstGeom prst="wave">
            <a:avLst/>
          </a:prstGeom>
        </p:spPr>
      </p:pic>
    </p:spTree>
    <p:extLst>
      <p:ext uri="{BB962C8B-B14F-4D97-AF65-F5344CB8AC3E}">
        <p14:creationId xmlns:p14="http://schemas.microsoft.com/office/powerpoint/2010/main" xmlns="" val="843760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hlinkClick r:id="rId2"/>
          </p:cNvPr>
          <p:cNvSpPr/>
          <p:nvPr/>
        </p:nvSpPr>
        <p:spPr>
          <a:xfrm>
            <a:off x="628510" y="2971800"/>
            <a:ext cx="5634877" cy="707886"/>
          </a:xfrm>
          <a:prstGeom prst="rect">
            <a:avLst/>
          </a:prstGeom>
        </p:spPr>
        <p:txBody>
          <a:bodyPr wrap="none">
            <a:spAutoFit/>
          </a:bodyPr>
          <a:lstStyle/>
          <a:p>
            <a:pPr algn="ctr"/>
            <a:r>
              <a:rPr lang="en-US"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Binary Options Signals</a:t>
            </a:r>
          </a:p>
        </p:txBody>
      </p:sp>
      <p:sp>
        <p:nvSpPr>
          <p:cNvPr id="4" name="Rectangle 3"/>
          <p:cNvSpPr/>
          <p:nvPr/>
        </p:nvSpPr>
        <p:spPr>
          <a:xfrm>
            <a:off x="321952" y="304800"/>
            <a:ext cx="6247994" cy="2246769"/>
          </a:xfrm>
          <a:prstGeom prst="rect">
            <a:avLst/>
          </a:prstGeom>
        </p:spPr>
        <p:txBody>
          <a:bodyPr wrap="square">
            <a:spAutoFit/>
          </a:bodyPr>
          <a:lstStyle/>
          <a:p>
            <a:pPr algn="just"/>
            <a:r>
              <a:rPr lang="en-US" sz="2000" dirty="0"/>
              <a:t>To mitigate the risk that is inherent in binary option trading, most brokers will provide you with up to date data which you can use to make well informed decisions. This usually includes charts and news feed from reliable sources such as Reuters and investment banks which the broker has subscribed to. </a:t>
            </a:r>
          </a:p>
        </p:txBody>
      </p:sp>
      <p:sp>
        <p:nvSpPr>
          <p:cNvPr id="5" name="Rectangle 4"/>
          <p:cNvSpPr/>
          <p:nvPr/>
        </p:nvSpPr>
        <p:spPr>
          <a:xfrm>
            <a:off x="321952" y="6629400"/>
            <a:ext cx="6247994" cy="1938992"/>
          </a:xfrm>
          <a:prstGeom prst="rect">
            <a:avLst/>
          </a:prstGeom>
        </p:spPr>
        <p:txBody>
          <a:bodyPr wrap="square">
            <a:spAutoFit/>
          </a:bodyPr>
          <a:lstStyle/>
          <a:p>
            <a:pPr algn="just"/>
            <a:r>
              <a:rPr lang="en-US" sz="2000" dirty="0"/>
              <a:t>Now in most cases, traders try and use this information to work out how an asset will trend within the time of the expiry of a contract; if the asset trends according to their predictions then they make a nice return, but if it doesn’t then they have lost their investment.</a:t>
            </a:r>
          </a:p>
        </p:txBody>
      </p:sp>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04800" y="3868798"/>
            <a:ext cx="1034090" cy="2303402"/>
          </a:xfrm>
          <a:prstGeom prst="rect">
            <a:avLst/>
          </a:prstGeom>
        </p:spPr>
      </p:pic>
      <p:pic>
        <p:nvPicPr>
          <p:cNvPr id="7" name="Picture 6">
            <a:hlinkClick r:id="rId4"/>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1355996" y="3962400"/>
            <a:ext cx="4055601" cy="2158626"/>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5410200" y="3858239"/>
            <a:ext cx="1046899" cy="2313962"/>
          </a:xfrm>
          <a:prstGeom prst="rect">
            <a:avLst/>
          </a:prstGeom>
        </p:spPr>
      </p:pic>
    </p:spTree>
    <p:extLst>
      <p:ext uri="{BB962C8B-B14F-4D97-AF65-F5344CB8AC3E}">
        <p14:creationId xmlns:p14="http://schemas.microsoft.com/office/powerpoint/2010/main" xmlns="" val="1786142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596" y="544497"/>
            <a:ext cx="6195504" cy="827103"/>
          </a:xfrm>
        </p:spPr>
        <p:txBody>
          <a:bodyPr>
            <a:normAutofit/>
          </a:bodyPr>
          <a:lstStyle/>
          <a:p>
            <a:r>
              <a:rPr lang="en-US" sz="3200" dirty="0">
                <a:hlinkClick r:id="rId2"/>
              </a:rPr>
              <a:t>Binary Option Strategies</a:t>
            </a:r>
          </a:p>
        </p:txBody>
      </p:sp>
      <p:pic>
        <p:nvPicPr>
          <p:cNvPr id="2050" name="Picture 2">
            <a:hlinkClick r:id="rId3"/>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55037" y="1371600"/>
            <a:ext cx="6400800" cy="34068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Rectangle 2"/>
          <p:cNvSpPr/>
          <p:nvPr/>
        </p:nvSpPr>
        <p:spPr>
          <a:xfrm>
            <a:off x="255037" y="4876800"/>
            <a:ext cx="6400800" cy="2585323"/>
          </a:xfrm>
          <a:prstGeom prst="rect">
            <a:avLst/>
          </a:prstGeom>
        </p:spPr>
        <p:txBody>
          <a:bodyPr wrap="square">
            <a:spAutoFit/>
          </a:bodyPr>
          <a:lstStyle/>
          <a:p>
            <a:pPr algn="just"/>
            <a:r>
              <a:rPr lang="en-US" dirty="0"/>
              <a:t>Binary options trading is one of the least difficult ways to trade with popular assets. Traders need only correctly predict the upcoming direction of asset price movement in order to earn money. Furthermore, start-up costs as low and return rates are high. As simple as this form of trading may sound, there is more to it. It takes more than guesswork to accurately forecast future price movement, and this is where strategies enter the picture.</a:t>
            </a:r>
          </a:p>
        </p:txBody>
      </p:sp>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xmlns="" val="0"/>
              </a:ext>
            </a:extLst>
          </a:blip>
          <a:srcRect t="50000" b="-9973"/>
          <a:stretch/>
        </p:blipFill>
        <p:spPr bwMode="auto">
          <a:xfrm>
            <a:off x="2278225" y="7378575"/>
            <a:ext cx="4377612" cy="1756094"/>
          </a:xfrm>
          <a:prstGeom prst="ellipse">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19160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hlinkClick r:id="rId2"/>
          </p:cNvPr>
          <p:cNvSpPr/>
          <p:nvPr/>
        </p:nvSpPr>
        <p:spPr>
          <a:xfrm>
            <a:off x="685800" y="533400"/>
            <a:ext cx="5509842" cy="646331"/>
          </a:xfrm>
          <a:prstGeom prst="rect">
            <a:avLst/>
          </a:prstGeom>
        </p:spPr>
        <p:txBody>
          <a:bodyPr wrap="none">
            <a:spAutoFit/>
          </a:bodyPr>
          <a:lstStyle/>
          <a:p>
            <a:r>
              <a:rPr lang="en-US"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Binary Option Strategies</a:t>
            </a:r>
          </a:p>
        </p:txBody>
      </p:sp>
      <p:sp>
        <p:nvSpPr>
          <p:cNvPr id="3" name="Rectangle 2"/>
          <p:cNvSpPr/>
          <p:nvPr/>
        </p:nvSpPr>
        <p:spPr>
          <a:xfrm>
            <a:off x="304800" y="1371600"/>
            <a:ext cx="6248400" cy="2862322"/>
          </a:xfrm>
          <a:prstGeom prst="rect">
            <a:avLst/>
          </a:prstGeom>
        </p:spPr>
        <p:txBody>
          <a:bodyPr wrap="square">
            <a:spAutoFit/>
          </a:bodyPr>
          <a:lstStyle/>
          <a:p>
            <a:pPr algn="just"/>
            <a:r>
              <a:rPr lang="en-US" dirty="0"/>
              <a:t>Strategies come in many different forms, a fact which can make the selection process a bit of a challenge. What’s most important is that the strategy has been tested and pairs well with the type of trade you plan to use. It is equally important to follow the exact steps laid out when using pre-designed strategies. There are plenty of potent methods that have been designed by industry experts and made available for free online. Many of these have been tested and are verified to be efficient.</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362199" y="4267200"/>
            <a:ext cx="4267201" cy="26670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3">
            <a:hlinkClick r:id="rId4"/>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94470" y="4267200"/>
            <a:ext cx="2414172" cy="2683564"/>
          </a:xfrm>
          <a:prstGeom prst="rect">
            <a:avLst/>
          </a:prstGeom>
        </p:spPr>
      </p:pic>
      <p:sp>
        <p:nvSpPr>
          <p:cNvPr id="5" name="Rectangle 4"/>
          <p:cNvSpPr/>
          <p:nvPr/>
        </p:nvSpPr>
        <p:spPr>
          <a:xfrm>
            <a:off x="304800" y="7086600"/>
            <a:ext cx="6324600" cy="1477328"/>
          </a:xfrm>
          <a:prstGeom prst="rect">
            <a:avLst/>
          </a:prstGeom>
        </p:spPr>
        <p:txBody>
          <a:bodyPr wrap="square">
            <a:spAutoFit/>
          </a:bodyPr>
          <a:lstStyle/>
          <a:p>
            <a:pPr algn="just"/>
            <a:r>
              <a:rPr lang="en-US" dirty="0"/>
              <a:t>It’s quite important analyze past price action, along with the current price movement of any asset you’d like to trade with. Evaluation of past price movement will help you to identify upcoming trends and can also point out volatility. </a:t>
            </a:r>
          </a:p>
        </p:txBody>
      </p:sp>
    </p:spTree>
    <p:extLst>
      <p:ext uri="{BB962C8B-B14F-4D97-AF65-F5344CB8AC3E}">
        <p14:creationId xmlns:p14="http://schemas.microsoft.com/office/powerpoint/2010/main" xmlns="" val="4985375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33</TotalTime>
  <Words>980</Words>
  <Application>Microsoft Office PowerPoint</Application>
  <PresentationFormat>On-screen Show (4:3)</PresentationFormat>
  <Paragraphs>35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Apothecary</vt:lpstr>
      <vt:lpstr>Binary Options Signals</vt:lpstr>
      <vt:lpstr>Index</vt:lpstr>
      <vt:lpstr>Binary Options Demo Account</vt:lpstr>
      <vt:lpstr>Slide 4</vt:lpstr>
      <vt:lpstr>Binary Options Signals</vt:lpstr>
      <vt:lpstr>Slide 6</vt:lpstr>
      <vt:lpstr>Slide 7</vt:lpstr>
      <vt:lpstr>Binary Option Strategies</vt:lpstr>
      <vt:lpstr>Slide 9</vt:lpstr>
      <vt:lpstr>Binary Options Trading Strategy</vt:lpstr>
      <vt:lpstr>Slide 11</vt:lpstr>
      <vt:lpstr>Binary Options Signals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Ankit</dc:creator>
  <cp:lastModifiedBy>ADMIN</cp:lastModifiedBy>
  <cp:revision>78</cp:revision>
  <dcterms:created xsi:type="dcterms:W3CDTF">2006-08-16T00:00:00Z</dcterms:created>
  <dcterms:modified xsi:type="dcterms:W3CDTF">2015-03-19T06:31:51Z</dcterms:modified>
</cp:coreProperties>
</file>