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8B59B4-BD94-44CD-8B72-6D532E26E359}" type="datetimeFigureOut">
              <a:rPr lang="en-US" smtClean="0"/>
              <a:pPr/>
              <a:t>3/6/2009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B59B4-BD94-44CD-8B72-6D532E26E359}" type="datetimeFigureOut">
              <a:rPr lang="en-US" smtClean="0"/>
              <a:pPr/>
              <a:t>3/6/2009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B59B4-BD94-44CD-8B72-6D532E26E359}" type="datetimeFigureOut">
              <a:rPr lang="en-US" smtClean="0"/>
              <a:pPr/>
              <a:t>3/6/2009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B59B4-BD94-44CD-8B72-6D532E26E359}" type="datetimeFigureOut">
              <a:rPr lang="en-US" smtClean="0"/>
              <a:pPr/>
              <a:t>3/6/2009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8B59B4-BD94-44CD-8B72-6D532E26E359}" type="datetimeFigureOut">
              <a:rPr lang="en-US" smtClean="0"/>
              <a:pPr/>
              <a:t>3/6/2009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8B59B4-BD94-44CD-8B72-6D532E26E359}" type="datetimeFigureOut">
              <a:rPr lang="en-US" smtClean="0"/>
              <a:pPr/>
              <a:t>3/6/2009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8B59B4-BD94-44CD-8B72-6D532E26E359}" type="datetimeFigureOut">
              <a:rPr lang="en-US" smtClean="0"/>
              <a:pPr/>
              <a:t>3/6/2009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8B59B4-BD94-44CD-8B72-6D532E26E359}" type="datetimeFigureOut">
              <a:rPr lang="en-US" smtClean="0"/>
              <a:pPr/>
              <a:t>3/6/2009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8B59B4-BD94-44CD-8B72-6D532E26E359}" type="datetimeFigureOut">
              <a:rPr lang="en-US" smtClean="0"/>
              <a:pPr/>
              <a:t>3/6/2009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B59B4-BD94-44CD-8B72-6D532E26E359}" type="datetimeFigureOut">
              <a:rPr lang="en-US" smtClean="0"/>
              <a:pPr/>
              <a:t>3/6/2009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B59B4-BD94-44CD-8B72-6D532E26E359}" type="datetimeFigureOut">
              <a:rPr lang="en-US" smtClean="0"/>
              <a:pPr/>
              <a:t>3/6/2009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36F7E8-01E5-4638-ABD3-C1E3BD4DF2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6B19C">
                <a:alpha val="22000"/>
              </a:srgbClr>
            </a:gs>
            <a:gs pos="30000">
              <a:srgbClr val="D49E6C"/>
            </a:gs>
            <a:gs pos="70000">
              <a:srgbClr val="A65528">
                <a:alpha val="43000"/>
              </a:srgbClr>
            </a:gs>
            <a:gs pos="100000">
              <a:srgbClr val="663012">
                <a:alpha val="58000"/>
              </a:srgb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B59B4-BD94-44CD-8B72-6D532E26E359}" type="datetimeFigureOut">
              <a:rPr lang="en-US" smtClean="0"/>
              <a:pPr/>
              <a:t>3/6/2009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36F7E8-01E5-4638-ABD3-C1E3BD4DF2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frankacademy.com/how-to-identify-and-overcome-hurdles/"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psychologytoday.com/" TargetMode="External"/><Relationship Id="rId2" Type="http://schemas.openxmlformats.org/officeDocument/2006/relationships/hyperlink" Target="https://www.dbtskillscoaching.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frankacademy.com/how-to-identify-and-overcome-hurdl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frankacademy.com/how-to-identify-and-overcome-hurdle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frankacademy.com/how-to-identify-and-overcome-hurdl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normAutofit fontScale="90000"/>
          </a:bodyPr>
          <a:lstStyle/>
          <a:p>
            <a:r>
              <a:rPr lang="en-US" dirty="0">
                <a:latin typeface="Algerian" pitchFamily="82" charset="0"/>
              </a:rPr>
              <a:t>How to IDENTIFY AND OVERCOME HURDLES</a:t>
            </a:r>
            <a:br>
              <a:rPr lang="en-US" dirty="0">
                <a:latin typeface="Algerian" pitchFamily="82" charset="0"/>
              </a:rPr>
            </a:br>
            <a:endParaRPr lang="en-US" dirty="0">
              <a:latin typeface="Algerian" pitchFamily="82" charset="0"/>
            </a:endParaRPr>
          </a:p>
        </p:txBody>
      </p:sp>
      <p:sp>
        <p:nvSpPr>
          <p:cNvPr id="6" name="TextBox 5"/>
          <p:cNvSpPr txBox="1"/>
          <p:nvPr/>
        </p:nvSpPr>
        <p:spPr>
          <a:xfrm>
            <a:off x="1295400" y="1447800"/>
            <a:ext cx="6400800" cy="646331"/>
          </a:xfrm>
          <a:prstGeom prst="rect">
            <a:avLst/>
          </a:prstGeom>
          <a:noFill/>
        </p:spPr>
        <p:txBody>
          <a:bodyPr wrap="square" rtlCol="0">
            <a:spAutoFit/>
          </a:bodyPr>
          <a:lstStyle/>
          <a:p>
            <a:r>
              <a:rPr lang="en-US" sz="3600" dirty="0" smtClean="0">
                <a:latin typeface="Impact" pitchFamily="34" charset="0"/>
              </a:rPr>
              <a:t>IDENTIFY AND OVERCOME HURDLES </a:t>
            </a:r>
            <a:endParaRPr lang="en-US" sz="3600" dirty="0">
              <a:latin typeface="Impact" pitchFamily="34" charset="0"/>
            </a:endParaRPr>
          </a:p>
        </p:txBody>
      </p:sp>
      <p:pic>
        <p:nvPicPr>
          <p:cNvPr id="7" name="Picture 6" descr="IDENTIFY AND OVERCOME HURDLES">
            <a:hlinkClick r:id="rId2"/>
          </p:cNvPr>
          <p:cNvPicPr/>
          <p:nvPr/>
        </p:nvPicPr>
        <p:blipFill>
          <a:blip r:embed="rId3" cstate="print"/>
          <a:srcRect/>
          <a:stretch>
            <a:fillRect/>
          </a:stretch>
        </p:blipFill>
        <p:spPr bwMode="auto">
          <a:xfrm>
            <a:off x="0" y="2133600"/>
            <a:ext cx="9144000" cy="4724400"/>
          </a:xfrm>
          <a:prstGeom prst="rect">
            <a:avLst/>
          </a:prstGeom>
          <a:noFill/>
          <a:ln w="9525">
            <a:noFill/>
            <a:miter lim="800000"/>
            <a:headEnd/>
            <a:tailEnd/>
          </a:ln>
        </p:spPr>
      </p:pic>
      <p:sp>
        <p:nvSpPr>
          <p:cNvPr id="8" name="TextBox 7"/>
          <p:cNvSpPr txBox="1"/>
          <p:nvPr/>
        </p:nvSpPr>
        <p:spPr>
          <a:xfrm>
            <a:off x="0" y="6211669"/>
            <a:ext cx="2590800" cy="646331"/>
          </a:xfrm>
          <a:prstGeom prst="rect">
            <a:avLst/>
          </a:prstGeom>
          <a:noFill/>
        </p:spPr>
        <p:txBody>
          <a:bodyPr wrap="square" rtlCol="0">
            <a:spAutoFit/>
          </a:bodyPr>
          <a:lstStyle/>
          <a:p>
            <a:r>
              <a:rPr lang="en-US" b="1" dirty="0" smtClean="0">
                <a:solidFill>
                  <a:schemeClr val="bg1"/>
                </a:solidFill>
              </a:rPr>
              <a:t>Powered by:</a:t>
            </a:r>
          </a:p>
          <a:p>
            <a:r>
              <a:rPr lang="en-US" b="1" dirty="0" smtClean="0">
                <a:solidFill>
                  <a:schemeClr val="bg1"/>
                </a:solidFill>
              </a:rPr>
              <a:t>www.</a:t>
            </a:r>
            <a:r>
              <a:rPr lang="en-US" b="1" dirty="0" smtClean="0">
                <a:solidFill>
                  <a:srgbClr val="00B050"/>
                </a:solidFill>
              </a:rPr>
              <a:t>frankacademy.</a:t>
            </a:r>
            <a:r>
              <a:rPr lang="en-US" b="1" dirty="0" smtClean="0">
                <a:solidFill>
                  <a:srgbClr val="7030A0"/>
                </a:solidFill>
              </a:rPr>
              <a:t>com</a:t>
            </a:r>
            <a:endParaRPr lang="en-US" b="1" dirty="0">
              <a:solidFill>
                <a:srgbClr val="7030A0"/>
              </a:solidFill>
            </a:endParaRPr>
          </a:p>
        </p:txBody>
      </p:sp>
    </p:spTree>
  </p:cSld>
  <p:clrMapOvr>
    <a:masterClrMapping/>
  </p:clrMapOvr>
  <p:transition advClick="0" advTm="10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838200"/>
            <a:ext cx="9144000" cy="4572000"/>
          </a:xfrm>
        </p:spPr>
        <p:txBody>
          <a:bodyPr>
            <a:normAutofit fontScale="70000" lnSpcReduction="20000"/>
          </a:bodyPr>
          <a:lstStyle/>
          <a:p>
            <a:pPr>
              <a:buNone/>
            </a:pPr>
            <a:r>
              <a:rPr lang="en-US" b="1" dirty="0" smtClean="0"/>
              <a:t>    Y</a:t>
            </a:r>
            <a:r>
              <a:rPr lang="en-US" dirty="0" smtClean="0"/>
              <a:t>ou </a:t>
            </a:r>
            <a:r>
              <a:rPr lang="en-US" dirty="0"/>
              <a:t>might decide you want to run five days a week. As you work toward the goal you learn that you actually prefer to do different activities and that you are bored by running every day. You change your goal to doing something physically active or to taking dancing lessons instead.</a:t>
            </a:r>
          </a:p>
          <a:p>
            <a:pPr>
              <a:buNone/>
            </a:pPr>
            <a:r>
              <a:rPr lang="en-US" b="1" dirty="0" smtClean="0"/>
              <a:t>     C</a:t>
            </a:r>
            <a:r>
              <a:rPr lang="en-US" dirty="0" smtClean="0"/>
              <a:t>elebrate</a:t>
            </a:r>
            <a:r>
              <a:rPr lang="en-US" dirty="0"/>
              <a:t>! Recognizing your accomplishments is so very important. Celebrate the small steps you take. This helps you stay motivated and to realize that you can do things. It helps you focus on what you do accomplish, not just on the obstacles or what doesn’t work out.</a:t>
            </a:r>
          </a:p>
          <a:p>
            <a:pPr>
              <a:buNone/>
            </a:pPr>
            <a:r>
              <a:rPr lang="en-US" b="1" dirty="0" smtClean="0"/>
              <a:t>     I</a:t>
            </a:r>
            <a:r>
              <a:rPr lang="en-US" dirty="0" smtClean="0"/>
              <a:t>f </a:t>
            </a:r>
            <a:r>
              <a:rPr lang="en-US" dirty="0"/>
              <a:t>an obstacle can’t be overcome and you can’t find an alternative to your goal, then celebrate that you put the effort in and that you did your best. Use your flexible, wise mind and think of another goal that you want to pursue.</a:t>
            </a:r>
          </a:p>
          <a:p>
            <a:pPr>
              <a:buNone/>
            </a:pPr>
            <a:r>
              <a:rPr lang="en-US" dirty="0" smtClean="0"/>
              <a:t>     Think </a:t>
            </a:r>
            <a:r>
              <a:rPr lang="en-US" dirty="0"/>
              <a:t>about these steps. Which ones do you do well and which ones could you add to your style of overcoming obstacles?</a:t>
            </a:r>
          </a:p>
          <a:p>
            <a:pPr>
              <a:buNone/>
            </a:pPr>
            <a:r>
              <a:rPr lang="en-US" b="1" dirty="0" smtClean="0"/>
              <a:t>      Your </a:t>
            </a:r>
            <a:r>
              <a:rPr lang="en-US" b="1" dirty="0"/>
              <a:t>Perception of Obstacles Makes a Difference</a:t>
            </a:r>
            <a:endParaRPr lang="en-US" dirty="0"/>
          </a:p>
          <a:p>
            <a:pPr>
              <a:buNone/>
            </a:pPr>
            <a:endParaRPr lang="en-US" dirty="0"/>
          </a:p>
        </p:txBody>
      </p:sp>
      <p:sp>
        <p:nvSpPr>
          <p:cNvPr id="4" name="TextBox 3"/>
          <p:cNvSpPr txBox="1"/>
          <p:nvPr/>
        </p:nvSpPr>
        <p:spPr>
          <a:xfrm>
            <a:off x="0" y="6150114"/>
            <a:ext cx="3124200" cy="707886"/>
          </a:xfrm>
          <a:prstGeom prst="rect">
            <a:avLst/>
          </a:prstGeom>
          <a:noFill/>
        </p:spPr>
        <p:txBody>
          <a:bodyPr wrap="square" rtlCol="0">
            <a:spAutoFit/>
          </a:bodyPr>
          <a:lstStyle/>
          <a:p>
            <a:r>
              <a:rPr lang="en-US" sz="2000" b="1" dirty="0" smtClean="0"/>
              <a:t>Powered by:</a:t>
            </a:r>
          </a:p>
          <a:p>
            <a:r>
              <a:rPr lang="en-US" sz="2000" b="1" dirty="0" smtClean="0">
                <a:solidFill>
                  <a:schemeClr val="bg1"/>
                </a:solidFill>
              </a:rPr>
              <a:t>www.frankacademy.com</a:t>
            </a:r>
            <a:endParaRPr lang="en-US" sz="2000" b="1" dirty="0">
              <a:solidFill>
                <a:schemeClr val="bg1"/>
              </a:solidFill>
            </a:endParaRPr>
          </a:p>
        </p:txBody>
      </p:sp>
    </p:spTree>
  </p:cSld>
  <p:clrMapOvr>
    <a:masterClrMapping/>
  </p:clrMapOvr>
  <p:transition advClick="0" advTm="20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458200" cy="715962"/>
          </a:xfrm>
        </p:spPr>
        <p:txBody>
          <a:bodyPr>
            <a:normAutofit fontScale="90000"/>
          </a:bodyPr>
          <a:lstStyle/>
          <a:p>
            <a:r>
              <a:rPr lang="en-US" b="1" dirty="0" smtClean="0">
                <a:latin typeface="Algerian" pitchFamily="82" charset="0"/>
              </a:rPr>
              <a:t>Note</a:t>
            </a:r>
            <a:endParaRPr lang="en-US" dirty="0">
              <a:latin typeface="Algerian" pitchFamily="82" charset="0"/>
            </a:endParaRPr>
          </a:p>
        </p:txBody>
      </p:sp>
      <p:sp>
        <p:nvSpPr>
          <p:cNvPr id="3" name="Content Placeholder 2"/>
          <p:cNvSpPr>
            <a:spLocks noGrp="1"/>
          </p:cNvSpPr>
          <p:nvPr>
            <p:ph idx="1"/>
          </p:nvPr>
        </p:nvSpPr>
        <p:spPr>
          <a:xfrm>
            <a:off x="0" y="838200"/>
            <a:ext cx="9144000" cy="4724399"/>
          </a:xfrm>
        </p:spPr>
        <p:txBody>
          <a:bodyPr>
            <a:noAutofit/>
          </a:bodyPr>
          <a:lstStyle/>
          <a:p>
            <a:pPr>
              <a:buNone/>
            </a:pPr>
            <a:r>
              <a:rPr lang="en-US" sz="2300" dirty="0" smtClean="0"/>
              <a:t>    </a:t>
            </a:r>
            <a:r>
              <a:rPr lang="en-US" sz="2300" dirty="0"/>
              <a:t> This is an integral part of all courses offered by Frank Academy. All courses are designed to kick off by expanding the awareness of our students which is the basis to their development and learning process. Let’s get started.</a:t>
            </a:r>
          </a:p>
          <a:p>
            <a:pPr>
              <a:buNone/>
            </a:pPr>
            <a:r>
              <a:rPr lang="en-US" sz="2300" dirty="0"/>
              <a:t> </a:t>
            </a:r>
          </a:p>
          <a:p>
            <a:pPr>
              <a:buNone/>
            </a:pPr>
            <a:r>
              <a:rPr lang="en-US" sz="2300" dirty="0" smtClean="0"/>
              <a:t>     Generally</a:t>
            </a:r>
            <a:r>
              <a:rPr lang="en-US" sz="2300" dirty="0"/>
              <a:t>, Hurdles are obstacles and everyone has to deal with it. It is wisely said that, whatever we want is an hurdle until we get it. Every goal has its hurdles to cross and it is in true sense an obstacle, because every achievement or accomplishment is a step to greater </a:t>
            </a:r>
            <a:r>
              <a:rPr lang="en-US" sz="2300" dirty="0" smtClean="0"/>
              <a:t>goal.</a:t>
            </a:r>
            <a:br>
              <a:rPr lang="en-US" sz="2300" dirty="0" smtClean="0"/>
            </a:br>
            <a:r>
              <a:rPr lang="en-US" sz="2300" dirty="0" smtClean="0"/>
              <a:t/>
            </a:r>
            <a:br>
              <a:rPr lang="en-US" sz="2300" dirty="0" smtClean="0"/>
            </a:br>
            <a:r>
              <a:rPr lang="en-US" sz="2300" dirty="0" err="1" smtClean="0">
                <a:hlinkClick r:id="rId2"/>
              </a:rPr>
              <a:t>Karyn</a:t>
            </a:r>
            <a:r>
              <a:rPr lang="en-US" sz="2300" dirty="0" smtClean="0">
                <a:hlinkClick r:id="rId2"/>
              </a:rPr>
              <a:t> </a:t>
            </a:r>
            <a:r>
              <a:rPr lang="en-US" sz="2300" dirty="0">
                <a:hlinkClick r:id="rId2"/>
              </a:rPr>
              <a:t>Hall, Ph.D</a:t>
            </a:r>
            <a:r>
              <a:rPr lang="en-US" sz="2300" dirty="0"/>
              <a:t>., is the director/owner of the Dialectical Behavior Therapy Center in Houston, Texas, and a consultant/trainer with the Treatment Implementation Collaborative.</a:t>
            </a:r>
          </a:p>
          <a:p>
            <a:pPr>
              <a:buNone/>
            </a:pPr>
            <a:r>
              <a:rPr lang="en-US" sz="2300" dirty="0" smtClean="0"/>
              <a:t>     </a:t>
            </a:r>
            <a:br>
              <a:rPr lang="en-US" sz="2300" dirty="0" smtClean="0"/>
            </a:br>
            <a:r>
              <a:rPr lang="en-US" sz="2300" dirty="0" err="1" smtClean="0"/>
              <a:t>Karyn</a:t>
            </a:r>
            <a:r>
              <a:rPr lang="en-US" sz="2300" dirty="0" smtClean="0"/>
              <a:t> </a:t>
            </a:r>
            <a:r>
              <a:rPr lang="en-US" sz="2300" dirty="0"/>
              <a:t>Article posted in </a:t>
            </a:r>
            <a:r>
              <a:rPr lang="en-US" sz="2300" dirty="0">
                <a:hlinkClick r:id="rId3"/>
              </a:rPr>
              <a:t>psychologytoday.com </a:t>
            </a:r>
            <a:r>
              <a:rPr lang="en-US" sz="2300" dirty="0"/>
              <a:t> explains a worthy approach to this topic with solutions.</a:t>
            </a:r>
          </a:p>
          <a:p>
            <a:pPr>
              <a:buNone/>
            </a:pPr>
            <a:endParaRPr lang="en-US" sz="2300" dirty="0"/>
          </a:p>
        </p:txBody>
      </p:sp>
    </p:spTree>
  </p:cSld>
  <p:clrMapOvr>
    <a:masterClrMapping/>
  </p:clrMapOvr>
  <p:transition advClick="0" advTm="20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r>
              <a:rPr lang="en-US" sz="2400" b="1" dirty="0">
                <a:latin typeface="Algerian" pitchFamily="82" charset="0"/>
              </a:rPr>
              <a:t>Whatever your goal, there will be obstacles in your way. How do you react? It starts by identifying it.</a:t>
            </a:r>
            <a:r>
              <a:rPr lang="en-US" sz="2400" dirty="0">
                <a:latin typeface="Algerian" pitchFamily="82" charset="0"/>
              </a:rPr>
              <a:t/>
            </a:r>
            <a:br>
              <a:rPr lang="en-US" sz="2400" dirty="0">
                <a:latin typeface="Algerian" pitchFamily="82" charset="0"/>
              </a:rPr>
            </a:br>
            <a:endParaRPr lang="en-US" sz="2400" dirty="0">
              <a:latin typeface="Algerian" pitchFamily="82" charset="0"/>
            </a:endParaRPr>
          </a:p>
        </p:txBody>
      </p:sp>
      <p:sp>
        <p:nvSpPr>
          <p:cNvPr id="3" name="Content Placeholder 2"/>
          <p:cNvSpPr>
            <a:spLocks noGrp="1"/>
          </p:cNvSpPr>
          <p:nvPr>
            <p:ph idx="1"/>
          </p:nvPr>
        </p:nvSpPr>
        <p:spPr>
          <a:xfrm>
            <a:off x="0" y="1524000"/>
            <a:ext cx="9144000" cy="4648200"/>
          </a:xfrm>
        </p:spPr>
        <p:txBody>
          <a:bodyPr>
            <a:normAutofit lnSpcReduction="10000"/>
          </a:bodyPr>
          <a:lstStyle/>
          <a:p>
            <a:pPr>
              <a:buNone/>
            </a:pPr>
            <a:r>
              <a:rPr lang="en-US" dirty="0" smtClean="0"/>
              <a:t>    Some </a:t>
            </a:r>
            <a:r>
              <a:rPr lang="en-US" dirty="0"/>
              <a:t>people see obstacles as a puzzle to solve. Some see obstacles as an opportunity to grow. Others see obstacles as threats. Still others see obstacles as meaning they cannot succeed. Your view of barriers to achieving your goals affects how you react.</a:t>
            </a:r>
          </a:p>
          <a:p>
            <a:pPr>
              <a:buNone/>
            </a:pPr>
            <a:r>
              <a:rPr lang="en-US" dirty="0" smtClean="0"/>
              <a:t>    If </a:t>
            </a:r>
            <a:r>
              <a:rPr lang="en-US" dirty="0"/>
              <a:t>you see obstacles as the world being against you or as meaning you failed, then you are likely to be overwhelmed with painful thoughts and difficult emotions when faced with blocks to your goals.</a:t>
            </a:r>
          </a:p>
          <a:p>
            <a:pPr>
              <a:buNone/>
            </a:pPr>
            <a:endParaRPr lang="en-US" dirty="0"/>
          </a:p>
        </p:txBody>
      </p:sp>
    </p:spTree>
  </p:cSld>
  <p:clrMapOvr>
    <a:masterClrMapping/>
  </p:clrMapOvr>
  <p:transition advClick="0" advTm="14000"/>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30000">
              <a:schemeClr val="bg1">
                <a:alpha val="0"/>
              </a:schemeClr>
            </a:gs>
            <a:gs pos="55000">
              <a:srgbClr val="A65528">
                <a:alpha val="0"/>
              </a:srgbClr>
            </a:gs>
            <a:gs pos="100000">
              <a:srgbClr val="663012">
                <a:alpha val="58000"/>
              </a:srgbClr>
            </a:gs>
          </a:gsLst>
          <a:lin ang="5400000" scaled="0"/>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3657600"/>
            <a:ext cx="9144000" cy="3200400"/>
          </a:xfrm>
        </p:spPr>
        <p:txBody>
          <a:bodyPr>
            <a:normAutofit fontScale="70000" lnSpcReduction="20000"/>
          </a:bodyPr>
          <a:lstStyle/>
          <a:p>
            <a:pPr>
              <a:buNone/>
            </a:pPr>
            <a:r>
              <a:rPr lang="en-US" dirty="0" smtClean="0"/>
              <a:t>     Perhaps </a:t>
            </a:r>
            <a:r>
              <a:rPr lang="en-US" dirty="0"/>
              <a:t>you don’t really experience thoughts when faced with an obstacle. Maybe you immediately experience fear or shame. Fear tells you to escape the situation, that you are in danger. Shame urges you to hide. If the situation isn’t one in which you need to be afraid or ashamed, these emotions get in the way of your overcoming obstacles. (Other emotions that you might experience also urge you to take certain actions that might or might not be helpful.</a:t>
            </a:r>
          </a:p>
          <a:p>
            <a:pPr>
              <a:buNone/>
            </a:pPr>
            <a:r>
              <a:rPr lang="en-US" dirty="0" smtClean="0"/>
              <a:t>     Either </a:t>
            </a:r>
            <a:r>
              <a:rPr lang="en-US" dirty="0"/>
              <a:t>your thoughts or your emotions or both can lead you to stop working on your goals. You lose your passion. Perhaps you become resigned and no longer think about your goals or what’s important to you. Your reactions to obstacles stopped you from trying.</a:t>
            </a:r>
          </a:p>
          <a:p>
            <a:pPr>
              <a:buNone/>
            </a:pPr>
            <a:endParaRPr lang="en-US" dirty="0"/>
          </a:p>
        </p:txBody>
      </p:sp>
      <p:pic>
        <p:nvPicPr>
          <p:cNvPr id="4" name="Picture 3" descr="How to identify obstacles">
            <a:hlinkClick r:id="rId2"/>
          </p:cNvPr>
          <p:cNvPicPr/>
          <p:nvPr/>
        </p:nvPicPr>
        <p:blipFill>
          <a:blip r:embed="rId3" cstate="print"/>
          <a:srcRect/>
          <a:stretch>
            <a:fillRect/>
          </a:stretch>
        </p:blipFill>
        <p:spPr bwMode="auto">
          <a:xfrm>
            <a:off x="1143000" y="0"/>
            <a:ext cx="7162800" cy="3505200"/>
          </a:xfrm>
          <a:prstGeom prst="rect">
            <a:avLst/>
          </a:prstGeom>
          <a:noFill/>
          <a:ln w="9525">
            <a:noFill/>
            <a:miter lim="800000"/>
            <a:headEnd/>
            <a:tailEnd/>
          </a:ln>
        </p:spPr>
      </p:pic>
    </p:spTree>
  </p:cSld>
  <p:clrMapOvr>
    <a:masterClrMapping/>
  </p:clrMapOvr>
  <p:transition advClick="0" advTm="1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4190999"/>
          </a:xfrm>
        </p:spPr>
        <p:txBody>
          <a:bodyPr>
            <a:noAutofit/>
          </a:bodyPr>
          <a:lstStyle/>
          <a:p>
            <a:pPr>
              <a:buNone/>
            </a:pPr>
            <a:r>
              <a:rPr lang="en-US" sz="2200" dirty="0" smtClean="0"/>
              <a:t>     Think </a:t>
            </a:r>
            <a:r>
              <a:rPr lang="en-US" sz="2200" dirty="0"/>
              <a:t>about the last obstacle you faced. What thoughts did you have? What emotions did you have?</a:t>
            </a:r>
          </a:p>
          <a:p>
            <a:pPr>
              <a:buNone/>
            </a:pPr>
            <a:r>
              <a:rPr lang="en-US" sz="2200" dirty="0" smtClean="0"/>
              <a:t>     Were </a:t>
            </a:r>
            <a:r>
              <a:rPr lang="en-US" sz="2200" dirty="0"/>
              <a:t>your reactions to the last obstacle you faced accurate? Were they helpful? What is your pattern of responding to obstacles?</a:t>
            </a:r>
          </a:p>
          <a:p>
            <a:pPr>
              <a:buNone/>
            </a:pPr>
            <a:r>
              <a:rPr lang="en-US" sz="2200" dirty="0" smtClean="0"/>
              <a:t>     Discouragement</a:t>
            </a:r>
            <a:r>
              <a:rPr lang="en-US" sz="2200" dirty="0"/>
              <a:t>, anger, sadness are all emotions that you might experience when faced with an obstacle. These emotions could dissuade you from attempting to overcome the obstacle.</a:t>
            </a:r>
          </a:p>
          <a:p>
            <a:pPr>
              <a:buNone/>
            </a:pPr>
            <a:r>
              <a:rPr lang="en-US" sz="2200" dirty="0" smtClean="0"/>
              <a:t>     Maybe </a:t>
            </a:r>
            <a:r>
              <a:rPr lang="en-US" sz="2200" dirty="0"/>
              <a:t>you blame yourself or others along your path to your goal, has caused the blocked. Those thoughts could persuade you to stop pursuing your goal.</a:t>
            </a:r>
          </a:p>
          <a:p>
            <a:pPr>
              <a:buNone/>
            </a:pPr>
            <a:r>
              <a:rPr lang="en-US" sz="2200" dirty="0" smtClean="0"/>
              <a:t>     The </a:t>
            </a:r>
            <a:r>
              <a:rPr lang="en-US" sz="2200" dirty="0"/>
              <a:t>truth is that achieving most goals means overcoming obstacles. That’s normal and part of the process. There’s a quote from Frank Clark, </a:t>
            </a:r>
            <a:r>
              <a:rPr lang="en-US" sz="2200" b="1" dirty="0">
                <a:solidFill>
                  <a:schemeClr val="accent2"/>
                </a:solidFill>
              </a:rPr>
              <a:t>“If you find a path with no obstacles, it probably doesn’t lead anywhere.”</a:t>
            </a:r>
            <a:endParaRPr lang="en-US" sz="2200" dirty="0">
              <a:solidFill>
                <a:schemeClr val="accent2"/>
              </a:solidFill>
            </a:endParaRPr>
          </a:p>
          <a:p>
            <a:pPr>
              <a:buNone/>
            </a:pPr>
            <a:r>
              <a:rPr lang="en-US" sz="2200" dirty="0" smtClean="0"/>
              <a:t>     Sometimes </a:t>
            </a:r>
            <a:r>
              <a:rPr lang="en-US" sz="2200" dirty="0"/>
              <a:t>obstacles can be overcome and sometimes they can’t. Sometimes you have to work around them or find alternatives. The key is to not give up without wise consideration because you hit an obstacle or because of your emotional reaction to the obstacle.</a:t>
            </a:r>
          </a:p>
          <a:p>
            <a:pPr>
              <a:buNone/>
            </a:pPr>
            <a:endParaRPr lang="en-US" sz="2200" dirty="0"/>
          </a:p>
        </p:txBody>
      </p:sp>
    </p:spTree>
  </p:cSld>
  <p:clrMapOvr>
    <a:masterClrMapping/>
  </p:clrMapOvr>
  <p:transition advClick="0" advTm="30000"/>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alpha val="0"/>
              </a:schemeClr>
            </a:gs>
            <a:gs pos="30000">
              <a:schemeClr val="bg1">
                <a:alpha val="0"/>
              </a:schemeClr>
            </a:gs>
            <a:gs pos="70000">
              <a:srgbClr val="A65528">
                <a:alpha val="43000"/>
              </a:srgbClr>
            </a:gs>
            <a:gs pos="100000">
              <a:srgbClr val="663012">
                <a:alpha val="58000"/>
              </a:srgbClr>
            </a:gs>
          </a:gsLst>
          <a:lin ang="5400000" scaled="0"/>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57400"/>
            <a:ext cx="9144000" cy="3124200"/>
          </a:xfrm>
        </p:spPr>
        <p:txBody>
          <a:bodyPr>
            <a:noAutofit/>
          </a:bodyPr>
          <a:lstStyle/>
          <a:p>
            <a:pPr>
              <a:buNone/>
            </a:pPr>
            <a:r>
              <a:rPr lang="en-US" sz="1700" b="1" dirty="0" smtClean="0"/>
              <a:t>       S</a:t>
            </a:r>
            <a:r>
              <a:rPr lang="en-US" sz="1700" dirty="0" smtClean="0"/>
              <a:t>TOP</a:t>
            </a:r>
            <a:r>
              <a:rPr lang="en-US" sz="1700" dirty="0"/>
              <a:t>. This is a good time to use the STOP skill from Dialectical Behavior Therapy. STOP stands for STOP; Take a step back, Observe and Proceed Mindfully.</a:t>
            </a:r>
          </a:p>
          <a:p>
            <a:pPr>
              <a:buNone/>
            </a:pPr>
            <a:r>
              <a:rPr lang="en-US" sz="1700" b="1" dirty="0" smtClean="0"/>
              <a:t>       T</a:t>
            </a:r>
            <a:r>
              <a:rPr lang="en-US" sz="1700" dirty="0" smtClean="0"/>
              <a:t>ake </a:t>
            </a:r>
            <a:r>
              <a:rPr lang="en-US" sz="1700" dirty="0"/>
              <a:t>a step back and observe your emotions. Let your emotions calm. Then observe the obstacle as you would if it were someone else facing it. What would you tell someone else to do?</a:t>
            </a:r>
          </a:p>
          <a:p>
            <a:pPr>
              <a:buNone/>
            </a:pPr>
            <a:r>
              <a:rPr lang="en-US" sz="1700" b="1" dirty="0" smtClean="0"/>
              <a:t>       P</a:t>
            </a:r>
            <a:r>
              <a:rPr lang="en-US" sz="1700" dirty="0" smtClean="0"/>
              <a:t>ractice</a:t>
            </a:r>
            <a:r>
              <a:rPr lang="en-US" sz="1700" dirty="0"/>
              <a:t> Radical Acceptance: Whatever goal you want to achieve will include overcoming obstacles. Expect obstacles and accept them as part of achieving the goal. Of course you don’t want that. No one does. And most often the truth is, there will be obstacles.</a:t>
            </a:r>
          </a:p>
          <a:p>
            <a:pPr>
              <a:buNone/>
            </a:pPr>
            <a:r>
              <a:rPr lang="en-US" sz="1700" b="1" dirty="0" smtClean="0"/>
              <a:t>       A</a:t>
            </a:r>
            <a:r>
              <a:rPr lang="en-US" sz="1700" dirty="0" smtClean="0"/>
              <a:t>ccept </a:t>
            </a:r>
            <a:r>
              <a:rPr lang="en-US" sz="1700" dirty="0"/>
              <a:t>your emotions: When you encounter an obstacle, you’ll experience emotions. Of course you will! That’s normal. Take a break and spend some time soothing yourself. The idea is to not let your emotions stop you from doing what you can. Get into Wise Mind which is able to think clearly to consider the emotional costs of pursuing a goal (Is it worth it?) and the facts of the situation.</a:t>
            </a:r>
          </a:p>
          <a:p>
            <a:pPr>
              <a:buNone/>
            </a:pPr>
            <a:r>
              <a:rPr lang="en-US" sz="1700" b="1" dirty="0" smtClean="0"/>
              <a:t>       U</a:t>
            </a:r>
            <a:r>
              <a:rPr lang="en-US" sz="1700" dirty="0" smtClean="0"/>
              <a:t>se </a:t>
            </a:r>
            <a:r>
              <a:rPr lang="en-US" sz="1700" dirty="0"/>
              <a:t>your Wise Mind: Make decisions about obstacles with your wise mind: Your emotional mind will urge you to quit, act impulsively, rage, or give up when faced with obstacles to your goal. Wait for your wise mind to be in charge. Your wise mind can take in new information, be flexible in considering alternatives, and be creative in thinking of solutions.</a:t>
            </a:r>
          </a:p>
          <a:p>
            <a:pPr>
              <a:buNone/>
            </a:pPr>
            <a:endParaRPr lang="en-US" sz="1700" dirty="0"/>
          </a:p>
        </p:txBody>
      </p:sp>
      <p:pic>
        <p:nvPicPr>
          <p:cNvPr id="4" name="Picture 3" descr="Skills to overcome challenges">
            <a:hlinkClick r:id="rId2"/>
          </p:cNvPr>
          <p:cNvPicPr/>
          <p:nvPr/>
        </p:nvPicPr>
        <p:blipFill>
          <a:blip r:embed="rId3" cstate="print"/>
          <a:srcRect/>
          <a:stretch>
            <a:fillRect/>
          </a:stretch>
        </p:blipFill>
        <p:spPr bwMode="auto">
          <a:xfrm>
            <a:off x="1524000" y="0"/>
            <a:ext cx="5715000" cy="1371600"/>
          </a:xfrm>
          <a:prstGeom prst="rect">
            <a:avLst/>
          </a:prstGeom>
          <a:noFill/>
          <a:ln w="9525">
            <a:noFill/>
            <a:miter lim="800000"/>
            <a:headEnd/>
            <a:tailEnd/>
          </a:ln>
        </p:spPr>
      </p:pic>
      <p:sp>
        <p:nvSpPr>
          <p:cNvPr id="5" name="TextBox 4"/>
          <p:cNvSpPr txBox="1"/>
          <p:nvPr/>
        </p:nvSpPr>
        <p:spPr>
          <a:xfrm>
            <a:off x="685800" y="1371600"/>
            <a:ext cx="7543800" cy="1077218"/>
          </a:xfrm>
          <a:prstGeom prst="rect">
            <a:avLst/>
          </a:prstGeom>
          <a:noFill/>
        </p:spPr>
        <p:txBody>
          <a:bodyPr wrap="square" rtlCol="0">
            <a:spAutoFit/>
          </a:bodyPr>
          <a:lstStyle/>
          <a:p>
            <a:r>
              <a:rPr lang="en-US" sz="3200" b="1" dirty="0">
                <a:solidFill>
                  <a:schemeClr val="accent2"/>
                </a:solidFill>
                <a:latin typeface="Impact" pitchFamily="34" charset="0"/>
              </a:rPr>
              <a:t>Skills for Wise Consideration of Obstacles</a:t>
            </a:r>
            <a:endParaRPr lang="en-US" sz="3200" dirty="0">
              <a:solidFill>
                <a:schemeClr val="accent2"/>
              </a:solidFill>
              <a:latin typeface="Impact" pitchFamily="34" charset="0"/>
            </a:endParaRPr>
          </a:p>
          <a:p>
            <a:endParaRPr lang="en-US" sz="3200" dirty="0">
              <a:solidFill>
                <a:schemeClr val="accent2"/>
              </a:solidFill>
              <a:latin typeface="Impact" pitchFamily="34" charset="0"/>
            </a:endParaRPr>
          </a:p>
        </p:txBody>
      </p:sp>
    </p:spTree>
  </p:cSld>
  <p:clrMapOvr>
    <a:masterClrMapping/>
  </p:clrMapOvr>
  <p:transition advClick="0" advTm="20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9144000" cy="5943600"/>
          </a:xfrm>
        </p:spPr>
        <p:txBody>
          <a:bodyPr>
            <a:noAutofit/>
          </a:bodyPr>
          <a:lstStyle/>
          <a:p>
            <a:pPr>
              <a:buNone/>
            </a:pPr>
            <a:r>
              <a:rPr lang="en-US" sz="1900" b="1" dirty="0" smtClean="0"/>
              <a:t>      B</a:t>
            </a:r>
            <a:r>
              <a:rPr lang="en-US" sz="1900" dirty="0" smtClean="0"/>
              <a:t>e </a:t>
            </a:r>
            <a:r>
              <a:rPr lang="en-US" sz="1900" dirty="0"/>
              <a:t>willing to consider different ways to reach your goal. Flexible Mind is open to new ideas and new solutions.  Knowing what doesn’t work to get you to your goal allows you to think of alternatives that might work. Learning that the path you originally chose doesn’t work is disappointing but at least you know what doesn’t work. That’s important information.</a:t>
            </a:r>
          </a:p>
          <a:p>
            <a:pPr>
              <a:buNone/>
            </a:pPr>
            <a:r>
              <a:rPr lang="en-US" sz="1900" b="1" dirty="0" smtClean="0"/>
              <a:t>      M</a:t>
            </a:r>
            <a:r>
              <a:rPr lang="en-US" sz="1900" dirty="0" smtClean="0"/>
              <a:t>aybe </a:t>
            </a:r>
            <a:r>
              <a:rPr lang="en-US" sz="1900" dirty="0"/>
              <a:t>you wanted to be a teacher but you can’t find the money to go to school. What would be an alternative? Think about what it is about teaching that you love. If you love helping children, then think of other ways to do that. Maybe being an assistant teacher or working with children in a daycare. Maybe you could teach a skill that you have such as piano or swimming. Use your creativity. What else might be an alternative? You could also work on ways to find the money to go to school. You could consider taking even one class at a time.</a:t>
            </a:r>
          </a:p>
          <a:p>
            <a:pPr>
              <a:buNone/>
            </a:pPr>
            <a:r>
              <a:rPr lang="en-US" sz="1900" b="1" dirty="0" smtClean="0"/>
              <a:t>      F</a:t>
            </a:r>
            <a:r>
              <a:rPr lang="en-US" sz="1900" dirty="0" smtClean="0"/>
              <a:t>ind </a:t>
            </a:r>
            <a:r>
              <a:rPr lang="en-US" sz="1900" dirty="0"/>
              <a:t>meaning. When we experience difficult situations, it’s certainly uncomfortable to say the least. At the same time, you can often find meaning in the obstacles you face. Ask yourself, what lesson can I learn from this? Does this add to my life or my understanding in anyway?</a:t>
            </a:r>
          </a:p>
          <a:p>
            <a:pPr>
              <a:buNone/>
            </a:pPr>
            <a:r>
              <a:rPr lang="en-US" sz="1900" dirty="0" smtClean="0"/>
              <a:t>      I’m </a:t>
            </a:r>
            <a:r>
              <a:rPr lang="en-US" sz="1900" dirty="0"/>
              <a:t>a cancer survivor. From having cancer, I realized that when you first learn about something scary or unwanted your life is the worst time, perhaps second only to uncertainty. When you first learn about an obstacle, it may seem more overwhelming than it will after you have thought about it.</a:t>
            </a:r>
          </a:p>
          <a:p>
            <a:pPr>
              <a:buNone/>
            </a:pPr>
            <a:endParaRPr lang="en-US" sz="1900" dirty="0"/>
          </a:p>
        </p:txBody>
      </p:sp>
    </p:spTree>
  </p:cSld>
  <p:clrMapOvr>
    <a:masterClrMapping/>
  </p:clrMapOvr>
  <p:transition advClick="0" advTm="40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1524000"/>
          </a:xfrm>
        </p:spPr>
        <p:txBody>
          <a:bodyPr>
            <a:normAutofit fontScale="70000" lnSpcReduction="20000"/>
          </a:bodyPr>
          <a:lstStyle/>
          <a:p>
            <a:pPr>
              <a:buNone/>
            </a:pPr>
            <a:r>
              <a:rPr lang="en-US" b="1" dirty="0" smtClean="0"/>
              <a:t>     Once </a:t>
            </a:r>
            <a:r>
              <a:rPr lang="en-US" b="1" dirty="0"/>
              <a:t>you know and accept that a problem exists, then you work on solving the problem or on radical accepting the situation. The overwhelming feelings go down. Lack of acceptance keeps you from working on the solution or on accepting what you can’t change. Look for what you can learn from the obstacles you face or have faced.</a:t>
            </a:r>
            <a:endParaRPr lang="en-US" dirty="0"/>
          </a:p>
          <a:p>
            <a:pPr>
              <a:buNone/>
            </a:pPr>
            <a:endParaRPr lang="en-US" dirty="0"/>
          </a:p>
        </p:txBody>
      </p:sp>
      <p:pic>
        <p:nvPicPr>
          <p:cNvPr id="4" name="Picture 3" descr="Dealing with challenges">
            <a:hlinkClick r:id="rId2"/>
          </p:cNvPr>
          <p:cNvPicPr/>
          <p:nvPr/>
        </p:nvPicPr>
        <p:blipFill>
          <a:blip r:embed="rId3" cstate="print"/>
          <a:srcRect/>
          <a:stretch>
            <a:fillRect/>
          </a:stretch>
        </p:blipFill>
        <p:spPr bwMode="auto">
          <a:xfrm>
            <a:off x="0" y="1752600"/>
            <a:ext cx="9144000" cy="2438400"/>
          </a:xfrm>
          <a:prstGeom prst="rect">
            <a:avLst/>
          </a:prstGeom>
          <a:noFill/>
          <a:ln w="9525">
            <a:noFill/>
            <a:miter lim="800000"/>
            <a:headEnd/>
            <a:tailEnd/>
          </a:ln>
        </p:spPr>
      </p:pic>
      <p:sp>
        <p:nvSpPr>
          <p:cNvPr id="5" name="TextBox 4"/>
          <p:cNvSpPr txBox="1"/>
          <p:nvPr/>
        </p:nvSpPr>
        <p:spPr>
          <a:xfrm>
            <a:off x="76200" y="4419601"/>
            <a:ext cx="9144000" cy="2677656"/>
          </a:xfrm>
          <a:prstGeom prst="rect">
            <a:avLst/>
          </a:prstGeom>
          <a:noFill/>
        </p:spPr>
        <p:txBody>
          <a:bodyPr wrap="square" rtlCol="0">
            <a:spAutoFit/>
          </a:bodyPr>
          <a:lstStyle/>
          <a:p>
            <a:r>
              <a:rPr lang="en-US" sz="2400" b="1" dirty="0"/>
              <a:t>B</a:t>
            </a:r>
            <a:r>
              <a:rPr lang="en-US" sz="2400" dirty="0"/>
              <a:t>e willing to ask for input. Asking for ideas from others is an interpersonal skill. Getting information from other people can be very helpful in overcoming obstacles. Other people are likely to know resources that you don’t and they will have ideas that you may not have thought of. They also see the world differently than you do and may see solutions you don’t. Ask more than one person.</a:t>
            </a:r>
          </a:p>
          <a:p>
            <a:endParaRPr lang="en-US" sz="2400" dirty="0"/>
          </a:p>
        </p:txBody>
      </p:sp>
    </p:spTree>
  </p:cSld>
  <p:clrMapOvr>
    <a:masterClrMapping/>
  </p:clrMapOvr>
  <p:transition advClick="0" advTm="17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705600"/>
          </a:xfrm>
        </p:spPr>
        <p:txBody>
          <a:bodyPr>
            <a:noAutofit/>
          </a:bodyPr>
          <a:lstStyle/>
          <a:p>
            <a:pPr>
              <a:buNone/>
            </a:pPr>
            <a:r>
              <a:rPr lang="en-US" sz="2200" b="1" dirty="0" smtClean="0"/>
              <a:t>     S</a:t>
            </a:r>
            <a:r>
              <a:rPr lang="en-US" sz="2200" dirty="0" smtClean="0"/>
              <a:t>et </a:t>
            </a:r>
            <a:r>
              <a:rPr lang="en-US" sz="2200" dirty="0"/>
              <a:t>small goals that lead to the overall goal. Obstacles can be complex and difficult. Achieving goals can be challenging and overwhelming with all that you need to do.  It’s hard to keep motivation high over time. Break down what you need to do to overcome the obstacle into small steps. Focus on one step at a time. For example, if you want to learn to make more friends, then small goals could start with spending more time around people.</a:t>
            </a:r>
          </a:p>
          <a:p>
            <a:pPr>
              <a:buNone/>
            </a:pPr>
            <a:r>
              <a:rPr lang="en-US" sz="2200" b="1" dirty="0" smtClean="0"/>
              <a:t>     </a:t>
            </a:r>
            <a:br>
              <a:rPr lang="en-US" sz="2200" b="1" dirty="0" smtClean="0"/>
            </a:br>
            <a:r>
              <a:rPr lang="en-US" sz="2200" b="1" dirty="0" smtClean="0"/>
              <a:t>M</a:t>
            </a:r>
            <a:r>
              <a:rPr lang="en-US" sz="2200" dirty="0" smtClean="0"/>
              <a:t>istakes </a:t>
            </a:r>
            <a:r>
              <a:rPr lang="en-US" sz="2200" dirty="0"/>
              <a:t>are normal. As surely as the sun rises every morning, you’ll make mistakes as you work toward your goal.  It’s just part of been human. If you find yourself judging others or yourself, or blaming others or yourself, just notice those thoughts and let them go. Remember nonjudgmental thinking. Acknowledge the mistake is there and look at what you need to do next. Blaming discourages you, wastes your energy, and isn’t helpful in solving the problem. Don’t let making mistakes stop you.</a:t>
            </a:r>
          </a:p>
          <a:p>
            <a:pPr>
              <a:buNone/>
            </a:pPr>
            <a:r>
              <a:rPr lang="en-US" sz="2200" b="1" dirty="0" smtClean="0"/>
              <a:t>     </a:t>
            </a:r>
            <a:br>
              <a:rPr lang="en-US" sz="2200" b="1" dirty="0" smtClean="0"/>
            </a:br>
            <a:r>
              <a:rPr lang="en-US" sz="2200" b="1" dirty="0" smtClean="0"/>
              <a:t> R</a:t>
            </a:r>
            <a:r>
              <a:rPr lang="en-US" sz="2200" dirty="0" smtClean="0"/>
              <a:t>eevaluate</a:t>
            </a:r>
            <a:r>
              <a:rPr lang="en-US" sz="2200" dirty="0"/>
              <a:t>. Sometimes what you think you want turns out to not be right for you. It’s normal to work toward a goal and then change your plans along the way. </a:t>
            </a:r>
            <a:r>
              <a:rPr lang="en-US" sz="2200" b="1" dirty="0"/>
              <a:t>Part of working toward a goal is getting more information and learning more about what you are working toward.</a:t>
            </a:r>
            <a:endParaRPr lang="en-US" sz="2200" dirty="0"/>
          </a:p>
          <a:p>
            <a:pPr>
              <a:buNone/>
            </a:pPr>
            <a:endParaRPr lang="en-US" sz="2200" dirty="0"/>
          </a:p>
        </p:txBody>
      </p:sp>
    </p:spTree>
  </p:cSld>
  <p:clrMapOvr>
    <a:masterClrMapping/>
  </p:clrMapOvr>
  <p:transition advClick="0" advTm="36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397</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How to IDENTIFY AND OVERCOME HURDLES </vt:lpstr>
      <vt:lpstr>Note</vt:lpstr>
      <vt:lpstr>Whatever your goal, there will be obstacles in your way. How do you react? It starts by identifying it. </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IDENTIFY AND OVERCOME HURDLES </dc:title>
  <dc:creator>TGR 7</dc:creator>
  <cp:lastModifiedBy>TGR 7</cp:lastModifiedBy>
  <cp:revision>58</cp:revision>
  <dcterms:created xsi:type="dcterms:W3CDTF">2009-03-05T23:52:50Z</dcterms:created>
  <dcterms:modified xsi:type="dcterms:W3CDTF">2009-03-05T23:16:44Z</dcterms:modified>
</cp:coreProperties>
</file>