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59" r:id="rId4"/>
    <p:sldId id="257" r:id="rId5"/>
    <p:sldId id="258" r:id="rId6"/>
    <p:sldId id="260" r:id="rId7"/>
    <p:sldId id="261" r:id="rId8"/>
    <p:sldId id="264" r:id="rId9"/>
    <p:sldId id="262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43F91-1AD5-479E-AC94-99ACBEC6EA34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A79C9-D040-46C5-A90C-FE436D79F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12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539552" y="260648"/>
            <a:ext cx="8064896" cy="1008112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Августовское совещание педагогов города Котовска Тамбовской области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76056" y="4913146"/>
            <a:ext cx="3802732" cy="1540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Рычагова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9856"/>
            <a:ext cx="3176587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1835696" y="4937112"/>
            <a:ext cx="3888432" cy="1540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 – детский сад «Солнышко»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абличка 7"/>
          <p:cNvSpPr/>
          <p:nvPr/>
        </p:nvSpPr>
        <p:spPr>
          <a:xfrm>
            <a:off x="3071802" y="2000240"/>
            <a:ext cx="5500726" cy="2357454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морально-нравственной ориентации дошкольника </a:t>
            </a:r>
            <a:r>
              <a:rPr lang="ru-RU" sz="24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основа социального развития ребёнка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501121" cy="5333450"/>
        </p:xfrm>
        <a:graphic>
          <a:graphicData uri="http://schemas.openxmlformats.org/drawingml/2006/table">
            <a:tbl>
              <a:tblPr/>
              <a:tblGrid>
                <a:gridCol w="1447709"/>
                <a:gridCol w="1793250"/>
                <a:gridCol w="1466682"/>
                <a:gridCol w="1711608"/>
                <a:gridCol w="2081872"/>
              </a:tblGrid>
              <a:tr h="255289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Технология мастерских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основа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опирается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роль педагога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структура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особенности: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17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Ощущение детьми  свободы творчества и полноценной жизни.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Демократическое руководство работой детей. Эмоциональный комфорт каждому ребёнку. Открытый временной конец.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На ряд существенных условий: общее пространство для работы, свободное перемещение по групповой, свободное вхождение в деятельность, возможность общения друг с другом. Диалог –главный принцип взаимодействия, сотрудничества, сотворчества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Включить ребёнка в процесс индивидуальной творческой познавательной деятельности, помочь ему совершить открытие, подарить ему радость создания нового, самостоятельно полученного знания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Зависит от состава участников, целей и способов, деятельности, временной продолжительности процесса. Одноактные и длительного действия, как самостоятельная единица, как форма организации занятия (или как часть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Главное  не сообщить и освоить информацию а передать способы работы, средства создания продукта.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Решительное ограничение участия, практической деятельности мастера-педагога как авторитета на всех этапах мастерской.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Безоценочность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, отсутствие критических замечаний.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85727"/>
          <a:ext cx="8501121" cy="6363796"/>
        </p:xfrm>
        <a:graphic>
          <a:graphicData uri="http://schemas.openxmlformats.org/drawingml/2006/table">
            <a:tbl>
              <a:tblPr/>
              <a:tblGrid>
                <a:gridCol w="1284999"/>
                <a:gridCol w="1385040"/>
                <a:gridCol w="2200885"/>
                <a:gridCol w="2118669"/>
                <a:gridCol w="1511528"/>
              </a:tblGrid>
              <a:tr h="48358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ОБРАЗОВАТЕЛЬНАЯ ТЕХНОЛОГИЯ «СИТУАЦИЯ»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основа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опирается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роль педагога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структура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особенности: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319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различные ситуации, с которыми сталкиваются дети в течение дня.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использования общекультурных знаний о законах эффективной деятельности с учетом возрастных особенностей дошкольников.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помочь ребенку сделать самостоятельный шаг в познании мира, приобрести опыт выполнения универсальных действий по фиксации затруднений, выявлению их причины, постановке цели, планированию своих действий, соотнесению поставленной цели с полученным результатом и др.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1.Введение в ситуацию.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2.Актуализация знаний и умений.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3.Затруднение в ситуации.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4.«Открытие» нового знания (способа действий).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5.Включение нового знания (способа действия) в систему знаний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ребенка.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6.Осмысление.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шесть последовательных этапов, соответствующих этапам метода рефлексии.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9" y="357166"/>
          <a:ext cx="8572561" cy="6169152"/>
        </p:xfrm>
        <a:graphic>
          <a:graphicData uri="http://schemas.openxmlformats.org/drawingml/2006/table">
            <a:tbl>
              <a:tblPr/>
              <a:tblGrid>
                <a:gridCol w="1295798"/>
                <a:gridCol w="1396679"/>
                <a:gridCol w="2219381"/>
                <a:gridCol w="2136473"/>
                <a:gridCol w="1524230"/>
              </a:tblGrid>
              <a:tr h="50160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Технология эмоционально-смыслового общения (воздействие на эмоции детей, побуждение к переживанию смысловой стороны общения)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основа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опирается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роль педагога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структура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особенности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511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Приобщение к ценностям должно протекать в логике переживаний, эмоциональной сопричастности и чувственного восприятия.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Обогащение субъективного мира человека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Руководство становлением образного мировидения и личностно-смысловых позиций (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Я-концепции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ребёнка)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1.Посредник между ребёнком и  миром культуры ,социальной жизни.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2.Обеспечивает возможность постижения ребёнком окружающего, давая почувствовать красоту ,величие, смысл явлений, поступков, событий.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3.Создаёт благоприятную развивающую среду для выражения отношения к различным сторонам жизни.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1.Эмоциональный настрой на общение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2.Смысловая часть общения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3.Продуктивно-творческая самореализация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Специфичная и универсальная форма педагогической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Развивает эмоционально –ценностное отношение к ценностям жизни и культуры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Используется и при освоении образовательного материала в целом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фото детей в детском сад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4664"/>
            <a:ext cx="3286148" cy="252427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Картинки по запросу фото детей в детском сад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28"/>
            <a:ext cx="3703034" cy="267218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3074" name="Picture 2" descr="Картинки по запросу фото детей в детском саду"/>
          <p:cNvPicPr>
            <a:picLocks noChangeAspect="1" noChangeArrowheads="1"/>
          </p:cNvPicPr>
          <p:nvPr/>
        </p:nvPicPr>
        <p:blipFill>
          <a:blip r:embed="rId4" cstate="print"/>
          <a:srcRect b="6416"/>
          <a:stretch>
            <a:fillRect/>
          </a:stretch>
        </p:blipFill>
        <p:spPr bwMode="auto">
          <a:xfrm>
            <a:off x="285720" y="3786190"/>
            <a:ext cx="3882032" cy="242889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076" name="Picture 4" descr="Картинки по запросу фото детей помогающих друг друг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571876"/>
            <a:ext cx="3895704" cy="25989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500034" y="642918"/>
            <a:ext cx="3714776" cy="2500330"/>
          </a:xfrm>
          <a:prstGeom prst="snip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«Ввести ребенка в мир человеческих отношений – одна из важных  задач воспитания личности ребенка дошкольного возраста»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В.А.Сухомлинский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5214942" y="571480"/>
            <a:ext cx="3271854" cy="2357454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"</a:t>
            </a:r>
            <a:r>
              <a:rPr lang="ru-RU" sz="1600" dirty="0" smtClean="0">
                <a:solidFill>
                  <a:schemeClr val="tx1"/>
                </a:solidFill>
              </a:rPr>
              <a:t>Без зачатков положительного и прекрасного нельзя выходить человеку в жизнь из детства, без зачатков положительного и прекрасного нельзя пускать поколение в путь."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Ф.М. Достоевский 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73016"/>
            <a:ext cx="7128792" cy="24482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Ребёнок приобщается к духовной и материальной культуре , создаваемой обществом, не пассивно, а активно, в процессе деятельности, от характера которой и от особенностей взаимоотношений, складывающихся у него с окружающими людьми, во многом зависит процесс формирования его личности.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          А.В.Запорожец.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Информационные источники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96752"/>
            <a:ext cx="6030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1. Приказ Министерства образования и науки Российской Федерации от 17 октября 2013 г. № 1155 «Об утверждении федерального государственного образовательного стандарта дошкольного образования» (зарегистрирован №  30 384), вступил в силу с 1 января 2014 г.</a:t>
            </a:r>
          </a:p>
          <a:p>
            <a:pPr algn="just"/>
            <a:r>
              <a:rPr lang="ru-RU" dirty="0" smtClean="0"/>
              <a:t>2. Федеральный закон от 29 декабря 2012 г. № 273-ФЗ «Об образовании в Российской Федерации».</a:t>
            </a:r>
          </a:p>
          <a:p>
            <a:pPr algn="just"/>
            <a:r>
              <a:rPr lang="ru-RU" dirty="0" smtClean="0"/>
              <a:t>3. Свирская Л.В. «Утро радостных встреч» (методическое пособие). М.: Издательство «</a:t>
            </a:r>
            <a:r>
              <a:rPr lang="ru-RU" dirty="0" err="1" smtClean="0"/>
              <a:t>Линка-Пресс</a:t>
            </a:r>
            <a:r>
              <a:rPr lang="ru-RU" dirty="0" smtClean="0"/>
              <a:t>» 2010.</a:t>
            </a:r>
          </a:p>
          <a:p>
            <a:pPr algn="just"/>
            <a:r>
              <a:rPr lang="ru-RU" dirty="0" smtClean="0"/>
              <a:t>4. А.Сидорова. Навыки социальной ориентации. </a:t>
            </a:r>
            <a:r>
              <a:rPr lang="en-US" dirty="0" smtClean="0"/>
              <a:t>//</a:t>
            </a:r>
            <a:r>
              <a:rPr lang="ru-RU" dirty="0" smtClean="0"/>
              <a:t>Дошкольное воспитание. - 2016. - №1. – с.39-44.</a:t>
            </a:r>
          </a:p>
          <a:p>
            <a:pPr algn="just"/>
            <a:r>
              <a:rPr lang="ru-RU" dirty="0" smtClean="0"/>
              <a:t>5. </a:t>
            </a:r>
            <a:r>
              <a:rPr lang="ru-RU" smtClean="0"/>
              <a:t>ООП </a:t>
            </a:r>
            <a:r>
              <a:rPr lang="ru-RU" dirty="0" smtClean="0"/>
              <a:t>ДО ДОО на 2015-2016 учебный год.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0166" y="-184666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800" dirty="0" smtClean="0"/>
              <a:t> (</a:t>
            </a:r>
            <a:endParaRPr lang="ru-RU" sz="800" dirty="0"/>
          </a:p>
        </p:txBody>
      </p:sp>
      <p:pic>
        <p:nvPicPr>
          <p:cNvPr id="4" name="Рисунок 3" descr="Картинки по запросу обложка книги стандарт фгос д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192882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Закон Российской Федерации &quot;Об образовании&quot; (в последней редакции) обложка книг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2000264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Горизонтальный свиток 10"/>
          <p:cNvSpPr/>
          <p:nvPr/>
        </p:nvSpPr>
        <p:spPr>
          <a:xfrm>
            <a:off x="4143372" y="214290"/>
            <a:ext cx="4500594" cy="214314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…позитивная  социализация детей дошкольного возраста, приобщение детей к </a:t>
            </a:r>
            <a:r>
              <a:rPr lang="ru-RU" dirty="0" err="1" smtClean="0">
                <a:solidFill>
                  <a:schemeClr val="tx1"/>
                </a:solidFill>
              </a:rPr>
              <a:t>социокультурным</a:t>
            </a:r>
            <a:r>
              <a:rPr lang="ru-RU" dirty="0" smtClean="0">
                <a:solidFill>
                  <a:schemeClr val="tx1"/>
                </a:solidFill>
              </a:rPr>
              <a:t> нормам, традициям семьи, общества и государства; пункт 2.3 ФГОС ДО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214810" y="3429000"/>
            <a:ext cx="4500594" cy="2428892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… социализации обучающегося на основе </a:t>
            </a:r>
            <a:r>
              <a:rPr lang="ru-RU" dirty="0" err="1" smtClean="0">
                <a:solidFill>
                  <a:schemeClr val="tx1"/>
                </a:solidFill>
              </a:rPr>
              <a:t>социокультурных</a:t>
            </a:r>
            <a:r>
              <a:rPr lang="ru-RU" dirty="0" smtClean="0">
                <a:solidFill>
                  <a:schemeClr val="tx1"/>
                </a:solidFill>
              </a:rPr>
              <a:t>, духовно-нравственных ценностей и принятых в обществе правил и норм поведения в интересах человека, семьи, общества и государства; статья 2.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643050"/>
            <a:ext cx="3929090" cy="5000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Способен к волевым усилиям, может следовать и подчиняться социальным нормам поведения и правилам в разных видах деятельности.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Обладает чувством собственного достоинства, установкой положительного отношения к миру.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Активно взаимодействует со сверстниками и взрослыми, участвует вместе в играх; способен выбирать себе род занятий, участников по совместной деятельности.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Проявляет инициативу и самостоятельность в разных видах деятельности способен договариваться, учитывать интересы и чувства других, старается разрешать конфликты; способен к принятию собственных решений, опираясь на свои знания и умения в различных видах деятельности.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643050"/>
            <a:ext cx="3857652" cy="49292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Проявляет любознательность, обладает развитым воображением, владеет разными формами и видами игры.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Различает условную и реальную ситуации.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Интересуется причинно-следственными связями.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Склонен наблюдать, экспериментировать.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Проявляет интерес к разным видам труда.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Обладает начальными знаниями о себе, о природном и социальном мире.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Достаточно хорошо владеет устной речью,  складываются предпосылки грамотности.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Обладает элементарными представлениями из области музыки, искусства.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Физически развит, вынослив.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928662" y="142852"/>
            <a:ext cx="7286676" cy="693860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Социально-нормативные возрастные характеристики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возможных  достижений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611560" y="980728"/>
            <a:ext cx="3744416" cy="576064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Морально-нравственная ориентация.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5000628" y="980728"/>
            <a:ext cx="3571900" cy="576064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Познавательно-исследовательская ориентация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339752" y="188640"/>
            <a:ext cx="4429156" cy="785818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Социально-бытовая ориентация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340768"/>
            <a:ext cx="3312368" cy="41044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Овладевает</a:t>
            </a:r>
            <a:r>
              <a:rPr lang="ru-RU" dirty="0" smtClean="0"/>
              <a:t>  </a:t>
            </a:r>
            <a:r>
              <a:rPr lang="ru-RU" dirty="0" smtClean="0">
                <a:solidFill>
                  <a:schemeClr val="tx1"/>
                </a:solidFill>
              </a:rPr>
              <a:t>основными культурными способами деятельности; знает применение бытовых предметов, умеет ими пользоваться; владеет навыками самообслуживания.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Стремится проявлять самостоятельность в бытовом поведении; может следовать социальным нормам поведения и правилам в разных видах бытовой деятельности.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Картинки по запросу фото детей  умываютс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85860"/>
            <a:ext cx="3646826" cy="247607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Картинки по запросу фото детей сами одеваютс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929066"/>
            <a:ext cx="3533244" cy="2661006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259632" y="260648"/>
            <a:ext cx="6048672" cy="720080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Содержание компонента (в соответствии с ФГОС ДО)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8280920" cy="4968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Усвоение моральных и нравственных норм и ценностей, принятых в обществе.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представлений о традициях и праздниках; о ценности детской литературы, произведений искусства.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Развитие общения и взаимодействия ребёнка со взрослыми и сверстниками.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готовности к совместной деятельности; уважительного отношения и чувства принадлежности к своей семье, сообществу детей и взрослых в ДОО.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Становление самостоятельности, целенаправленности и </a:t>
            </a:r>
            <a:r>
              <a:rPr lang="ru-RU" dirty="0" err="1" smtClean="0">
                <a:solidFill>
                  <a:schemeClr val="tx1"/>
                </a:solidFill>
              </a:rPr>
              <a:t>саморегуляции</a:t>
            </a:r>
            <a:r>
              <a:rPr lang="ru-RU" dirty="0" smtClean="0">
                <a:solidFill>
                  <a:schemeClr val="tx1"/>
                </a:solidFill>
              </a:rPr>
              <a:t> собственных действий.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Развитие интеллекта, эмоциональной отзывчивости, сопереживания; становление ценностей ЗОЖ.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позитивных установок к различным видам труда и творчества, познавательных действий; развитие интересов, любознательности, познавательной мотивации, воображения, творческой активности.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первичных представлений о себе, других людях, объектах окружающего мира, о свойствах и отношениях этих объектов, о малой родине и Отчизне.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208912" cy="35283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Владение </a:t>
            </a:r>
            <a:r>
              <a:rPr lang="ru-RU" dirty="0" smtClean="0">
                <a:solidFill>
                  <a:schemeClr val="tx1"/>
                </a:solidFill>
              </a:rPr>
              <a:t>речью как средством общения и культуры; обогащение активного словаря; развитие всех сторон речи; формирование звуковой аналитико-синтетической активности как предпосылки обучения грамоте.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элементарных представлений о видах искусства; восприятие музыки, художественной литературы, фольклора.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Приобретение опыта в двигательной деятельности, связанной с развитием физических качеств и основных видов движений; формирование начальных представлений о некоторых видах спорта, овладение подвижными играми с правилами.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Овладение элементарными нормами и правилами в питании, двигательном режиме, закаливании, при формировании полезных привычек и др.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Формирование основ безопасного поведения в быту, социуме, природе.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Картинки по запросу фото детей в детском сад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071942"/>
            <a:ext cx="3571900" cy="250033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Картинки по запросу фото детей в детском сад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071942"/>
            <a:ext cx="3613927" cy="242889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Таня\фото 1\всё для проекта\IMG_95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907" r="12512"/>
          <a:stretch>
            <a:fillRect/>
          </a:stretch>
        </p:blipFill>
        <p:spPr bwMode="auto">
          <a:xfrm>
            <a:off x="428596" y="1500174"/>
            <a:ext cx="2286016" cy="1516474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785926"/>
            <a:ext cx="1733406" cy="2377542"/>
          </a:xfrm>
          <a:prstGeom prst="rect">
            <a:avLst/>
          </a:prstGeom>
          <a:ln w="38100" cmpd="tri">
            <a:solidFill>
              <a:schemeClr val="accent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Содержимое 3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786322"/>
            <a:ext cx="2500330" cy="171451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2066" y="3071810"/>
            <a:ext cx="2071702" cy="142876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Picture 2" descr="D:\ТАНЯ\фото\работа 2\нар твор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58082" y="1285860"/>
            <a:ext cx="1571636" cy="280011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7" name="Picture 3" descr="H:\среда в группе\IMG_133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86116" y="4661306"/>
            <a:ext cx="2428892" cy="18216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8" name="Picture 4" descr="H:\среда в группе\IMG_133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57950" y="4750602"/>
            <a:ext cx="2357422" cy="176806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1" name="Picture 2" descr="D:\Таня\фото 1\9 мая, соревнования, поход\DSC05599.JPG"/>
          <p:cNvPicPr>
            <a:picLocks noChangeAspect="1" noChangeArrowheads="1"/>
          </p:cNvPicPr>
          <p:nvPr/>
        </p:nvPicPr>
        <p:blipFill>
          <a:blip r:embed="rId13" cstate="print"/>
          <a:srcRect l="23418" t="17589"/>
          <a:stretch>
            <a:fillRect/>
          </a:stretch>
        </p:blipFill>
        <p:spPr bwMode="auto">
          <a:xfrm>
            <a:off x="5072066" y="1357298"/>
            <a:ext cx="1928826" cy="138172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29" name="Picture 5" descr="H:\среда в группе\IMG_1340.JPG"/>
          <p:cNvPicPr>
            <a:picLocks noChangeAspect="1" noChangeArrowheads="1"/>
          </p:cNvPicPr>
          <p:nvPr/>
        </p:nvPicPr>
        <p:blipFill>
          <a:blip r:embed="rId14" cstate="print"/>
          <a:srcRect t="20202"/>
          <a:stretch>
            <a:fillRect/>
          </a:stretch>
        </p:blipFill>
        <p:spPr bwMode="auto">
          <a:xfrm>
            <a:off x="357158" y="3214686"/>
            <a:ext cx="2357422" cy="1410877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71538" y="357166"/>
            <a:ext cx="7500990" cy="78581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Образовательная среда группы и её дидактический потенциал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571479"/>
          <a:ext cx="8358245" cy="6003261"/>
        </p:xfrm>
        <a:graphic>
          <a:graphicData uri="http://schemas.openxmlformats.org/drawingml/2006/table">
            <a:tbl>
              <a:tblPr/>
              <a:tblGrid>
                <a:gridCol w="1671537"/>
                <a:gridCol w="1274143"/>
                <a:gridCol w="1843381"/>
                <a:gridCol w="2083061"/>
                <a:gridCol w="1486123"/>
              </a:tblGrid>
              <a:tr h="48816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Технология индивидуализации обучения и развития. Дневной цикл жизнедеятельности «План-дело-анализ»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основа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опирается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роль педагога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структура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особенности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81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Сопровождение ребёнка в процессе образования и самообразования, развития и саморазвития, поддержка в приобретении и проявлении собственного стиля деятельности, основанном на признании его уникальности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На принципы и способы создания образовательного пространства, способствующие личностному росту ребёнка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Создать надлежащие условия, наблюдать за детьми при необходимости помочь им организовать деятельность, определить какая помощь нужна каждому ребёнку для того, для того, чтобы он продвинулся в своём развитии.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Утренний сбор (выбор темы и планирование видов деятельности)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Индивидуальная или совместная деятельность в центрах активности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Итоговый сбор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Выявление субъектного опыта ребёнка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Предоставление права выбора в условиях разнообразия возможностей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Самостоятельность детей и педагогов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85728"/>
          <a:ext cx="8429684" cy="5694999"/>
        </p:xfrm>
        <a:graphic>
          <a:graphicData uri="http://schemas.openxmlformats.org/drawingml/2006/table">
            <a:tbl>
              <a:tblPr/>
              <a:tblGrid>
                <a:gridCol w="1435543"/>
                <a:gridCol w="1454927"/>
                <a:gridCol w="2100865"/>
                <a:gridCol w="1373971"/>
                <a:gridCol w="2064378"/>
              </a:tblGrid>
              <a:tr h="332043">
                <a:tc gridSpan="5">
                  <a:txBody>
                    <a:bodyPr/>
                    <a:lstStyle/>
                    <a:p>
                      <a:pPr marL="19050" indent="3714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Социо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– игровые технологии (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В.М.Букатов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24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Воссоздание жизни, комфортной для воспитанников.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Сохранение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самоценности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дошкольного детства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Народная педагогика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«Советчик» вместо «судьи»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«Не учить, а налаживать ситуацию»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Соединять дело для головы с делом для ног, дело для глаз с делом для ушей и делом для языка и тогда дела становятся потехой, что всё вместе порождает игру, т.е. использовать время сразу для дела и для потехи.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Организация  занятий в форме партнёрской деятельности взрослого с детьми в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микрогруппах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и нестандартных ситуациях.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indent="3714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Необходимость умения воспитателя приплетать  к учебному делу  различные  - как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ожиданные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так и  неожиданные движения, перемещения  и действия обучаемых детей – первая ступенька  в искусстве, помогающем  детям жить  полноценно и насыщенно.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1418</Words>
  <Application>Microsoft Office PowerPoint</Application>
  <PresentationFormat>Экран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54</cp:revision>
  <dcterms:created xsi:type="dcterms:W3CDTF">2017-08-25T06:52:33Z</dcterms:created>
  <dcterms:modified xsi:type="dcterms:W3CDTF">2017-08-27T15:57:15Z</dcterms:modified>
</cp:coreProperties>
</file>