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1" r:id="rId6"/>
    <p:sldId id="259" r:id="rId7"/>
    <p:sldId id="265" r:id="rId8"/>
    <p:sldId id="262" r:id="rId9"/>
    <p:sldId id="264" r:id="rId10"/>
    <p:sldId id="267"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5" d="100"/>
          <a:sy n="65" d="100"/>
        </p:scale>
        <p:origin x="700"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40940F0-73E4-42D9-B8EE-F34EE4CF09FB}" type="datetimeFigureOut">
              <a:rPr lang="en-US" smtClean="0"/>
              <a:t>5/4/2023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DF5D2D-39F8-4C30-B78F-905ED61A65DA}" type="slidenum">
              <a:rPr lang="en-US" smtClean="0"/>
              <a:t>‹#›</a:t>
            </a:fld>
            <a:endParaRPr lang="en-US"/>
          </a:p>
        </p:txBody>
      </p:sp>
    </p:spTree>
    <p:extLst>
      <p:ext uri="{BB962C8B-B14F-4D97-AF65-F5344CB8AC3E}">
        <p14:creationId xmlns:p14="http://schemas.microsoft.com/office/powerpoint/2010/main" val="3919614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0940F0-73E4-42D9-B8EE-F34EE4CF09FB}" type="datetimeFigureOut">
              <a:rPr lang="en-US" smtClean="0"/>
              <a:t>5/4/2023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DF5D2D-39F8-4C30-B78F-905ED61A65DA}" type="slidenum">
              <a:rPr lang="en-US" smtClean="0"/>
              <a:t>‹#›</a:t>
            </a:fld>
            <a:endParaRPr lang="en-US"/>
          </a:p>
        </p:txBody>
      </p:sp>
    </p:spTree>
    <p:extLst>
      <p:ext uri="{BB962C8B-B14F-4D97-AF65-F5344CB8AC3E}">
        <p14:creationId xmlns:p14="http://schemas.microsoft.com/office/powerpoint/2010/main" val="25994614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0940F0-73E4-42D9-B8EE-F34EE4CF09FB}" type="datetimeFigureOut">
              <a:rPr lang="en-US" smtClean="0"/>
              <a:t>5/4/2023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DF5D2D-39F8-4C30-B78F-905ED61A65DA}" type="slidenum">
              <a:rPr lang="en-US" smtClean="0"/>
              <a:t>‹#›</a:t>
            </a:fld>
            <a:endParaRPr lang="en-US"/>
          </a:p>
        </p:txBody>
      </p:sp>
    </p:spTree>
    <p:extLst>
      <p:ext uri="{BB962C8B-B14F-4D97-AF65-F5344CB8AC3E}">
        <p14:creationId xmlns:p14="http://schemas.microsoft.com/office/powerpoint/2010/main" val="3440755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0940F0-73E4-42D9-B8EE-F34EE4CF09FB}" type="datetimeFigureOut">
              <a:rPr lang="en-US" smtClean="0"/>
              <a:t>5/4/2023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DF5D2D-39F8-4C30-B78F-905ED61A65DA}" type="slidenum">
              <a:rPr lang="en-US" smtClean="0"/>
              <a:t>‹#›</a:t>
            </a:fld>
            <a:endParaRPr lang="en-US"/>
          </a:p>
        </p:txBody>
      </p:sp>
    </p:spTree>
    <p:extLst>
      <p:ext uri="{BB962C8B-B14F-4D97-AF65-F5344CB8AC3E}">
        <p14:creationId xmlns:p14="http://schemas.microsoft.com/office/powerpoint/2010/main" val="445689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40940F0-73E4-42D9-B8EE-F34EE4CF09FB}" type="datetimeFigureOut">
              <a:rPr lang="en-US" smtClean="0"/>
              <a:t>5/4/2023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DF5D2D-39F8-4C30-B78F-905ED61A65DA}" type="slidenum">
              <a:rPr lang="en-US" smtClean="0"/>
              <a:t>‹#›</a:t>
            </a:fld>
            <a:endParaRPr lang="en-US"/>
          </a:p>
        </p:txBody>
      </p:sp>
    </p:spTree>
    <p:extLst>
      <p:ext uri="{BB962C8B-B14F-4D97-AF65-F5344CB8AC3E}">
        <p14:creationId xmlns:p14="http://schemas.microsoft.com/office/powerpoint/2010/main" val="25899941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40940F0-73E4-42D9-B8EE-F34EE4CF09FB}" type="datetimeFigureOut">
              <a:rPr lang="en-US" smtClean="0"/>
              <a:t>5/4/2023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DF5D2D-39F8-4C30-B78F-905ED61A65DA}" type="slidenum">
              <a:rPr lang="en-US" smtClean="0"/>
              <a:t>‹#›</a:t>
            </a:fld>
            <a:endParaRPr lang="en-US"/>
          </a:p>
        </p:txBody>
      </p:sp>
    </p:spTree>
    <p:extLst>
      <p:ext uri="{BB962C8B-B14F-4D97-AF65-F5344CB8AC3E}">
        <p14:creationId xmlns:p14="http://schemas.microsoft.com/office/powerpoint/2010/main" val="38398492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40940F0-73E4-42D9-B8EE-F34EE4CF09FB}" type="datetimeFigureOut">
              <a:rPr lang="en-US" smtClean="0"/>
              <a:t>5/4/2023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DF5D2D-39F8-4C30-B78F-905ED61A65DA}" type="slidenum">
              <a:rPr lang="en-US" smtClean="0"/>
              <a:t>‹#›</a:t>
            </a:fld>
            <a:endParaRPr lang="en-US"/>
          </a:p>
        </p:txBody>
      </p:sp>
    </p:spTree>
    <p:extLst>
      <p:ext uri="{BB962C8B-B14F-4D97-AF65-F5344CB8AC3E}">
        <p14:creationId xmlns:p14="http://schemas.microsoft.com/office/powerpoint/2010/main" val="18930286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40940F0-73E4-42D9-B8EE-F34EE4CF09FB}" type="datetimeFigureOut">
              <a:rPr lang="en-US" smtClean="0"/>
              <a:t>5/4/2023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DF5D2D-39F8-4C30-B78F-905ED61A65DA}" type="slidenum">
              <a:rPr lang="en-US" smtClean="0"/>
              <a:t>‹#›</a:t>
            </a:fld>
            <a:endParaRPr lang="en-US"/>
          </a:p>
        </p:txBody>
      </p:sp>
    </p:spTree>
    <p:extLst>
      <p:ext uri="{BB962C8B-B14F-4D97-AF65-F5344CB8AC3E}">
        <p14:creationId xmlns:p14="http://schemas.microsoft.com/office/powerpoint/2010/main" val="22812931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0940F0-73E4-42D9-B8EE-F34EE4CF09FB}" type="datetimeFigureOut">
              <a:rPr lang="en-US" smtClean="0"/>
              <a:t>5/4/2023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DF5D2D-39F8-4C30-B78F-905ED61A65DA}" type="slidenum">
              <a:rPr lang="en-US" smtClean="0"/>
              <a:t>‹#›</a:t>
            </a:fld>
            <a:endParaRPr lang="en-US"/>
          </a:p>
        </p:txBody>
      </p:sp>
    </p:spTree>
    <p:extLst>
      <p:ext uri="{BB962C8B-B14F-4D97-AF65-F5344CB8AC3E}">
        <p14:creationId xmlns:p14="http://schemas.microsoft.com/office/powerpoint/2010/main" val="7000336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40940F0-73E4-42D9-B8EE-F34EE4CF09FB}" type="datetimeFigureOut">
              <a:rPr lang="en-US" smtClean="0"/>
              <a:t>5/4/2023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DF5D2D-39F8-4C30-B78F-905ED61A65DA}" type="slidenum">
              <a:rPr lang="en-US" smtClean="0"/>
              <a:t>‹#›</a:t>
            </a:fld>
            <a:endParaRPr lang="en-US"/>
          </a:p>
        </p:txBody>
      </p:sp>
    </p:spTree>
    <p:extLst>
      <p:ext uri="{BB962C8B-B14F-4D97-AF65-F5344CB8AC3E}">
        <p14:creationId xmlns:p14="http://schemas.microsoft.com/office/powerpoint/2010/main" val="1346301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40940F0-73E4-42D9-B8EE-F34EE4CF09FB}" type="datetimeFigureOut">
              <a:rPr lang="en-US" smtClean="0"/>
              <a:t>5/4/2023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DF5D2D-39F8-4C30-B78F-905ED61A65DA}" type="slidenum">
              <a:rPr lang="en-US" smtClean="0"/>
              <a:t>‹#›</a:t>
            </a:fld>
            <a:endParaRPr lang="en-US"/>
          </a:p>
        </p:txBody>
      </p:sp>
    </p:spTree>
    <p:extLst>
      <p:ext uri="{BB962C8B-B14F-4D97-AF65-F5344CB8AC3E}">
        <p14:creationId xmlns:p14="http://schemas.microsoft.com/office/powerpoint/2010/main" val="10234336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0940F0-73E4-42D9-B8EE-F34EE4CF09FB}" type="datetimeFigureOut">
              <a:rPr lang="en-US" smtClean="0"/>
              <a:t>5/4/2023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DF5D2D-39F8-4C30-B78F-905ED61A65DA}" type="slidenum">
              <a:rPr lang="en-US" smtClean="0"/>
              <a:t>‹#›</a:t>
            </a:fld>
            <a:endParaRPr lang="en-US"/>
          </a:p>
        </p:txBody>
      </p:sp>
    </p:spTree>
    <p:extLst>
      <p:ext uri="{BB962C8B-B14F-4D97-AF65-F5344CB8AC3E}">
        <p14:creationId xmlns:p14="http://schemas.microsoft.com/office/powerpoint/2010/main" val="7544704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paraphraseapp.com/paraphrasing-too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paraphraseapp.com/paraphrasing-too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993059" y="983225"/>
            <a:ext cx="10343536" cy="4925962"/>
          </a:xfrm>
          <a:prstGeom prst="round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0" b="1" dirty="0" smtClean="0">
                <a:solidFill>
                  <a:schemeClr val="tx1"/>
                </a:solidFill>
                <a:latin typeface="Bell MT" panose="02020503060305020303" pitchFamily="18" charset="0"/>
              </a:rPr>
              <a:t>Online Paraphrasing Tool</a:t>
            </a:r>
            <a:endParaRPr lang="en-US" sz="10000" b="1" dirty="0">
              <a:solidFill>
                <a:schemeClr val="tx1"/>
              </a:solidFill>
              <a:latin typeface="Bell MT" panose="02020503060305020303" pitchFamily="18"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512" y="137190"/>
            <a:ext cx="1652127" cy="391293"/>
          </a:xfrm>
          <a:prstGeom prst="rect">
            <a:avLst/>
          </a:prstGeom>
        </p:spPr>
      </p:pic>
    </p:spTree>
    <p:extLst>
      <p:ext uri="{BB962C8B-B14F-4D97-AF65-F5344CB8AC3E}">
        <p14:creationId xmlns:p14="http://schemas.microsoft.com/office/powerpoint/2010/main" val="31122051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425677" y="983225"/>
            <a:ext cx="9724103" cy="4925962"/>
          </a:xfrm>
          <a:prstGeom prst="round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0" b="1" dirty="0" smtClean="0">
                <a:solidFill>
                  <a:schemeClr val="tx1"/>
                </a:solidFill>
                <a:latin typeface="Bell MT" panose="02020503060305020303" pitchFamily="18" charset="0"/>
              </a:rPr>
              <a:t>THANKS TO ALL</a:t>
            </a:r>
            <a:endParaRPr lang="en-US" sz="14000" b="1" dirty="0">
              <a:solidFill>
                <a:schemeClr val="tx1"/>
              </a:solidFill>
              <a:latin typeface="Bell MT" panose="02020503060305020303" pitchFamily="18"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512" y="137190"/>
            <a:ext cx="1652127" cy="391293"/>
          </a:xfrm>
          <a:prstGeom prst="rect">
            <a:avLst/>
          </a:prstGeom>
        </p:spPr>
      </p:pic>
    </p:spTree>
    <p:extLst>
      <p:ext uri="{BB962C8B-B14F-4D97-AF65-F5344CB8AC3E}">
        <p14:creationId xmlns:p14="http://schemas.microsoft.com/office/powerpoint/2010/main" val="37838665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838200" y="624144"/>
            <a:ext cx="10515600" cy="1007549"/>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838200" y="1867669"/>
            <a:ext cx="10515600" cy="430699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633976"/>
            <a:ext cx="10515600" cy="1007549"/>
          </a:xfrm>
        </p:spPr>
        <p:txBody>
          <a:bodyPr>
            <a:normAutofit/>
          </a:bodyPr>
          <a:lstStyle/>
          <a:p>
            <a:pPr algn="ctr"/>
            <a:r>
              <a:rPr lang="en-US" sz="4200" b="1" dirty="0" smtClean="0">
                <a:solidFill>
                  <a:schemeClr val="bg1"/>
                </a:solidFill>
                <a:latin typeface="Bell MT" panose="02020503060305020303" pitchFamily="18" charset="0"/>
              </a:rPr>
              <a:t>What is an Online Paraphrasing Tool?</a:t>
            </a:r>
            <a:endParaRPr lang="en-US" sz="4200" b="1" dirty="0">
              <a:solidFill>
                <a:schemeClr val="bg1"/>
              </a:solidFill>
              <a:latin typeface="Bell MT" panose="02020503060305020303" pitchFamily="18" charset="0"/>
            </a:endParaRPr>
          </a:p>
        </p:txBody>
      </p:sp>
      <p:sp>
        <p:nvSpPr>
          <p:cNvPr id="3" name="Content Placeholder 2"/>
          <p:cNvSpPr>
            <a:spLocks noGrp="1"/>
          </p:cNvSpPr>
          <p:nvPr>
            <p:ph idx="1"/>
          </p:nvPr>
        </p:nvSpPr>
        <p:spPr>
          <a:xfrm>
            <a:off x="1128866" y="2179165"/>
            <a:ext cx="9934268" cy="3683998"/>
          </a:xfrm>
        </p:spPr>
        <p:txBody>
          <a:bodyPr>
            <a:normAutofit/>
          </a:bodyPr>
          <a:lstStyle/>
          <a:p>
            <a:pPr marL="0" indent="0" algn="just">
              <a:lnSpc>
                <a:spcPct val="100000"/>
              </a:lnSpc>
              <a:buNone/>
            </a:pPr>
            <a:r>
              <a:rPr lang="en-US" dirty="0" smtClean="0">
                <a:latin typeface="Bell MT" panose="02020503060305020303" pitchFamily="18" charset="0"/>
              </a:rPr>
              <a:t>An </a:t>
            </a:r>
            <a:r>
              <a:rPr lang="en-US" b="1" dirty="0" smtClean="0">
                <a:latin typeface="Bell MT" panose="02020503060305020303" pitchFamily="18" charset="0"/>
                <a:hlinkClick r:id="rId2"/>
              </a:rPr>
              <a:t>online paraphrasing tool </a:t>
            </a:r>
            <a:r>
              <a:rPr lang="en-US" dirty="0" smtClean="0">
                <a:latin typeface="Bell MT" panose="02020503060305020303" pitchFamily="18" charset="0"/>
              </a:rPr>
              <a:t>is an AI-based software program or web-based application that automatically rephrases sentences without changing the original meaning. It is used to generate a new version of existing content by changing the structure and wording of the sentence so that it appears unique and original. An </a:t>
            </a:r>
            <a:r>
              <a:rPr lang="en-US" b="1" dirty="0" smtClean="0">
                <a:latin typeface="Bell MT" panose="02020503060305020303" pitchFamily="18" charset="0"/>
                <a:hlinkClick r:id="rId2"/>
              </a:rPr>
              <a:t>online paraphrase tool </a:t>
            </a:r>
            <a:r>
              <a:rPr lang="en-US" dirty="0" smtClean="0">
                <a:latin typeface="Bell MT" panose="02020503060305020303" pitchFamily="18" charset="0"/>
              </a:rPr>
              <a:t>commonly used by content writers, students, and researchers to avoid plagiarism and improve the quality of their writing.</a:t>
            </a:r>
            <a:endParaRPr lang="en-US" dirty="0">
              <a:latin typeface="Bell MT" panose="02020503060305020303" pitchFamily="18" charset="0"/>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512" y="137190"/>
            <a:ext cx="1652127" cy="391293"/>
          </a:xfrm>
          <a:prstGeom prst="rect">
            <a:avLst/>
          </a:prstGeom>
        </p:spPr>
      </p:pic>
    </p:spTree>
    <p:extLst>
      <p:ext uri="{BB962C8B-B14F-4D97-AF65-F5344CB8AC3E}">
        <p14:creationId xmlns:p14="http://schemas.microsoft.com/office/powerpoint/2010/main" val="39787297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838200" y="624144"/>
            <a:ext cx="10515600" cy="1007549"/>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633976"/>
            <a:ext cx="10515600" cy="1007549"/>
          </a:xfrm>
        </p:spPr>
        <p:txBody>
          <a:bodyPr>
            <a:normAutofit/>
          </a:bodyPr>
          <a:lstStyle/>
          <a:p>
            <a:pPr algn="ctr"/>
            <a:r>
              <a:rPr lang="en-US" sz="4200" b="1" dirty="0">
                <a:solidFill>
                  <a:schemeClr val="bg1"/>
                </a:solidFill>
                <a:latin typeface="Bell MT" panose="02020503060305020303" pitchFamily="18" charset="0"/>
              </a:rPr>
              <a:t>How an Online Paraphrasing Tool </a:t>
            </a:r>
            <a:r>
              <a:rPr lang="en-US" sz="4200" b="1" dirty="0" smtClean="0">
                <a:solidFill>
                  <a:schemeClr val="bg1"/>
                </a:solidFill>
                <a:latin typeface="Bell MT" panose="02020503060305020303" pitchFamily="18" charset="0"/>
              </a:rPr>
              <a:t>Works?</a:t>
            </a:r>
            <a:endParaRPr lang="en-US" sz="4200" b="1" dirty="0">
              <a:solidFill>
                <a:schemeClr val="bg1"/>
              </a:solidFill>
              <a:latin typeface="Bell MT" panose="02020503060305020303" pitchFamily="18" charset="0"/>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512" y="137190"/>
            <a:ext cx="1652127" cy="391293"/>
          </a:xfrm>
          <a:prstGeom prst="rect">
            <a:avLst/>
          </a:prstGeom>
        </p:spPr>
      </p:pic>
      <p:sp>
        <p:nvSpPr>
          <p:cNvPr id="5" name="Rectangle 4"/>
          <p:cNvSpPr/>
          <p:nvPr/>
        </p:nvSpPr>
        <p:spPr>
          <a:xfrm>
            <a:off x="838200" y="1907459"/>
            <a:ext cx="10704871" cy="2290916"/>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b="1" dirty="0">
                <a:solidFill>
                  <a:schemeClr val="tx1"/>
                </a:solidFill>
                <a:latin typeface="Bell MT" panose="02020503060305020303" pitchFamily="18" charset="0"/>
              </a:rPr>
              <a:t>Analysis of the </a:t>
            </a:r>
            <a:r>
              <a:rPr lang="en-US" sz="2600" b="1" dirty="0" smtClean="0">
                <a:solidFill>
                  <a:schemeClr val="tx1"/>
                </a:solidFill>
                <a:latin typeface="Bell MT" panose="02020503060305020303" pitchFamily="18" charset="0"/>
              </a:rPr>
              <a:t>Original Text</a:t>
            </a:r>
          </a:p>
          <a:p>
            <a:pPr algn="ctr"/>
            <a:r>
              <a:rPr lang="en-US" sz="2400" dirty="0" smtClean="0">
                <a:solidFill>
                  <a:schemeClr val="tx1"/>
                </a:solidFill>
                <a:latin typeface="Bell MT" panose="02020503060305020303" pitchFamily="18" charset="0"/>
              </a:rPr>
              <a:t>The </a:t>
            </a:r>
            <a:r>
              <a:rPr lang="en-US" sz="2400" dirty="0">
                <a:solidFill>
                  <a:schemeClr val="tx1"/>
                </a:solidFill>
                <a:latin typeface="Bell MT" panose="02020503060305020303" pitchFamily="18" charset="0"/>
              </a:rPr>
              <a:t>online paraphrasing tool first analyzes the original text to understand its meaning, context, and structure. This analysis is usually done by using natural language processing (NLP) algorithms, which are designed to understand human language.</a:t>
            </a:r>
          </a:p>
        </p:txBody>
      </p:sp>
      <p:sp>
        <p:nvSpPr>
          <p:cNvPr id="8" name="Rectangle 7"/>
          <p:cNvSpPr/>
          <p:nvPr/>
        </p:nvSpPr>
        <p:spPr>
          <a:xfrm>
            <a:off x="838200" y="4464309"/>
            <a:ext cx="10704871" cy="1572698"/>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b="1" dirty="0" smtClean="0">
                <a:solidFill>
                  <a:schemeClr val="tx1"/>
                </a:solidFill>
                <a:latin typeface="Bell MT" panose="02020503060305020303" pitchFamily="18" charset="0"/>
              </a:rPr>
              <a:t>Identification </a:t>
            </a:r>
            <a:r>
              <a:rPr lang="en-US" sz="2600" b="1" dirty="0">
                <a:solidFill>
                  <a:schemeClr val="tx1"/>
                </a:solidFill>
                <a:latin typeface="Bell MT" panose="02020503060305020303" pitchFamily="18" charset="0"/>
              </a:rPr>
              <a:t>of </a:t>
            </a:r>
            <a:r>
              <a:rPr lang="en-US" sz="2600" b="1" dirty="0" smtClean="0">
                <a:solidFill>
                  <a:schemeClr val="tx1"/>
                </a:solidFill>
                <a:latin typeface="Bell MT" panose="02020503060305020303" pitchFamily="18" charset="0"/>
              </a:rPr>
              <a:t>Key Phrases </a:t>
            </a:r>
            <a:r>
              <a:rPr lang="en-US" sz="2600" b="1" dirty="0">
                <a:solidFill>
                  <a:schemeClr val="tx1"/>
                </a:solidFill>
                <a:latin typeface="Bell MT" panose="02020503060305020303" pitchFamily="18" charset="0"/>
              </a:rPr>
              <a:t>and W</a:t>
            </a:r>
            <a:r>
              <a:rPr lang="en-US" sz="2600" b="1" dirty="0" smtClean="0">
                <a:solidFill>
                  <a:schemeClr val="tx1"/>
                </a:solidFill>
                <a:latin typeface="Bell MT" panose="02020503060305020303" pitchFamily="18" charset="0"/>
              </a:rPr>
              <a:t>ords</a:t>
            </a:r>
          </a:p>
          <a:p>
            <a:pPr algn="ctr"/>
            <a:r>
              <a:rPr lang="en-US" sz="2400" dirty="0" smtClean="0">
                <a:solidFill>
                  <a:schemeClr val="tx1"/>
                </a:solidFill>
                <a:latin typeface="Bell MT" panose="02020503060305020303" pitchFamily="18" charset="0"/>
              </a:rPr>
              <a:t>Once </a:t>
            </a:r>
            <a:r>
              <a:rPr lang="en-US" sz="2400" dirty="0">
                <a:solidFill>
                  <a:schemeClr val="tx1"/>
                </a:solidFill>
                <a:latin typeface="Bell MT" panose="02020503060305020303" pitchFamily="18" charset="0"/>
              </a:rPr>
              <a:t>the original text is analyzed, the online paraphrasing tool identifies the key phrases and words that are essential to the meaning of the text.</a:t>
            </a:r>
          </a:p>
        </p:txBody>
      </p:sp>
      <p:sp>
        <p:nvSpPr>
          <p:cNvPr id="9" name="Rectangle 8"/>
          <p:cNvSpPr/>
          <p:nvPr/>
        </p:nvSpPr>
        <p:spPr>
          <a:xfrm>
            <a:off x="10736825" y="6410632"/>
            <a:ext cx="1248697" cy="2949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latin typeface="Bell MT" panose="02020503060305020303" pitchFamily="18" charset="0"/>
              </a:rPr>
              <a:t>Continue…..</a:t>
            </a:r>
            <a:endParaRPr lang="en-US" sz="1600" dirty="0">
              <a:solidFill>
                <a:schemeClr val="tx1"/>
              </a:solidFill>
              <a:latin typeface="Bell MT" panose="02020503060305020303" pitchFamily="18" charset="0"/>
            </a:endParaRPr>
          </a:p>
        </p:txBody>
      </p:sp>
    </p:spTree>
    <p:extLst>
      <p:ext uri="{BB962C8B-B14F-4D97-AF65-F5344CB8AC3E}">
        <p14:creationId xmlns:p14="http://schemas.microsoft.com/office/powerpoint/2010/main" val="41442407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838200" y="624144"/>
            <a:ext cx="10515600" cy="1007549"/>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633976"/>
            <a:ext cx="10515600" cy="1007549"/>
          </a:xfrm>
        </p:spPr>
        <p:txBody>
          <a:bodyPr>
            <a:normAutofit/>
          </a:bodyPr>
          <a:lstStyle/>
          <a:p>
            <a:pPr algn="ctr"/>
            <a:r>
              <a:rPr lang="en-US" sz="4200" b="1" dirty="0">
                <a:solidFill>
                  <a:schemeClr val="bg1"/>
                </a:solidFill>
                <a:latin typeface="Bell MT" panose="02020503060305020303" pitchFamily="18" charset="0"/>
              </a:rPr>
              <a:t>How an Online Paraphrasing Tool </a:t>
            </a:r>
            <a:r>
              <a:rPr lang="en-US" sz="4200" b="1" dirty="0" smtClean="0">
                <a:solidFill>
                  <a:schemeClr val="bg1"/>
                </a:solidFill>
                <a:latin typeface="Bell MT" panose="02020503060305020303" pitchFamily="18" charset="0"/>
              </a:rPr>
              <a:t>Works?</a:t>
            </a:r>
            <a:endParaRPr lang="en-US" sz="4200" b="1" dirty="0">
              <a:solidFill>
                <a:schemeClr val="bg1"/>
              </a:solidFill>
              <a:latin typeface="Bell MT" panose="02020503060305020303" pitchFamily="18" charset="0"/>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512" y="137190"/>
            <a:ext cx="1652127" cy="391293"/>
          </a:xfrm>
          <a:prstGeom prst="rect">
            <a:avLst/>
          </a:prstGeom>
        </p:spPr>
      </p:pic>
      <p:sp>
        <p:nvSpPr>
          <p:cNvPr id="5" name="Rectangle 4"/>
          <p:cNvSpPr/>
          <p:nvPr/>
        </p:nvSpPr>
        <p:spPr>
          <a:xfrm>
            <a:off x="838200" y="1907459"/>
            <a:ext cx="10704871" cy="2290916"/>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latin typeface="Bell MT" panose="02020503060305020303" pitchFamily="18" charset="0"/>
              </a:rPr>
              <a:t>Synonym </a:t>
            </a:r>
            <a:r>
              <a:rPr lang="en-US" sz="2400" b="1" dirty="0" smtClean="0">
                <a:solidFill>
                  <a:schemeClr val="tx1"/>
                </a:solidFill>
                <a:latin typeface="Bell MT" panose="02020503060305020303" pitchFamily="18" charset="0"/>
              </a:rPr>
              <a:t>Selection</a:t>
            </a:r>
          </a:p>
          <a:p>
            <a:pPr algn="ctr"/>
            <a:r>
              <a:rPr lang="en-US" sz="2400" dirty="0" smtClean="0">
                <a:solidFill>
                  <a:schemeClr val="tx1"/>
                </a:solidFill>
                <a:latin typeface="Bell MT" panose="02020503060305020303" pitchFamily="18" charset="0"/>
              </a:rPr>
              <a:t>The </a:t>
            </a:r>
            <a:r>
              <a:rPr lang="en-US" sz="2400" dirty="0">
                <a:solidFill>
                  <a:schemeClr val="tx1"/>
                </a:solidFill>
                <a:latin typeface="Bell MT" panose="02020503060305020303" pitchFamily="18" charset="0"/>
              </a:rPr>
              <a:t>online paraphrasing tool then selects synonyms for the key phrases and words identified in step 2. The synonyms are chosen based on their relevance to the original text and their fit within the new sentence structure.</a:t>
            </a:r>
          </a:p>
        </p:txBody>
      </p:sp>
      <p:sp>
        <p:nvSpPr>
          <p:cNvPr id="8" name="Rectangle 7"/>
          <p:cNvSpPr/>
          <p:nvPr/>
        </p:nvSpPr>
        <p:spPr>
          <a:xfrm>
            <a:off x="838200" y="4464308"/>
            <a:ext cx="10704871" cy="1710349"/>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latin typeface="Bell MT" panose="02020503060305020303" pitchFamily="18" charset="0"/>
              </a:rPr>
              <a:t>Rewriting the </a:t>
            </a:r>
            <a:r>
              <a:rPr lang="en-US" sz="2400" b="1" dirty="0" smtClean="0">
                <a:solidFill>
                  <a:schemeClr val="tx1"/>
                </a:solidFill>
                <a:latin typeface="Bell MT" panose="02020503060305020303" pitchFamily="18" charset="0"/>
              </a:rPr>
              <a:t>text</a:t>
            </a:r>
          </a:p>
          <a:p>
            <a:pPr algn="ctr"/>
            <a:r>
              <a:rPr lang="en-US" sz="2400" dirty="0" smtClean="0">
                <a:solidFill>
                  <a:schemeClr val="tx1"/>
                </a:solidFill>
                <a:latin typeface="Bell MT" panose="02020503060305020303" pitchFamily="18" charset="0"/>
              </a:rPr>
              <a:t> </a:t>
            </a:r>
            <a:r>
              <a:rPr lang="en-US" sz="2400" dirty="0">
                <a:solidFill>
                  <a:schemeClr val="tx1"/>
                </a:solidFill>
                <a:latin typeface="Bell MT" panose="02020503060305020303" pitchFamily="18" charset="0"/>
              </a:rPr>
              <a:t>Using the synonyms selected in step 3, the online paraphrasing tool rewrites the original text to create a new version that retains the meaning of the original but uses different words and phrases.</a:t>
            </a:r>
          </a:p>
        </p:txBody>
      </p:sp>
      <p:sp>
        <p:nvSpPr>
          <p:cNvPr id="9" name="Rectangle 8"/>
          <p:cNvSpPr/>
          <p:nvPr/>
        </p:nvSpPr>
        <p:spPr>
          <a:xfrm>
            <a:off x="10736825" y="6410632"/>
            <a:ext cx="1248697" cy="2949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latin typeface="Bell MT" panose="02020503060305020303" pitchFamily="18" charset="0"/>
              </a:rPr>
              <a:t>Continue…..</a:t>
            </a:r>
            <a:endParaRPr lang="en-US" sz="1600" dirty="0">
              <a:solidFill>
                <a:schemeClr val="tx1"/>
              </a:solidFill>
              <a:latin typeface="Bell MT" panose="02020503060305020303" pitchFamily="18" charset="0"/>
            </a:endParaRPr>
          </a:p>
        </p:txBody>
      </p:sp>
    </p:spTree>
    <p:extLst>
      <p:ext uri="{BB962C8B-B14F-4D97-AF65-F5344CB8AC3E}">
        <p14:creationId xmlns:p14="http://schemas.microsoft.com/office/powerpoint/2010/main" val="39143036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838200" y="624144"/>
            <a:ext cx="10515600" cy="1007549"/>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633976"/>
            <a:ext cx="10515600" cy="1007549"/>
          </a:xfrm>
        </p:spPr>
        <p:txBody>
          <a:bodyPr>
            <a:normAutofit/>
          </a:bodyPr>
          <a:lstStyle/>
          <a:p>
            <a:pPr algn="ctr"/>
            <a:r>
              <a:rPr lang="en-US" sz="4200" b="1" dirty="0">
                <a:solidFill>
                  <a:schemeClr val="bg1"/>
                </a:solidFill>
                <a:latin typeface="Bell MT" panose="02020503060305020303" pitchFamily="18" charset="0"/>
              </a:rPr>
              <a:t>How an Online Paraphrasing Tool </a:t>
            </a:r>
            <a:r>
              <a:rPr lang="en-US" sz="4200" b="1" dirty="0" smtClean="0">
                <a:solidFill>
                  <a:schemeClr val="bg1"/>
                </a:solidFill>
                <a:latin typeface="Bell MT" panose="02020503060305020303" pitchFamily="18" charset="0"/>
              </a:rPr>
              <a:t>Works?</a:t>
            </a:r>
            <a:endParaRPr lang="en-US" sz="4200" b="1" dirty="0">
              <a:solidFill>
                <a:schemeClr val="bg1"/>
              </a:solidFill>
              <a:latin typeface="Bell MT" panose="02020503060305020303" pitchFamily="18" charset="0"/>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512" y="137190"/>
            <a:ext cx="1652127" cy="391293"/>
          </a:xfrm>
          <a:prstGeom prst="rect">
            <a:avLst/>
          </a:prstGeom>
        </p:spPr>
      </p:pic>
      <p:sp>
        <p:nvSpPr>
          <p:cNvPr id="5" name="Rectangle 4"/>
          <p:cNvSpPr/>
          <p:nvPr/>
        </p:nvSpPr>
        <p:spPr>
          <a:xfrm>
            <a:off x="838200" y="2054942"/>
            <a:ext cx="10704871" cy="1809136"/>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latin typeface="Bell MT" panose="02020503060305020303" pitchFamily="18" charset="0"/>
              </a:rPr>
              <a:t>Quality </a:t>
            </a:r>
            <a:r>
              <a:rPr lang="en-US" sz="2400" b="1" dirty="0" smtClean="0">
                <a:solidFill>
                  <a:schemeClr val="tx1"/>
                </a:solidFill>
                <a:latin typeface="Bell MT" panose="02020503060305020303" pitchFamily="18" charset="0"/>
              </a:rPr>
              <a:t>Check</a:t>
            </a:r>
          </a:p>
          <a:p>
            <a:pPr algn="ctr"/>
            <a:r>
              <a:rPr lang="en-US" sz="2400" dirty="0" smtClean="0">
                <a:solidFill>
                  <a:schemeClr val="tx1"/>
                </a:solidFill>
                <a:latin typeface="Bell MT" panose="02020503060305020303" pitchFamily="18" charset="0"/>
              </a:rPr>
              <a:t>The </a:t>
            </a:r>
            <a:r>
              <a:rPr lang="en-US" sz="2400" dirty="0">
                <a:solidFill>
                  <a:schemeClr val="tx1"/>
                </a:solidFill>
                <a:latin typeface="Bell MT" panose="02020503060305020303" pitchFamily="18" charset="0"/>
              </a:rPr>
              <a:t>online paraphrasing tool performs a quality check on the new version of the text to ensure that it is grammatically correct and coherent.</a:t>
            </a:r>
          </a:p>
        </p:txBody>
      </p:sp>
      <p:sp>
        <p:nvSpPr>
          <p:cNvPr id="8" name="Rectangle 7"/>
          <p:cNvSpPr/>
          <p:nvPr/>
        </p:nvSpPr>
        <p:spPr>
          <a:xfrm>
            <a:off x="838200" y="4188542"/>
            <a:ext cx="10704871" cy="1710814"/>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latin typeface="Bell MT" panose="02020503060305020303" pitchFamily="18" charset="0"/>
              </a:rPr>
              <a:t>Output</a:t>
            </a:r>
          </a:p>
          <a:p>
            <a:pPr algn="ctr"/>
            <a:r>
              <a:rPr lang="en-US" sz="2400" dirty="0" smtClean="0">
                <a:solidFill>
                  <a:schemeClr val="tx1"/>
                </a:solidFill>
                <a:latin typeface="Bell MT" panose="02020503060305020303" pitchFamily="18" charset="0"/>
              </a:rPr>
              <a:t>Finally</a:t>
            </a:r>
            <a:r>
              <a:rPr lang="en-US" sz="2400" dirty="0">
                <a:solidFill>
                  <a:schemeClr val="tx1"/>
                </a:solidFill>
                <a:latin typeface="Bell MT" panose="02020503060305020303" pitchFamily="18" charset="0"/>
              </a:rPr>
              <a:t>, the online paraphrasing tool generates the new version of the text and presents it to the user.</a:t>
            </a:r>
          </a:p>
        </p:txBody>
      </p:sp>
    </p:spTree>
    <p:extLst>
      <p:ext uri="{BB962C8B-B14F-4D97-AF65-F5344CB8AC3E}">
        <p14:creationId xmlns:p14="http://schemas.microsoft.com/office/powerpoint/2010/main" val="4801868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838200" y="624144"/>
            <a:ext cx="10515600" cy="1007549"/>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633976"/>
            <a:ext cx="10515600" cy="1007549"/>
          </a:xfrm>
        </p:spPr>
        <p:txBody>
          <a:bodyPr>
            <a:normAutofit/>
          </a:bodyPr>
          <a:lstStyle/>
          <a:p>
            <a:pPr algn="ctr"/>
            <a:r>
              <a:rPr lang="en-US" sz="4800" b="1" dirty="0" smtClean="0">
                <a:solidFill>
                  <a:schemeClr val="bg1"/>
                </a:solidFill>
                <a:latin typeface="Bell MT" panose="02020503060305020303" pitchFamily="18" charset="0"/>
              </a:rPr>
              <a:t>Benefits of Online Paraphrasing Tool</a:t>
            </a:r>
            <a:endParaRPr lang="en-US" sz="4800" b="1" dirty="0">
              <a:solidFill>
                <a:schemeClr val="bg1"/>
              </a:solidFill>
              <a:latin typeface="Bell MT" panose="02020503060305020303" pitchFamily="18" charset="0"/>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512" y="137190"/>
            <a:ext cx="1652127" cy="391293"/>
          </a:xfrm>
          <a:prstGeom prst="rect">
            <a:avLst/>
          </a:prstGeom>
        </p:spPr>
      </p:pic>
      <p:sp>
        <p:nvSpPr>
          <p:cNvPr id="3" name="Rounded Rectangle 2"/>
          <p:cNvSpPr/>
          <p:nvPr/>
        </p:nvSpPr>
        <p:spPr>
          <a:xfrm>
            <a:off x="1434280" y="2313771"/>
            <a:ext cx="4071784" cy="914400"/>
          </a:xfrm>
          <a:prstGeom prst="round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latin typeface="Bell MT" panose="02020503060305020303" pitchFamily="18" charset="0"/>
              </a:rPr>
              <a:t>Save Time</a:t>
            </a:r>
            <a:endParaRPr lang="en-US" sz="2400" b="1" dirty="0">
              <a:solidFill>
                <a:schemeClr val="tx1"/>
              </a:solidFill>
              <a:latin typeface="Bell MT" panose="02020503060305020303" pitchFamily="18" charset="0"/>
            </a:endParaRPr>
          </a:p>
        </p:txBody>
      </p:sp>
      <p:sp>
        <p:nvSpPr>
          <p:cNvPr id="9" name="Rounded Rectangle 8"/>
          <p:cNvSpPr/>
          <p:nvPr/>
        </p:nvSpPr>
        <p:spPr>
          <a:xfrm>
            <a:off x="6597445" y="2313771"/>
            <a:ext cx="4059493" cy="914400"/>
          </a:xfrm>
          <a:prstGeom prst="round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latin typeface="Bell MT" panose="02020503060305020303" pitchFamily="18" charset="0"/>
              </a:rPr>
              <a:t>Improve Writing Quality</a:t>
            </a:r>
            <a:endParaRPr lang="en-US" sz="2400" b="1" dirty="0">
              <a:solidFill>
                <a:schemeClr val="tx1"/>
              </a:solidFill>
              <a:latin typeface="Bell MT" panose="02020503060305020303" pitchFamily="18" charset="0"/>
            </a:endParaRPr>
          </a:p>
        </p:txBody>
      </p:sp>
      <p:sp>
        <p:nvSpPr>
          <p:cNvPr id="10" name="Rounded Rectangle 9"/>
          <p:cNvSpPr/>
          <p:nvPr/>
        </p:nvSpPr>
        <p:spPr>
          <a:xfrm>
            <a:off x="1434280" y="3646042"/>
            <a:ext cx="4071784" cy="914400"/>
          </a:xfrm>
          <a:prstGeom prst="round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latin typeface="Bell MT" panose="02020503060305020303" pitchFamily="18" charset="0"/>
              </a:rPr>
              <a:t>Avoids Plagiarism</a:t>
            </a:r>
            <a:endParaRPr lang="en-US" sz="2400" b="1" dirty="0">
              <a:solidFill>
                <a:schemeClr val="tx1"/>
              </a:solidFill>
              <a:latin typeface="Bell MT" panose="02020503060305020303" pitchFamily="18" charset="0"/>
            </a:endParaRPr>
          </a:p>
        </p:txBody>
      </p:sp>
      <p:sp>
        <p:nvSpPr>
          <p:cNvPr id="11" name="Rounded Rectangle 10"/>
          <p:cNvSpPr/>
          <p:nvPr/>
        </p:nvSpPr>
        <p:spPr>
          <a:xfrm>
            <a:off x="6597445" y="3646042"/>
            <a:ext cx="4071784" cy="914400"/>
          </a:xfrm>
          <a:prstGeom prst="round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latin typeface="Bell MT" panose="02020503060305020303" pitchFamily="18" charset="0"/>
              </a:rPr>
              <a:t>Provides Different Perspective</a:t>
            </a:r>
            <a:endParaRPr lang="en-US" sz="2400" b="1" dirty="0">
              <a:solidFill>
                <a:schemeClr val="tx1"/>
              </a:solidFill>
              <a:latin typeface="Bell MT" panose="02020503060305020303" pitchFamily="18" charset="0"/>
            </a:endParaRPr>
          </a:p>
        </p:txBody>
      </p:sp>
      <p:sp>
        <p:nvSpPr>
          <p:cNvPr id="12" name="Rounded Rectangle 11"/>
          <p:cNvSpPr/>
          <p:nvPr/>
        </p:nvSpPr>
        <p:spPr>
          <a:xfrm>
            <a:off x="1434280" y="4978313"/>
            <a:ext cx="4071784" cy="914400"/>
          </a:xfrm>
          <a:prstGeom prst="round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latin typeface="Bell MT" panose="02020503060305020303" pitchFamily="18" charset="0"/>
              </a:rPr>
              <a:t>Free and </a:t>
            </a:r>
            <a:r>
              <a:rPr lang="en-US" sz="2400" b="1" dirty="0" smtClean="0">
                <a:solidFill>
                  <a:schemeClr val="tx1"/>
                </a:solidFill>
                <a:latin typeface="Bell MT" panose="02020503060305020303" pitchFamily="18" charset="0"/>
              </a:rPr>
              <a:t>Easily Accessible</a:t>
            </a:r>
            <a:endParaRPr lang="en-US" sz="2400" b="1" dirty="0">
              <a:solidFill>
                <a:schemeClr val="tx1"/>
              </a:solidFill>
              <a:latin typeface="Bell MT" panose="02020503060305020303" pitchFamily="18" charset="0"/>
            </a:endParaRPr>
          </a:p>
        </p:txBody>
      </p:sp>
      <p:sp>
        <p:nvSpPr>
          <p:cNvPr id="13" name="Rounded Rectangle 12"/>
          <p:cNvSpPr/>
          <p:nvPr/>
        </p:nvSpPr>
        <p:spPr>
          <a:xfrm>
            <a:off x="6585154" y="4978313"/>
            <a:ext cx="4071784" cy="914400"/>
          </a:xfrm>
          <a:prstGeom prst="round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latin typeface="Bell MT" panose="02020503060305020303" pitchFamily="18" charset="0"/>
              </a:rPr>
              <a:t>Increase Productivity</a:t>
            </a:r>
            <a:endParaRPr lang="en-US" sz="2400" b="1" dirty="0">
              <a:solidFill>
                <a:schemeClr val="tx1"/>
              </a:solidFill>
              <a:latin typeface="Bell MT" panose="02020503060305020303" pitchFamily="18" charset="0"/>
            </a:endParaRPr>
          </a:p>
        </p:txBody>
      </p:sp>
    </p:spTree>
    <p:extLst>
      <p:ext uri="{BB962C8B-B14F-4D97-AF65-F5344CB8AC3E}">
        <p14:creationId xmlns:p14="http://schemas.microsoft.com/office/powerpoint/2010/main" val="34164009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838200" y="633975"/>
            <a:ext cx="10515600" cy="1460295"/>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722465"/>
            <a:ext cx="10515600" cy="1283314"/>
          </a:xfrm>
        </p:spPr>
        <p:txBody>
          <a:bodyPr>
            <a:normAutofit fontScale="90000"/>
          </a:bodyPr>
          <a:lstStyle/>
          <a:p>
            <a:pPr algn="ctr"/>
            <a:r>
              <a:rPr lang="en-US" sz="4800" b="1" dirty="0" smtClean="0">
                <a:solidFill>
                  <a:schemeClr val="bg1"/>
                </a:solidFill>
                <a:latin typeface="Bell MT" panose="02020503060305020303" pitchFamily="18" charset="0"/>
              </a:rPr>
              <a:t>Best Practice for Using Online Paraphrasing Tool </a:t>
            </a:r>
            <a:endParaRPr lang="en-US" sz="4800" b="1" dirty="0">
              <a:solidFill>
                <a:schemeClr val="bg1"/>
              </a:solidFill>
              <a:latin typeface="Bell MT" panose="02020503060305020303" pitchFamily="18" charset="0"/>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512" y="137190"/>
            <a:ext cx="1652127" cy="391293"/>
          </a:xfrm>
          <a:prstGeom prst="rect">
            <a:avLst/>
          </a:prstGeom>
        </p:spPr>
      </p:pic>
      <p:sp>
        <p:nvSpPr>
          <p:cNvPr id="3" name="Rectangle 2"/>
          <p:cNvSpPr/>
          <p:nvPr/>
        </p:nvSpPr>
        <p:spPr>
          <a:xfrm>
            <a:off x="6494206" y="2861185"/>
            <a:ext cx="4859593" cy="717755"/>
          </a:xfrm>
          <a:prstGeom prst="rect">
            <a:avLst/>
          </a:prstGeom>
          <a:no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latin typeface="Bell MT" panose="02020503060305020303" pitchFamily="18" charset="0"/>
              </a:rPr>
              <a:t>Use Multiple Tools</a:t>
            </a:r>
            <a:endParaRPr lang="en-US" sz="2400" b="1" dirty="0">
              <a:solidFill>
                <a:schemeClr val="tx1"/>
              </a:solidFill>
              <a:latin typeface="Bell MT" panose="02020503060305020303" pitchFamily="18" charset="0"/>
            </a:endParaRPr>
          </a:p>
        </p:txBody>
      </p:sp>
      <p:sp>
        <p:nvSpPr>
          <p:cNvPr id="10" name="Rectangle 9"/>
          <p:cNvSpPr/>
          <p:nvPr/>
        </p:nvSpPr>
        <p:spPr>
          <a:xfrm>
            <a:off x="838200" y="2861186"/>
            <a:ext cx="4986475" cy="717755"/>
          </a:xfrm>
          <a:prstGeom prst="rect">
            <a:avLst/>
          </a:prstGeom>
          <a:no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latin typeface="Bell MT" panose="02020503060305020303" pitchFamily="18" charset="0"/>
              </a:rPr>
              <a:t>Understand the limitation</a:t>
            </a:r>
            <a:endParaRPr lang="en-US" sz="2400" b="1" dirty="0">
              <a:solidFill>
                <a:schemeClr val="tx1"/>
              </a:solidFill>
              <a:latin typeface="Bell MT" panose="02020503060305020303" pitchFamily="18" charset="0"/>
            </a:endParaRPr>
          </a:p>
        </p:txBody>
      </p:sp>
      <p:sp>
        <p:nvSpPr>
          <p:cNvPr id="11" name="Rectangle 10"/>
          <p:cNvSpPr/>
          <p:nvPr/>
        </p:nvSpPr>
        <p:spPr>
          <a:xfrm>
            <a:off x="838200" y="3996811"/>
            <a:ext cx="4986475" cy="717755"/>
          </a:xfrm>
          <a:prstGeom prst="rect">
            <a:avLst/>
          </a:prstGeom>
          <a:no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latin typeface="Bell MT" panose="02020503060305020303" pitchFamily="18" charset="0"/>
              </a:rPr>
              <a:t>Use Original Text as a Reference</a:t>
            </a:r>
            <a:endParaRPr lang="en-US" sz="2400" b="1" dirty="0">
              <a:solidFill>
                <a:schemeClr val="tx1"/>
              </a:solidFill>
              <a:latin typeface="Bell MT" panose="02020503060305020303" pitchFamily="18" charset="0"/>
            </a:endParaRPr>
          </a:p>
        </p:txBody>
      </p:sp>
      <p:sp>
        <p:nvSpPr>
          <p:cNvPr id="12" name="Rectangle 11"/>
          <p:cNvSpPr/>
          <p:nvPr/>
        </p:nvSpPr>
        <p:spPr>
          <a:xfrm>
            <a:off x="6494207" y="3996809"/>
            <a:ext cx="4859592" cy="717755"/>
          </a:xfrm>
          <a:prstGeom prst="rect">
            <a:avLst/>
          </a:prstGeom>
          <a:no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latin typeface="Bell MT" panose="02020503060305020303" pitchFamily="18" charset="0"/>
              </a:rPr>
              <a:t>Check for Plagiarism</a:t>
            </a:r>
            <a:endParaRPr lang="en-US" sz="2400" b="1" dirty="0">
              <a:solidFill>
                <a:schemeClr val="tx1"/>
              </a:solidFill>
              <a:latin typeface="Bell MT" panose="02020503060305020303" pitchFamily="18" charset="0"/>
            </a:endParaRPr>
          </a:p>
        </p:txBody>
      </p:sp>
      <p:sp>
        <p:nvSpPr>
          <p:cNvPr id="13" name="Rectangle 12"/>
          <p:cNvSpPr/>
          <p:nvPr/>
        </p:nvSpPr>
        <p:spPr>
          <a:xfrm>
            <a:off x="838200" y="5132436"/>
            <a:ext cx="4986475" cy="717755"/>
          </a:xfrm>
          <a:prstGeom prst="rect">
            <a:avLst/>
          </a:prstGeom>
          <a:no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latin typeface="Bell MT" panose="02020503060305020303" pitchFamily="18" charset="0"/>
              </a:rPr>
              <a:t>Understand the Terms of Use</a:t>
            </a:r>
            <a:endParaRPr lang="en-US" sz="2400" b="1" dirty="0">
              <a:solidFill>
                <a:schemeClr val="tx1"/>
              </a:solidFill>
              <a:latin typeface="Bell MT" panose="02020503060305020303" pitchFamily="18" charset="0"/>
            </a:endParaRPr>
          </a:p>
        </p:txBody>
      </p:sp>
      <p:sp>
        <p:nvSpPr>
          <p:cNvPr id="14" name="Rectangle 13"/>
          <p:cNvSpPr/>
          <p:nvPr/>
        </p:nvSpPr>
        <p:spPr>
          <a:xfrm>
            <a:off x="6494207" y="5132436"/>
            <a:ext cx="4859592" cy="717755"/>
          </a:xfrm>
          <a:prstGeom prst="rect">
            <a:avLst/>
          </a:prstGeom>
          <a:no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latin typeface="Bell MT" panose="02020503060305020303" pitchFamily="18" charset="0"/>
              </a:rPr>
              <a:t>Edit and Revision</a:t>
            </a:r>
          </a:p>
        </p:txBody>
      </p:sp>
    </p:spTree>
    <p:extLst>
      <p:ext uri="{BB962C8B-B14F-4D97-AF65-F5344CB8AC3E}">
        <p14:creationId xmlns:p14="http://schemas.microsoft.com/office/powerpoint/2010/main" val="188526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838200" y="624144"/>
            <a:ext cx="10515600" cy="1007549"/>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633976"/>
            <a:ext cx="10515600" cy="1007549"/>
          </a:xfrm>
        </p:spPr>
        <p:txBody>
          <a:bodyPr>
            <a:normAutofit/>
          </a:bodyPr>
          <a:lstStyle/>
          <a:p>
            <a:pPr algn="ctr"/>
            <a:r>
              <a:rPr lang="en-US" sz="4800" b="1" dirty="0" smtClean="0">
                <a:solidFill>
                  <a:schemeClr val="bg1"/>
                </a:solidFill>
                <a:latin typeface="Bell MT" panose="02020503060305020303" pitchFamily="18" charset="0"/>
              </a:rPr>
              <a:t>Online Paraphrasing Tool </a:t>
            </a:r>
            <a:endParaRPr lang="en-US" sz="4800" b="1" dirty="0">
              <a:solidFill>
                <a:schemeClr val="bg1"/>
              </a:solidFill>
              <a:latin typeface="Bell MT" panose="02020503060305020303" pitchFamily="18" charset="0"/>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512" y="137190"/>
            <a:ext cx="1652127" cy="391293"/>
          </a:xfrm>
          <a:prstGeom prst="rect">
            <a:avLst/>
          </a:prstGeom>
        </p:spPr>
      </p:pic>
      <p:sp>
        <p:nvSpPr>
          <p:cNvPr id="8" name="Rectangle 7"/>
          <p:cNvSpPr/>
          <p:nvPr/>
        </p:nvSpPr>
        <p:spPr>
          <a:xfrm>
            <a:off x="838200" y="1955623"/>
            <a:ext cx="10980174" cy="4370427"/>
          </a:xfrm>
          <a:prstGeom prst="rect">
            <a:avLst/>
          </a:prstGeom>
        </p:spPr>
        <p:txBody>
          <a:bodyPr wrap="square">
            <a:spAutoFit/>
          </a:bodyPr>
          <a:lstStyle/>
          <a:p>
            <a:pPr algn="just"/>
            <a:r>
              <a:rPr lang="en-US" sz="2800" b="1" dirty="0">
                <a:latin typeface="Bell MT" panose="02020503060305020303" pitchFamily="18" charset="0"/>
              </a:rPr>
              <a:t>Advantages:</a:t>
            </a:r>
          </a:p>
          <a:p>
            <a:pPr marL="342900" indent="-342900" algn="just">
              <a:buFont typeface="Arial" panose="020B0604020202020204" pitchFamily="34" charset="0"/>
              <a:buChar char="•"/>
            </a:pPr>
            <a:r>
              <a:rPr lang="en-US" sz="2400" dirty="0">
                <a:latin typeface="Bell MT" panose="02020503060305020303" pitchFamily="18" charset="0"/>
              </a:rPr>
              <a:t>Can save time and effort compared to manual paraphrasing</a:t>
            </a:r>
          </a:p>
          <a:p>
            <a:pPr marL="342900" indent="-342900" algn="just">
              <a:buFont typeface="Arial" panose="020B0604020202020204" pitchFamily="34" charset="0"/>
              <a:buChar char="•"/>
            </a:pPr>
            <a:r>
              <a:rPr lang="en-US" sz="2400" dirty="0">
                <a:latin typeface="Bell MT" panose="02020503060305020303" pitchFamily="18" charset="0"/>
              </a:rPr>
              <a:t>Can help to avoid unintentional plagiarism</a:t>
            </a:r>
          </a:p>
          <a:p>
            <a:pPr marL="342900" indent="-342900" algn="just">
              <a:buFont typeface="Arial" panose="020B0604020202020204" pitchFamily="34" charset="0"/>
              <a:buChar char="•"/>
            </a:pPr>
            <a:r>
              <a:rPr lang="en-US" sz="2400" dirty="0">
                <a:latin typeface="Bell MT" panose="02020503060305020303" pitchFamily="18" charset="0"/>
              </a:rPr>
              <a:t>Can provide different perspectives on the original text</a:t>
            </a:r>
          </a:p>
          <a:p>
            <a:pPr marL="342900" indent="-342900" algn="just">
              <a:buFont typeface="Arial" panose="020B0604020202020204" pitchFamily="34" charset="0"/>
              <a:buChar char="•"/>
            </a:pPr>
            <a:r>
              <a:rPr lang="en-US" sz="2400" dirty="0">
                <a:latin typeface="Bell MT" panose="02020503060305020303" pitchFamily="18" charset="0"/>
              </a:rPr>
              <a:t>Can be easily accessible and </a:t>
            </a:r>
            <a:r>
              <a:rPr lang="en-US" sz="2400" dirty="0" smtClean="0">
                <a:latin typeface="Bell MT" panose="02020503060305020303" pitchFamily="18" charset="0"/>
              </a:rPr>
              <a:t>cost-effective</a:t>
            </a:r>
          </a:p>
          <a:p>
            <a:pPr algn="just"/>
            <a:endParaRPr lang="en-US" sz="3000" b="1" dirty="0">
              <a:latin typeface="Bell MT" panose="02020503060305020303" pitchFamily="18" charset="0"/>
            </a:endParaRPr>
          </a:p>
          <a:p>
            <a:pPr algn="just"/>
            <a:r>
              <a:rPr lang="en-US" sz="2800" b="1" dirty="0">
                <a:latin typeface="Bell MT" panose="02020503060305020303" pitchFamily="18" charset="0"/>
              </a:rPr>
              <a:t>Disadvantages:</a:t>
            </a:r>
          </a:p>
          <a:p>
            <a:pPr marL="342900" indent="-342900" algn="just">
              <a:buFont typeface="Arial" panose="020B0604020202020204" pitchFamily="34" charset="0"/>
              <a:buChar char="•"/>
            </a:pPr>
            <a:r>
              <a:rPr lang="en-US" sz="2400" dirty="0">
                <a:latin typeface="Bell MT" panose="02020503060305020303" pitchFamily="18" charset="0"/>
              </a:rPr>
              <a:t>May not always produce accurate or high-quality paraphrasing</a:t>
            </a:r>
          </a:p>
          <a:p>
            <a:pPr marL="342900" indent="-342900" algn="just">
              <a:buFont typeface="Arial" panose="020B0604020202020204" pitchFamily="34" charset="0"/>
              <a:buChar char="•"/>
            </a:pPr>
            <a:r>
              <a:rPr lang="en-US" sz="2400" dirty="0">
                <a:latin typeface="Bell MT" panose="02020503060305020303" pitchFamily="18" charset="0"/>
              </a:rPr>
              <a:t>May not understand the context or nuances of the original text</a:t>
            </a:r>
          </a:p>
          <a:p>
            <a:pPr marL="342900" indent="-342900" algn="just">
              <a:buFont typeface="Arial" panose="020B0604020202020204" pitchFamily="34" charset="0"/>
              <a:buChar char="•"/>
            </a:pPr>
            <a:r>
              <a:rPr lang="en-US" sz="2400" dirty="0">
                <a:latin typeface="Bell MT" panose="02020503060305020303" pitchFamily="18" charset="0"/>
              </a:rPr>
              <a:t>May not be able to capture the author's voice or tone</a:t>
            </a:r>
          </a:p>
          <a:p>
            <a:pPr marL="342900" indent="-342900" algn="just">
              <a:buFont typeface="Arial" panose="020B0604020202020204" pitchFamily="34" charset="0"/>
              <a:buChar char="•"/>
            </a:pPr>
            <a:r>
              <a:rPr lang="en-US" sz="2400" dirty="0">
                <a:latin typeface="Bell MT" panose="02020503060305020303" pitchFamily="18" charset="0"/>
              </a:rPr>
              <a:t>May not be suitable for all types of writing or content</a:t>
            </a:r>
          </a:p>
        </p:txBody>
      </p:sp>
    </p:spTree>
    <p:extLst>
      <p:ext uri="{BB962C8B-B14F-4D97-AF65-F5344CB8AC3E}">
        <p14:creationId xmlns:p14="http://schemas.microsoft.com/office/powerpoint/2010/main" val="17372472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51719" y="1052052"/>
            <a:ext cx="10872020" cy="4955458"/>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sz="2400" dirty="0">
              <a:latin typeface="Bell MT" panose="02020503060305020303" pitchFamily="18" charset="0"/>
            </a:endParaRPr>
          </a:p>
        </p:txBody>
      </p:sp>
      <p:sp>
        <p:nvSpPr>
          <p:cNvPr id="6" name="Rectangle 5"/>
          <p:cNvSpPr/>
          <p:nvPr/>
        </p:nvSpPr>
        <p:spPr>
          <a:xfrm>
            <a:off x="1445342" y="1430594"/>
            <a:ext cx="9684774" cy="41688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400" dirty="0">
                <a:solidFill>
                  <a:schemeClr val="tx1"/>
                </a:solidFill>
                <a:latin typeface="Bell MT" panose="02020503060305020303" pitchFamily="18" charset="0"/>
              </a:rPr>
              <a:t>An </a:t>
            </a:r>
            <a:r>
              <a:rPr lang="en-US" sz="2400" b="1" dirty="0">
                <a:solidFill>
                  <a:schemeClr val="tx1"/>
                </a:solidFill>
                <a:latin typeface="Bell MT" panose="02020503060305020303" pitchFamily="18" charset="0"/>
                <a:hlinkClick r:id="rId2"/>
              </a:rPr>
              <a:t>online paraphrasing tool </a:t>
            </a:r>
            <a:r>
              <a:rPr lang="en-US" sz="2400" dirty="0">
                <a:solidFill>
                  <a:schemeClr val="tx1"/>
                </a:solidFill>
                <a:latin typeface="Bell MT" panose="02020503060305020303" pitchFamily="18" charset="0"/>
              </a:rPr>
              <a:t>can be a useful tool for writers, students, and professionals who need to rephrase text quickly and easily. This tool offers many benefits, including saving time and effort, avoiding unintentional plagiarism, and providing different perspectives on the original text. However, it is important to understand their limitations and use them as a starting point for further editing and revision. By following best practices such as using multiple tools, checking for plagiarism, and editing and revising the output, users can ensure the best quality paraphrasing. Ultimately, whether to use </a:t>
            </a:r>
            <a:r>
              <a:rPr lang="en-US" sz="2400" b="1" dirty="0">
                <a:solidFill>
                  <a:schemeClr val="tx1"/>
                </a:solidFill>
                <a:latin typeface="Bell MT" panose="02020503060305020303" pitchFamily="18" charset="0"/>
              </a:rPr>
              <a:t>online paraphrase software </a:t>
            </a:r>
            <a:r>
              <a:rPr lang="en-US" sz="2400" dirty="0">
                <a:solidFill>
                  <a:schemeClr val="tx1"/>
                </a:solidFill>
                <a:latin typeface="Bell MT" panose="02020503060305020303" pitchFamily="18" charset="0"/>
              </a:rPr>
              <a:t>will depend on the specific needs and preferences of the user.</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512" y="137190"/>
            <a:ext cx="1652127" cy="391293"/>
          </a:xfrm>
          <a:prstGeom prst="rect">
            <a:avLst/>
          </a:prstGeom>
        </p:spPr>
      </p:pic>
    </p:spTree>
    <p:extLst>
      <p:ext uri="{BB962C8B-B14F-4D97-AF65-F5344CB8AC3E}">
        <p14:creationId xmlns:p14="http://schemas.microsoft.com/office/powerpoint/2010/main" val="258402787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198</TotalTime>
  <Words>570</Words>
  <Application>Microsoft Office PowerPoint</Application>
  <PresentationFormat>Widescreen</PresentationFormat>
  <Paragraphs>48</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Bell MT</vt:lpstr>
      <vt:lpstr>Calibri</vt:lpstr>
      <vt:lpstr>Calibri Light</vt:lpstr>
      <vt:lpstr>Office Theme</vt:lpstr>
      <vt:lpstr>PowerPoint Presentation</vt:lpstr>
      <vt:lpstr>What is an Online Paraphrasing Tool?</vt:lpstr>
      <vt:lpstr>How an Online Paraphrasing Tool Works?</vt:lpstr>
      <vt:lpstr>How an Online Paraphrasing Tool Works?</vt:lpstr>
      <vt:lpstr>How an Online Paraphrasing Tool Works?</vt:lpstr>
      <vt:lpstr>Benefits of Online Paraphrasing Tool</vt:lpstr>
      <vt:lpstr>Best Practice for Using Online Paraphrasing Tool </vt:lpstr>
      <vt:lpstr>Online Paraphrasing Tool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Online Paraphrasing Tool</dc:title>
  <dc:creator>hp</dc:creator>
  <cp:keywords>paraphrase software; free paraphrasing tool; online paraphrase checker; best app for paraphrasing; online paraphrase software; free online paraphrase software; online generator tool</cp:keywords>
  <cp:lastModifiedBy>hp</cp:lastModifiedBy>
  <cp:revision>14</cp:revision>
  <dcterms:created xsi:type="dcterms:W3CDTF">2023-05-02T11:43:03Z</dcterms:created>
  <dcterms:modified xsi:type="dcterms:W3CDTF">2023-05-04T04:43:29Z</dcterms:modified>
</cp:coreProperties>
</file>