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9.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10.xml" ContentType="application/vnd.openxmlformats-officedocument.presentationml.notesSlide+xml"/>
  <Override PartName="/ppt/charts/chart5.xml" ContentType="application/vnd.openxmlformats-officedocument.drawingml.chart+xml"/>
  <Override PartName="/ppt/notesSlides/notesSlide11.xml" ContentType="application/vnd.openxmlformats-officedocument.presentationml.notesSlide+xml"/>
  <Override PartName="/ppt/charts/chart6.xml" ContentType="application/vnd.openxmlformats-officedocument.drawingml.chart+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13.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notesSlides/notesSlide1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6.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5.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6.xml" ContentType="application/vnd.openxmlformats-officedocument.drawingml.chart+xml"/>
  <Override PartName="/ppt/charts/chart17.xml" ContentType="application/vnd.openxmlformats-officedocument.drawingml.chart+xml"/>
  <Override PartName="/ppt/notesSlides/notesSlide26.xml" ContentType="application/vnd.openxmlformats-officedocument.presentationml.notesSlide+xml"/>
  <Override PartName="/ppt/charts/chart18.xml" ContentType="application/vnd.openxmlformats-officedocument.drawingml.chart+xml"/>
  <Override PartName="/ppt/charts/chart19.xml" ContentType="application/vnd.openxmlformats-officedocument.drawingml.chart+xml"/>
  <Override PartName="/ppt/notesSlides/notesSlide27.xml" ContentType="application/vnd.openxmlformats-officedocument.presentationml.notesSlide+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notesSlides/notesSlide28.xml" ContentType="application/vnd.openxmlformats-officedocument.presentationml.notesSlide+xml"/>
  <Override PartName="/ppt/charts/chart24.xml" ContentType="application/vnd.openxmlformats-officedocument.drawingml.chart+xml"/>
  <Override PartName="/ppt/drawings/drawing1.xml" ContentType="application/vnd.openxmlformats-officedocument.drawingml.chartshape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25.xml" ContentType="application/vnd.openxmlformats-officedocument.drawingml.chart+xml"/>
  <Override PartName="/ppt/charts/chart26.xml" ContentType="application/vnd.openxmlformats-officedocument.drawingml.chart+xml"/>
  <Override PartName="/ppt/notesSlides/notesSlide31.xml" ContentType="application/vnd.openxmlformats-officedocument.presentationml.notesSlide+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31.xml" ContentType="application/vnd.openxmlformats-officedocument.drawingml.chart+xml"/>
  <Override PartName="/ppt/charts/chart32.xml" ContentType="application/vnd.openxmlformats-officedocument.drawingml.chart+xml"/>
  <Override PartName="/ppt/charts/chart33.xml" ContentType="application/vnd.openxmlformats-officedocument.drawingml.chart+xml"/>
  <Override PartName="/ppt/charts/chart34.xml" ContentType="application/vnd.openxmlformats-officedocument.drawingml.chart+xml"/>
  <Override PartName="/ppt/notesSlides/notesSlide34.xml" ContentType="application/vnd.openxmlformats-officedocument.presentationml.notesSlide+xml"/>
  <Override PartName="/ppt/tags/tag10.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35.xml" ContentType="application/vnd.openxmlformats-officedocument.drawingml.chart+xml"/>
  <Override PartName="/ppt/charts/chart36.xml" ContentType="application/vnd.openxmlformats-officedocument.drawingml.chart+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handoutMasterIdLst>
    <p:handoutMasterId r:id="rId44"/>
  </p:handoutMasterIdLst>
  <p:sldIdLst>
    <p:sldId id="256" r:id="rId2"/>
    <p:sldId id="257" r:id="rId3"/>
    <p:sldId id="320" r:id="rId4"/>
    <p:sldId id="322" r:id="rId5"/>
    <p:sldId id="326" r:id="rId6"/>
    <p:sldId id="325" r:id="rId7"/>
    <p:sldId id="370" r:id="rId8"/>
    <p:sldId id="369" r:id="rId9"/>
    <p:sldId id="358" r:id="rId10"/>
    <p:sldId id="359" r:id="rId11"/>
    <p:sldId id="360" r:id="rId12"/>
    <p:sldId id="361" r:id="rId13"/>
    <p:sldId id="362" r:id="rId14"/>
    <p:sldId id="332" r:id="rId15"/>
    <p:sldId id="331" r:id="rId16"/>
    <p:sldId id="330" r:id="rId17"/>
    <p:sldId id="329" r:id="rId18"/>
    <p:sldId id="327" r:id="rId19"/>
    <p:sldId id="328" r:id="rId20"/>
    <p:sldId id="380" r:id="rId21"/>
    <p:sldId id="387" r:id="rId22"/>
    <p:sldId id="382" r:id="rId23"/>
    <p:sldId id="381" r:id="rId24"/>
    <p:sldId id="341" r:id="rId25"/>
    <p:sldId id="346" r:id="rId26"/>
    <p:sldId id="337" r:id="rId27"/>
    <p:sldId id="343" r:id="rId28"/>
    <p:sldId id="345" r:id="rId29"/>
    <p:sldId id="353" r:id="rId30"/>
    <p:sldId id="342" r:id="rId31"/>
    <p:sldId id="357" r:id="rId32"/>
    <p:sldId id="372" r:id="rId33"/>
    <p:sldId id="385" r:id="rId34"/>
    <p:sldId id="386" r:id="rId35"/>
    <p:sldId id="379" r:id="rId36"/>
    <p:sldId id="336" r:id="rId37"/>
    <p:sldId id="351" r:id="rId38"/>
    <p:sldId id="374" r:id="rId39"/>
    <p:sldId id="376" r:id="rId40"/>
    <p:sldId id="354" r:id="rId41"/>
    <p:sldId id="274" r:id="rId42"/>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êm Thùy Dương" initials="DTD" lastIdx="1" clrIdx="0">
    <p:extLst>
      <p:ext uri="{19B8F6BF-5375-455C-9EA6-DF929625EA0E}">
        <p15:presenceInfo xmlns:p15="http://schemas.microsoft.com/office/powerpoint/2012/main" xmlns="" userId="S-1-5-21-3038355871-1633828557-1741136739-32185" providerId="AD"/>
      </p:ext>
    </p:extLst>
  </p:cmAuthor>
  <p:cmAuthor id="2" name="Phạm Thị Thủy" initials="PTT" lastIdx="1" clrIdx="1"/>
  <p:cmAuthor id="3" name="Nguyen Thu Ha - IR" initials="NTH-I" lastIdx="3" clrIdx="2"/>
  <p:cmAuthor id="4" name="Vu Nguyen Tuan Anh - ALCO" initials="VNTA-A"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1249"/>
    <a:srgbClr val="00588F"/>
    <a:srgbClr val="005993"/>
    <a:srgbClr val="C7EAFB"/>
    <a:srgbClr val="F598AA"/>
    <a:srgbClr val="005BAA"/>
    <a:srgbClr val="E96E87"/>
    <a:srgbClr val="DA2128"/>
    <a:srgbClr val="E23B50"/>
    <a:srgbClr val="7ED3F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655" autoAdjust="0"/>
  </p:normalViewPr>
  <p:slideViewPr>
    <p:cSldViewPr snapToGrid="0" snapToObjects="1">
      <p:cViewPr>
        <p:scale>
          <a:sx n="75" d="100"/>
          <a:sy n="75" d="100"/>
        </p:scale>
        <p:origin x="-1734" y="-2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Excel_Worksheet32.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Excel_Worksheet33.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Excel_Worksheet34.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Excel_Worksheet35.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Excel_Worksheet36.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100">
                <a:solidFill>
                  <a:srgbClr val="005993"/>
                </a:solidFill>
                <a:latin typeface="Arial" pitchFamily="34" charset="0"/>
                <a:cs typeface="Arial" pitchFamily="34" charset="0"/>
              </a:defRPr>
            </a:pPr>
            <a:r>
              <a:rPr lang="en-US" sz="1100" dirty="0" err="1" smtClean="0">
                <a:solidFill>
                  <a:srgbClr val="005993"/>
                </a:solidFill>
                <a:latin typeface="Arial" pitchFamily="34" charset="0"/>
                <a:cs typeface="Arial" pitchFamily="34" charset="0"/>
              </a:rPr>
              <a:t>Tăng</a:t>
            </a:r>
            <a:r>
              <a:rPr lang="en-US" sz="1100" baseline="0" dirty="0" smtClean="0">
                <a:solidFill>
                  <a:srgbClr val="005993"/>
                </a:solidFill>
                <a:latin typeface="Arial" pitchFamily="34" charset="0"/>
                <a:cs typeface="Arial" pitchFamily="34" charset="0"/>
              </a:rPr>
              <a:t> </a:t>
            </a:r>
            <a:r>
              <a:rPr lang="en-US" sz="1100" baseline="0" dirty="0" err="1" smtClean="0">
                <a:solidFill>
                  <a:srgbClr val="005993"/>
                </a:solidFill>
                <a:latin typeface="Arial" pitchFamily="34" charset="0"/>
                <a:cs typeface="Arial" pitchFamily="34" charset="0"/>
              </a:rPr>
              <a:t>trưởng</a:t>
            </a:r>
            <a:r>
              <a:rPr lang="en-US" sz="1100" baseline="0" dirty="0" smtClean="0">
                <a:solidFill>
                  <a:srgbClr val="005993"/>
                </a:solidFill>
                <a:latin typeface="Arial" pitchFamily="34" charset="0"/>
                <a:cs typeface="Arial" pitchFamily="34" charset="0"/>
              </a:rPr>
              <a:t> </a:t>
            </a:r>
            <a:r>
              <a:rPr lang="en-US" sz="1100" baseline="0" smtClean="0">
                <a:solidFill>
                  <a:srgbClr val="005993"/>
                </a:solidFill>
                <a:latin typeface="Arial" pitchFamily="34" charset="0"/>
                <a:cs typeface="Arial" pitchFamily="34" charset="0"/>
              </a:rPr>
              <a:t>GDP 2008 – 2017 </a:t>
            </a:r>
            <a:r>
              <a:rPr lang="en-US" sz="1100" baseline="0" dirty="0" smtClean="0">
                <a:solidFill>
                  <a:srgbClr val="005993"/>
                </a:solidFill>
                <a:latin typeface="Arial" pitchFamily="34" charset="0"/>
                <a:cs typeface="Arial" pitchFamily="34" charset="0"/>
              </a:rPr>
              <a:t>(</a:t>
            </a:r>
            <a:r>
              <a:rPr lang="en-US" sz="1100" baseline="0" dirty="0" err="1" smtClean="0">
                <a:solidFill>
                  <a:srgbClr val="005993"/>
                </a:solidFill>
                <a:latin typeface="Arial" pitchFamily="34" charset="0"/>
                <a:cs typeface="Arial" pitchFamily="34" charset="0"/>
              </a:rPr>
              <a:t>nghìn</a:t>
            </a:r>
            <a:r>
              <a:rPr lang="en-US" sz="1100" baseline="0" dirty="0" smtClean="0">
                <a:solidFill>
                  <a:srgbClr val="005993"/>
                </a:solidFill>
                <a:latin typeface="Arial" pitchFamily="34" charset="0"/>
                <a:cs typeface="Arial" pitchFamily="34" charset="0"/>
              </a:rPr>
              <a:t> </a:t>
            </a:r>
            <a:r>
              <a:rPr lang="en-US" sz="1100" baseline="0" dirty="0" err="1" smtClean="0">
                <a:solidFill>
                  <a:srgbClr val="005993"/>
                </a:solidFill>
                <a:latin typeface="Arial" pitchFamily="34" charset="0"/>
                <a:cs typeface="Arial" pitchFamily="34" charset="0"/>
              </a:rPr>
              <a:t>tỷ</a:t>
            </a:r>
            <a:r>
              <a:rPr lang="en-US" sz="1100" baseline="0" dirty="0" smtClean="0">
                <a:solidFill>
                  <a:srgbClr val="005993"/>
                </a:solidFill>
                <a:latin typeface="Arial" pitchFamily="34" charset="0"/>
                <a:cs typeface="Arial" pitchFamily="34" charset="0"/>
              </a:rPr>
              <a:t> </a:t>
            </a:r>
            <a:r>
              <a:rPr lang="en-US" sz="1100" baseline="0" dirty="0" err="1" smtClean="0">
                <a:solidFill>
                  <a:srgbClr val="005993"/>
                </a:solidFill>
                <a:latin typeface="Arial" pitchFamily="34" charset="0"/>
                <a:cs typeface="Arial" pitchFamily="34" charset="0"/>
              </a:rPr>
              <a:t>đồng</a:t>
            </a:r>
            <a:r>
              <a:rPr lang="en-US" sz="1100" baseline="0" dirty="0" smtClean="0">
                <a:solidFill>
                  <a:srgbClr val="005993"/>
                </a:solidFill>
                <a:latin typeface="Arial" pitchFamily="34" charset="0"/>
                <a:cs typeface="Arial" pitchFamily="34" charset="0"/>
              </a:rPr>
              <a:t>)</a:t>
            </a:r>
            <a:endParaRPr lang="en-US" sz="1100" dirty="0">
              <a:solidFill>
                <a:srgbClr val="005993"/>
              </a:solidFill>
              <a:latin typeface="Arial" pitchFamily="34" charset="0"/>
              <a:cs typeface="Arial" pitchFamily="34" charset="0"/>
            </a:endParaRPr>
          </a:p>
        </c:rich>
      </c:tx>
      <c:layout>
        <c:manualLayout>
          <c:xMode val="edge"/>
          <c:yMode val="edge"/>
          <c:x val="0.13207547169811318"/>
          <c:y val="3.1077615298087856E-2"/>
        </c:manualLayout>
      </c:layout>
      <c:overlay val="1"/>
    </c:title>
    <c:autoTitleDeleted val="0"/>
    <c:plotArea>
      <c:layout>
        <c:manualLayout>
          <c:layoutTarget val="inner"/>
          <c:xMode val="edge"/>
          <c:yMode val="edge"/>
          <c:x val="9.561555984747272E-2"/>
          <c:y val="0.15768165492471337"/>
          <c:w val="0.83443173376912805"/>
          <c:h val="0.65884790716951636"/>
        </c:manualLayout>
      </c:layout>
      <c:barChart>
        <c:barDir val="col"/>
        <c:grouping val="clustered"/>
        <c:varyColors val="0"/>
        <c:ser>
          <c:idx val="0"/>
          <c:order val="0"/>
          <c:tx>
            <c:strRef>
              <c:f>Sheet1!$B$1</c:f>
              <c:strCache>
                <c:ptCount val="1"/>
                <c:pt idx="0">
                  <c:v>GDP</c:v>
                </c:pt>
              </c:strCache>
            </c:strRef>
          </c:tx>
          <c:spPr>
            <a:solidFill>
              <a:srgbClr val="005BAA"/>
            </a:solidFill>
          </c:spPr>
          <c:invertIfNegative val="0"/>
          <c:cat>
            <c:numRef>
              <c:f>Sheet1!$A$2:$A$17</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Sheet1!$B$2:$B$17</c:f>
              <c:numCache>
                <c:formatCode>_(* ###,000_);_(* \(###,000\);_(* "-"??_);_(@_)</c:formatCode>
                <c:ptCount val="10"/>
                <c:pt idx="0">
                  <c:v>2106.1224408873541</c:v>
                </c:pt>
                <c:pt idx="1">
                  <c:v>2252.3862120811441</c:v>
                </c:pt>
                <c:pt idx="2">
                  <c:v>2463.0859584816303</c:v>
                </c:pt>
                <c:pt idx="3">
                  <c:v>2879.6719475369823</c:v>
                </c:pt>
                <c:pt idx="4">
                  <c:v>3310.5517607923202</c:v>
                </c:pt>
                <c:pt idx="5">
                  <c:v>3641.3906153685598</c:v>
                </c:pt>
                <c:pt idx="6" formatCode="General">
                  <c:v>3859.1457741675999</c:v>
                </c:pt>
                <c:pt idx="7" formatCode="General">
                  <c:v>4116.9367118819955</c:v>
                </c:pt>
                <c:pt idx="8" formatCode="General">
                  <c:v>4372.5984816898672</c:v>
                </c:pt>
                <c:pt idx="9" formatCode="General">
                  <c:v>4670.3724382929477</c:v>
                </c:pt>
              </c:numCache>
            </c:numRef>
          </c:val>
        </c:ser>
        <c:dLbls>
          <c:showLegendKey val="0"/>
          <c:showVal val="0"/>
          <c:showCatName val="0"/>
          <c:showSerName val="0"/>
          <c:showPercent val="0"/>
          <c:showBubbleSize val="0"/>
        </c:dLbls>
        <c:gapWidth val="150"/>
        <c:axId val="102703104"/>
        <c:axId val="102704640"/>
      </c:barChart>
      <c:lineChart>
        <c:grouping val="standard"/>
        <c:varyColors val="0"/>
        <c:ser>
          <c:idx val="1"/>
          <c:order val="1"/>
          <c:tx>
            <c:strRef>
              <c:f>Sheet1!$C$1</c:f>
              <c:strCache>
                <c:ptCount val="1"/>
                <c:pt idx="0">
                  <c:v>%GDP</c:v>
                </c:pt>
              </c:strCache>
            </c:strRef>
          </c:tx>
          <c:spPr>
            <a:ln>
              <a:solidFill>
                <a:srgbClr val="C00000"/>
              </a:solidFill>
            </a:ln>
          </c:spPr>
          <c:marker>
            <c:symbol val="circle"/>
            <c:size val="4"/>
            <c:spPr>
              <a:solidFill>
                <a:srgbClr val="C00000"/>
              </a:solidFill>
              <a:ln>
                <a:solidFill>
                  <a:srgbClr val="C00000"/>
                </a:solidFill>
              </a:ln>
            </c:spPr>
          </c:marker>
          <c:dLbls>
            <c:dLbl>
              <c:idx val="0"/>
              <c:layout>
                <c:manualLayout>
                  <c:x val="-5.0314465408805124E-2"/>
                  <c:y val="-5.2380952380952382E-2"/>
                </c:manualLayout>
              </c:layout>
              <c:showLegendKey val="0"/>
              <c:showVal val="1"/>
              <c:showCatName val="0"/>
              <c:showSerName val="0"/>
              <c:showPercent val="0"/>
              <c:showBubbleSize val="0"/>
            </c:dLbl>
            <c:dLbl>
              <c:idx val="1"/>
              <c:layout>
                <c:manualLayout>
                  <c:x val="-4.4431496062992126E-2"/>
                  <c:y val="4.8254051354662694E-2"/>
                </c:manualLayout>
              </c:layout>
              <c:showLegendKey val="0"/>
              <c:showVal val="1"/>
              <c:showCatName val="0"/>
              <c:showSerName val="0"/>
              <c:showPercent val="0"/>
              <c:showBubbleSize val="0"/>
            </c:dLbl>
            <c:dLbl>
              <c:idx val="2"/>
              <c:layout>
                <c:manualLayout>
                  <c:x val="-3.7735849056603946E-2"/>
                  <c:y val="4.2857142857142934E-2"/>
                </c:manualLayout>
              </c:layout>
              <c:showLegendKey val="0"/>
              <c:showVal val="1"/>
              <c:showCatName val="0"/>
              <c:showSerName val="0"/>
              <c:showPercent val="0"/>
              <c:showBubbleSize val="0"/>
            </c:dLbl>
            <c:dLbl>
              <c:idx val="3"/>
              <c:layout>
                <c:manualLayout>
                  <c:x val="-5.0314465408805124E-2"/>
                  <c:y val="-5.7142857142857113E-2"/>
                </c:manualLayout>
              </c:layout>
              <c:showLegendKey val="0"/>
              <c:showVal val="1"/>
              <c:showCatName val="0"/>
              <c:showSerName val="0"/>
              <c:showPercent val="0"/>
              <c:showBubbleSize val="0"/>
            </c:dLbl>
            <c:dLbl>
              <c:idx val="4"/>
              <c:layout>
                <c:manualLayout>
                  <c:x val="-4.40251572327044E-2"/>
                  <c:y val="-5.7142857142857183E-2"/>
                </c:manualLayout>
              </c:layout>
              <c:showLegendKey val="0"/>
              <c:showVal val="1"/>
              <c:showCatName val="0"/>
              <c:showSerName val="0"/>
              <c:showPercent val="0"/>
              <c:showBubbleSize val="0"/>
            </c:dLbl>
            <c:dLbl>
              <c:idx val="5"/>
              <c:layout>
                <c:manualLayout>
                  <c:x val="-5.9748516050878255E-2"/>
                  <c:y val="-6.2857020872433639E-2"/>
                </c:manualLayout>
              </c:layout>
              <c:showLegendKey val="0"/>
              <c:showVal val="1"/>
              <c:showCatName val="0"/>
              <c:showSerName val="0"/>
              <c:showPercent val="0"/>
              <c:showBubbleSize val="0"/>
            </c:dLbl>
            <c:dLbl>
              <c:idx val="6"/>
              <c:layout>
                <c:manualLayout>
                  <c:x val="-5.3459119496855306E-2"/>
                  <c:y val="-5.7142857142857162E-2"/>
                </c:manualLayout>
              </c:layout>
              <c:showLegendKey val="0"/>
              <c:showVal val="1"/>
              <c:showCatName val="0"/>
              <c:showSerName val="0"/>
              <c:showPercent val="0"/>
              <c:showBubbleSize val="0"/>
            </c:dLbl>
            <c:dLbl>
              <c:idx val="7"/>
              <c:layout>
                <c:manualLayout>
                  <c:x val="-4.716981132075472E-2"/>
                  <c:y val="-4.7619047619047616E-2"/>
                </c:manualLayout>
              </c:layout>
              <c:showLegendKey val="0"/>
              <c:showVal val="1"/>
              <c:showCatName val="0"/>
              <c:showSerName val="0"/>
              <c:showPercent val="0"/>
              <c:showBubbleSize val="0"/>
            </c:dLbl>
            <c:dLbl>
              <c:idx val="8"/>
              <c:layout>
                <c:manualLayout>
                  <c:x val="-4.8524530587522714E-2"/>
                  <c:y val="-9.269848024550123E-2"/>
                </c:manualLayout>
              </c:layout>
              <c:showLegendKey val="0"/>
              <c:showVal val="1"/>
              <c:showCatName val="0"/>
              <c:showSerName val="0"/>
              <c:showPercent val="0"/>
              <c:showBubbleSize val="0"/>
            </c:dLbl>
            <c:dLbl>
              <c:idx val="9"/>
              <c:layout>
                <c:manualLayout>
                  <c:x val="-5.9748516050878255E-2"/>
                  <c:y val="-9.2381070032871382E-2"/>
                </c:manualLayout>
              </c:layout>
              <c:showLegendKey val="0"/>
              <c:showVal val="1"/>
              <c:showCatName val="0"/>
              <c:showSerName val="0"/>
              <c:showPercent val="0"/>
              <c:showBubbleSize val="0"/>
            </c:dLbl>
            <c:dLbl>
              <c:idx val="10"/>
              <c:layout>
                <c:manualLayout>
                  <c:x val="-6.6037735849056603E-2"/>
                  <c:y val="-6.1904761904761907E-2"/>
                </c:manualLayout>
              </c:layout>
              <c:showLegendKey val="0"/>
              <c:showVal val="1"/>
              <c:showCatName val="0"/>
              <c:showSerName val="0"/>
              <c:showPercent val="0"/>
              <c:showBubbleSize val="0"/>
            </c:dLbl>
            <c:dLbl>
              <c:idx val="11"/>
              <c:layout>
                <c:manualLayout>
                  <c:x val="-5.9748427672955975E-2"/>
                  <c:y val="-3.8095238095238099E-2"/>
                </c:manualLayout>
              </c:layout>
              <c:showLegendKey val="0"/>
              <c:showVal val="1"/>
              <c:showCatName val="0"/>
              <c:showSerName val="0"/>
              <c:showPercent val="0"/>
              <c:showBubbleSize val="0"/>
            </c:dLbl>
            <c:dLbl>
              <c:idx val="12"/>
              <c:layout>
                <c:manualLayout>
                  <c:x val="-7.8616352201257858E-2"/>
                  <c:y val="3.8095238095238099E-2"/>
                </c:manualLayout>
              </c:layout>
              <c:showLegendKey val="0"/>
              <c:showVal val="1"/>
              <c:showCatName val="0"/>
              <c:showSerName val="0"/>
              <c:showPercent val="0"/>
              <c:showBubbleSize val="0"/>
            </c:dLbl>
            <c:numFmt formatCode="#.#00%" sourceLinked="0"/>
            <c:txPr>
              <a:bodyPr/>
              <a:lstStyle/>
              <a:p>
                <a:pPr>
                  <a:defRPr sz="800" b="0">
                    <a:solidFill>
                      <a:srgbClr val="D71249"/>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numRef>
              <c:f>Sheet1!$A$2:$A$17</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Sheet1!$C$2:$C$17</c:f>
              <c:numCache>
                <c:formatCode>#.000%</c:formatCode>
                <c:ptCount val="10"/>
                <c:pt idx="0">
                  <c:v>5.7000000000000002E-2</c:v>
                </c:pt>
                <c:pt idx="1">
                  <c:v>5.3999999999999999E-2</c:v>
                </c:pt>
                <c:pt idx="2">
                  <c:v>6.4000000000000001E-2</c:v>
                </c:pt>
                <c:pt idx="3">
                  <c:v>6.2E-2</c:v>
                </c:pt>
                <c:pt idx="4">
                  <c:v>5.1999999999999998E-2</c:v>
                </c:pt>
                <c:pt idx="5">
                  <c:v>5.3999999999999999E-2</c:v>
                </c:pt>
                <c:pt idx="6">
                  <c:v>5.9799999999999999E-2</c:v>
                </c:pt>
                <c:pt idx="7">
                  <c:v>6.6799999999999998E-2</c:v>
                </c:pt>
                <c:pt idx="8">
                  <c:v>6.2100000000000002E-2</c:v>
                </c:pt>
                <c:pt idx="9">
                  <c:v>6.8099999999999994E-2</c:v>
                </c:pt>
              </c:numCache>
            </c:numRef>
          </c:val>
          <c:smooth val="0"/>
        </c:ser>
        <c:dLbls>
          <c:showLegendKey val="0"/>
          <c:showVal val="0"/>
          <c:showCatName val="0"/>
          <c:showSerName val="0"/>
          <c:showPercent val="0"/>
          <c:showBubbleSize val="0"/>
        </c:dLbls>
        <c:marker val="1"/>
        <c:smooth val="0"/>
        <c:axId val="102744832"/>
        <c:axId val="102706176"/>
      </c:lineChart>
      <c:catAx>
        <c:axId val="102703104"/>
        <c:scaling>
          <c:orientation val="minMax"/>
        </c:scaling>
        <c:delete val="0"/>
        <c:axPos val="b"/>
        <c:numFmt formatCode="General" sourceLinked="1"/>
        <c:majorTickMark val="out"/>
        <c:minorTickMark val="none"/>
        <c:tickLblPos val="nextTo"/>
        <c:txPr>
          <a:bodyPr/>
          <a:lstStyle/>
          <a:p>
            <a:pPr>
              <a:defRPr sz="800" b="0">
                <a:solidFill>
                  <a:srgbClr val="005993"/>
                </a:solidFill>
                <a:latin typeface="Arial" pitchFamily="34" charset="0"/>
                <a:cs typeface="Arial" pitchFamily="34" charset="0"/>
              </a:defRPr>
            </a:pPr>
            <a:endParaRPr lang="en-US"/>
          </a:p>
        </c:txPr>
        <c:crossAx val="102704640"/>
        <c:crosses val="autoZero"/>
        <c:auto val="1"/>
        <c:lblAlgn val="ctr"/>
        <c:lblOffset val="100"/>
        <c:noMultiLvlLbl val="0"/>
      </c:catAx>
      <c:valAx>
        <c:axId val="102704640"/>
        <c:scaling>
          <c:orientation val="minMax"/>
        </c:scaling>
        <c:delete val="0"/>
        <c:axPos val="l"/>
        <c:numFmt formatCode="#,##0" sourceLinked="0"/>
        <c:majorTickMark val="out"/>
        <c:minorTickMark val="none"/>
        <c:tickLblPos val="nextTo"/>
        <c:txPr>
          <a:bodyPr/>
          <a:lstStyle/>
          <a:p>
            <a:pPr>
              <a:defRPr sz="800" b="0">
                <a:solidFill>
                  <a:srgbClr val="005993"/>
                </a:solidFill>
                <a:latin typeface="Arial" pitchFamily="34" charset="0"/>
                <a:cs typeface="Arial" pitchFamily="34" charset="0"/>
              </a:defRPr>
            </a:pPr>
            <a:endParaRPr lang="en-US"/>
          </a:p>
        </c:txPr>
        <c:crossAx val="102703104"/>
        <c:crosses val="autoZero"/>
        <c:crossBetween val="between"/>
      </c:valAx>
      <c:valAx>
        <c:axId val="102706176"/>
        <c:scaling>
          <c:orientation val="minMax"/>
        </c:scaling>
        <c:delete val="0"/>
        <c:axPos val="r"/>
        <c:numFmt formatCode="0%" sourceLinked="0"/>
        <c:majorTickMark val="out"/>
        <c:minorTickMark val="none"/>
        <c:tickLblPos val="nextTo"/>
        <c:txPr>
          <a:bodyPr/>
          <a:lstStyle/>
          <a:p>
            <a:pPr>
              <a:defRPr sz="800" b="0">
                <a:solidFill>
                  <a:srgbClr val="005993"/>
                </a:solidFill>
                <a:latin typeface="Arial" pitchFamily="34" charset="0"/>
                <a:cs typeface="Arial" pitchFamily="34" charset="0"/>
              </a:defRPr>
            </a:pPr>
            <a:endParaRPr lang="en-US"/>
          </a:p>
        </c:txPr>
        <c:crossAx val="102744832"/>
        <c:crosses val="max"/>
        <c:crossBetween val="between"/>
      </c:valAx>
      <c:catAx>
        <c:axId val="102744832"/>
        <c:scaling>
          <c:orientation val="minMax"/>
        </c:scaling>
        <c:delete val="1"/>
        <c:axPos val="b"/>
        <c:numFmt formatCode="General" sourceLinked="1"/>
        <c:majorTickMark val="out"/>
        <c:minorTickMark val="none"/>
        <c:tickLblPos val="none"/>
        <c:crossAx val="102706176"/>
        <c:crosses val="autoZero"/>
        <c:auto val="1"/>
        <c:lblAlgn val="ctr"/>
        <c:lblOffset val="100"/>
        <c:noMultiLvlLbl val="0"/>
      </c:catAx>
      <c:spPr>
        <a:noFill/>
        <a:ln w="25400">
          <a:noFill/>
        </a:ln>
      </c:spPr>
    </c:plotArea>
    <c:legend>
      <c:legendPos val="r"/>
      <c:layout>
        <c:manualLayout>
          <c:xMode val="edge"/>
          <c:yMode val="edge"/>
          <c:x val="8.8283270146787204E-2"/>
          <c:y val="0.89829396325459976"/>
          <c:w val="0.81005000000000005"/>
          <c:h val="0.10170603674540712"/>
        </c:manualLayout>
      </c:layout>
      <c:overlay val="0"/>
      <c:txPr>
        <a:bodyPr/>
        <a:lstStyle/>
        <a:p>
          <a:pPr>
            <a:defRPr sz="1000" b="0">
              <a:solidFill>
                <a:srgbClr val="005993"/>
              </a:solidFill>
              <a:latin typeface="Arial" pitchFamily="34" charset="0"/>
              <a:cs typeface="Arial" pitchFamily="34" charset="0"/>
            </a:defRPr>
          </a:pPr>
          <a:endParaRPr lang="en-US"/>
        </a:p>
      </c:txPr>
    </c:legend>
    <c:plotVisOnly val="1"/>
    <c:dispBlanksAs val="gap"/>
    <c:showDLblsOverMax val="0"/>
  </c:chart>
  <c:spPr>
    <a:noFill/>
  </c:spPr>
  <c:txPr>
    <a:bodyPr/>
    <a:lstStyle/>
    <a:p>
      <a:pPr>
        <a:defRPr sz="1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100">
                <a:solidFill>
                  <a:srgbClr val="005993"/>
                </a:solidFill>
                <a:latin typeface="Arial" pitchFamily="34" charset="0"/>
                <a:cs typeface="Arial" pitchFamily="34" charset="0"/>
              </a:defRPr>
            </a:pPr>
            <a:r>
              <a:rPr lang="en-US" err="1" smtClean="0">
                <a:solidFill>
                  <a:srgbClr val="005993"/>
                </a:solidFill>
              </a:rPr>
              <a:t>Tăng</a:t>
            </a:r>
            <a:r>
              <a:rPr lang="en-US" baseline="0" smtClean="0">
                <a:solidFill>
                  <a:srgbClr val="005993"/>
                </a:solidFill>
              </a:rPr>
              <a:t> </a:t>
            </a:r>
            <a:r>
              <a:rPr lang="en-US" baseline="0" err="1" smtClean="0">
                <a:solidFill>
                  <a:srgbClr val="005993"/>
                </a:solidFill>
              </a:rPr>
              <a:t>trưởng</a:t>
            </a:r>
            <a:r>
              <a:rPr lang="en-US" baseline="0" smtClean="0">
                <a:solidFill>
                  <a:srgbClr val="005993"/>
                </a:solidFill>
              </a:rPr>
              <a:t> </a:t>
            </a:r>
            <a:r>
              <a:rPr lang="en-US" baseline="0" err="1" smtClean="0">
                <a:solidFill>
                  <a:srgbClr val="005993"/>
                </a:solidFill>
              </a:rPr>
              <a:t>huy</a:t>
            </a:r>
            <a:r>
              <a:rPr lang="en-US" baseline="0" smtClean="0">
                <a:solidFill>
                  <a:srgbClr val="005993"/>
                </a:solidFill>
              </a:rPr>
              <a:t> </a:t>
            </a:r>
            <a:r>
              <a:rPr lang="en-US" baseline="0" err="1" smtClean="0">
                <a:solidFill>
                  <a:srgbClr val="005993"/>
                </a:solidFill>
              </a:rPr>
              <a:t>động</a:t>
            </a:r>
            <a:endParaRPr lang="en-US">
              <a:solidFill>
                <a:srgbClr val="005993"/>
              </a:solidFill>
            </a:endParaRPr>
          </a:p>
        </c:rich>
      </c:tx>
      <c:layout>
        <c:manualLayout>
          <c:xMode val="edge"/>
          <c:yMode val="edge"/>
          <c:x val="0.3335129432350481"/>
          <c:y val="0"/>
        </c:manualLayout>
      </c:layout>
      <c:overlay val="0"/>
    </c:title>
    <c:autoTitleDeleted val="0"/>
    <c:plotArea>
      <c:layout>
        <c:manualLayout>
          <c:layoutTarget val="inner"/>
          <c:xMode val="edge"/>
          <c:yMode val="edge"/>
          <c:x val="8.7605821999522784E-2"/>
          <c:y val="0.12336327099737562"/>
          <c:w val="0.86868885707468391"/>
          <c:h val="0.64851250736515076"/>
        </c:manualLayout>
      </c:layout>
      <c:lineChart>
        <c:grouping val="standard"/>
        <c:varyColors val="0"/>
        <c:ser>
          <c:idx val="0"/>
          <c:order val="0"/>
          <c:tx>
            <c:strRef>
              <c:f>Sheet1!$B$1</c:f>
              <c:strCache>
                <c:ptCount val="1"/>
                <c:pt idx="0">
                  <c:v>Mobilization growth</c:v>
                </c:pt>
              </c:strCache>
            </c:strRef>
          </c:tx>
          <c:spPr>
            <a:ln>
              <a:solidFill>
                <a:srgbClr val="C00000"/>
              </a:solidFill>
            </a:ln>
          </c:spPr>
          <c:marker>
            <c:spPr>
              <a:solidFill>
                <a:srgbClr val="C00000"/>
              </a:solidFill>
              <a:ln>
                <a:solidFill>
                  <a:srgbClr val="C00000"/>
                </a:solidFill>
              </a:ln>
            </c:spPr>
          </c:marker>
          <c:cat>
            <c:numRef>
              <c:f>Sheet1!$A$2:$A$28</c:f>
              <c:numCache>
                <c:formatCode>General</c:formatCode>
                <c:ptCount val="13"/>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numCache>
            </c:numRef>
          </c:cat>
          <c:val>
            <c:numRef>
              <c:f>Sheet1!$B$2:$B$28</c:f>
              <c:numCache>
                <c:formatCode>#.000%</c:formatCode>
                <c:ptCount val="13"/>
                <c:pt idx="0">
                  <c:v>0.32</c:v>
                </c:pt>
                <c:pt idx="1">
                  <c:v>0.38</c:v>
                </c:pt>
                <c:pt idx="2">
                  <c:v>0.53</c:v>
                </c:pt>
                <c:pt idx="3">
                  <c:v>0.2</c:v>
                </c:pt>
                <c:pt idx="4">
                  <c:v>0.28999999999999998</c:v>
                </c:pt>
                <c:pt idx="5">
                  <c:v>0.28000000000000003</c:v>
                </c:pt>
                <c:pt idx="6">
                  <c:v>0.1</c:v>
                </c:pt>
                <c:pt idx="7">
                  <c:v>0.16</c:v>
                </c:pt>
                <c:pt idx="8">
                  <c:v>0.15609999999999999</c:v>
                </c:pt>
                <c:pt idx="9">
                  <c:v>0.15759999999999999</c:v>
                </c:pt>
                <c:pt idx="10">
                  <c:v>0.158</c:v>
                </c:pt>
                <c:pt idx="11">
                  <c:v>0.18379999999999999</c:v>
                </c:pt>
                <c:pt idx="12">
                  <c:v>0.14499999999999999</c:v>
                </c:pt>
              </c:numCache>
            </c:numRef>
          </c:val>
          <c:smooth val="0"/>
        </c:ser>
        <c:dLbls>
          <c:showLegendKey val="0"/>
          <c:showVal val="0"/>
          <c:showCatName val="0"/>
          <c:showSerName val="0"/>
          <c:showPercent val="0"/>
          <c:showBubbleSize val="0"/>
        </c:dLbls>
        <c:marker val="1"/>
        <c:smooth val="0"/>
        <c:axId val="103328384"/>
        <c:axId val="108610304"/>
      </c:lineChart>
      <c:catAx>
        <c:axId val="103328384"/>
        <c:scaling>
          <c:orientation val="minMax"/>
        </c:scaling>
        <c:delete val="0"/>
        <c:axPos val="b"/>
        <c:numFmt formatCode="General" sourceLinked="1"/>
        <c:majorTickMark val="out"/>
        <c:minorTickMark val="none"/>
        <c:tickLblPos val="nextTo"/>
        <c:txPr>
          <a:bodyPr/>
          <a:lstStyle/>
          <a:p>
            <a:pPr>
              <a:defRPr sz="800" b="0">
                <a:solidFill>
                  <a:srgbClr val="005993"/>
                </a:solidFill>
                <a:latin typeface="Arial" pitchFamily="34" charset="0"/>
                <a:cs typeface="Arial" pitchFamily="34" charset="0"/>
              </a:defRPr>
            </a:pPr>
            <a:endParaRPr lang="en-US"/>
          </a:p>
        </c:txPr>
        <c:crossAx val="108610304"/>
        <c:crosses val="autoZero"/>
        <c:auto val="1"/>
        <c:lblAlgn val="ctr"/>
        <c:lblOffset val="100"/>
        <c:noMultiLvlLbl val="0"/>
      </c:catAx>
      <c:valAx>
        <c:axId val="108610304"/>
        <c:scaling>
          <c:orientation val="minMax"/>
        </c:scaling>
        <c:delete val="0"/>
        <c:axPos val="l"/>
        <c:numFmt formatCode="0%" sourceLinked="0"/>
        <c:majorTickMark val="out"/>
        <c:minorTickMark val="none"/>
        <c:tickLblPos val="nextTo"/>
        <c:txPr>
          <a:bodyPr/>
          <a:lstStyle/>
          <a:p>
            <a:pPr>
              <a:defRPr sz="800" b="0">
                <a:solidFill>
                  <a:srgbClr val="005993"/>
                </a:solidFill>
                <a:latin typeface="Arial" pitchFamily="34" charset="0"/>
                <a:cs typeface="Arial" pitchFamily="34" charset="0"/>
              </a:defRPr>
            </a:pPr>
            <a:endParaRPr lang="en-US"/>
          </a:p>
        </c:txPr>
        <c:crossAx val="103328384"/>
        <c:crosses val="autoZero"/>
        <c:crossBetween val="between"/>
      </c:valAx>
      <c:spPr>
        <a:noFill/>
      </c:spPr>
    </c:plotArea>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6551472732575093E-2"/>
          <c:y val="9.6568407045321044E-3"/>
          <c:w val="0.92344852726742488"/>
          <c:h val="0.94702685371962103"/>
        </c:manualLayout>
      </c:layout>
      <c:barChart>
        <c:barDir val="bar"/>
        <c:grouping val="clustered"/>
        <c:varyColors val="0"/>
        <c:ser>
          <c:idx val="0"/>
          <c:order val="0"/>
          <c:tx>
            <c:strRef>
              <c:f>Sheet1!$B$1</c:f>
              <c:strCache>
                <c:ptCount val="1"/>
                <c:pt idx="0">
                  <c:v>Tổng tài sản</c:v>
                </c:pt>
              </c:strCache>
            </c:strRef>
          </c:tx>
          <c:spPr>
            <a:solidFill>
              <a:srgbClr val="00588F"/>
            </a:solidFill>
            <a:ln>
              <a:solidFill>
                <a:srgbClr val="00588F"/>
              </a:solidFill>
            </a:ln>
          </c:spPr>
          <c:invertIfNegative val="0"/>
          <c:dPt>
            <c:idx val="6"/>
            <c:invertIfNegative val="0"/>
            <c:bubble3D val="0"/>
          </c:dPt>
          <c:dPt>
            <c:idx val="7"/>
            <c:invertIfNegative val="0"/>
            <c:bubble3D val="0"/>
          </c:dPt>
          <c:dPt>
            <c:idx val="8"/>
            <c:invertIfNegative val="0"/>
            <c:bubble3D val="0"/>
          </c:dPt>
          <c:dPt>
            <c:idx val="9"/>
            <c:invertIfNegative val="0"/>
            <c:bubble3D val="0"/>
            <c:spPr>
              <a:solidFill>
                <a:srgbClr val="D71249"/>
              </a:solidFill>
              <a:ln>
                <a:solidFill>
                  <a:srgbClr val="D71249"/>
                </a:solidFill>
              </a:ln>
            </c:spPr>
          </c:dPt>
          <c:dLbls>
            <c:numFmt formatCode="#,##0" sourceLinked="0"/>
            <c:txPr>
              <a:bodyPr/>
              <a:lstStyle/>
              <a:p>
                <a:pPr>
                  <a:defRPr sz="10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Sheet1!$A$2:$A$11</c:f>
              <c:strCache>
                <c:ptCount val="10"/>
                <c:pt idx="0">
                  <c:v>HDB</c:v>
                </c:pt>
                <c:pt idx="1">
                  <c:v>VPB</c:v>
                </c:pt>
                <c:pt idx="2">
                  <c:v>SHB</c:v>
                </c:pt>
                <c:pt idx="3">
                  <c:v>MBB</c:v>
                </c:pt>
                <c:pt idx="4">
                  <c:v>EIB</c:v>
                </c:pt>
                <c:pt idx="5">
                  <c:v>STB</c:v>
                </c:pt>
                <c:pt idx="6">
                  <c:v>ACB</c:v>
                </c:pt>
                <c:pt idx="7">
                  <c:v>VCB</c:v>
                </c:pt>
                <c:pt idx="8">
                  <c:v>BIDV</c:v>
                </c:pt>
                <c:pt idx="9">
                  <c:v>CTG</c:v>
                </c:pt>
              </c:strCache>
            </c:strRef>
          </c:cat>
          <c:val>
            <c:numRef>
              <c:f>Sheet1!$B$2:$B$11</c:f>
              <c:numCache>
                <c:formatCode>_(* #,##0_);_(* \(#,##0\);_(* "-"??_);_(@_)</c:formatCode>
                <c:ptCount val="10"/>
                <c:pt idx="0">
                  <c:v>189.334259</c:v>
                </c:pt>
                <c:pt idx="1">
                  <c:v>277.750092</c:v>
                </c:pt>
                <c:pt idx="2">
                  <c:v>277.99386800000002</c:v>
                </c:pt>
                <c:pt idx="3">
                  <c:v>313.87782799999997</c:v>
                </c:pt>
                <c:pt idx="4">
                  <c:v>148.96584799999999</c:v>
                </c:pt>
                <c:pt idx="5">
                  <c:v>368.68039899999997</c:v>
                </c:pt>
                <c:pt idx="6">
                  <c:v>284.316123</c:v>
                </c:pt>
                <c:pt idx="7">
                  <c:v>1035.3353830000001</c:v>
                </c:pt>
                <c:pt idx="8">
                  <c:v>1201.6616449999999</c:v>
                </c:pt>
                <c:pt idx="9">
                  <c:v>1095.0223389999999</c:v>
                </c:pt>
              </c:numCache>
            </c:numRef>
          </c:val>
        </c:ser>
        <c:dLbls>
          <c:showLegendKey val="0"/>
          <c:showVal val="0"/>
          <c:showCatName val="0"/>
          <c:showSerName val="0"/>
          <c:showPercent val="0"/>
          <c:showBubbleSize val="0"/>
        </c:dLbls>
        <c:gapWidth val="150"/>
        <c:axId val="110255488"/>
        <c:axId val="110564480"/>
      </c:barChart>
      <c:catAx>
        <c:axId val="110255488"/>
        <c:scaling>
          <c:orientation val="minMax"/>
        </c:scaling>
        <c:delete val="1"/>
        <c:axPos val="l"/>
        <c:majorTickMark val="out"/>
        <c:minorTickMark val="none"/>
        <c:tickLblPos val="none"/>
        <c:crossAx val="110564480"/>
        <c:crosses val="autoZero"/>
        <c:auto val="1"/>
        <c:lblAlgn val="ctr"/>
        <c:lblOffset val="100"/>
        <c:noMultiLvlLbl val="0"/>
      </c:catAx>
      <c:valAx>
        <c:axId val="110564480"/>
        <c:scaling>
          <c:orientation val="minMax"/>
        </c:scaling>
        <c:delete val="1"/>
        <c:axPos val="b"/>
        <c:numFmt formatCode="_(* #,##0_);_(* \(#,##0\);_(* &quot;-&quot;??_);_(@_)" sourceLinked="1"/>
        <c:majorTickMark val="out"/>
        <c:minorTickMark val="none"/>
        <c:tickLblPos val="none"/>
        <c:crossAx val="11025548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9475630564702101E-2"/>
          <c:y val="0"/>
          <c:w val="0.86104873887059574"/>
          <c:h val="0.96954547327359131"/>
        </c:manualLayout>
      </c:layout>
      <c:barChart>
        <c:barDir val="bar"/>
        <c:grouping val="clustered"/>
        <c:varyColors val="0"/>
        <c:ser>
          <c:idx val="0"/>
          <c:order val="0"/>
          <c:tx>
            <c:strRef>
              <c:f>Sheet1!$B$1</c:f>
              <c:strCache>
                <c:ptCount val="1"/>
                <c:pt idx="0">
                  <c:v>Equity</c:v>
                </c:pt>
              </c:strCache>
            </c:strRef>
          </c:tx>
          <c:spPr>
            <a:solidFill>
              <a:srgbClr val="00588F"/>
            </a:solidFill>
            <a:ln>
              <a:solidFill>
                <a:srgbClr val="00588F"/>
              </a:solidFill>
            </a:ln>
          </c:spPr>
          <c:invertIfNegative val="0"/>
          <c:dPt>
            <c:idx val="6"/>
            <c:invertIfNegative val="0"/>
            <c:bubble3D val="0"/>
          </c:dPt>
          <c:dPt>
            <c:idx val="7"/>
            <c:invertIfNegative val="0"/>
            <c:bubble3D val="0"/>
          </c:dPt>
          <c:dPt>
            <c:idx val="8"/>
            <c:invertIfNegative val="0"/>
            <c:bubble3D val="0"/>
          </c:dPt>
          <c:dPt>
            <c:idx val="9"/>
            <c:invertIfNegative val="0"/>
            <c:bubble3D val="0"/>
            <c:spPr>
              <a:solidFill>
                <a:srgbClr val="D71249"/>
              </a:solidFill>
              <a:ln>
                <a:solidFill>
                  <a:srgbClr val="D71249"/>
                </a:solidFill>
              </a:ln>
            </c:spPr>
          </c:dPt>
          <c:dLbls>
            <c:txPr>
              <a:bodyPr/>
              <a:lstStyle/>
              <a:p>
                <a:pPr>
                  <a:defRPr sz="10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Sheet1!$A$2:$A$11</c:f>
              <c:strCache>
                <c:ptCount val="10"/>
                <c:pt idx="0">
                  <c:v>HDB</c:v>
                </c:pt>
                <c:pt idx="1">
                  <c:v>VPB</c:v>
                </c:pt>
                <c:pt idx="2">
                  <c:v>SHB</c:v>
                </c:pt>
                <c:pt idx="3">
                  <c:v>MBB</c:v>
                </c:pt>
                <c:pt idx="4">
                  <c:v>EIB</c:v>
                </c:pt>
                <c:pt idx="5">
                  <c:v>STB</c:v>
                </c:pt>
                <c:pt idx="6">
                  <c:v>ACB</c:v>
                </c:pt>
                <c:pt idx="7">
                  <c:v>VCB</c:v>
                </c:pt>
                <c:pt idx="8">
                  <c:v>BIDV</c:v>
                </c:pt>
                <c:pt idx="9">
                  <c:v>CTG</c:v>
                </c:pt>
              </c:strCache>
            </c:strRef>
          </c:cat>
          <c:val>
            <c:numRef>
              <c:f>Sheet1!$B$2:$B$11</c:f>
              <c:numCache>
                <c:formatCode>_(* #,##0_);_(* \(#,##0\);_(* "-"??_);_(@_)</c:formatCode>
                <c:ptCount val="10"/>
                <c:pt idx="0">
                  <c:v>14.759091</c:v>
                </c:pt>
                <c:pt idx="1">
                  <c:v>29.693275</c:v>
                </c:pt>
                <c:pt idx="2">
                  <c:v>14.867711</c:v>
                </c:pt>
                <c:pt idx="3">
                  <c:v>29.60117</c:v>
                </c:pt>
                <c:pt idx="4">
                  <c:v>14.251181000000001</c:v>
                </c:pt>
                <c:pt idx="5">
                  <c:v>23.227682000000001</c:v>
                </c:pt>
                <c:pt idx="6">
                  <c:v>16.030847000000001</c:v>
                </c:pt>
                <c:pt idx="7">
                  <c:v>54.066701999999999</c:v>
                </c:pt>
                <c:pt idx="8">
                  <c:v>48.985627999999998</c:v>
                </c:pt>
                <c:pt idx="9">
                  <c:v>63.685400000000001</c:v>
                </c:pt>
              </c:numCache>
            </c:numRef>
          </c:val>
        </c:ser>
        <c:dLbls>
          <c:showLegendKey val="0"/>
          <c:showVal val="0"/>
          <c:showCatName val="0"/>
          <c:showSerName val="0"/>
          <c:showPercent val="0"/>
          <c:showBubbleSize val="0"/>
        </c:dLbls>
        <c:gapWidth val="150"/>
        <c:axId val="110601344"/>
        <c:axId val="110602880"/>
      </c:barChart>
      <c:catAx>
        <c:axId val="110601344"/>
        <c:scaling>
          <c:orientation val="minMax"/>
        </c:scaling>
        <c:delete val="1"/>
        <c:axPos val="l"/>
        <c:majorTickMark val="out"/>
        <c:minorTickMark val="none"/>
        <c:tickLblPos val="none"/>
        <c:crossAx val="110602880"/>
        <c:crosses val="autoZero"/>
        <c:auto val="1"/>
        <c:lblAlgn val="ctr"/>
        <c:lblOffset val="100"/>
        <c:noMultiLvlLbl val="0"/>
      </c:catAx>
      <c:valAx>
        <c:axId val="110602880"/>
        <c:scaling>
          <c:orientation val="minMax"/>
        </c:scaling>
        <c:delete val="1"/>
        <c:axPos val="b"/>
        <c:numFmt formatCode="_(* #,##0_);_(* \(#,##0\);_(* &quot;-&quot;??_);_(@_)" sourceLinked="1"/>
        <c:majorTickMark val="out"/>
        <c:minorTickMark val="none"/>
        <c:tickLblPos val="none"/>
        <c:crossAx val="110601344"/>
        <c:crosses val="autoZero"/>
        <c:crossBetween val="between"/>
      </c:valAx>
      <c:spPr>
        <a:noFill/>
        <a:ln w="25400">
          <a:noFill/>
        </a:ln>
      </c:spPr>
    </c:plotArea>
    <c:plotVisOnly val="1"/>
    <c:dispBlanksAs val="gap"/>
    <c:showDLblsOverMax val="0"/>
  </c:chart>
  <c:txPr>
    <a:bodyPr/>
    <a:lstStyle/>
    <a:p>
      <a:pPr>
        <a:defRPr sz="18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901234567901231E-2"/>
          <c:y val="1.6322690596330864E-2"/>
          <c:w val="0.86419753086419748"/>
          <c:h val="0.95225098900081995"/>
        </c:manualLayout>
      </c:layout>
      <c:barChart>
        <c:barDir val="bar"/>
        <c:grouping val="clustered"/>
        <c:varyColors val="0"/>
        <c:ser>
          <c:idx val="0"/>
          <c:order val="0"/>
          <c:tx>
            <c:strRef>
              <c:f>Sheet1!$B$1</c:f>
              <c:strCache>
                <c:ptCount val="1"/>
                <c:pt idx="0">
                  <c:v>Chartered Cap</c:v>
                </c:pt>
              </c:strCache>
            </c:strRef>
          </c:tx>
          <c:spPr>
            <a:solidFill>
              <a:srgbClr val="00588F"/>
            </a:solidFill>
            <a:ln>
              <a:solidFill>
                <a:srgbClr val="00588F"/>
              </a:solidFill>
            </a:ln>
          </c:spPr>
          <c:invertIfNegative val="0"/>
          <c:dPt>
            <c:idx val="6"/>
            <c:invertIfNegative val="0"/>
            <c:bubble3D val="0"/>
          </c:dPt>
          <c:dPt>
            <c:idx val="7"/>
            <c:invertIfNegative val="0"/>
            <c:bubble3D val="0"/>
          </c:dPt>
          <c:dPt>
            <c:idx val="8"/>
            <c:invertIfNegative val="0"/>
            <c:bubble3D val="0"/>
          </c:dPt>
          <c:dPt>
            <c:idx val="9"/>
            <c:invertIfNegative val="0"/>
            <c:bubble3D val="0"/>
            <c:spPr>
              <a:solidFill>
                <a:srgbClr val="D71249"/>
              </a:solidFill>
              <a:ln>
                <a:solidFill>
                  <a:srgbClr val="D71249"/>
                </a:solidFill>
              </a:ln>
            </c:spPr>
          </c:dPt>
          <c:dLbls>
            <c:numFmt formatCode="#,##0" sourceLinked="0"/>
            <c:txPr>
              <a:bodyPr/>
              <a:lstStyle/>
              <a:p>
                <a:pPr>
                  <a:defRPr sz="10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Sheet1!$A$2:$A$11</c:f>
              <c:strCache>
                <c:ptCount val="10"/>
                <c:pt idx="0">
                  <c:v>HDB</c:v>
                </c:pt>
                <c:pt idx="1">
                  <c:v>VPB</c:v>
                </c:pt>
                <c:pt idx="2">
                  <c:v>SHB</c:v>
                </c:pt>
                <c:pt idx="3">
                  <c:v>MBB</c:v>
                </c:pt>
                <c:pt idx="4">
                  <c:v>EIB</c:v>
                </c:pt>
                <c:pt idx="5">
                  <c:v>STB</c:v>
                </c:pt>
                <c:pt idx="6">
                  <c:v>ACB</c:v>
                </c:pt>
                <c:pt idx="7">
                  <c:v>VCB</c:v>
                </c:pt>
                <c:pt idx="8">
                  <c:v>BIDV</c:v>
                </c:pt>
                <c:pt idx="9">
                  <c:v>CTG</c:v>
                </c:pt>
              </c:strCache>
            </c:strRef>
          </c:cat>
          <c:val>
            <c:numRef>
              <c:f>Sheet1!$B$2:$B$11</c:f>
              <c:numCache>
                <c:formatCode>_(* #,##0_);_(* \(#,##0\);_(* "-"??_);_(@_)</c:formatCode>
                <c:ptCount val="10"/>
                <c:pt idx="0">
                  <c:v>9.81</c:v>
                </c:pt>
                <c:pt idx="1">
                  <c:v>15.70623</c:v>
                </c:pt>
                <c:pt idx="2">
                  <c:v>11.196891000000001</c:v>
                </c:pt>
                <c:pt idx="3">
                  <c:v>18.155054</c:v>
                </c:pt>
                <c:pt idx="4">
                  <c:v>12.355229</c:v>
                </c:pt>
                <c:pt idx="5">
                  <c:v>18.852156999999998</c:v>
                </c:pt>
                <c:pt idx="6">
                  <c:v>10.273239</c:v>
                </c:pt>
                <c:pt idx="7">
                  <c:v>35.977685999999999</c:v>
                </c:pt>
                <c:pt idx="8">
                  <c:v>34.187152999999995</c:v>
                </c:pt>
                <c:pt idx="9">
                  <c:v>37.234045999999999</c:v>
                </c:pt>
              </c:numCache>
            </c:numRef>
          </c:val>
        </c:ser>
        <c:dLbls>
          <c:showLegendKey val="0"/>
          <c:showVal val="0"/>
          <c:showCatName val="0"/>
          <c:showSerName val="0"/>
          <c:showPercent val="0"/>
          <c:showBubbleSize val="0"/>
        </c:dLbls>
        <c:gapWidth val="150"/>
        <c:axId val="111975040"/>
        <c:axId val="111985024"/>
      </c:barChart>
      <c:catAx>
        <c:axId val="111975040"/>
        <c:scaling>
          <c:orientation val="minMax"/>
        </c:scaling>
        <c:delete val="1"/>
        <c:axPos val="l"/>
        <c:majorTickMark val="out"/>
        <c:minorTickMark val="none"/>
        <c:tickLblPos val="none"/>
        <c:crossAx val="111985024"/>
        <c:crosses val="autoZero"/>
        <c:auto val="1"/>
        <c:lblAlgn val="ctr"/>
        <c:lblOffset val="100"/>
        <c:noMultiLvlLbl val="0"/>
      </c:catAx>
      <c:valAx>
        <c:axId val="111985024"/>
        <c:scaling>
          <c:orientation val="minMax"/>
        </c:scaling>
        <c:delete val="1"/>
        <c:axPos val="b"/>
        <c:numFmt formatCode="_(* #,##0_);_(* \(#,##0\);_(* &quot;-&quot;??_);_(@_)" sourceLinked="1"/>
        <c:majorTickMark val="out"/>
        <c:minorTickMark val="none"/>
        <c:tickLblPos val="none"/>
        <c:crossAx val="11197504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380952380952384E-2"/>
          <c:y val="6.60679741181649E-3"/>
          <c:w val="0.92261904761904767"/>
          <c:h val="0.948092600041753"/>
        </c:manualLayout>
      </c:layout>
      <c:barChart>
        <c:barDir val="bar"/>
        <c:grouping val="clustered"/>
        <c:varyColors val="0"/>
        <c:ser>
          <c:idx val="0"/>
          <c:order val="0"/>
          <c:tx>
            <c:strRef>
              <c:f>Sheet1!$B$1</c:f>
              <c:strCache>
                <c:ptCount val="1"/>
                <c:pt idx="0">
                  <c:v>Branches</c:v>
                </c:pt>
              </c:strCache>
            </c:strRef>
          </c:tx>
          <c:spPr>
            <a:solidFill>
              <a:srgbClr val="00588F"/>
            </a:solidFill>
            <a:ln>
              <a:solidFill>
                <a:srgbClr val="00588F"/>
              </a:solidFill>
            </a:ln>
          </c:spPr>
          <c:invertIfNegative val="0"/>
          <c:dPt>
            <c:idx val="6"/>
            <c:invertIfNegative val="0"/>
            <c:bubble3D val="0"/>
          </c:dPt>
          <c:dPt>
            <c:idx val="7"/>
            <c:invertIfNegative val="0"/>
            <c:bubble3D val="0"/>
          </c:dPt>
          <c:dPt>
            <c:idx val="8"/>
            <c:invertIfNegative val="0"/>
            <c:bubble3D val="0"/>
          </c:dPt>
          <c:dPt>
            <c:idx val="9"/>
            <c:invertIfNegative val="0"/>
            <c:bubble3D val="0"/>
            <c:spPr>
              <a:solidFill>
                <a:srgbClr val="D71249"/>
              </a:solidFill>
              <a:ln>
                <a:solidFill>
                  <a:srgbClr val="D71249"/>
                </a:solidFill>
              </a:ln>
            </c:spPr>
          </c:dPt>
          <c:dLbls>
            <c:dLbl>
              <c:idx val="7"/>
              <c:layout>
                <c:manualLayout>
                  <c:x val="0"/>
                  <c:y val="-1.0048879490593023E-2"/>
                </c:manualLayout>
              </c:layout>
              <c:showLegendKey val="0"/>
              <c:showVal val="1"/>
              <c:showCatName val="0"/>
              <c:showSerName val="0"/>
              <c:showPercent val="0"/>
              <c:showBubbleSize val="0"/>
            </c:dLbl>
            <c:dLbl>
              <c:idx val="8"/>
              <c:layout>
                <c:manualLayout>
                  <c:x val="6.1936928698890451E-3"/>
                  <c:y val="-1.5073319235889532E-2"/>
                </c:manualLayout>
              </c:layout>
              <c:tx>
                <c:rich>
                  <a:bodyPr/>
                  <a:lstStyle/>
                  <a:p>
                    <a:r>
                      <a:rPr lang="en-US" smtClean="0"/>
                      <a:t>1,006 </a:t>
                    </a:r>
                    <a:endParaRPr lang="en-US"/>
                  </a:p>
                </c:rich>
              </c:tx>
              <c:showLegendKey val="0"/>
              <c:showVal val="1"/>
              <c:showCatName val="0"/>
              <c:showSerName val="0"/>
              <c:showPercent val="0"/>
              <c:showBubbleSize val="0"/>
            </c:dLbl>
            <c:dLbl>
              <c:idx val="9"/>
              <c:layout/>
              <c:tx>
                <c:rich>
                  <a:bodyPr/>
                  <a:lstStyle/>
                  <a:p>
                    <a:r>
                      <a:rPr lang="en-US" smtClean="0"/>
                      <a:t>1,136 </a:t>
                    </a:r>
                    <a:endParaRPr lang="en-US"/>
                  </a:p>
                </c:rich>
              </c:tx>
              <c:showLegendKey val="0"/>
              <c:showVal val="1"/>
              <c:showCatName val="0"/>
              <c:showSerName val="0"/>
              <c:showPercent val="0"/>
              <c:showBubbleSize val="0"/>
            </c:dLbl>
            <c:txPr>
              <a:bodyPr/>
              <a:lstStyle/>
              <a:p>
                <a:pPr>
                  <a:defRPr sz="1000" b="1">
                    <a:solidFill>
                      <a:srgbClr val="005BAA"/>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Sheet1!$A$2:$A$11</c:f>
              <c:strCache>
                <c:ptCount val="10"/>
                <c:pt idx="0">
                  <c:v>HDB</c:v>
                </c:pt>
                <c:pt idx="1">
                  <c:v>VPB</c:v>
                </c:pt>
                <c:pt idx="2">
                  <c:v>SHB</c:v>
                </c:pt>
                <c:pt idx="3">
                  <c:v>MBB</c:v>
                </c:pt>
                <c:pt idx="4">
                  <c:v>EIB</c:v>
                </c:pt>
                <c:pt idx="5">
                  <c:v>STB</c:v>
                </c:pt>
                <c:pt idx="6">
                  <c:v>ACB</c:v>
                </c:pt>
                <c:pt idx="7">
                  <c:v>VCB</c:v>
                </c:pt>
                <c:pt idx="8">
                  <c:v>BIDV</c:v>
                </c:pt>
                <c:pt idx="9">
                  <c:v>CTG</c:v>
                </c:pt>
              </c:strCache>
            </c:strRef>
          </c:cat>
          <c:val>
            <c:numRef>
              <c:f>Sheet1!$B$2:$B$11</c:f>
              <c:numCache>
                <c:formatCode>_(* #,##0_);_(* \(#,##0\);_(* "-"??_);_(@_)</c:formatCode>
                <c:ptCount val="10"/>
                <c:pt idx="0">
                  <c:v>240</c:v>
                </c:pt>
                <c:pt idx="1">
                  <c:v>215</c:v>
                </c:pt>
                <c:pt idx="2">
                  <c:v>500</c:v>
                </c:pt>
                <c:pt idx="3">
                  <c:v>408</c:v>
                </c:pt>
                <c:pt idx="4">
                  <c:v>318</c:v>
                </c:pt>
                <c:pt idx="5">
                  <c:v>563</c:v>
                </c:pt>
                <c:pt idx="6">
                  <c:v>349</c:v>
                </c:pt>
                <c:pt idx="7">
                  <c:v>460</c:v>
                </c:pt>
                <c:pt idx="8">
                  <c:v>1006</c:v>
                </c:pt>
                <c:pt idx="9">
                  <c:v>1136</c:v>
                </c:pt>
              </c:numCache>
            </c:numRef>
          </c:val>
        </c:ser>
        <c:dLbls>
          <c:showLegendKey val="0"/>
          <c:showVal val="0"/>
          <c:showCatName val="0"/>
          <c:showSerName val="0"/>
          <c:showPercent val="0"/>
          <c:showBubbleSize val="0"/>
        </c:dLbls>
        <c:gapWidth val="150"/>
        <c:axId val="111997312"/>
        <c:axId val="111998848"/>
      </c:barChart>
      <c:catAx>
        <c:axId val="111997312"/>
        <c:scaling>
          <c:orientation val="minMax"/>
        </c:scaling>
        <c:delete val="1"/>
        <c:axPos val="l"/>
        <c:majorTickMark val="out"/>
        <c:minorTickMark val="none"/>
        <c:tickLblPos val="none"/>
        <c:crossAx val="111998848"/>
        <c:crosses val="autoZero"/>
        <c:auto val="1"/>
        <c:lblAlgn val="ctr"/>
        <c:lblOffset val="100"/>
        <c:noMultiLvlLbl val="0"/>
      </c:catAx>
      <c:valAx>
        <c:axId val="111998848"/>
        <c:scaling>
          <c:orientation val="minMax"/>
        </c:scaling>
        <c:delete val="1"/>
        <c:axPos val="b"/>
        <c:numFmt formatCode="_(* #,##0_);_(* \(#,##0\);_(* &quot;-&quot;??_);_(@_)" sourceLinked="1"/>
        <c:majorTickMark val="out"/>
        <c:minorTickMark val="none"/>
        <c:tickLblPos val="none"/>
        <c:crossAx val="11199731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694865885667369"/>
          <c:y val="0.12931612715077281"/>
          <c:w val="0.71986396517508477"/>
          <c:h val="0.52841929020264256"/>
        </c:manualLayout>
      </c:layout>
      <c:doughnutChart>
        <c:varyColors val="1"/>
        <c:ser>
          <c:idx val="0"/>
          <c:order val="0"/>
          <c:tx>
            <c:strRef>
              <c:f>Sheet1!$B$1</c:f>
              <c:strCache>
                <c:ptCount val="1"/>
                <c:pt idx="0">
                  <c:v>Cơ cấu cổ đông</c:v>
                </c:pt>
              </c:strCache>
            </c:strRef>
          </c:tx>
          <c:spPr>
            <a:solidFill>
              <a:srgbClr val="005BAA"/>
            </a:solidFill>
          </c:spPr>
          <c:dPt>
            <c:idx val="0"/>
            <c:bubble3D val="0"/>
            <c:spPr>
              <a:solidFill>
                <a:srgbClr val="005993"/>
              </a:solidFill>
              <a:ln>
                <a:noFill/>
              </a:ln>
            </c:spPr>
          </c:dPt>
          <c:dPt>
            <c:idx val="1"/>
            <c:bubble3D val="0"/>
            <c:spPr>
              <a:solidFill>
                <a:srgbClr val="007DB7"/>
              </a:solidFill>
              <a:ln>
                <a:solidFill>
                  <a:srgbClr val="007DB7"/>
                </a:solidFill>
              </a:ln>
            </c:spPr>
          </c:dPt>
          <c:dPt>
            <c:idx val="2"/>
            <c:bubble3D val="0"/>
            <c:spPr>
              <a:solidFill>
                <a:srgbClr val="569BCA"/>
              </a:solidFill>
              <a:ln>
                <a:solidFill>
                  <a:srgbClr val="569BCA"/>
                </a:solidFill>
              </a:ln>
            </c:spPr>
          </c:dPt>
          <c:dPt>
            <c:idx val="3"/>
            <c:bubble3D val="0"/>
            <c:spPr>
              <a:solidFill>
                <a:srgbClr val="7ED3F7"/>
              </a:solidFill>
              <a:ln>
                <a:solidFill>
                  <a:srgbClr val="74D3F7"/>
                </a:solidFill>
              </a:ln>
            </c:spPr>
          </c:dPt>
          <c:dLbls>
            <c:dLbl>
              <c:idx val="0"/>
              <c:layout/>
              <c:showLegendKey val="0"/>
              <c:showVal val="1"/>
              <c:showCatName val="0"/>
              <c:showSerName val="0"/>
              <c:showPercent val="0"/>
              <c:showBubbleSize val="0"/>
            </c:dLbl>
            <c:dLbl>
              <c:idx val="1"/>
              <c:layout/>
              <c:showLegendKey val="0"/>
              <c:showVal val="1"/>
              <c:showCatName val="0"/>
              <c:showSerName val="0"/>
              <c:showPercent val="0"/>
              <c:showBubbleSize val="0"/>
            </c:dLbl>
            <c:dLbl>
              <c:idx val="2"/>
              <c:layout/>
              <c:showLegendKey val="0"/>
              <c:showVal val="1"/>
              <c:showCatName val="0"/>
              <c:showSerName val="0"/>
              <c:showPercent val="0"/>
              <c:showBubbleSize val="0"/>
            </c:dLbl>
            <c:dLbl>
              <c:idx val="3"/>
              <c:layout/>
              <c:showLegendKey val="0"/>
              <c:showVal val="1"/>
              <c:showCatName val="0"/>
              <c:showSerName val="0"/>
              <c:showPercent val="0"/>
              <c:showBubbleSize val="0"/>
            </c:dLbl>
            <c:numFmt formatCode="#.000%" sourceLinked="0"/>
            <c:txPr>
              <a:bodyPr/>
              <a:lstStyle/>
              <a:p>
                <a:pPr>
                  <a:defRPr sz="1000" b="1">
                    <a:solidFill>
                      <a:schemeClr val="bg1"/>
                    </a:solidFill>
                    <a:latin typeface="Arial" pitchFamily="34" charset="0"/>
                    <a:cs typeface="Arial" pitchFamily="34" charset="0"/>
                  </a:defRPr>
                </a:pPr>
                <a:endParaRPr lang="en-US"/>
              </a:p>
            </c:txPr>
            <c:showLegendKey val="0"/>
            <c:showVal val="0"/>
            <c:showCatName val="0"/>
            <c:showSerName val="0"/>
            <c:showPercent val="0"/>
            <c:showBubbleSize val="0"/>
          </c:dLbls>
          <c:cat>
            <c:strRef>
              <c:f>Sheet1!$A$2:$A$5</c:f>
              <c:strCache>
                <c:ptCount val="4"/>
                <c:pt idx="0">
                  <c:v>Ngân hàng Nhà nước Việt Nam</c:v>
                </c:pt>
                <c:pt idx="1">
                  <c:v>BTMU</c:v>
                </c:pt>
                <c:pt idx="2">
                  <c:v>IFC</c:v>
                </c:pt>
                <c:pt idx="3">
                  <c:v>Cổ đông khác</c:v>
                </c:pt>
              </c:strCache>
            </c:strRef>
          </c:cat>
          <c:val>
            <c:numRef>
              <c:f>Sheet1!$B$2:$B$5</c:f>
              <c:numCache>
                <c:formatCode>#.000%</c:formatCode>
                <c:ptCount val="4"/>
                <c:pt idx="0">
                  <c:v>0.64459999999999995</c:v>
                </c:pt>
                <c:pt idx="1">
                  <c:v>0.1973</c:v>
                </c:pt>
                <c:pt idx="2">
                  <c:v>8.0299999999999996E-2</c:v>
                </c:pt>
                <c:pt idx="3">
                  <c:v>7.779999999999998E-2</c:v>
                </c:pt>
              </c:numCache>
            </c:numRef>
          </c:val>
        </c:ser>
        <c:dLbls>
          <c:showLegendKey val="0"/>
          <c:showVal val="0"/>
          <c:showCatName val="0"/>
          <c:showSerName val="0"/>
          <c:showPercent val="0"/>
          <c:showBubbleSize val="0"/>
          <c:showLeaderLines val="1"/>
        </c:dLbls>
        <c:firstSliceAng val="0"/>
        <c:holeSize val="50"/>
      </c:doughnutChart>
    </c:plotArea>
    <c:legend>
      <c:legendPos val="r"/>
      <c:layout>
        <c:manualLayout>
          <c:xMode val="edge"/>
          <c:yMode val="edge"/>
          <c:x val="6.3180014083605421E-2"/>
          <c:y val="0.68605912994962537"/>
          <c:w val="0.85138211382113826"/>
          <c:h val="0.29630853580683048"/>
        </c:manualLayout>
      </c:layout>
      <c:overlay val="0"/>
      <c:txPr>
        <a:bodyPr/>
        <a:lstStyle/>
        <a:p>
          <a:pPr>
            <a:defRPr sz="1200">
              <a:solidFill>
                <a:srgbClr val="00588F"/>
              </a:solidFill>
              <a:latin typeface="Arial" pitchFamily="34" charset="0"/>
              <a:cs typeface="Arial" pitchFamily="34" charset="0"/>
            </a:defRPr>
          </a:pPr>
          <a:endParaRPr lang="en-US"/>
        </a:p>
      </c:txPr>
    </c:legend>
    <c:plotVisOnly val="1"/>
    <c:dispBlanksAs val="zero"/>
    <c:showDLblsOverMax val="0"/>
  </c:chart>
  <c:spPr>
    <a:noFill/>
    <a:ln w="19050">
      <a:solidFill>
        <a:srgbClr val="005993"/>
      </a:solidFill>
    </a:ln>
    <a:effectLst>
      <a:outerShdw blurRad="50800" dist="50800" dir="5400000" algn="ctr" rotWithShape="0">
        <a:schemeClr val="bg2"/>
      </a:outerShdw>
    </a:effectLst>
  </c:spPr>
  <c:txPr>
    <a:bodyPr/>
    <a:lstStyle/>
    <a:p>
      <a:pPr>
        <a:defRPr sz="1800"/>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334290244969379"/>
          <c:y val="4.0910400905769133E-2"/>
          <c:w val="0.60644438976377968"/>
          <c:h val="0.57077119036591062"/>
        </c:manualLayout>
      </c:layout>
      <c:doughnutChart>
        <c:varyColors val="1"/>
        <c:ser>
          <c:idx val="0"/>
          <c:order val="0"/>
          <c:tx>
            <c:strRef>
              <c:f>Sheet1!$B$1</c:f>
              <c:strCache>
                <c:ptCount val="1"/>
                <c:pt idx="0">
                  <c:v>2014</c:v>
                </c:pt>
              </c:strCache>
            </c:strRef>
          </c:tx>
          <c:spPr>
            <a:ln>
              <a:solidFill>
                <a:schemeClr val="bg1"/>
              </a:solidFill>
            </a:ln>
          </c:spPr>
          <c:dPt>
            <c:idx val="0"/>
            <c:bubble3D val="0"/>
            <c:spPr>
              <a:solidFill>
                <a:srgbClr val="C7EAFB"/>
              </a:solidFill>
              <a:ln>
                <a:solidFill>
                  <a:schemeClr val="bg1"/>
                </a:solidFill>
              </a:ln>
            </c:spPr>
          </c:dPt>
          <c:dPt>
            <c:idx val="1"/>
            <c:bubble3D val="0"/>
            <c:spPr>
              <a:solidFill>
                <a:srgbClr val="005BAA"/>
              </a:solidFill>
              <a:ln>
                <a:solidFill>
                  <a:schemeClr val="bg1"/>
                </a:solidFill>
              </a:ln>
            </c:spPr>
          </c:dPt>
          <c:dPt>
            <c:idx val="2"/>
            <c:bubble3D val="0"/>
            <c:spPr>
              <a:solidFill>
                <a:srgbClr val="008FD4"/>
              </a:solidFill>
              <a:ln>
                <a:solidFill>
                  <a:schemeClr val="bg1"/>
                </a:solidFill>
              </a:ln>
            </c:spPr>
          </c:dPt>
          <c:dPt>
            <c:idx val="3"/>
            <c:bubble3D val="0"/>
            <c:spPr>
              <a:solidFill>
                <a:srgbClr val="00AEEF"/>
              </a:solidFill>
              <a:ln>
                <a:solidFill>
                  <a:schemeClr val="bg1"/>
                </a:solidFill>
              </a:ln>
            </c:spPr>
          </c:dPt>
          <c:dPt>
            <c:idx val="4"/>
            <c:bubble3D val="0"/>
            <c:spPr>
              <a:solidFill>
                <a:srgbClr val="8ED8F8"/>
              </a:solidFill>
              <a:ln>
                <a:solidFill>
                  <a:schemeClr val="bg1"/>
                </a:solidFill>
              </a:ln>
            </c:spPr>
          </c:dPt>
          <c:dLbls>
            <c:dLbl>
              <c:idx val="0"/>
              <c:layout>
                <c:manualLayout>
                  <c:x val="1.3194444444444439E-2"/>
                  <c:y val="6.6037735849057033E-2"/>
                </c:manualLayout>
              </c:layout>
              <c:numFmt formatCode="#.000%" sourceLinked="0"/>
              <c:spPr/>
              <c:txPr>
                <a:bodyPr/>
                <a:lstStyle/>
                <a:p>
                  <a:pPr>
                    <a:defRPr sz="1000" b="1">
                      <a:solidFill>
                        <a:srgbClr val="002060"/>
                      </a:solidFill>
                      <a:latin typeface="Arial" pitchFamily="34" charset="0"/>
                      <a:cs typeface="Arial" pitchFamily="34" charset="0"/>
                    </a:defRPr>
                  </a:pPr>
                  <a:endParaRPr lang="en-US"/>
                </a:p>
              </c:txPr>
              <c:showLegendKey val="0"/>
              <c:showVal val="1"/>
              <c:showCatName val="0"/>
              <c:showSerName val="0"/>
              <c:showPercent val="0"/>
              <c:showBubbleSize val="0"/>
            </c:dLbl>
            <c:dLbl>
              <c:idx val="3"/>
              <c:layout>
                <c:manualLayout>
                  <c:x val="0"/>
                  <c:y val="-6.5359477124183538E-3"/>
                </c:manualLayout>
              </c:layout>
              <c:showLegendKey val="0"/>
              <c:showVal val="1"/>
              <c:showCatName val="0"/>
              <c:showSerName val="0"/>
              <c:showPercent val="0"/>
              <c:showBubbleSize val="0"/>
            </c:dLbl>
            <c:dLbl>
              <c:idx val="4"/>
              <c:layout>
                <c:manualLayout>
                  <c:x val="1.3888888888889157E-2"/>
                  <c:y val="1.5965071673733403E-2"/>
                </c:manualLayout>
              </c:layout>
              <c:showLegendKey val="0"/>
              <c:showVal val="1"/>
              <c:showCatName val="0"/>
              <c:showSerName val="0"/>
              <c:showPercent val="0"/>
              <c:showBubbleSize val="0"/>
            </c:dLbl>
            <c:dLbl>
              <c:idx val="5"/>
              <c:layout>
                <c:manualLayout>
                  <c:x val="0"/>
                  <c:y val="-1.282051282051282E-2"/>
                </c:manualLayout>
              </c:layout>
              <c:showLegendKey val="0"/>
              <c:showVal val="1"/>
              <c:showCatName val="0"/>
              <c:showSerName val="0"/>
              <c:showPercent val="0"/>
              <c:showBubbleSize val="0"/>
            </c:dLbl>
            <c:numFmt formatCode="0%" sourceLinked="0"/>
            <c:txPr>
              <a:bodyPr/>
              <a:lstStyle/>
              <a:p>
                <a:pPr>
                  <a:defRPr sz="1000" b="1">
                    <a:solidFill>
                      <a:srgbClr val="002060"/>
                    </a:solidFill>
                    <a:latin typeface="Arial" pitchFamily="34" charset="0"/>
                    <a:cs typeface="Arial" pitchFamily="34" charset="0"/>
                  </a:defRPr>
                </a:pPr>
                <a:endParaRPr lang="en-US"/>
              </a:p>
            </c:txPr>
            <c:showLegendKey val="0"/>
            <c:showVal val="1"/>
            <c:showCatName val="0"/>
            <c:showSerName val="0"/>
            <c:showPercent val="0"/>
            <c:showBubbleSize val="0"/>
            <c:showLeaderLines val="1"/>
          </c:dLbls>
          <c:cat>
            <c:strRef>
              <c:f>Sheet1!$A$2:$A$7</c:f>
              <c:strCache>
                <c:ptCount val="6"/>
                <c:pt idx="0">
                  <c:v>Vay Chính phủ và NHNN</c:v>
                </c:pt>
                <c:pt idx="1">
                  <c:v>Tiền gửi và vay các TCTC khác</c:v>
                </c:pt>
                <c:pt idx="2">
                  <c:v>Tiền gửi khách hàng</c:v>
                </c:pt>
                <c:pt idx="3">
                  <c:v>Vốn tài trợ, ủy thác đầu tư</c:v>
                </c:pt>
                <c:pt idx="4">
                  <c:v>Phát hành giấy tờ có giá</c:v>
                </c:pt>
                <c:pt idx="5">
                  <c:v>Nguồn huy động khác</c:v>
                </c:pt>
              </c:strCache>
            </c:strRef>
          </c:cat>
          <c:val>
            <c:numRef>
              <c:f>Sheet1!$B$2:$B$7</c:f>
            </c:numRef>
          </c:val>
        </c:ser>
        <c:ser>
          <c:idx val="1"/>
          <c:order val="1"/>
          <c:tx>
            <c:strRef>
              <c:f>Sheet1!$C$1</c:f>
              <c:strCache>
                <c:ptCount val="1"/>
                <c:pt idx="0">
                  <c:v>2015</c:v>
                </c:pt>
              </c:strCache>
            </c:strRef>
          </c:tx>
          <c:spPr>
            <a:ln>
              <a:solidFill>
                <a:srgbClr val="CCECFF"/>
              </a:solidFill>
            </a:ln>
          </c:spPr>
          <c:dPt>
            <c:idx val="1"/>
            <c:bubble3D val="0"/>
            <c:spPr>
              <a:solidFill>
                <a:srgbClr val="005BAA"/>
              </a:solidFill>
              <a:ln>
                <a:solidFill>
                  <a:srgbClr val="CCECFF"/>
                </a:solidFill>
              </a:ln>
            </c:spPr>
          </c:dPt>
          <c:dPt>
            <c:idx val="2"/>
            <c:bubble3D val="0"/>
            <c:spPr>
              <a:solidFill>
                <a:srgbClr val="008FD4"/>
              </a:solidFill>
              <a:ln>
                <a:solidFill>
                  <a:srgbClr val="CCECFF"/>
                </a:solidFill>
              </a:ln>
            </c:spPr>
          </c:dPt>
          <c:dPt>
            <c:idx val="3"/>
            <c:bubble3D val="0"/>
            <c:spPr>
              <a:solidFill>
                <a:srgbClr val="00AEEF"/>
              </a:solidFill>
              <a:ln>
                <a:solidFill>
                  <a:srgbClr val="CCECFF"/>
                </a:solidFill>
              </a:ln>
            </c:spPr>
          </c:dPt>
          <c:dPt>
            <c:idx val="4"/>
            <c:bubble3D val="0"/>
            <c:spPr>
              <a:solidFill>
                <a:srgbClr val="8ED8F8"/>
              </a:solidFill>
              <a:ln>
                <a:solidFill>
                  <a:srgbClr val="CCECFF"/>
                </a:solidFill>
              </a:ln>
            </c:spPr>
          </c:dPt>
          <c:dLbls>
            <c:dLbl>
              <c:idx val="0"/>
              <c:layout>
                <c:manualLayout>
                  <c:x val="4.1666666666666683E-3"/>
                  <c:y val="7.448458648551283E-2"/>
                </c:manualLayout>
              </c:layout>
              <c:numFmt formatCode="#.000%" sourceLinked="0"/>
              <c:spPr/>
              <c:txPr>
                <a:bodyPr/>
                <a:lstStyle/>
                <a:p>
                  <a:pPr>
                    <a:defRPr sz="1000" b="1">
                      <a:solidFill>
                        <a:srgbClr val="002060"/>
                      </a:solidFill>
                      <a:latin typeface="Arial" pitchFamily="34" charset="0"/>
                      <a:cs typeface="Arial" pitchFamily="34" charset="0"/>
                    </a:defRPr>
                  </a:pPr>
                  <a:endParaRPr lang="en-US"/>
                </a:p>
              </c:txPr>
              <c:showLegendKey val="0"/>
              <c:showVal val="1"/>
              <c:showCatName val="0"/>
              <c:showSerName val="0"/>
              <c:showPercent val="0"/>
              <c:showBubbleSize val="0"/>
            </c:dLbl>
            <c:dLbl>
              <c:idx val="4"/>
              <c:layout>
                <c:manualLayout>
                  <c:x val="-6.9444444444446037E-3"/>
                  <c:y val="-9.4339622641509448E-3"/>
                </c:manualLayout>
              </c:layout>
              <c:showLegendKey val="0"/>
              <c:showVal val="1"/>
              <c:showCatName val="0"/>
              <c:showSerName val="0"/>
              <c:showPercent val="0"/>
              <c:showBubbleSize val="0"/>
            </c:dLbl>
            <c:dLbl>
              <c:idx val="5"/>
              <c:layout>
                <c:manualLayout>
                  <c:x val="1.0416666666666666E-2"/>
                  <c:y val="-3.2051282051282462E-3"/>
                </c:manualLayout>
              </c:layout>
              <c:showLegendKey val="0"/>
              <c:showVal val="1"/>
              <c:showCatName val="0"/>
              <c:showSerName val="0"/>
              <c:showPercent val="0"/>
              <c:showBubbleSize val="0"/>
            </c:dLbl>
            <c:numFmt formatCode="0%" sourceLinked="0"/>
            <c:txPr>
              <a:bodyPr/>
              <a:lstStyle/>
              <a:p>
                <a:pPr>
                  <a:defRPr sz="1000" b="1">
                    <a:solidFill>
                      <a:srgbClr val="002060"/>
                    </a:solidFill>
                    <a:latin typeface="Arial" pitchFamily="34" charset="0"/>
                    <a:cs typeface="Arial" pitchFamily="34" charset="0"/>
                  </a:defRPr>
                </a:pPr>
                <a:endParaRPr lang="en-US"/>
              </a:p>
            </c:txPr>
            <c:showLegendKey val="0"/>
            <c:showVal val="1"/>
            <c:showCatName val="0"/>
            <c:showSerName val="0"/>
            <c:showPercent val="0"/>
            <c:showBubbleSize val="0"/>
            <c:showLeaderLines val="1"/>
          </c:dLbls>
          <c:cat>
            <c:strRef>
              <c:f>Sheet1!$A$2:$A$7</c:f>
              <c:strCache>
                <c:ptCount val="6"/>
                <c:pt idx="0">
                  <c:v>Vay Chính phủ và NHNN</c:v>
                </c:pt>
                <c:pt idx="1">
                  <c:v>Tiền gửi và vay các TCTC khác</c:v>
                </c:pt>
                <c:pt idx="2">
                  <c:v>Tiền gửi khách hàng</c:v>
                </c:pt>
                <c:pt idx="3">
                  <c:v>Vốn tài trợ, ủy thác đầu tư</c:v>
                </c:pt>
                <c:pt idx="4">
                  <c:v>Phát hành giấy tờ có giá</c:v>
                </c:pt>
                <c:pt idx="5">
                  <c:v>Nguồn huy động khác</c:v>
                </c:pt>
              </c:strCache>
            </c:strRef>
          </c:cat>
          <c:val>
            <c:numRef>
              <c:f>Sheet1!$C$2:$C$7</c:f>
            </c:numRef>
          </c:val>
        </c:ser>
        <c:ser>
          <c:idx val="2"/>
          <c:order val="2"/>
          <c:tx>
            <c:strRef>
              <c:f>Sheet1!$D$1</c:f>
              <c:strCache>
                <c:ptCount val="1"/>
                <c:pt idx="0">
                  <c:v>2016</c:v>
                </c:pt>
              </c:strCache>
            </c:strRef>
          </c:tx>
          <c:spPr>
            <a:ln>
              <a:solidFill>
                <a:schemeClr val="bg1"/>
              </a:solidFill>
            </a:ln>
          </c:spPr>
          <c:dPt>
            <c:idx val="0"/>
            <c:bubble3D val="0"/>
            <c:spPr>
              <a:solidFill>
                <a:srgbClr val="F598AA"/>
              </a:solidFill>
              <a:ln>
                <a:solidFill>
                  <a:schemeClr val="bg1"/>
                </a:solidFill>
              </a:ln>
            </c:spPr>
          </c:dPt>
          <c:dPt>
            <c:idx val="1"/>
            <c:bubble3D val="0"/>
            <c:spPr>
              <a:solidFill>
                <a:srgbClr val="005993"/>
              </a:solidFill>
              <a:ln>
                <a:solidFill>
                  <a:schemeClr val="bg1"/>
                </a:solidFill>
              </a:ln>
            </c:spPr>
          </c:dPt>
          <c:dPt>
            <c:idx val="2"/>
            <c:bubble3D val="0"/>
            <c:spPr>
              <a:solidFill>
                <a:srgbClr val="007DB7"/>
              </a:solidFill>
              <a:ln>
                <a:solidFill>
                  <a:schemeClr val="bg1"/>
                </a:solidFill>
              </a:ln>
            </c:spPr>
          </c:dPt>
          <c:dPt>
            <c:idx val="3"/>
            <c:bubble3D val="0"/>
            <c:spPr>
              <a:solidFill>
                <a:srgbClr val="569BCA"/>
              </a:solidFill>
              <a:ln>
                <a:solidFill>
                  <a:schemeClr val="bg1"/>
                </a:solidFill>
              </a:ln>
            </c:spPr>
          </c:dPt>
          <c:dPt>
            <c:idx val="4"/>
            <c:bubble3D val="0"/>
            <c:spPr>
              <a:solidFill>
                <a:srgbClr val="7ED3F7"/>
              </a:solidFill>
              <a:ln>
                <a:solidFill>
                  <a:schemeClr val="bg1"/>
                </a:solidFill>
              </a:ln>
            </c:spPr>
          </c:dPt>
          <c:dPt>
            <c:idx val="5"/>
            <c:bubble3D val="0"/>
            <c:spPr>
              <a:solidFill>
                <a:srgbClr val="E96E87"/>
              </a:solidFill>
              <a:ln>
                <a:solidFill>
                  <a:schemeClr val="bg1"/>
                </a:solidFill>
              </a:ln>
            </c:spPr>
          </c:dPt>
          <c:dLbls>
            <c:dLbl>
              <c:idx val="0"/>
              <c:layout>
                <c:manualLayout>
                  <c:x val="1.7361111111111112E-2"/>
                  <c:y val="7.5163398692810454E-2"/>
                </c:manualLayout>
              </c:layout>
              <c:numFmt formatCode="#.000%" sourceLinked="0"/>
              <c:spPr/>
              <c:txPr>
                <a:bodyPr/>
                <a:lstStyle/>
                <a:p>
                  <a:pPr>
                    <a:defRPr sz="9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dLbl>
            <c:dLbl>
              <c:idx val="3"/>
              <c:layout>
                <c:manualLayout>
                  <c:x val="3.8194444444444448E-2"/>
                  <c:y val="5.2287581699346407E-2"/>
                </c:manualLayout>
              </c:layout>
              <c:numFmt formatCode="0%" sourceLinked="0"/>
              <c:spPr/>
              <c:txPr>
                <a:bodyPr/>
                <a:lstStyle/>
                <a:p>
                  <a:pPr>
                    <a:defRPr sz="9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dLbl>
            <c:dLbl>
              <c:idx val="4"/>
              <c:layout>
                <c:manualLayout>
                  <c:x val="3.2779985392604699E-4"/>
                  <c:y val="-2.8833323242719623E-3"/>
                </c:manualLayout>
              </c:layout>
              <c:numFmt formatCode="0%" sourceLinked="0"/>
              <c:spPr/>
              <c:txPr>
                <a:bodyPr/>
                <a:lstStyle/>
                <a:p>
                  <a:pPr>
                    <a:defRPr sz="9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dLbl>
            <c:numFmt formatCode="0%" sourceLinked="0"/>
            <c:txPr>
              <a:bodyPr/>
              <a:lstStyle/>
              <a:p>
                <a:pPr>
                  <a:defRPr sz="9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1"/>
          </c:dLbls>
          <c:cat>
            <c:strRef>
              <c:f>Sheet1!$A$2:$A$7</c:f>
              <c:strCache>
                <c:ptCount val="6"/>
                <c:pt idx="0">
                  <c:v>Vay Chính phủ và NHNN</c:v>
                </c:pt>
                <c:pt idx="1">
                  <c:v>Tiền gửi và vay các TCTC khác</c:v>
                </c:pt>
                <c:pt idx="2">
                  <c:v>Tiền gửi khách hàng</c:v>
                </c:pt>
                <c:pt idx="3">
                  <c:v>Vốn tài trợ, ủy thác đầu tư</c:v>
                </c:pt>
                <c:pt idx="4">
                  <c:v>Phát hành giấy tờ có giá</c:v>
                </c:pt>
                <c:pt idx="5">
                  <c:v>Nguồn huy động khác</c:v>
                </c:pt>
              </c:strCache>
            </c:strRef>
          </c:cat>
          <c:val>
            <c:numRef>
              <c:f>Sheet1!$D$2:$D$7</c:f>
              <c:numCache>
                <c:formatCode>#.000%</c:formatCode>
                <c:ptCount val="6"/>
                <c:pt idx="0">
                  <c:v>5.5258807832555511E-3</c:v>
                </c:pt>
                <c:pt idx="1">
                  <c:v>9.7857374997557922E-2</c:v>
                </c:pt>
                <c:pt idx="2">
                  <c:v>0.75280165670110089</c:v>
                </c:pt>
                <c:pt idx="3">
                  <c:v>6.9819884320523858E-3</c:v>
                </c:pt>
                <c:pt idx="4">
                  <c:v>2.7408029300257538E-2</c:v>
                </c:pt>
                <c:pt idx="5">
                  <c:v>0.10942506978577576</c:v>
                </c:pt>
              </c:numCache>
            </c:numRef>
          </c:val>
        </c:ser>
        <c:ser>
          <c:idx val="3"/>
          <c:order val="3"/>
          <c:tx>
            <c:strRef>
              <c:f>Sheet1!$E$1</c:f>
              <c:strCache>
                <c:ptCount val="1"/>
                <c:pt idx="0">
                  <c:v>QIV/2017</c:v>
                </c:pt>
              </c:strCache>
            </c:strRef>
          </c:tx>
          <c:spPr>
            <a:ln>
              <a:solidFill>
                <a:schemeClr val="bg1"/>
              </a:solidFill>
            </a:ln>
          </c:spPr>
          <c:dPt>
            <c:idx val="0"/>
            <c:bubble3D val="0"/>
            <c:spPr>
              <a:solidFill>
                <a:srgbClr val="F598AA"/>
              </a:solidFill>
              <a:ln>
                <a:solidFill>
                  <a:schemeClr val="bg1"/>
                </a:solidFill>
              </a:ln>
            </c:spPr>
          </c:dPt>
          <c:dPt>
            <c:idx val="1"/>
            <c:bubble3D val="0"/>
            <c:spPr>
              <a:solidFill>
                <a:srgbClr val="005993"/>
              </a:solidFill>
              <a:ln>
                <a:solidFill>
                  <a:schemeClr val="bg1"/>
                </a:solidFill>
              </a:ln>
            </c:spPr>
          </c:dPt>
          <c:dPt>
            <c:idx val="2"/>
            <c:bubble3D val="0"/>
            <c:spPr>
              <a:solidFill>
                <a:srgbClr val="007DB7"/>
              </a:solidFill>
              <a:ln>
                <a:solidFill>
                  <a:schemeClr val="bg1"/>
                </a:solidFill>
              </a:ln>
            </c:spPr>
          </c:dPt>
          <c:dPt>
            <c:idx val="3"/>
            <c:bubble3D val="0"/>
            <c:spPr>
              <a:solidFill>
                <a:srgbClr val="569BCA"/>
              </a:solidFill>
              <a:ln>
                <a:solidFill>
                  <a:schemeClr val="bg1"/>
                </a:solidFill>
              </a:ln>
            </c:spPr>
          </c:dPt>
          <c:dPt>
            <c:idx val="4"/>
            <c:bubble3D val="0"/>
            <c:spPr>
              <a:solidFill>
                <a:srgbClr val="7ED3F7"/>
              </a:solidFill>
              <a:ln>
                <a:solidFill>
                  <a:schemeClr val="bg1"/>
                </a:solidFill>
              </a:ln>
            </c:spPr>
          </c:dPt>
          <c:dPt>
            <c:idx val="5"/>
            <c:bubble3D val="0"/>
            <c:spPr>
              <a:solidFill>
                <a:srgbClr val="E96E87"/>
              </a:solidFill>
              <a:ln>
                <a:solidFill>
                  <a:schemeClr val="bg1"/>
                </a:solidFill>
              </a:ln>
            </c:spPr>
          </c:dPt>
          <c:dLbls>
            <c:dLbl>
              <c:idx val="0"/>
              <c:layout>
                <c:manualLayout>
                  <c:x val="1.0744605786014038E-2"/>
                  <c:y val="3.8481564448749771E-4"/>
                </c:manualLayout>
              </c:layout>
              <c:showLegendKey val="0"/>
              <c:showVal val="1"/>
              <c:showCatName val="0"/>
              <c:showSerName val="0"/>
              <c:showPercent val="0"/>
              <c:showBubbleSize val="0"/>
            </c:dLbl>
            <c:dLbl>
              <c:idx val="3"/>
              <c:layout>
                <c:manualLayout>
                  <c:x val="-4.8611111111111112E-2"/>
                  <c:y val="-4.2483660130718956E-2"/>
                </c:manualLayout>
              </c:layout>
              <c:numFmt formatCode="0%" sourceLinked="0"/>
              <c:spPr/>
              <c:txPr>
                <a:bodyPr/>
                <a:lstStyle/>
                <a:p>
                  <a:pPr>
                    <a:defRPr sz="9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dLbl>
            <c:dLbl>
              <c:idx val="4"/>
              <c:layout>
                <c:manualLayout>
                  <c:x val="4.1279508795385054E-3"/>
                  <c:y val="3.8481564448749771E-4"/>
                </c:manualLayout>
              </c:layout>
              <c:numFmt formatCode="0%" sourceLinked="0"/>
              <c:spPr/>
              <c:txPr>
                <a:bodyPr/>
                <a:lstStyle/>
                <a:p>
                  <a:pPr>
                    <a:defRPr sz="9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dLbl>
            <c:numFmt formatCode="0%" sourceLinked="0"/>
            <c:txPr>
              <a:bodyPr/>
              <a:lstStyle/>
              <a:p>
                <a:pPr>
                  <a:defRPr sz="9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1"/>
          </c:dLbls>
          <c:cat>
            <c:strRef>
              <c:f>Sheet1!$A$2:$A$7</c:f>
              <c:strCache>
                <c:ptCount val="6"/>
                <c:pt idx="0">
                  <c:v>Vay Chính phủ và NHNN</c:v>
                </c:pt>
                <c:pt idx="1">
                  <c:v>Tiền gửi và vay các TCTC khác</c:v>
                </c:pt>
                <c:pt idx="2">
                  <c:v>Tiền gửi khách hàng</c:v>
                </c:pt>
                <c:pt idx="3">
                  <c:v>Vốn tài trợ, ủy thác đầu tư</c:v>
                </c:pt>
                <c:pt idx="4">
                  <c:v>Phát hành giấy tờ có giá</c:v>
                </c:pt>
                <c:pt idx="5">
                  <c:v>Nguồn huy động khác</c:v>
                </c:pt>
              </c:strCache>
            </c:strRef>
          </c:cat>
          <c:val>
            <c:numRef>
              <c:f>Sheet1!$E$2:$E$7</c:f>
              <c:numCache>
                <c:formatCode>#.000%</c:formatCode>
                <c:ptCount val="6"/>
                <c:pt idx="0">
                  <c:v>1.501960453149229E-2</c:v>
                </c:pt>
                <c:pt idx="1">
                  <c:v>0.11423139944887256</c:v>
                </c:pt>
                <c:pt idx="2">
                  <c:v>0.74310371961638366</c:v>
                </c:pt>
                <c:pt idx="3">
                  <c:v>6.3475875828419613E-3</c:v>
                </c:pt>
                <c:pt idx="4">
                  <c:v>2.2224631840943438E-2</c:v>
                </c:pt>
                <c:pt idx="5">
                  <c:v>9.9073056979466084E-2</c:v>
                </c:pt>
              </c:numCache>
            </c:numRef>
          </c:val>
        </c:ser>
        <c:dLbls>
          <c:showLegendKey val="0"/>
          <c:showVal val="0"/>
          <c:showCatName val="0"/>
          <c:showSerName val="0"/>
          <c:showPercent val="0"/>
          <c:showBubbleSize val="0"/>
          <c:showLeaderLines val="1"/>
        </c:dLbls>
        <c:firstSliceAng val="0"/>
        <c:holeSize val="50"/>
      </c:doughnutChart>
    </c:plotArea>
    <c:legend>
      <c:legendPos val="r"/>
      <c:layout>
        <c:manualLayout>
          <c:xMode val="edge"/>
          <c:yMode val="edge"/>
          <c:x val="4.0308672353455817E-2"/>
          <c:y val="0.63011708095311614"/>
          <c:w val="0.91666666666666663"/>
          <c:h val="0.35354304976583811"/>
        </c:manualLayout>
      </c:layout>
      <c:overlay val="0"/>
      <c:txPr>
        <a:bodyPr/>
        <a:lstStyle/>
        <a:p>
          <a:pPr>
            <a:defRPr sz="1200">
              <a:solidFill>
                <a:srgbClr val="00588F"/>
              </a:solidFill>
              <a:latin typeface="Arial" pitchFamily="34" charset="0"/>
              <a:cs typeface="Arial" pitchFamily="34" charset="0"/>
            </a:defRPr>
          </a:pPr>
          <a:endParaRPr lang="en-US"/>
        </a:p>
      </c:txPr>
    </c:legend>
    <c:plotVisOnly val="1"/>
    <c:dispBlanksAs val="zero"/>
    <c:showDLblsOverMax val="0"/>
  </c:chart>
  <c:spPr>
    <a:noFill/>
    <a:ln>
      <a:noFill/>
    </a:ln>
  </c:spPr>
  <c:txPr>
    <a:bodyPr/>
    <a:lstStyle/>
    <a:p>
      <a:pPr>
        <a:defRPr sz="18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912407902089275E-2"/>
          <c:y val="5.4792081641408835E-2"/>
          <c:w val="0.86732719438372374"/>
          <c:h val="0.67252114878470204"/>
        </c:manualLayout>
      </c:layout>
      <c:barChart>
        <c:barDir val="col"/>
        <c:grouping val="stacked"/>
        <c:varyColors val="0"/>
        <c:ser>
          <c:idx val="0"/>
          <c:order val="0"/>
          <c:tx>
            <c:strRef>
              <c:f>Sheet1!$B$1</c:f>
              <c:strCache>
                <c:ptCount val="1"/>
                <c:pt idx="0">
                  <c:v>Tiền gửi khách hàng</c:v>
                </c:pt>
              </c:strCache>
            </c:strRef>
          </c:tx>
          <c:spPr>
            <a:solidFill>
              <a:srgbClr val="005993"/>
            </a:solidFill>
            <a:ln>
              <a:solidFill>
                <a:srgbClr val="005993"/>
              </a:solidFill>
            </a:ln>
          </c:spPr>
          <c:invertIfNegative val="0"/>
          <c:dLbls>
            <c:dLbl>
              <c:idx val="0"/>
              <c:layout>
                <c:manualLayout>
                  <c:x val="5.3824943675854333E-3"/>
                  <c:y val="-1.4640330616266533E-2"/>
                </c:manualLayout>
              </c:layout>
              <c:showLegendKey val="0"/>
              <c:showVal val="1"/>
              <c:showCatName val="0"/>
              <c:showSerName val="0"/>
              <c:showPercent val="0"/>
              <c:showBubbleSize val="0"/>
            </c:dLbl>
            <c:dLbl>
              <c:idx val="1"/>
              <c:layout>
                <c:manualLayout>
                  <c:x val="-6.9105371252118023E-3"/>
                  <c:y val="-8.329457702647718E-3"/>
                </c:manualLayout>
              </c:layout>
              <c:showLegendKey val="0"/>
              <c:showVal val="1"/>
              <c:showCatName val="0"/>
              <c:showSerName val="0"/>
              <c:showPercent val="0"/>
              <c:showBubbleSize val="0"/>
            </c:dLbl>
            <c:dLbl>
              <c:idx val="2"/>
              <c:layout>
                <c:manualLayout>
                  <c:x val="1.0695586264300296E-4"/>
                  <c:y val="2.7563659133830196E-3"/>
                </c:manualLayout>
              </c:layout>
              <c:showLegendKey val="0"/>
              <c:showVal val="1"/>
              <c:showCatName val="0"/>
              <c:showSerName val="0"/>
              <c:showPercent val="0"/>
              <c:showBubbleSize val="0"/>
            </c:dLbl>
            <c:dLbl>
              <c:idx val="3"/>
              <c:layout>
                <c:manualLayout>
                  <c:x val="-5.6520231414457457E-3"/>
                  <c:y val="1.1494230412649364E-2"/>
                </c:manualLayout>
              </c:layout>
              <c:showLegendKey val="0"/>
              <c:showVal val="1"/>
              <c:showCatName val="0"/>
              <c:showSerName val="0"/>
              <c:showPercent val="0"/>
              <c:showBubbleSize val="0"/>
            </c:dLbl>
            <c:dLbl>
              <c:idx val="4"/>
              <c:layout>
                <c:manualLayout>
                  <c:x val="7.6109791856760903E-3"/>
                  <c:y val="1.4251681936868691E-2"/>
                </c:manualLayout>
              </c:layout>
              <c:showLegendKey val="0"/>
              <c:showVal val="1"/>
              <c:showCatName val="0"/>
              <c:showSerName val="0"/>
              <c:showPercent val="0"/>
              <c:showBubbleSize val="0"/>
            </c:dLbl>
            <c:dLbl>
              <c:idx val="5"/>
              <c:layout>
                <c:manualLayout>
                  <c:x val="6.6666666666666714E-3"/>
                  <c:y val="1.1494252873563218E-2"/>
                </c:manualLayout>
              </c:layout>
              <c:showLegendKey val="0"/>
              <c:showVal val="1"/>
              <c:showCatName val="0"/>
              <c:showSerName val="0"/>
              <c:showPercent val="0"/>
              <c:showBubbleSize val="0"/>
            </c:dLbl>
            <c:dLbl>
              <c:idx val="6"/>
              <c:layout>
                <c:manualLayout>
                  <c:x val="-2.0744683758847329E-3"/>
                  <c:y val="-2.5629751990033225E-2"/>
                </c:manualLayout>
              </c:layout>
              <c:showLegendKey val="0"/>
              <c:showVal val="1"/>
              <c:showCatName val="0"/>
              <c:showSerName val="0"/>
              <c:showPercent val="0"/>
              <c:showBubbleSize val="0"/>
            </c:dLbl>
            <c:dLbl>
              <c:idx val="7"/>
              <c:layout>
                <c:manualLayout>
                  <c:x val="-1.444854864459589E-3"/>
                  <c:y val="-3.3089418290631917E-2"/>
                </c:manualLayout>
              </c:layout>
              <c:showLegendKey val="0"/>
              <c:showVal val="1"/>
              <c:showCatName val="0"/>
              <c:showSerName val="0"/>
              <c:showPercent val="0"/>
              <c:showBubbleSize val="0"/>
            </c:dLbl>
            <c:dLbl>
              <c:idx val="8"/>
              <c:layout>
                <c:manualLayout>
                  <c:x val="0"/>
                  <c:y val="-4.4119224387509169E-2"/>
                </c:manualLayout>
              </c:layout>
              <c:showLegendKey val="0"/>
              <c:showVal val="1"/>
              <c:showCatName val="0"/>
              <c:showSerName val="0"/>
              <c:showPercent val="0"/>
              <c:showBubbleSize val="0"/>
            </c:dLbl>
            <c:dLbl>
              <c:idx val="9"/>
              <c:layout>
                <c:manualLayout>
                  <c:x val="6.0370642469606117E-3"/>
                  <c:y val="-6.8936288105483162E-2"/>
                </c:manualLayout>
              </c:layout>
              <c:showLegendKey val="0"/>
              <c:showVal val="1"/>
              <c:showCatName val="0"/>
              <c:showSerName val="0"/>
              <c:showPercent val="0"/>
              <c:showBubbleSize val="0"/>
            </c:dLbl>
            <c:numFmt formatCode="#,##0" sourceLinked="0"/>
            <c:txPr>
              <a:bodyPr/>
              <a:lstStyle/>
              <a:p>
                <a:pPr>
                  <a:defRPr sz="8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Sheet1!$A$2:$A$23</c:f>
              <c:strCache>
                <c:ptCount val="10"/>
                <c:pt idx="0">
                  <c:v>2011</c:v>
                </c:pt>
                <c:pt idx="1">
                  <c:v>2012</c:v>
                </c:pt>
                <c:pt idx="2">
                  <c:v>2013</c:v>
                </c:pt>
                <c:pt idx="3">
                  <c:v>2014</c:v>
                </c:pt>
                <c:pt idx="4">
                  <c:v>2015</c:v>
                </c:pt>
                <c:pt idx="5">
                  <c:v>2016</c:v>
                </c:pt>
                <c:pt idx="6">
                  <c:v>QI/2017</c:v>
                </c:pt>
                <c:pt idx="7">
                  <c:v>QII/2017</c:v>
                </c:pt>
                <c:pt idx="8">
                  <c:v>QIII/2017</c:v>
                </c:pt>
                <c:pt idx="9">
                  <c:v>QIV/2017</c:v>
                </c:pt>
              </c:strCache>
            </c:strRef>
          </c:cat>
          <c:val>
            <c:numRef>
              <c:f>Sheet1!$B$2:$B$23</c:f>
              <c:numCache>
                <c:formatCode>_(* #,##0_);_(* \(#,##0\);_(* "-"??_);_(@_)</c:formatCode>
                <c:ptCount val="10"/>
                <c:pt idx="0">
                  <c:v>257.273708</c:v>
                </c:pt>
                <c:pt idx="1">
                  <c:v>289.10530699999998</c:v>
                </c:pt>
                <c:pt idx="2">
                  <c:v>364.49700000000001</c:v>
                </c:pt>
                <c:pt idx="3">
                  <c:v>424.181173700182</c:v>
                </c:pt>
                <c:pt idx="4">
                  <c:v>492.96006399999999</c:v>
                </c:pt>
                <c:pt idx="5">
                  <c:v>655.06014800000003</c:v>
                </c:pt>
                <c:pt idx="6">
                  <c:v>666.32768799999997</c:v>
                </c:pt>
                <c:pt idx="7" formatCode="#,##0_);\(#,##0\)">
                  <c:v>692.93074100000001</c:v>
                </c:pt>
                <c:pt idx="8">
                  <c:v>725.04140400000006</c:v>
                </c:pt>
                <c:pt idx="9">
                  <c:v>752.37022300000001</c:v>
                </c:pt>
              </c:numCache>
            </c:numRef>
          </c:val>
        </c:ser>
        <c:ser>
          <c:idx val="1"/>
          <c:order val="1"/>
          <c:tx>
            <c:strRef>
              <c:f>Sheet1!$C$1</c:f>
              <c:strCache>
                <c:ptCount val="1"/>
                <c:pt idx="0">
                  <c:v>Tiền gửi và vay các TCTD khác</c:v>
                </c:pt>
              </c:strCache>
            </c:strRef>
          </c:tx>
          <c:spPr>
            <a:solidFill>
              <a:srgbClr val="E96E87"/>
            </a:solidFill>
            <a:ln>
              <a:solidFill>
                <a:srgbClr val="E96E87"/>
              </a:solidFill>
            </a:ln>
          </c:spPr>
          <c:invertIfNegative val="0"/>
          <c:dLbls>
            <c:dLbl>
              <c:idx val="1"/>
              <c:layout>
                <c:manualLayout>
                  <c:x val="-1.1522309711286642E-3"/>
                  <c:y val="0"/>
                </c:manualLayout>
              </c:layout>
              <c:showLegendKey val="0"/>
              <c:showVal val="1"/>
              <c:showCatName val="0"/>
              <c:showSerName val="0"/>
              <c:showPercent val="0"/>
              <c:showBubbleSize val="0"/>
            </c:dLbl>
            <c:dLbl>
              <c:idx val="2"/>
              <c:layout>
                <c:manualLayout>
                  <c:x val="-2.4044619422572879E-3"/>
                  <c:y val="-5.4944614973977124E-3"/>
                </c:manualLayout>
              </c:layout>
              <c:showLegendKey val="0"/>
              <c:showVal val="1"/>
              <c:showCatName val="0"/>
              <c:showSerName val="0"/>
              <c:showPercent val="0"/>
              <c:showBubbleSize val="0"/>
            </c:dLbl>
            <c:dLbl>
              <c:idx val="3"/>
              <c:layout>
                <c:manualLayout>
                  <c:x val="1.5803149606299432E-3"/>
                  <c:y val="-2.9025251153950585E-3"/>
                </c:manualLayout>
              </c:layout>
              <c:showLegendKey val="0"/>
              <c:showVal val="1"/>
              <c:showCatName val="0"/>
              <c:showSerName val="0"/>
              <c:showPercent val="0"/>
              <c:showBubbleSize val="0"/>
            </c:dLbl>
            <c:dLbl>
              <c:idx val="4"/>
              <c:layout>
                <c:manualLayout>
                  <c:x val="-1.1166192059929509E-3"/>
                  <c:y val="2.8938042452594632E-3"/>
                </c:manualLayout>
              </c:layout>
              <c:showLegendKey val="0"/>
              <c:showVal val="1"/>
              <c:showCatName val="0"/>
              <c:showSerName val="0"/>
              <c:showPercent val="0"/>
              <c:showBubbleSize val="0"/>
            </c:dLbl>
            <c:dLbl>
              <c:idx val="6"/>
              <c:layout>
                <c:manualLayout>
                  <c:x val="-2.388918612055051E-3"/>
                  <c:y val="-5.6310634079234576E-3"/>
                </c:manualLayout>
              </c:layout>
              <c:showLegendKey val="0"/>
              <c:showVal val="1"/>
              <c:showCatName val="0"/>
              <c:showSerName val="0"/>
              <c:showPercent val="0"/>
              <c:showBubbleSize val="0"/>
            </c:dLbl>
            <c:numFmt formatCode="#,##0" sourceLinked="0"/>
            <c:txPr>
              <a:bodyPr/>
              <a:lstStyle/>
              <a:p>
                <a:pPr>
                  <a:defRPr sz="8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Sheet1!$A$2:$A$23</c:f>
              <c:strCache>
                <c:ptCount val="10"/>
                <c:pt idx="0">
                  <c:v>2011</c:v>
                </c:pt>
                <c:pt idx="1">
                  <c:v>2012</c:v>
                </c:pt>
                <c:pt idx="2">
                  <c:v>2013</c:v>
                </c:pt>
                <c:pt idx="3">
                  <c:v>2014</c:v>
                </c:pt>
                <c:pt idx="4">
                  <c:v>2015</c:v>
                </c:pt>
                <c:pt idx="5">
                  <c:v>2016</c:v>
                </c:pt>
                <c:pt idx="6">
                  <c:v>QI/2017</c:v>
                </c:pt>
                <c:pt idx="7">
                  <c:v>QII/2017</c:v>
                </c:pt>
                <c:pt idx="8">
                  <c:v>QIII/2017</c:v>
                </c:pt>
                <c:pt idx="9">
                  <c:v>QIV/2017</c:v>
                </c:pt>
              </c:strCache>
            </c:strRef>
          </c:cat>
          <c:val>
            <c:numRef>
              <c:f>Sheet1!$C$2:$C$23</c:f>
              <c:numCache>
                <c:formatCode>_(* #,##0_);_(* \(#,##0\);_(* "-"??_);_(@_)</c:formatCode>
                <c:ptCount val="10"/>
                <c:pt idx="0" formatCode="#,##0">
                  <c:v>74.407912999999994</c:v>
                </c:pt>
                <c:pt idx="1">
                  <c:v>96.814801000000003</c:v>
                </c:pt>
                <c:pt idx="2">
                  <c:v>80.646000000000001</c:v>
                </c:pt>
                <c:pt idx="3">
                  <c:v>103.76986450121601</c:v>
                </c:pt>
                <c:pt idx="4">
                  <c:v>99.169216000000006</c:v>
                </c:pt>
                <c:pt idx="5">
                  <c:v>85.151866999999996</c:v>
                </c:pt>
                <c:pt idx="6">
                  <c:v>110.41221</c:v>
                </c:pt>
                <c:pt idx="7" formatCode="#,##0_);\(#,##0\)">
                  <c:v>119.22317</c:v>
                </c:pt>
                <c:pt idx="8">
                  <c:v>113.11378000000001</c:v>
                </c:pt>
                <c:pt idx="9">
                  <c:v>115.65586500000001</c:v>
                </c:pt>
              </c:numCache>
            </c:numRef>
          </c:val>
        </c:ser>
        <c:dLbls>
          <c:showLegendKey val="0"/>
          <c:showVal val="0"/>
          <c:showCatName val="0"/>
          <c:showSerName val="0"/>
          <c:showPercent val="0"/>
          <c:showBubbleSize val="0"/>
        </c:dLbls>
        <c:gapWidth val="150"/>
        <c:overlap val="100"/>
        <c:axId val="115324800"/>
        <c:axId val="115326336"/>
      </c:barChart>
      <c:catAx>
        <c:axId val="115324800"/>
        <c:scaling>
          <c:orientation val="minMax"/>
        </c:scaling>
        <c:delete val="0"/>
        <c:axPos val="b"/>
        <c:numFmt formatCode="General" sourceLinked="1"/>
        <c:majorTickMark val="out"/>
        <c:minorTickMark val="none"/>
        <c:tickLblPos val="nextTo"/>
        <c:txPr>
          <a:bodyPr/>
          <a:lstStyle/>
          <a:p>
            <a:pPr>
              <a:defRPr sz="900">
                <a:solidFill>
                  <a:srgbClr val="00588F"/>
                </a:solidFill>
                <a:latin typeface="Arial" pitchFamily="34" charset="0"/>
                <a:cs typeface="Arial" pitchFamily="34" charset="0"/>
              </a:defRPr>
            </a:pPr>
            <a:endParaRPr lang="en-US"/>
          </a:p>
        </c:txPr>
        <c:crossAx val="115326336"/>
        <c:crosses val="autoZero"/>
        <c:auto val="1"/>
        <c:lblAlgn val="ctr"/>
        <c:lblOffset val="100"/>
        <c:noMultiLvlLbl val="0"/>
      </c:catAx>
      <c:valAx>
        <c:axId val="115326336"/>
        <c:scaling>
          <c:orientation val="minMax"/>
        </c:scaling>
        <c:delete val="0"/>
        <c:axPos val="l"/>
        <c:numFmt formatCode="#,##0" sourceLinked="0"/>
        <c:majorTickMark val="out"/>
        <c:minorTickMark val="none"/>
        <c:tickLblPos val="nextTo"/>
        <c:txPr>
          <a:bodyPr/>
          <a:lstStyle/>
          <a:p>
            <a:pPr>
              <a:defRPr sz="900">
                <a:solidFill>
                  <a:srgbClr val="00588F"/>
                </a:solidFill>
                <a:latin typeface="Arial" pitchFamily="34" charset="0"/>
                <a:cs typeface="Arial" pitchFamily="34" charset="0"/>
              </a:defRPr>
            </a:pPr>
            <a:endParaRPr lang="en-US"/>
          </a:p>
        </c:txPr>
        <c:crossAx val="115324800"/>
        <c:crosses val="autoZero"/>
        <c:crossBetween val="between"/>
      </c:valAx>
      <c:spPr>
        <a:noFill/>
      </c:spPr>
    </c:plotArea>
    <c:legend>
      <c:legendPos val="r"/>
      <c:layout>
        <c:manualLayout>
          <c:xMode val="edge"/>
          <c:yMode val="edge"/>
          <c:x val="8.6078315934783545E-2"/>
          <c:y val="0.861708160884052"/>
          <c:w val="0.87096440675267028"/>
          <c:h val="0.1162322269221934"/>
        </c:manualLayout>
      </c:layout>
      <c:overlay val="0"/>
      <c:txPr>
        <a:bodyPr/>
        <a:lstStyle/>
        <a:p>
          <a:pPr>
            <a:defRPr sz="1200">
              <a:solidFill>
                <a:srgbClr val="00588F"/>
              </a:solidFill>
              <a:latin typeface="Arial" pitchFamily="34" charset="0"/>
              <a:cs typeface="Arial" pitchFamily="34" charset="0"/>
            </a:defRPr>
          </a:pPr>
          <a:endParaRPr lang="en-US"/>
        </a:p>
      </c:txPr>
    </c:legend>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024463923141682"/>
          <c:y val="6.6887182135020012E-2"/>
          <c:w val="0.67841776853365032"/>
          <c:h val="0.58944494643087642"/>
        </c:manualLayout>
      </c:layout>
      <c:pieChart>
        <c:varyColors val="1"/>
        <c:ser>
          <c:idx val="0"/>
          <c:order val="0"/>
          <c:tx>
            <c:strRef>
              <c:f>Sheet1!$B$1</c:f>
              <c:strCache>
                <c:ptCount val="1"/>
                <c:pt idx="0">
                  <c:v>Column1</c:v>
                </c:pt>
              </c:strCache>
            </c:strRef>
          </c:tx>
          <c:spPr>
            <a:solidFill>
              <a:srgbClr val="005BAA"/>
            </a:solidFill>
            <a:ln>
              <a:solidFill>
                <a:srgbClr val="005993"/>
              </a:solidFill>
            </a:ln>
          </c:spPr>
          <c:dPt>
            <c:idx val="0"/>
            <c:bubble3D val="0"/>
            <c:spPr>
              <a:solidFill>
                <a:srgbClr val="C7EAFB"/>
              </a:solidFill>
              <a:ln>
                <a:solidFill>
                  <a:srgbClr val="005993"/>
                </a:solidFill>
              </a:ln>
            </c:spPr>
          </c:dPt>
          <c:dPt>
            <c:idx val="1"/>
            <c:bubble3D val="0"/>
            <c:spPr>
              <a:solidFill>
                <a:srgbClr val="7ED3F7"/>
              </a:solidFill>
              <a:ln>
                <a:solidFill>
                  <a:srgbClr val="005993"/>
                </a:solidFill>
              </a:ln>
            </c:spPr>
          </c:dPt>
          <c:dPt>
            <c:idx val="2"/>
            <c:bubble3D val="0"/>
            <c:spPr>
              <a:solidFill>
                <a:srgbClr val="569BCA"/>
              </a:solidFill>
              <a:ln>
                <a:solidFill>
                  <a:srgbClr val="005993"/>
                </a:solidFill>
              </a:ln>
            </c:spPr>
          </c:dPt>
          <c:dPt>
            <c:idx val="3"/>
            <c:bubble3D val="0"/>
            <c:spPr>
              <a:solidFill>
                <a:srgbClr val="007DB7"/>
              </a:solidFill>
              <a:ln>
                <a:solidFill>
                  <a:srgbClr val="005993"/>
                </a:solidFill>
              </a:ln>
            </c:spPr>
          </c:dPt>
          <c:dPt>
            <c:idx val="4"/>
            <c:bubble3D val="0"/>
            <c:spPr>
              <a:solidFill>
                <a:srgbClr val="005993"/>
              </a:solidFill>
              <a:ln>
                <a:solidFill>
                  <a:srgbClr val="005993"/>
                </a:solidFill>
              </a:ln>
            </c:spPr>
          </c:dPt>
          <c:dLbls>
            <c:dLbl>
              <c:idx val="0"/>
              <c:layout>
                <c:manualLayout>
                  <c:x val="-0.1910426880602189"/>
                  <c:y val="7.692440084333721E-2"/>
                </c:manualLayout>
              </c:layout>
              <c:numFmt formatCode="#.000%" sourceLinked="0"/>
              <c:spPr/>
              <c:txPr>
                <a:bodyPr/>
                <a:lstStyle/>
                <a:p>
                  <a:pPr>
                    <a:defRPr sz="10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dLbl>
            <c:dLbl>
              <c:idx val="1"/>
              <c:layout>
                <c:manualLayout>
                  <c:x val="-0.15279651364334176"/>
                  <c:y val="-2.6918592143195214E-2"/>
                </c:manualLayout>
              </c:layout>
              <c:showLegendKey val="0"/>
              <c:showVal val="1"/>
              <c:showCatName val="0"/>
              <c:showSerName val="0"/>
              <c:showPercent val="0"/>
              <c:showBubbleSize val="0"/>
            </c:dLbl>
            <c:dLbl>
              <c:idx val="2"/>
              <c:layout>
                <c:manualLayout>
                  <c:x val="-0.13202619719704847"/>
                  <c:y val="-7.5668645927455785E-2"/>
                </c:manualLayout>
              </c:layout>
              <c:showLegendKey val="0"/>
              <c:showVal val="1"/>
              <c:showCatName val="0"/>
              <c:showSerName val="0"/>
              <c:showPercent val="0"/>
              <c:showBubbleSize val="0"/>
            </c:dLbl>
            <c:dLbl>
              <c:idx val="3"/>
              <c:layout>
                <c:manualLayout>
                  <c:x val="0.21169167533303621"/>
                  <c:y val="-0.11846714857364141"/>
                </c:manualLayout>
              </c:layout>
              <c:showLegendKey val="0"/>
              <c:showVal val="1"/>
              <c:showCatName val="0"/>
              <c:showSerName val="0"/>
              <c:showPercent val="0"/>
              <c:showBubbleSize val="0"/>
            </c:dLbl>
            <c:dLbl>
              <c:idx val="4"/>
              <c:layout>
                <c:manualLayout>
                  <c:x val="5.2192839102659337E-2"/>
                  <c:y val="9.3215868508239749E-2"/>
                </c:manualLayout>
              </c:layout>
              <c:showLegendKey val="0"/>
              <c:showVal val="1"/>
              <c:showCatName val="0"/>
              <c:showSerName val="0"/>
              <c:showPercent val="0"/>
              <c:showBubbleSize val="0"/>
            </c:dLbl>
            <c:numFmt formatCode="#.000%" sourceLinked="0"/>
            <c:txPr>
              <a:bodyPr/>
              <a:lstStyle/>
              <a:p>
                <a:pPr>
                  <a:defRPr sz="10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1"/>
          </c:dLbls>
          <c:cat>
            <c:strRef>
              <c:f>Sheet1!$A$2:$A$6</c:f>
              <c:strCache>
                <c:ptCount val="5"/>
                <c:pt idx="0">
                  <c:v>DNNN (26,92%)</c:v>
                </c:pt>
                <c:pt idx="1">
                  <c:v>DN FDI (5,57%)</c:v>
                </c:pt>
                <c:pt idx="2">
                  <c:v>Doanh nghiệp khác (8,49%)</c:v>
                </c:pt>
                <c:pt idx="3">
                  <c:v>Cá nhân (53,19%)</c:v>
                </c:pt>
                <c:pt idx="4">
                  <c:v>Thành phần khác (5,83%)</c:v>
                </c:pt>
              </c:strCache>
            </c:strRef>
          </c:cat>
          <c:val>
            <c:numRef>
              <c:f>Sheet1!$B$2:$B$6</c:f>
              <c:numCache>
                <c:formatCode>#.000%</c:formatCode>
                <c:ptCount val="5"/>
                <c:pt idx="0">
                  <c:v>0.26920933984217887</c:v>
                </c:pt>
                <c:pt idx="1">
                  <c:v>5.566606381312026E-2</c:v>
                </c:pt>
                <c:pt idx="2">
                  <c:v>8.4886201930879798E-2</c:v>
                </c:pt>
                <c:pt idx="3">
                  <c:v>0.53193129526175964</c:v>
                </c:pt>
                <c:pt idx="4">
                  <c:v>5.8307099152061372E-2</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11047046006041697"/>
          <c:y val="0.68803751990017636"/>
          <c:w val="0.81091318773832521"/>
          <c:h val="0.27072479669549504"/>
        </c:manualLayout>
      </c:layout>
      <c:overlay val="0"/>
      <c:txPr>
        <a:bodyPr/>
        <a:lstStyle/>
        <a:p>
          <a:pPr>
            <a:defRPr sz="1200">
              <a:solidFill>
                <a:srgbClr val="00588F"/>
              </a:solidFill>
              <a:latin typeface="Arial" pitchFamily="34" charset="0"/>
              <a:cs typeface="Arial" pitchFamily="34" charset="0"/>
            </a:defRPr>
          </a:pPr>
          <a:endParaRPr lang="en-US"/>
        </a:p>
      </c:txPr>
    </c:legend>
    <c:plotVisOnly val="1"/>
    <c:dispBlanksAs val="zero"/>
    <c:showDLblsOverMax val="0"/>
  </c:chart>
  <c:spPr>
    <a:noFill/>
  </c:spPr>
  <c:txPr>
    <a:bodyPr/>
    <a:lstStyle/>
    <a:p>
      <a:pPr>
        <a:defRPr sz="1800"/>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898355865894126"/>
          <c:y val="8.4576825437803885E-2"/>
          <c:w val="0.66193879067003414"/>
          <c:h val="0.57512714599199688"/>
        </c:manualLayout>
      </c:layout>
      <c:pieChart>
        <c:varyColors val="1"/>
        <c:ser>
          <c:idx val="0"/>
          <c:order val="0"/>
          <c:tx>
            <c:strRef>
              <c:f>Sheet1!$B$1</c:f>
              <c:strCache>
                <c:ptCount val="1"/>
                <c:pt idx="0">
                  <c:v>Phân loại các khoản tien gui</c:v>
                </c:pt>
              </c:strCache>
            </c:strRef>
          </c:tx>
          <c:dPt>
            <c:idx val="0"/>
            <c:bubble3D val="0"/>
            <c:spPr>
              <a:solidFill>
                <a:srgbClr val="D71249"/>
              </a:solidFill>
              <a:ln>
                <a:solidFill>
                  <a:srgbClr val="D71249"/>
                </a:solidFill>
              </a:ln>
            </c:spPr>
          </c:dPt>
          <c:dPt>
            <c:idx val="1"/>
            <c:bubble3D val="0"/>
            <c:spPr>
              <a:solidFill>
                <a:srgbClr val="E23B50"/>
              </a:solidFill>
              <a:ln>
                <a:solidFill>
                  <a:srgbClr val="E23B50"/>
                </a:solidFill>
              </a:ln>
            </c:spPr>
          </c:dPt>
          <c:dPt>
            <c:idx val="2"/>
            <c:bubble3D val="0"/>
            <c:spPr>
              <a:solidFill>
                <a:srgbClr val="E96E87"/>
              </a:solidFill>
              <a:ln>
                <a:solidFill>
                  <a:srgbClr val="E96E87"/>
                </a:solidFill>
              </a:ln>
            </c:spPr>
          </c:dPt>
          <c:dPt>
            <c:idx val="3"/>
            <c:bubble3D val="0"/>
            <c:spPr>
              <a:solidFill>
                <a:srgbClr val="F598AA"/>
              </a:solidFill>
              <a:ln>
                <a:solidFill>
                  <a:srgbClr val="F598AA"/>
                </a:solidFill>
              </a:ln>
            </c:spPr>
          </c:dPt>
          <c:dLbls>
            <c:dLbl>
              <c:idx val="0"/>
              <c:layout>
                <c:manualLayout>
                  <c:x val="-0.10682389937106919"/>
                  <c:y val="0.14216664515296243"/>
                </c:manualLayout>
              </c:layout>
              <c:showLegendKey val="0"/>
              <c:showVal val="1"/>
              <c:showCatName val="0"/>
              <c:showSerName val="0"/>
              <c:showPercent val="0"/>
              <c:showBubbleSize val="0"/>
            </c:dLbl>
            <c:dLbl>
              <c:idx val="1"/>
              <c:layout>
                <c:manualLayout>
                  <c:x val="0.1962801465854504"/>
                  <c:y val="-0.18352523557506131"/>
                </c:manualLayout>
              </c:layout>
              <c:showLegendKey val="0"/>
              <c:showVal val="1"/>
              <c:showCatName val="0"/>
              <c:showSerName val="0"/>
              <c:showPercent val="0"/>
              <c:showBubbleSize val="0"/>
            </c:dLbl>
            <c:dLbl>
              <c:idx val="2"/>
              <c:numFmt formatCode="#.000%" sourceLinked="0"/>
              <c:spPr/>
              <c:txPr>
                <a:bodyPr/>
                <a:lstStyle/>
                <a:p>
                  <a:pPr>
                    <a:defRPr sz="10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dLbl>
            <c:dLbl>
              <c:idx val="3"/>
              <c:layout>
                <c:manualLayout>
                  <c:x val="4.806839003615114E-2"/>
                  <c:y val="8.059227227744073E-2"/>
                </c:manualLayout>
              </c:layout>
              <c:showLegendKey val="0"/>
              <c:showVal val="1"/>
              <c:showCatName val="0"/>
              <c:showSerName val="0"/>
              <c:showPercent val="0"/>
              <c:showBubbleSize val="0"/>
            </c:dLbl>
            <c:numFmt formatCode="#.000%" sourceLinked="0"/>
            <c:txPr>
              <a:bodyPr/>
              <a:lstStyle/>
              <a:p>
                <a:pPr>
                  <a:defRPr sz="10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1"/>
          </c:dLbls>
          <c:cat>
            <c:strRef>
              <c:f>Sheet1!$A$2:$A$5</c:f>
              <c:strCache>
                <c:ptCount val="4"/>
                <c:pt idx="0">
                  <c:v>Tiền gửi không kỳ hạn (15,34%)</c:v>
                </c:pt>
                <c:pt idx="1">
                  <c:v>Tiền gửi có kỳ hạn (83,92%)</c:v>
                </c:pt>
                <c:pt idx="2">
                  <c:v>Tiền gửi vốn chuyên dụng (0,42%)</c:v>
                </c:pt>
                <c:pt idx="3">
                  <c:v>Tiền gửi ký quỹ (0,32%)</c:v>
                </c:pt>
              </c:strCache>
            </c:strRef>
          </c:cat>
          <c:val>
            <c:numRef>
              <c:f>Sheet1!$B$2:$B$5</c:f>
              <c:numCache>
                <c:formatCode>#.000%</c:formatCode>
                <c:ptCount val="4"/>
                <c:pt idx="0">
                  <c:v>0.15339131782731386</c:v>
                </c:pt>
                <c:pt idx="1">
                  <c:v>0.83919338737572557</c:v>
                </c:pt>
                <c:pt idx="2">
                  <c:v>4.2185547792472911E-3</c:v>
                </c:pt>
                <c:pt idx="3">
                  <c:v>3.1967400177133273E-3</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3.4260634873471009E-2"/>
          <c:y val="0.70611806720881187"/>
          <c:w val="0.94559451295003205"/>
          <c:h val="0.26045006669248311"/>
        </c:manualLayout>
      </c:layout>
      <c:overlay val="0"/>
      <c:txPr>
        <a:bodyPr/>
        <a:lstStyle/>
        <a:p>
          <a:pPr>
            <a:defRPr sz="1200">
              <a:solidFill>
                <a:srgbClr val="00588F"/>
              </a:solidFill>
              <a:latin typeface="Arial" pitchFamily="34" charset="0"/>
              <a:cs typeface="Arial" pitchFamily="34" charset="0"/>
            </a:defRPr>
          </a:pPr>
          <a:endParaRPr lang="en-US"/>
        </a:p>
      </c:txPr>
    </c:legend>
    <c:plotVisOnly val="1"/>
    <c:dispBlanksAs val="zero"/>
    <c:showDLblsOverMax val="0"/>
  </c:chart>
  <c:spPr>
    <a:noFill/>
  </c:spPr>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100">
                <a:solidFill>
                  <a:srgbClr val="005993"/>
                </a:solidFill>
                <a:latin typeface="Arial" pitchFamily="34" charset="0"/>
                <a:cs typeface="Arial" pitchFamily="34" charset="0"/>
              </a:defRPr>
            </a:pPr>
            <a:r>
              <a:rPr lang="en-US" sz="1100" err="1" smtClean="0">
                <a:solidFill>
                  <a:srgbClr val="005993"/>
                </a:solidFill>
                <a:latin typeface="Arial" pitchFamily="34" charset="0"/>
                <a:cs typeface="Arial" pitchFamily="34" charset="0"/>
              </a:rPr>
              <a:t>Tăng</a:t>
            </a:r>
            <a:r>
              <a:rPr lang="en-US" sz="1100" baseline="0" smtClean="0">
                <a:solidFill>
                  <a:srgbClr val="005993"/>
                </a:solidFill>
                <a:latin typeface="Arial" pitchFamily="34" charset="0"/>
                <a:cs typeface="Arial" pitchFamily="34" charset="0"/>
              </a:rPr>
              <a:t> </a:t>
            </a:r>
            <a:r>
              <a:rPr lang="en-US" sz="1100" baseline="0" err="1" smtClean="0">
                <a:solidFill>
                  <a:srgbClr val="005993"/>
                </a:solidFill>
                <a:latin typeface="Arial" pitchFamily="34" charset="0"/>
                <a:cs typeface="Arial" pitchFamily="34" charset="0"/>
              </a:rPr>
              <a:t>trưởng</a:t>
            </a:r>
            <a:r>
              <a:rPr lang="en-US" sz="1100" baseline="0" smtClean="0">
                <a:solidFill>
                  <a:srgbClr val="005993"/>
                </a:solidFill>
                <a:latin typeface="Arial" pitchFamily="34" charset="0"/>
                <a:cs typeface="Arial" pitchFamily="34" charset="0"/>
              </a:rPr>
              <a:t> GDP </a:t>
            </a:r>
            <a:r>
              <a:rPr lang="en-US" sz="1100" baseline="0" err="1" smtClean="0">
                <a:solidFill>
                  <a:srgbClr val="005993"/>
                </a:solidFill>
                <a:latin typeface="Arial" pitchFamily="34" charset="0"/>
                <a:cs typeface="Arial" pitchFamily="34" charset="0"/>
              </a:rPr>
              <a:t>theo</a:t>
            </a:r>
            <a:r>
              <a:rPr lang="en-US" sz="1100" baseline="0" smtClean="0">
                <a:solidFill>
                  <a:srgbClr val="005993"/>
                </a:solidFill>
                <a:latin typeface="Arial" pitchFamily="34" charset="0"/>
                <a:cs typeface="Arial" pitchFamily="34" charset="0"/>
              </a:rPr>
              <a:t> </a:t>
            </a:r>
            <a:r>
              <a:rPr lang="en-US" sz="1100" baseline="0" err="1" smtClean="0">
                <a:solidFill>
                  <a:srgbClr val="005993"/>
                </a:solidFill>
                <a:latin typeface="Arial" pitchFamily="34" charset="0"/>
                <a:cs typeface="Arial" pitchFamily="34" charset="0"/>
              </a:rPr>
              <a:t>quý</a:t>
            </a:r>
            <a:r>
              <a:rPr lang="en-US" sz="1100" baseline="0" smtClean="0">
                <a:solidFill>
                  <a:srgbClr val="005993"/>
                </a:solidFill>
                <a:latin typeface="Arial" pitchFamily="34" charset="0"/>
                <a:cs typeface="Arial" pitchFamily="34" charset="0"/>
              </a:rPr>
              <a:t> (2014 – 2017)</a:t>
            </a:r>
            <a:endParaRPr lang="en-US" sz="1100">
              <a:solidFill>
                <a:srgbClr val="005993"/>
              </a:solidFill>
              <a:latin typeface="Arial" pitchFamily="34" charset="0"/>
              <a:cs typeface="Arial" pitchFamily="34" charset="0"/>
            </a:endParaRPr>
          </a:p>
        </c:rich>
      </c:tx>
      <c:layout>
        <c:manualLayout>
          <c:xMode val="edge"/>
          <c:yMode val="edge"/>
          <c:x val="0.1691475198092352"/>
          <c:y val="2.6315710536182976E-2"/>
        </c:manualLayout>
      </c:layout>
      <c:overlay val="1"/>
    </c:title>
    <c:autoTitleDeleted val="0"/>
    <c:plotArea>
      <c:layout>
        <c:manualLayout>
          <c:layoutTarget val="inner"/>
          <c:xMode val="edge"/>
          <c:yMode val="edge"/>
          <c:x val="9.7292728114868027E-2"/>
          <c:y val="0.14339595050618748"/>
          <c:w val="0.86801734342030779"/>
          <c:h val="0.59879527559055479"/>
        </c:manualLayout>
      </c:layout>
      <c:lineChart>
        <c:grouping val="standard"/>
        <c:varyColors val="0"/>
        <c:ser>
          <c:idx val="0"/>
          <c:order val="0"/>
          <c:tx>
            <c:strRef>
              <c:f>Sheet1!$B$1</c:f>
              <c:strCache>
                <c:ptCount val="1"/>
                <c:pt idx="0">
                  <c:v>%GDP (q-o-q)</c:v>
                </c:pt>
              </c:strCache>
            </c:strRef>
          </c:tx>
          <c:spPr>
            <a:ln>
              <a:solidFill>
                <a:srgbClr val="C00000"/>
              </a:solidFill>
            </a:ln>
          </c:spPr>
          <c:marker>
            <c:spPr>
              <a:solidFill>
                <a:srgbClr val="C00000"/>
              </a:solidFill>
              <a:ln>
                <a:solidFill>
                  <a:srgbClr val="C00000"/>
                </a:solidFill>
              </a:ln>
            </c:spPr>
          </c:marker>
          <c:dLbls>
            <c:dLbl>
              <c:idx val="0"/>
              <c:layout>
                <c:manualLayout>
                  <c:x val="-5.1790180639184807E-2"/>
                  <c:y val="7.0175478065241839E-2"/>
                </c:manualLayout>
              </c:layout>
              <c:showLegendKey val="0"/>
              <c:showVal val="1"/>
              <c:showCatName val="0"/>
              <c:showSerName val="0"/>
              <c:showPercent val="0"/>
              <c:showBubbleSize val="0"/>
            </c:dLbl>
            <c:dLbl>
              <c:idx val="1"/>
              <c:layout>
                <c:manualLayout>
                  <c:x val="-2.9557366054795201E-2"/>
                  <c:y val="6.1604177916298193E-2"/>
                </c:manualLayout>
              </c:layout>
              <c:showLegendKey val="0"/>
              <c:showVal val="1"/>
              <c:showCatName val="0"/>
              <c:showSerName val="0"/>
              <c:showPercent val="0"/>
              <c:showBubbleSize val="0"/>
            </c:dLbl>
            <c:dLbl>
              <c:idx val="2"/>
              <c:layout>
                <c:manualLayout>
                  <c:x val="-8.2184604684666776E-2"/>
                  <c:y val="-5.4269097368644797E-2"/>
                </c:manualLayout>
              </c:layout>
              <c:showLegendKey val="0"/>
              <c:showVal val="1"/>
              <c:showCatName val="0"/>
              <c:showSerName val="0"/>
              <c:showPercent val="0"/>
              <c:showBubbleSize val="0"/>
            </c:dLbl>
            <c:dLbl>
              <c:idx val="3"/>
              <c:layout>
                <c:manualLayout>
                  <c:x val="-5.4005067189945105E-2"/>
                  <c:y val="-6.7543633405552611E-2"/>
                </c:manualLayout>
              </c:layout>
              <c:showLegendKey val="0"/>
              <c:showVal val="1"/>
              <c:showCatName val="0"/>
              <c:showSerName val="0"/>
              <c:showPercent val="0"/>
              <c:showBubbleSize val="0"/>
            </c:dLbl>
            <c:dLbl>
              <c:idx val="4"/>
              <c:layout>
                <c:manualLayout>
                  <c:x val="-6.0313967063265354E-2"/>
                  <c:y val="5.257320994813304E-2"/>
                </c:manualLayout>
              </c:layout>
              <c:showLegendKey val="0"/>
              <c:showVal val="1"/>
              <c:showCatName val="0"/>
              <c:showSerName val="0"/>
              <c:showPercent val="0"/>
              <c:showBubbleSize val="0"/>
            </c:dLbl>
            <c:dLbl>
              <c:idx val="5"/>
              <c:layout>
                <c:manualLayout>
                  <c:x val="-5.5534663056707817E-2"/>
                  <c:y val="-5.689236854160331E-2"/>
                </c:manualLayout>
              </c:layout>
              <c:showLegendKey val="0"/>
              <c:showVal val="1"/>
              <c:showCatName val="0"/>
              <c:showSerName val="0"/>
              <c:showPercent val="0"/>
              <c:showBubbleSize val="0"/>
            </c:dLbl>
            <c:dLbl>
              <c:idx val="6"/>
              <c:layout>
                <c:manualLayout>
                  <c:x val="-4.9953649410844923E-2"/>
                  <c:y val="7.4561461067366913E-2"/>
                </c:manualLayout>
              </c:layout>
              <c:showLegendKey val="0"/>
              <c:showVal val="1"/>
              <c:showCatName val="0"/>
              <c:showSerName val="0"/>
              <c:showPercent val="0"/>
              <c:showBubbleSize val="0"/>
            </c:dLbl>
            <c:dLbl>
              <c:idx val="7"/>
              <c:layout>
                <c:manualLayout>
                  <c:x val="-5.0230507464169502E-2"/>
                  <c:y val="-5.4047575136456645E-2"/>
                </c:manualLayout>
              </c:layout>
              <c:showLegendKey val="0"/>
              <c:showVal val="1"/>
              <c:showCatName val="0"/>
              <c:showSerName val="0"/>
              <c:showPercent val="0"/>
              <c:showBubbleSize val="0"/>
            </c:dLbl>
            <c:dLbl>
              <c:idx val="8"/>
              <c:layout>
                <c:manualLayout>
                  <c:x val="-5.8128248674797739E-2"/>
                  <c:y val="6.1904761904761983E-2"/>
                </c:manualLayout>
              </c:layout>
              <c:showLegendKey val="0"/>
              <c:showVal val="1"/>
              <c:showCatName val="0"/>
              <c:showSerName val="0"/>
              <c:showPercent val="0"/>
              <c:showBubbleSize val="0"/>
            </c:dLbl>
            <c:dLbl>
              <c:idx val="9"/>
              <c:layout>
                <c:manualLayout>
                  <c:x val="-6.031272510494548E-2"/>
                  <c:y val="-6.1587380021914252E-2"/>
                </c:manualLayout>
              </c:layout>
              <c:showLegendKey val="0"/>
              <c:showVal val="1"/>
              <c:showCatName val="0"/>
              <c:showSerName val="0"/>
              <c:showPercent val="0"/>
              <c:showBubbleSize val="0"/>
            </c:dLbl>
            <c:dLbl>
              <c:idx val="10"/>
              <c:layout>
                <c:manualLayout>
                  <c:x val="-4.9645390070921988E-2"/>
                  <c:y val="5.7142857142857141E-2"/>
                </c:manualLayout>
              </c:layout>
              <c:showLegendKey val="0"/>
              <c:showVal val="1"/>
              <c:showCatName val="0"/>
              <c:showSerName val="0"/>
              <c:showPercent val="0"/>
              <c:showBubbleSize val="0"/>
            </c:dLbl>
            <c:dLbl>
              <c:idx val="11"/>
              <c:layout>
                <c:manualLayout>
                  <c:x val="-6.5915804642066811E-2"/>
                  <c:y val="-4.2857142857142913E-2"/>
                </c:manualLayout>
              </c:layout>
              <c:showLegendKey val="0"/>
              <c:showVal val="1"/>
              <c:showCatName val="0"/>
              <c:showSerName val="0"/>
              <c:showPercent val="0"/>
              <c:showBubbleSize val="0"/>
            </c:dLbl>
            <c:dLbl>
              <c:idx val="12"/>
              <c:layout>
                <c:manualLayout>
                  <c:x val="-5.7689709133361487E-2"/>
                  <c:y val="6.6666666666666666E-2"/>
                </c:manualLayout>
              </c:layout>
              <c:showLegendKey val="0"/>
              <c:showVal val="1"/>
              <c:showCatName val="0"/>
              <c:showSerName val="0"/>
              <c:showPercent val="0"/>
              <c:showBubbleSize val="0"/>
            </c:dLbl>
            <c:dLbl>
              <c:idx val="13"/>
              <c:layout>
                <c:manualLayout>
                  <c:x val="-3.0999528055838447E-2"/>
                  <c:y val="4.8254051354662694E-2"/>
                </c:manualLayout>
              </c:layout>
              <c:showLegendKey val="0"/>
              <c:showVal val="1"/>
              <c:showCatName val="0"/>
              <c:showSerName val="0"/>
              <c:showPercent val="0"/>
              <c:showBubbleSize val="0"/>
            </c:dLbl>
            <c:dLbl>
              <c:idx val="14"/>
              <c:layout>
                <c:manualLayout>
                  <c:x val="-7.0761568841749556E-2"/>
                  <c:y val="-5.7778457470356093E-2"/>
                </c:manualLayout>
              </c:layout>
              <c:showLegendKey val="0"/>
              <c:showVal val="1"/>
              <c:showCatName val="0"/>
              <c:showSerName val="0"/>
              <c:showPercent val="0"/>
              <c:showBubbleSize val="0"/>
            </c:dLbl>
            <c:dLbl>
              <c:idx val="15"/>
              <c:layout>
                <c:manualLayout>
                  <c:x val="0"/>
                  <c:y val="-4.4444428890838515E-2"/>
                </c:manualLayout>
              </c:layout>
              <c:showLegendKey val="0"/>
              <c:showVal val="1"/>
              <c:showCatName val="0"/>
              <c:showSerName val="0"/>
              <c:showPercent val="0"/>
              <c:showBubbleSize val="0"/>
            </c:dLbl>
            <c:numFmt formatCode="#.#00%" sourceLinked="0"/>
            <c:txPr>
              <a:bodyPr/>
              <a:lstStyle/>
              <a:p>
                <a:pPr>
                  <a:defRPr sz="800" b="0">
                    <a:solidFill>
                      <a:srgbClr val="D71249"/>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Sheet1!$A$2:$A$21</c:f>
              <c:strCache>
                <c:ptCount val="16"/>
                <c:pt idx="0">
                  <c:v>1Q2014</c:v>
                </c:pt>
                <c:pt idx="1">
                  <c:v>2Q2014</c:v>
                </c:pt>
                <c:pt idx="2">
                  <c:v>3Q2014</c:v>
                </c:pt>
                <c:pt idx="3">
                  <c:v>4Q2014</c:v>
                </c:pt>
                <c:pt idx="4">
                  <c:v>1Q2015</c:v>
                </c:pt>
                <c:pt idx="5">
                  <c:v>2Q2015</c:v>
                </c:pt>
                <c:pt idx="6">
                  <c:v>3Q2015</c:v>
                </c:pt>
                <c:pt idx="7">
                  <c:v>4Q2015</c:v>
                </c:pt>
                <c:pt idx="8">
                  <c:v>1Q2016</c:v>
                </c:pt>
                <c:pt idx="9">
                  <c:v>2Q2016</c:v>
                </c:pt>
                <c:pt idx="10">
                  <c:v>3Q2016</c:v>
                </c:pt>
                <c:pt idx="11">
                  <c:v>4Q2016</c:v>
                </c:pt>
                <c:pt idx="12">
                  <c:v>1Q2017</c:v>
                </c:pt>
                <c:pt idx="13">
                  <c:v>2Q2017</c:v>
                </c:pt>
                <c:pt idx="14">
                  <c:v>3Q2017</c:v>
                </c:pt>
                <c:pt idx="15">
                  <c:v>4Q2017</c:v>
                </c:pt>
              </c:strCache>
            </c:strRef>
          </c:cat>
          <c:val>
            <c:numRef>
              <c:f>Sheet1!$B$2:$B$21</c:f>
              <c:numCache>
                <c:formatCode>#.000%</c:formatCode>
                <c:ptCount val="16"/>
                <c:pt idx="0">
                  <c:v>5.0599999999999999E-2</c:v>
                </c:pt>
                <c:pt idx="1">
                  <c:v>5.3400000000000003E-2</c:v>
                </c:pt>
                <c:pt idx="2">
                  <c:v>6.0699999999999997E-2</c:v>
                </c:pt>
                <c:pt idx="3">
                  <c:v>6.9599999999999995E-2</c:v>
                </c:pt>
                <c:pt idx="4">
                  <c:v>6.1199999999999997E-2</c:v>
                </c:pt>
                <c:pt idx="5">
                  <c:v>6.4699999999999994E-2</c:v>
                </c:pt>
                <c:pt idx="6">
                  <c:v>6.8699999999999997E-2</c:v>
                </c:pt>
                <c:pt idx="7">
                  <c:v>7.0099999999999996E-2</c:v>
                </c:pt>
                <c:pt idx="8">
                  <c:v>5.4800000000000001E-2</c:v>
                </c:pt>
                <c:pt idx="9">
                  <c:v>5.7799999999999997E-2</c:v>
                </c:pt>
                <c:pt idx="10">
                  <c:v>6.5600000000000006E-2</c:v>
                </c:pt>
                <c:pt idx="11">
                  <c:v>6.6799999999999998E-2</c:v>
                </c:pt>
                <c:pt idx="12">
                  <c:v>5.0999999999999997E-2</c:v>
                </c:pt>
                <c:pt idx="13">
                  <c:v>6.1699999999999998E-2</c:v>
                </c:pt>
                <c:pt idx="14">
                  <c:v>7.46E-2</c:v>
                </c:pt>
                <c:pt idx="15">
                  <c:v>7.6499999999999999E-2</c:v>
                </c:pt>
              </c:numCache>
            </c:numRef>
          </c:val>
          <c:smooth val="0"/>
        </c:ser>
        <c:dLbls>
          <c:showLegendKey val="0"/>
          <c:showVal val="0"/>
          <c:showCatName val="0"/>
          <c:showSerName val="0"/>
          <c:showPercent val="0"/>
          <c:showBubbleSize val="0"/>
        </c:dLbls>
        <c:marker val="1"/>
        <c:smooth val="0"/>
        <c:axId val="103052416"/>
        <c:axId val="103053952"/>
      </c:lineChart>
      <c:catAx>
        <c:axId val="103052416"/>
        <c:scaling>
          <c:orientation val="minMax"/>
        </c:scaling>
        <c:delete val="0"/>
        <c:axPos val="b"/>
        <c:numFmt formatCode="General" sourceLinked="1"/>
        <c:majorTickMark val="out"/>
        <c:minorTickMark val="none"/>
        <c:tickLblPos val="nextTo"/>
        <c:txPr>
          <a:bodyPr/>
          <a:lstStyle/>
          <a:p>
            <a:pPr>
              <a:defRPr sz="800" b="0">
                <a:solidFill>
                  <a:srgbClr val="005993"/>
                </a:solidFill>
                <a:latin typeface="Arial" pitchFamily="34" charset="0"/>
                <a:cs typeface="Arial" pitchFamily="34" charset="0"/>
              </a:defRPr>
            </a:pPr>
            <a:endParaRPr lang="en-US"/>
          </a:p>
        </c:txPr>
        <c:crossAx val="103053952"/>
        <c:crosses val="autoZero"/>
        <c:auto val="1"/>
        <c:lblAlgn val="ctr"/>
        <c:lblOffset val="100"/>
        <c:noMultiLvlLbl val="0"/>
      </c:catAx>
      <c:valAx>
        <c:axId val="103053952"/>
        <c:scaling>
          <c:orientation val="minMax"/>
        </c:scaling>
        <c:delete val="0"/>
        <c:axPos val="l"/>
        <c:numFmt formatCode="0%" sourceLinked="0"/>
        <c:majorTickMark val="out"/>
        <c:minorTickMark val="none"/>
        <c:tickLblPos val="nextTo"/>
        <c:txPr>
          <a:bodyPr/>
          <a:lstStyle/>
          <a:p>
            <a:pPr>
              <a:defRPr sz="800" b="0">
                <a:solidFill>
                  <a:srgbClr val="005993"/>
                </a:solidFill>
                <a:latin typeface="Arial" pitchFamily="34" charset="0"/>
                <a:cs typeface="Arial" pitchFamily="34" charset="0"/>
              </a:defRPr>
            </a:pPr>
            <a:endParaRPr lang="en-US"/>
          </a:p>
        </c:txPr>
        <c:crossAx val="103052416"/>
        <c:crosses val="autoZero"/>
        <c:crossBetween val="between"/>
      </c:valAx>
      <c:spPr>
        <a:noFill/>
        <a:ln w="25400">
          <a:noFill/>
        </a:ln>
      </c:spPr>
    </c:plotArea>
    <c:legend>
      <c:legendPos val="r"/>
      <c:legendEntry>
        <c:idx val="0"/>
        <c:txPr>
          <a:bodyPr/>
          <a:lstStyle/>
          <a:p>
            <a:pPr>
              <a:defRPr sz="1000" b="0">
                <a:solidFill>
                  <a:srgbClr val="005993"/>
                </a:solidFill>
                <a:latin typeface="Arial" pitchFamily="34" charset="0"/>
                <a:cs typeface="Arial" pitchFamily="34" charset="0"/>
              </a:defRPr>
            </a:pPr>
            <a:endParaRPr lang="en-US"/>
          </a:p>
        </c:txPr>
      </c:legendEntry>
      <c:layout>
        <c:manualLayout>
          <c:xMode val="edge"/>
          <c:yMode val="edge"/>
          <c:x val="8.8283333333333353E-2"/>
          <c:y val="0.89288126813095747"/>
          <c:w val="0.84551097336237224"/>
          <c:h val="0.10170603674540712"/>
        </c:manualLayout>
      </c:layout>
      <c:overlay val="0"/>
      <c:txPr>
        <a:bodyPr/>
        <a:lstStyle/>
        <a:p>
          <a:pPr>
            <a:defRPr sz="1000" b="1">
              <a:solidFill>
                <a:srgbClr val="005993"/>
              </a:solidFill>
              <a:latin typeface="Arial" pitchFamily="34" charset="0"/>
              <a:cs typeface="Arial" pitchFamily="34" charset="0"/>
            </a:defRPr>
          </a:pPr>
          <a:endParaRPr lang="en-US"/>
        </a:p>
      </c:txPr>
    </c:legend>
    <c:plotVisOnly val="1"/>
    <c:dispBlanksAs val="gap"/>
    <c:showDLblsOverMax val="0"/>
  </c:chart>
  <c:spPr>
    <a:noFill/>
  </c:spPr>
  <c:txPr>
    <a:bodyPr/>
    <a:lstStyle/>
    <a:p>
      <a:pPr>
        <a:defRPr sz="1800"/>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3413045591523285E-2"/>
          <c:y val="6.8965517241379309E-2"/>
          <c:w val="0.90189559638378536"/>
          <c:h val="0.80438682233686309"/>
        </c:manualLayout>
      </c:layout>
      <c:barChart>
        <c:barDir val="col"/>
        <c:grouping val="clustered"/>
        <c:varyColors val="0"/>
        <c:ser>
          <c:idx val="0"/>
          <c:order val="0"/>
          <c:tx>
            <c:strRef>
              <c:f>Sheet1!$B$1</c:f>
              <c:strCache>
                <c:ptCount val="1"/>
                <c:pt idx="0">
                  <c:v>Series 1</c:v>
                </c:pt>
              </c:strCache>
            </c:strRef>
          </c:tx>
          <c:spPr>
            <a:solidFill>
              <a:srgbClr val="005993"/>
            </a:solidFill>
          </c:spPr>
          <c:invertIfNegative val="0"/>
          <c:dLbls>
            <c:numFmt formatCode="##,#00" sourceLinked="0"/>
            <c:txPr>
              <a:bodyPr/>
              <a:lstStyle/>
              <a:p>
                <a:pPr>
                  <a:defRPr sz="9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Sheet1!$A$2:$A$22</c:f>
              <c:strCache>
                <c:ptCount val="8"/>
                <c:pt idx="0">
                  <c:v>2013</c:v>
                </c:pt>
                <c:pt idx="1">
                  <c:v>2014</c:v>
                </c:pt>
                <c:pt idx="2">
                  <c:v>2015</c:v>
                </c:pt>
                <c:pt idx="3">
                  <c:v>2016</c:v>
                </c:pt>
                <c:pt idx="4">
                  <c:v>QI/2017</c:v>
                </c:pt>
                <c:pt idx="5">
                  <c:v>QII/2017</c:v>
                </c:pt>
                <c:pt idx="6">
                  <c:v>QIII/2017</c:v>
                </c:pt>
                <c:pt idx="7">
                  <c:v>QIV/2017</c:v>
                </c:pt>
              </c:strCache>
            </c:strRef>
          </c:cat>
          <c:val>
            <c:numRef>
              <c:f>Sheet1!$B$2:$B$22</c:f>
              <c:numCache>
                <c:formatCode>_(* #,##0_);_(* \(#,##0\);_(* "-"??_);_(@_)</c:formatCode>
                <c:ptCount val="8"/>
                <c:pt idx="0">
                  <c:v>376.28899999999999</c:v>
                </c:pt>
                <c:pt idx="1">
                  <c:v>439.86902657381495</c:v>
                </c:pt>
                <c:pt idx="2">
                  <c:v>538.07982900000002</c:v>
                </c:pt>
                <c:pt idx="3">
                  <c:v>661.987797</c:v>
                </c:pt>
                <c:pt idx="4">
                  <c:v>697.74241099999995</c:v>
                </c:pt>
                <c:pt idx="5">
                  <c:v>730.05031599999995</c:v>
                </c:pt>
                <c:pt idx="6">
                  <c:v>763.16285700000003</c:v>
                </c:pt>
                <c:pt idx="7">
                  <c:v>790.68805899999995</c:v>
                </c:pt>
              </c:numCache>
            </c:numRef>
          </c:val>
        </c:ser>
        <c:dLbls>
          <c:showLegendKey val="0"/>
          <c:showVal val="0"/>
          <c:showCatName val="0"/>
          <c:showSerName val="0"/>
          <c:showPercent val="0"/>
          <c:showBubbleSize val="0"/>
        </c:dLbls>
        <c:gapWidth val="150"/>
        <c:axId val="115531136"/>
        <c:axId val="115815552"/>
      </c:barChart>
      <c:catAx>
        <c:axId val="115531136"/>
        <c:scaling>
          <c:orientation val="minMax"/>
        </c:scaling>
        <c:delete val="0"/>
        <c:axPos val="b"/>
        <c:numFmt formatCode="General" sourceLinked="1"/>
        <c:majorTickMark val="out"/>
        <c:minorTickMark val="none"/>
        <c:tickLblPos val="nextTo"/>
        <c:txPr>
          <a:bodyPr/>
          <a:lstStyle/>
          <a:p>
            <a:pPr>
              <a:defRPr sz="800">
                <a:solidFill>
                  <a:srgbClr val="005993"/>
                </a:solidFill>
                <a:latin typeface="Arial" pitchFamily="34" charset="0"/>
                <a:cs typeface="Arial" pitchFamily="34" charset="0"/>
              </a:defRPr>
            </a:pPr>
            <a:endParaRPr lang="en-US"/>
          </a:p>
        </c:txPr>
        <c:crossAx val="115815552"/>
        <c:crosses val="autoZero"/>
        <c:auto val="1"/>
        <c:lblAlgn val="ctr"/>
        <c:lblOffset val="100"/>
        <c:noMultiLvlLbl val="0"/>
      </c:catAx>
      <c:valAx>
        <c:axId val="115815552"/>
        <c:scaling>
          <c:orientation val="minMax"/>
        </c:scaling>
        <c:delete val="0"/>
        <c:axPos val="l"/>
        <c:numFmt formatCode="#,##0" sourceLinked="0"/>
        <c:majorTickMark val="out"/>
        <c:minorTickMark val="none"/>
        <c:tickLblPos val="nextTo"/>
        <c:txPr>
          <a:bodyPr/>
          <a:lstStyle/>
          <a:p>
            <a:pPr>
              <a:defRPr sz="850">
                <a:solidFill>
                  <a:srgbClr val="005993"/>
                </a:solidFill>
                <a:latin typeface="Arial" pitchFamily="34" charset="0"/>
                <a:cs typeface="Arial" pitchFamily="34" charset="0"/>
              </a:defRPr>
            </a:pPr>
            <a:endParaRPr lang="en-US"/>
          </a:p>
        </c:txPr>
        <c:crossAx val="115531136"/>
        <c:crosses val="autoZero"/>
        <c:crossBetween val="between"/>
      </c:valAx>
      <c:spPr>
        <a:noFill/>
        <a:ln w="25400">
          <a:noFill/>
        </a:ln>
      </c:spPr>
    </c:plotArea>
    <c:plotVisOnly val="1"/>
    <c:dispBlanksAs val="gap"/>
    <c:showDLblsOverMax val="0"/>
  </c:chart>
  <c:spPr>
    <a:noFill/>
  </c:spPr>
  <c:txPr>
    <a:bodyPr/>
    <a:lstStyle/>
    <a:p>
      <a:pPr>
        <a:defRPr sz="1800"/>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555555555555552E-2"/>
          <c:y val="6.8965517241379309E-2"/>
          <c:w val="0.90740740740740744"/>
          <c:h val="0.79289256946329989"/>
        </c:manualLayout>
      </c:layout>
      <c:lineChart>
        <c:grouping val="standard"/>
        <c:varyColors val="0"/>
        <c:ser>
          <c:idx val="0"/>
          <c:order val="0"/>
          <c:tx>
            <c:strRef>
              <c:f>Sheet1!$B$1</c:f>
              <c:strCache>
                <c:ptCount val="1"/>
                <c:pt idx="0">
                  <c:v>Series 1</c:v>
                </c:pt>
              </c:strCache>
            </c:strRef>
          </c:tx>
          <c:spPr>
            <a:ln>
              <a:solidFill>
                <a:srgbClr val="D71249"/>
              </a:solidFill>
            </a:ln>
          </c:spPr>
          <c:marker>
            <c:symbol val="square"/>
            <c:size val="5"/>
            <c:spPr>
              <a:solidFill>
                <a:srgbClr val="D71249"/>
              </a:solidFill>
              <a:ln>
                <a:solidFill>
                  <a:srgbClr val="D71249"/>
                </a:solidFill>
              </a:ln>
            </c:spPr>
          </c:marker>
          <c:dLbls>
            <c:dLbl>
              <c:idx val="0"/>
              <c:layout>
                <c:manualLayout>
                  <c:x val="-9.0357490035967727E-2"/>
                  <c:y val="-7.5351163001176572E-2"/>
                </c:manualLayout>
              </c:layout>
              <c:showLegendKey val="0"/>
              <c:showVal val="1"/>
              <c:showCatName val="0"/>
              <c:showSerName val="0"/>
              <c:showPercent val="0"/>
              <c:showBubbleSize val="0"/>
            </c:dLbl>
            <c:dLbl>
              <c:idx val="1"/>
              <c:layout>
                <c:manualLayout>
                  <c:x val="-5.8642218333819392E-2"/>
                  <c:y val="9.7913838356412347E-2"/>
                </c:manualLayout>
              </c:layout>
              <c:showLegendKey val="0"/>
              <c:showVal val="1"/>
              <c:showCatName val="0"/>
              <c:showSerName val="0"/>
              <c:showPercent val="0"/>
              <c:showBubbleSize val="0"/>
            </c:dLbl>
            <c:dLbl>
              <c:idx val="2"/>
              <c:layout>
                <c:manualLayout>
                  <c:x val="-6.1728395061728392E-2"/>
                  <c:y val="-6.7901167526472989E-2"/>
                </c:manualLayout>
              </c:layout>
              <c:showLegendKey val="0"/>
              <c:showVal val="1"/>
              <c:showCatName val="0"/>
              <c:showSerName val="0"/>
              <c:showPercent val="0"/>
              <c:showBubbleSize val="0"/>
            </c:dLbl>
            <c:dLbl>
              <c:idx val="3"/>
              <c:layout>
                <c:manualLayout>
                  <c:x val="-5.5129775444736073E-2"/>
                  <c:y val="6.6623676350800978E-2"/>
                </c:manualLayout>
              </c:layout>
              <c:showLegendKey val="0"/>
              <c:showVal val="1"/>
              <c:showCatName val="0"/>
              <c:showSerName val="0"/>
              <c:showPercent val="0"/>
              <c:showBubbleSize val="0"/>
            </c:dLbl>
            <c:dLbl>
              <c:idx val="4"/>
              <c:layout>
                <c:manualLayout>
                  <c:x val="-6.4815300865169637E-2"/>
                  <c:y val="-6.7901167526472989E-2"/>
                </c:manualLayout>
              </c:layout>
              <c:showLegendKey val="0"/>
              <c:showVal val="1"/>
              <c:showCatName val="0"/>
              <c:showSerName val="0"/>
              <c:showPercent val="0"/>
              <c:showBubbleSize val="0"/>
            </c:dLbl>
            <c:dLbl>
              <c:idx val="5"/>
              <c:layout>
                <c:manualLayout>
                  <c:x val="-6.9285019928064545E-2"/>
                  <c:y val="8.066340845325369E-2"/>
                </c:manualLayout>
              </c:layout>
              <c:showLegendKey val="0"/>
              <c:showVal val="1"/>
              <c:showCatName val="0"/>
              <c:showSerName val="0"/>
              <c:showPercent val="0"/>
              <c:showBubbleSize val="0"/>
            </c:dLbl>
            <c:dLbl>
              <c:idx val="6"/>
              <c:layout>
                <c:manualLayout>
                  <c:x val="-9.2017108972489547E-2"/>
                  <c:y val="-6.960494162367635E-2"/>
                </c:manualLayout>
              </c:layout>
              <c:showLegendKey val="0"/>
              <c:showVal val="1"/>
              <c:showCatName val="0"/>
              <c:showSerName val="0"/>
              <c:showPercent val="0"/>
              <c:showBubbleSize val="0"/>
            </c:dLbl>
            <c:dLbl>
              <c:idx val="7"/>
              <c:layout>
                <c:manualLayout>
                  <c:x val="-3.08646835812189E-2"/>
                  <c:y val="6.3218390804597707E-2"/>
                </c:manualLayout>
              </c:layout>
              <c:showLegendKey val="0"/>
              <c:showVal val="1"/>
              <c:showCatName val="0"/>
              <c:showSerName val="0"/>
              <c:showPercent val="0"/>
              <c:showBubbleSize val="0"/>
            </c:dLbl>
            <c:dLbl>
              <c:idx val="8"/>
              <c:layout>
                <c:manualLayout>
                  <c:x val="-6.4815057839992224E-2"/>
                  <c:y val="-6.3218390804597707E-2"/>
                </c:manualLayout>
              </c:layout>
              <c:showLegendKey val="0"/>
              <c:showVal val="1"/>
              <c:showCatName val="0"/>
              <c:showSerName val="0"/>
              <c:showPercent val="0"/>
              <c:showBubbleSize val="0"/>
            </c:dLbl>
            <c:dLbl>
              <c:idx val="9"/>
              <c:layout>
                <c:manualLayout>
                  <c:x val="-1.5432098765432098E-2"/>
                  <c:y val="8.0459770114942528E-2"/>
                </c:manualLayout>
              </c:layout>
              <c:showLegendKey val="0"/>
              <c:showVal val="1"/>
              <c:showCatName val="0"/>
              <c:showSerName val="0"/>
              <c:showPercent val="0"/>
              <c:showBubbleSize val="0"/>
            </c:dLbl>
            <c:numFmt formatCode="#.000%" sourceLinked="0"/>
            <c:txPr>
              <a:bodyPr/>
              <a:lstStyle/>
              <a:p>
                <a:pPr>
                  <a:defRPr sz="900" b="1">
                    <a:solidFill>
                      <a:srgbClr val="D71249"/>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Sheet1!$A$2:$A$22</c:f>
              <c:strCache>
                <c:ptCount val="8"/>
                <c:pt idx="0">
                  <c:v>2013</c:v>
                </c:pt>
                <c:pt idx="1">
                  <c:v>2014</c:v>
                </c:pt>
                <c:pt idx="2">
                  <c:v>2015</c:v>
                </c:pt>
                <c:pt idx="3">
                  <c:v>2016</c:v>
                </c:pt>
                <c:pt idx="4">
                  <c:v>QI/2017</c:v>
                </c:pt>
                <c:pt idx="5">
                  <c:v>QII/2017</c:v>
                </c:pt>
                <c:pt idx="6">
                  <c:v>QIII/2017</c:v>
                </c:pt>
                <c:pt idx="7">
                  <c:v>QIV/2017</c:v>
                </c:pt>
              </c:strCache>
            </c:strRef>
          </c:cat>
          <c:val>
            <c:numRef>
              <c:f>Sheet1!$B$2:$B$22</c:f>
              <c:numCache>
                <c:formatCode>#.000%</c:formatCode>
                <c:ptCount val="8"/>
                <c:pt idx="0">
                  <c:v>0.65280000000000005</c:v>
                </c:pt>
                <c:pt idx="1">
                  <c:v>0.6653</c:v>
                </c:pt>
                <c:pt idx="2">
                  <c:v>0.69030305064050712</c:v>
                </c:pt>
                <c:pt idx="3">
                  <c:v>0.69778484108336647</c:v>
                </c:pt>
                <c:pt idx="4">
                  <c:v>0.70665830040306976</c:v>
                </c:pt>
                <c:pt idx="5">
                  <c:v>0.70492762455545277</c:v>
                </c:pt>
                <c:pt idx="6">
                  <c:v>0.71841164839936289</c:v>
                </c:pt>
                <c:pt idx="7">
                  <c:v>0.72207482061240402</c:v>
                </c:pt>
              </c:numCache>
            </c:numRef>
          </c:val>
          <c:smooth val="0"/>
        </c:ser>
        <c:dLbls>
          <c:showLegendKey val="0"/>
          <c:showVal val="0"/>
          <c:showCatName val="0"/>
          <c:showSerName val="0"/>
          <c:showPercent val="0"/>
          <c:showBubbleSize val="0"/>
        </c:dLbls>
        <c:marker val="1"/>
        <c:smooth val="0"/>
        <c:axId val="115876608"/>
        <c:axId val="115878144"/>
      </c:lineChart>
      <c:catAx>
        <c:axId val="115876608"/>
        <c:scaling>
          <c:orientation val="minMax"/>
        </c:scaling>
        <c:delete val="0"/>
        <c:axPos val="b"/>
        <c:numFmt formatCode="General" sourceLinked="1"/>
        <c:majorTickMark val="out"/>
        <c:minorTickMark val="none"/>
        <c:tickLblPos val="nextTo"/>
        <c:txPr>
          <a:bodyPr/>
          <a:lstStyle/>
          <a:p>
            <a:pPr>
              <a:defRPr sz="800">
                <a:solidFill>
                  <a:srgbClr val="005993"/>
                </a:solidFill>
                <a:latin typeface="Arial" pitchFamily="34" charset="0"/>
                <a:cs typeface="Arial" pitchFamily="34" charset="0"/>
              </a:defRPr>
            </a:pPr>
            <a:endParaRPr lang="en-US"/>
          </a:p>
        </c:txPr>
        <c:crossAx val="115878144"/>
        <c:crosses val="autoZero"/>
        <c:auto val="1"/>
        <c:lblAlgn val="ctr"/>
        <c:lblOffset val="100"/>
        <c:tickMarkSkip val="2"/>
        <c:noMultiLvlLbl val="0"/>
      </c:catAx>
      <c:valAx>
        <c:axId val="115878144"/>
        <c:scaling>
          <c:orientation val="minMax"/>
        </c:scaling>
        <c:delete val="1"/>
        <c:axPos val="l"/>
        <c:numFmt formatCode="#.000%" sourceLinked="1"/>
        <c:majorTickMark val="out"/>
        <c:minorTickMark val="none"/>
        <c:tickLblPos val="none"/>
        <c:crossAx val="115876608"/>
        <c:crosses val="autoZero"/>
        <c:crossBetween val="between"/>
      </c:valAx>
    </c:plotArea>
    <c:plotVisOnly val="1"/>
    <c:dispBlanksAs val="gap"/>
    <c:showDLblsOverMax val="0"/>
  </c:chart>
  <c:spPr>
    <a:noFill/>
  </c:spPr>
  <c:txPr>
    <a:bodyPr/>
    <a:lstStyle/>
    <a:p>
      <a:pPr>
        <a:defRPr sz="1800"/>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472003499562554E-2"/>
          <c:y val="0.15394611181563414"/>
          <c:w val="0.41133299309809424"/>
          <c:h val="0.6941244258530187"/>
        </c:manualLayout>
      </c:layout>
      <c:pieChart>
        <c:varyColors val="1"/>
        <c:ser>
          <c:idx val="0"/>
          <c:order val="0"/>
          <c:tx>
            <c:strRef>
              <c:f>Sheet1!$B$1</c:f>
              <c:strCache>
                <c:ptCount val="1"/>
                <c:pt idx="0">
                  <c:v>Phân loại các khoản cho vay</c:v>
                </c:pt>
              </c:strCache>
            </c:strRef>
          </c:tx>
          <c:spPr>
            <a:solidFill>
              <a:srgbClr val="DA2128"/>
            </a:solidFill>
          </c:spPr>
          <c:dPt>
            <c:idx val="0"/>
            <c:bubble3D val="0"/>
            <c:spPr>
              <a:solidFill>
                <a:srgbClr val="F598AA"/>
              </a:solidFill>
              <a:ln>
                <a:solidFill>
                  <a:srgbClr val="E96E87"/>
                </a:solidFill>
              </a:ln>
            </c:spPr>
          </c:dPt>
          <c:dPt>
            <c:idx val="1"/>
            <c:bubble3D val="0"/>
            <c:spPr>
              <a:solidFill>
                <a:srgbClr val="D71249"/>
              </a:solidFill>
              <a:ln>
                <a:solidFill>
                  <a:srgbClr val="D71249"/>
                </a:solidFill>
              </a:ln>
            </c:spPr>
          </c:dPt>
          <c:dPt>
            <c:idx val="2"/>
            <c:bubble3D val="0"/>
            <c:spPr>
              <a:solidFill>
                <a:srgbClr val="E23B50"/>
              </a:solidFill>
              <a:ln>
                <a:solidFill>
                  <a:srgbClr val="E23B50"/>
                </a:solidFill>
              </a:ln>
            </c:spPr>
          </c:dPt>
          <c:dLbls>
            <c:dLbl>
              <c:idx val="0"/>
              <c:layout>
                <c:manualLayout>
                  <c:x val="-0.17351924759405074"/>
                  <c:y val="-6.7026097016530339E-2"/>
                </c:manualLayout>
              </c:layout>
              <c:showLegendKey val="0"/>
              <c:showVal val="1"/>
              <c:showCatName val="0"/>
              <c:showSerName val="0"/>
              <c:showPercent val="0"/>
              <c:showBubbleSize val="0"/>
            </c:dLbl>
            <c:dLbl>
              <c:idx val="1"/>
              <c:layout>
                <c:manualLayout>
                  <c:x val="0.11394016720132205"/>
                  <c:y val="-0.13703426289174359"/>
                </c:manualLayout>
              </c:layout>
              <c:showLegendKey val="0"/>
              <c:showVal val="1"/>
              <c:showCatName val="0"/>
              <c:showSerName val="0"/>
              <c:showPercent val="0"/>
              <c:showBubbleSize val="0"/>
            </c:dLbl>
            <c:dLbl>
              <c:idx val="2"/>
              <c:layout>
                <c:manualLayout>
                  <c:x val="0.14737897346165063"/>
                  <c:y val="0.11076296960992495"/>
                </c:manualLayout>
              </c:layout>
              <c:showLegendKey val="0"/>
              <c:showVal val="1"/>
              <c:showCatName val="0"/>
              <c:showSerName val="0"/>
              <c:showPercent val="0"/>
              <c:showBubbleSize val="0"/>
            </c:dLbl>
            <c:numFmt formatCode="#.000%" sourceLinked="0"/>
            <c:txPr>
              <a:bodyPr/>
              <a:lstStyle/>
              <a:p>
                <a:pPr>
                  <a:defRPr sz="9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1"/>
          </c:dLbls>
          <c:cat>
            <c:strRef>
              <c:f>Sheet1!$A$2:$A$4</c:f>
              <c:strCache>
                <c:ptCount val="3"/>
                <c:pt idx="0">
                  <c:v>Nợ ngắn hạn (56,77%)</c:v>
                </c:pt>
                <c:pt idx="1">
                  <c:v>Nợ trung hạn (9,71%)</c:v>
                </c:pt>
                <c:pt idx="2">
                  <c:v>Nợ dài hạn (33,51%)</c:v>
                </c:pt>
              </c:strCache>
            </c:strRef>
          </c:cat>
          <c:val>
            <c:numRef>
              <c:f>Sheet1!$B$2:$B$4</c:f>
              <c:numCache>
                <c:formatCode>#.000%</c:formatCode>
                <c:ptCount val="3"/>
                <c:pt idx="0">
                  <c:v>0.56774989060508885</c:v>
                </c:pt>
                <c:pt idx="1">
                  <c:v>9.714163648448372E-2</c:v>
                </c:pt>
                <c:pt idx="2">
                  <c:v>0.3351084729104275</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56052128900554099"/>
          <c:y val="0.19433258596211064"/>
          <c:w val="0.37856202002527461"/>
          <c:h val="0.56943259939336643"/>
        </c:manualLayout>
      </c:layout>
      <c:overlay val="0"/>
      <c:txPr>
        <a:bodyPr/>
        <a:lstStyle/>
        <a:p>
          <a:pPr>
            <a:defRPr sz="1200">
              <a:solidFill>
                <a:srgbClr val="005993"/>
              </a:solidFill>
              <a:latin typeface="Arial" pitchFamily="34" charset="0"/>
              <a:cs typeface="Arial" pitchFamily="34" charset="0"/>
            </a:defRPr>
          </a:pPr>
          <a:endParaRPr lang="en-US"/>
        </a:p>
      </c:txPr>
    </c:legend>
    <c:plotVisOnly val="1"/>
    <c:dispBlanksAs val="zero"/>
    <c:showDLblsOverMax val="0"/>
  </c:chart>
  <c:spPr>
    <a:noFill/>
  </c:spPr>
  <c:txPr>
    <a:bodyPr/>
    <a:lstStyle/>
    <a:p>
      <a:pPr>
        <a:defRPr sz="1800"/>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9382716049382713E-2"/>
          <c:y val="0.15104166666666666"/>
          <c:w val="0.41374258773208938"/>
          <c:h val="0.69819061679790062"/>
        </c:manualLayout>
      </c:layout>
      <c:pieChart>
        <c:varyColors val="1"/>
        <c:ser>
          <c:idx val="0"/>
          <c:order val="0"/>
          <c:tx>
            <c:strRef>
              <c:f>Sheet1!$B$1</c:f>
              <c:strCache>
                <c:ptCount val="1"/>
                <c:pt idx="0">
                  <c:v>Column1</c:v>
                </c:pt>
              </c:strCache>
            </c:strRef>
          </c:tx>
          <c:spPr>
            <a:ln>
              <a:solidFill>
                <a:srgbClr val="005993"/>
              </a:solidFill>
            </a:ln>
          </c:spPr>
          <c:dPt>
            <c:idx val="0"/>
            <c:bubble3D val="0"/>
            <c:spPr>
              <a:solidFill>
                <a:srgbClr val="005993"/>
              </a:solidFill>
              <a:ln>
                <a:solidFill>
                  <a:srgbClr val="005993"/>
                </a:solidFill>
              </a:ln>
            </c:spPr>
          </c:dPt>
          <c:dPt>
            <c:idx val="1"/>
            <c:bubble3D val="0"/>
            <c:spPr>
              <a:solidFill>
                <a:srgbClr val="007DB7"/>
              </a:solidFill>
              <a:ln>
                <a:solidFill>
                  <a:srgbClr val="005993"/>
                </a:solidFill>
              </a:ln>
            </c:spPr>
          </c:dPt>
          <c:dPt>
            <c:idx val="2"/>
            <c:bubble3D val="0"/>
            <c:spPr>
              <a:solidFill>
                <a:srgbClr val="569BCA"/>
              </a:solidFill>
              <a:ln>
                <a:solidFill>
                  <a:srgbClr val="005993"/>
                </a:solidFill>
              </a:ln>
            </c:spPr>
          </c:dPt>
          <c:dPt>
            <c:idx val="3"/>
            <c:bubble3D val="0"/>
            <c:spPr>
              <a:solidFill>
                <a:srgbClr val="7ED3F7"/>
              </a:solidFill>
              <a:ln>
                <a:solidFill>
                  <a:srgbClr val="005993"/>
                </a:solidFill>
              </a:ln>
            </c:spPr>
          </c:dPt>
          <c:dPt>
            <c:idx val="4"/>
            <c:bubble3D val="0"/>
            <c:spPr>
              <a:solidFill>
                <a:srgbClr val="C7EAFB"/>
              </a:solidFill>
              <a:ln>
                <a:solidFill>
                  <a:srgbClr val="005993"/>
                </a:solidFill>
              </a:ln>
            </c:spPr>
          </c:dPt>
          <c:dLbls>
            <c:dLbl>
              <c:idx val="0"/>
              <c:layout>
                <c:manualLayout>
                  <c:x val="-0.12120686303101091"/>
                  <c:y val="0.12607939632545931"/>
                </c:manualLayout>
              </c:layout>
              <c:showLegendKey val="0"/>
              <c:showVal val="1"/>
              <c:showCatName val="0"/>
              <c:showSerName val="0"/>
              <c:showPercent val="0"/>
              <c:showBubbleSize val="0"/>
            </c:dLbl>
            <c:dLbl>
              <c:idx val="1"/>
              <c:layout>
                <c:manualLayout>
                  <c:x val="-0.11155365995917171"/>
                  <c:y val="1.0373605643044619E-2"/>
                </c:manualLayout>
              </c:layout>
              <c:showLegendKey val="0"/>
              <c:showVal val="1"/>
              <c:showCatName val="0"/>
              <c:showSerName val="0"/>
              <c:showPercent val="0"/>
              <c:showBubbleSize val="0"/>
            </c:dLbl>
            <c:dLbl>
              <c:idx val="2"/>
              <c:layout>
                <c:manualLayout>
                  <c:x val="7.5462962962962982E-2"/>
                  <c:y val="-0.21047736220472441"/>
                </c:manualLayout>
              </c:layout>
              <c:showLegendKey val="0"/>
              <c:showVal val="1"/>
              <c:showCatName val="0"/>
              <c:showSerName val="0"/>
              <c:showPercent val="0"/>
              <c:showBubbleSize val="0"/>
            </c:dLbl>
            <c:dLbl>
              <c:idx val="3"/>
              <c:layout>
                <c:manualLayout>
                  <c:x val="0.11563648293963344"/>
                  <c:y val="0.16444963910761307"/>
                </c:manualLayout>
              </c:layout>
              <c:showLegendKey val="0"/>
              <c:showVal val="1"/>
              <c:showCatName val="0"/>
              <c:showSerName val="0"/>
              <c:showPercent val="0"/>
              <c:showBubbleSize val="0"/>
            </c:dLbl>
            <c:dLbl>
              <c:idx val="4"/>
              <c:numFmt formatCode="#.000%" sourceLinked="0"/>
              <c:spPr/>
              <c:txPr>
                <a:bodyPr/>
                <a:lstStyle/>
                <a:p>
                  <a:pPr>
                    <a:defRPr sz="9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dLbl>
            <c:numFmt formatCode="#.000%" sourceLinked="0"/>
            <c:txPr>
              <a:bodyPr/>
              <a:lstStyle/>
              <a:p>
                <a:pPr>
                  <a:defRPr sz="9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1"/>
          </c:dLbls>
          <c:cat>
            <c:strRef>
              <c:f>Sheet1!$A$2:$A$6</c:f>
              <c:strCache>
                <c:ptCount val="5"/>
                <c:pt idx="0">
                  <c:v>DNNN (21,35%)</c:v>
                </c:pt>
                <c:pt idx="1">
                  <c:v>DN FDI (5,70%)</c:v>
                </c:pt>
                <c:pt idx="2">
                  <c:v>Doanh nghiệp khác (49,22%)</c:v>
                </c:pt>
                <c:pt idx="3">
                  <c:v>Cá nhân (23,07%)</c:v>
                </c:pt>
                <c:pt idx="4">
                  <c:v>Thành phần khác (0,67%)</c:v>
                </c:pt>
              </c:strCache>
            </c:strRef>
          </c:cat>
          <c:val>
            <c:numRef>
              <c:f>Sheet1!$B$2:$B$6</c:f>
              <c:numCache>
                <c:formatCode>#.000%</c:formatCode>
                <c:ptCount val="5"/>
                <c:pt idx="0">
                  <c:v>0.21347179606695979</c:v>
                </c:pt>
                <c:pt idx="1">
                  <c:v>5.6955835395860022E-2</c:v>
                </c:pt>
                <c:pt idx="2">
                  <c:v>0.49219402151607938</c:v>
                </c:pt>
                <c:pt idx="3">
                  <c:v>0.23066982003597264</c:v>
                </c:pt>
                <c:pt idx="4">
                  <c:v>6.7085269851280957E-3</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49074074074074076"/>
          <c:y val="0.14582062007874017"/>
          <c:w val="0.49691358024691357"/>
          <c:h val="0.71903707349083323"/>
        </c:manualLayout>
      </c:layout>
      <c:overlay val="0"/>
      <c:txPr>
        <a:bodyPr/>
        <a:lstStyle/>
        <a:p>
          <a:pPr>
            <a:defRPr sz="1200">
              <a:solidFill>
                <a:srgbClr val="005993"/>
              </a:solidFill>
              <a:latin typeface="Arial" pitchFamily="34" charset="0"/>
              <a:cs typeface="Arial" pitchFamily="34" charset="0"/>
            </a:defRPr>
          </a:pPr>
          <a:endParaRPr lang="en-US"/>
        </a:p>
      </c:txPr>
    </c:legend>
    <c:plotVisOnly val="1"/>
    <c:dispBlanksAs val="zero"/>
    <c:showDLblsOverMax val="0"/>
  </c:chart>
  <c:spPr>
    <a:noFill/>
  </c:spPr>
  <c:txPr>
    <a:bodyPr/>
    <a:lstStyle/>
    <a:p>
      <a:pPr>
        <a:defRPr sz="1800"/>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1643555617494718E-2"/>
          <c:y val="5.9698934691987032E-2"/>
          <c:w val="0.92603165399760035"/>
          <c:h val="0.70913198356818419"/>
        </c:manualLayout>
      </c:layout>
      <c:lineChart>
        <c:grouping val="standard"/>
        <c:varyColors val="0"/>
        <c:ser>
          <c:idx val="0"/>
          <c:order val="0"/>
          <c:tx>
            <c:strRef>
              <c:f>Sheet1!$B$1</c:f>
              <c:strCache>
                <c:ptCount val="1"/>
                <c:pt idx="0">
                  <c:v>VietinBank</c:v>
                </c:pt>
              </c:strCache>
            </c:strRef>
          </c:tx>
          <c:spPr>
            <a:ln>
              <a:solidFill>
                <a:srgbClr val="005993"/>
              </a:solidFill>
            </a:ln>
          </c:spPr>
          <c:marker>
            <c:symbol val="diamond"/>
            <c:size val="7"/>
            <c:spPr>
              <a:solidFill>
                <a:srgbClr val="005993"/>
              </a:solidFill>
              <a:ln>
                <a:solidFill>
                  <a:srgbClr val="005993"/>
                </a:solidFill>
              </a:ln>
            </c:spPr>
          </c:marker>
          <c:dLbls>
            <c:dLbl>
              <c:idx val="0"/>
              <c:layout>
                <c:manualLayout>
                  <c:x val="-3.4045827236197243E-2"/>
                  <c:y val="-6.7787169986104595E-2"/>
                </c:manualLayout>
              </c:layout>
              <c:showLegendKey val="0"/>
              <c:showVal val="1"/>
              <c:showCatName val="0"/>
              <c:showSerName val="0"/>
              <c:showPercent val="0"/>
              <c:showBubbleSize val="0"/>
            </c:dLbl>
            <c:dLbl>
              <c:idx val="1"/>
              <c:layout>
                <c:manualLayout>
                  <c:x val="-1.9696969696970223E-2"/>
                  <c:y val="-8.0459770114942528E-2"/>
                </c:manualLayout>
              </c:layout>
              <c:showLegendKey val="0"/>
              <c:showVal val="1"/>
              <c:showCatName val="0"/>
              <c:showSerName val="0"/>
              <c:showPercent val="0"/>
              <c:showBubbleSize val="0"/>
            </c:dLbl>
            <c:dLbl>
              <c:idx val="2"/>
              <c:layout>
                <c:manualLayout>
                  <c:x val="-3.4776070266685416E-2"/>
                  <c:y val="-7.7668166479190101E-2"/>
                </c:manualLayout>
              </c:layout>
              <c:showLegendKey val="0"/>
              <c:showVal val="1"/>
              <c:showCatName val="0"/>
              <c:showSerName val="0"/>
              <c:showPercent val="0"/>
              <c:showBubbleSize val="0"/>
            </c:dLbl>
            <c:dLbl>
              <c:idx val="3"/>
              <c:layout>
                <c:manualLayout>
                  <c:x val="-3.6363636363636362E-2"/>
                  <c:y val="-8.6206896551724227E-2"/>
                </c:manualLayout>
              </c:layout>
              <c:showLegendKey val="0"/>
              <c:showVal val="1"/>
              <c:showCatName val="0"/>
              <c:showSerName val="0"/>
              <c:showPercent val="0"/>
              <c:showBubbleSize val="0"/>
            </c:dLbl>
            <c:dLbl>
              <c:idx val="4"/>
              <c:layout>
                <c:manualLayout>
                  <c:x val="-3.0810062155180982E-2"/>
                  <c:y val="-6.9921036624592481E-2"/>
                </c:manualLayout>
              </c:layout>
              <c:showLegendKey val="0"/>
              <c:showVal val="1"/>
              <c:showCatName val="0"/>
              <c:showSerName val="0"/>
              <c:showPercent val="0"/>
              <c:showBubbleSize val="0"/>
            </c:dLbl>
            <c:dLbl>
              <c:idx val="5"/>
              <c:layout>
                <c:manualLayout>
                  <c:x val="-3.4848484848484837E-2"/>
                  <c:y val="-9.1954022988505746E-2"/>
                </c:manualLayout>
              </c:layout>
              <c:showLegendKey val="0"/>
              <c:showVal val="1"/>
              <c:showCatName val="0"/>
              <c:showSerName val="0"/>
              <c:showPercent val="0"/>
              <c:showBubbleSize val="0"/>
            </c:dLbl>
            <c:dLbl>
              <c:idx val="6"/>
              <c:layout>
                <c:manualLayout>
                  <c:x val="-3.6363636363636362E-2"/>
                  <c:y val="-6.3218390804597804E-2"/>
                </c:manualLayout>
              </c:layout>
              <c:showLegendKey val="0"/>
              <c:showVal val="1"/>
              <c:showCatName val="0"/>
              <c:showSerName val="0"/>
              <c:showPercent val="0"/>
              <c:showBubbleSize val="0"/>
            </c:dLbl>
            <c:dLbl>
              <c:idx val="7"/>
              <c:layout>
                <c:manualLayout>
                  <c:x val="-2.9940886813927019E-2"/>
                  <c:y val="-5.8010267098965569E-2"/>
                </c:manualLayout>
              </c:layout>
              <c:showLegendKey val="0"/>
              <c:showVal val="1"/>
              <c:showCatName val="0"/>
              <c:showSerName val="0"/>
              <c:showPercent val="0"/>
              <c:showBubbleSize val="0"/>
            </c:dLbl>
            <c:dLbl>
              <c:idx val="8"/>
              <c:layout>
                <c:manualLayout>
                  <c:x val="-2.8854435230994357E-2"/>
                  <c:y val="-5.6919870310328864E-2"/>
                </c:manualLayout>
              </c:layout>
              <c:showLegendKey val="0"/>
              <c:showVal val="1"/>
              <c:showCatName val="0"/>
              <c:showSerName val="0"/>
              <c:showPercent val="0"/>
              <c:showBubbleSize val="0"/>
            </c:dLbl>
            <c:dLbl>
              <c:idx val="9"/>
              <c:layout>
                <c:manualLayout>
                  <c:x val="-3.0297307969247206E-2"/>
                  <c:y val="-6.5822525860738001E-2"/>
                </c:manualLayout>
              </c:layout>
              <c:showLegendKey val="0"/>
              <c:showVal val="1"/>
              <c:showCatName val="0"/>
              <c:showSerName val="0"/>
              <c:showPercent val="0"/>
              <c:showBubbleSize val="0"/>
            </c:dLbl>
            <c:dLbl>
              <c:idx val="10"/>
              <c:layout>
                <c:manualLayout>
                  <c:x val="-3.1739992906807242E-2"/>
                  <c:y val="-7.0572474854015549E-2"/>
                </c:manualLayout>
              </c:layout>
              <c:showLegendKey val="0"/>
              <c:showVal val="1"/>
              <c:showCatName val="0"/>
              <c:showSerName val="0"/>
              <c:showPercent val="0"/>
              <c:showBubbleSize val="0"/>
            </c:dLbl>
            <c:numFmt formatCode="#.000%" sourceLinked="0"/>
            <c:txPr>
              <a:bodyPr/>
              <a:lstStyle/>
              <a:p>
                <a:pPr>
                  <a:defRPr sz="10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Sheet1!$A$2:$A$25</c:f>
              <c:strCache>
                <c:ptCount val="11"/>
                <c:pt idx="0">
                  <c:v>2010</c:v>
                </c:pt>
                <c:pt idx="1">
                  <c:v>2011</c:v>
                </c:pt>
                <c:pt idx="2">
                  <c:v>2012</c:v>
                </c:pt>
                <c:pt idx="3">
                  <c:v>2013</c:v>
                </c:pt>
                <c:pt idx="4">
                  <c:v>2014</c:v>
                </c:pt>
                <c:pt idx="5">
                  <c:v>2015</c:v>
                </c:pt>
                <c:pt idx="6">
                  <c:v>2016</c:v>
                </c:pt>
                <c:pt idx="7">
                  <c:v>QI/2017</c:v>
                </c:pt>
                <c:pt idx="8">
                  <c:v>QII/2017</c:v>
                </c:pt>
                <c:pt idx="9">
                  <c:v>QIII/2017</c:v>
                </c:pt>
                <c:pt idx="10">
                  <c:v>QIV/2017</c:v>
                </c:pt>
              </c:strCache>
            </c:strRef>
          </c:cat>
          <c:val>
            <c:numRef>
              <c:f>Sheet1!$B$2:$B$25</c:f>
              <c:numCache>
                <c:formatCode>0.00%</c:formatCode>
                <c:ptCount val="11"/>
                <c:pt idx="0">
                  <c:v>6.6E-3</c:v>
                </c:pt>
                <c:pt idx="1">
                  <c:v>7.4999999999999997E-3</c:v>
                </c:pt>
                <c:pt idx="2">
                  <c:v>1.47E-2</c:v>
                </c:pt>
                <c:pt idx="3">
                  <c:v>0.01</c:v>
                </c:pt>
                <c:pt idx="4">
                  <c:v>1.12E-2</c:v>
                </c:pt>
                <c:pt idx="5">
                  <c:v>9.1999999999999998E-3</c:v>
                </c:pt>
                <c:pt idx="6">
                  <c:v>1.0200000000000001E-2</c:v>
                </c:pt>
                <c:pt idx="7">
                  <c:v>1.1299999999999999E-2</c:v>
                </c:pt>
                <c:pt idx="8">
                  <c:v>1.17E-2</c:v>
                </c:pt>
                <c:pt idx="9">
                  <c:v>1.2073627424978311E-2</c:v>
                </c:pt>
                <c:pt idx="10">
                  <c:v>1.1330675729858214E-2</c:v>
                </c:pt>
              </c:numCache>
            </c:numRef>
          </c:val>
          <c:smooth val="0"/>
        </c:ser>
        <c:ser>
          <c:idx val="1"/>
          <c:order val="1"/>
          <c:tx>
            <c:strRef>
              <c:f>Sheet1!$C$1</c:f>
              <c:strCache>
                <c:ptCount val="1"/>
                <c:pt idx="0">
                  <c:v>Trung bình ngành</c:v>
                </c:pt>
              </c:strCache>
            </c:strRef>
          </c:tx>
          <c:spPr>
            <a:ln>
              <a:solidFill>
                <a:srgbClr val="D7153A"/>
              </a:solidFill>
            </a:ln>
          </c:spPr>
          <c:marker>
            <c:symbol val="square"/>
            <c:size val="5"/>
            <c:spPr>
              <a:solidFill>
                <a:srgbClr val="D71249"/>
              </a:solidFill>
              <a:ln>
                <a:solidFill>
                  <a:srgbClr val="D7153A"/>
                </a:solidFill>
              </a:ln>
            </c:spPr>
          </c:marker>
          <c:dLbls>
            <c:dLbl>
              <c:idx val="0"/>
              <c:layout>
                <c:manualLayout>
                  <c:x val="-3.687315634218289E-2"/>
                  <c:y val="-8.8235294117647009E-2"/>
                </c:manualLayout>
              </c:layout>
              <c:showLegendKey val="0"/>
              <c:showVal val="1"/>
              <c:showCatName val="0"/>
              <c:showSerName val="0"/>
              <c:showPercent val="0"/>
              <c:showBubbleSize val="0"/>
            </c:dLbl>
            <c:dLbl>
              <c:idx val="1"/>
              <c:layout>
                <c:manualLayout>
                  <c:x val="-3.9823008849557522E-2"/>
                  <c:y val="-5.8823529411764705E-2"/>
                </c:manualLayout>
              </c:layout>
              <c:showLegendKey val="0"/>
              <c:showVal val="1"/>
              <c:showCatName val="0"/>
              <c:showSerName val="0"/>
              <c:showPercent val="0"/>
              <c:showBubbleSize val="0"/>
            </c:dLbl>
            <c:dLbl>
              <c:idx val="2"/>
              <c:layout>
                <c:manualLayout>
                  <c:x val="-3.3923303834808259E-2"/>
                  <c:y val="-8.3333333333333329E-2"/>
                </c:manualLayout>
              </c:layout>
              <c:showLegendKey val="0"/>
              <c:showVal val="1"/>
              <c:showCatName val="0"/>
              <c:showSerName val="0"/>
              <c:showPercent val="0"/>
              <c:showBubbleSize val="0"/>
            </c:dLbl>
            <c:dLbl>
              <c:idx val="3"/>
              <c:layout>
                <c:manualLayout>
                  <c:x val="-3.3923303834808315E-2"/>
                  <c:y val="-8.3333333333333343E-2"/>
                </c:manualLayout>
              </c:layout>
              <c:showLegendKey val="0"/>
              <c:showVal val="1"/>
              <c:showCatName val="0"/>
              <c:showSerName val="0"/>
              <c:showPercent val="0"/>
              <c:showBubbleSize val="0"/>
            </c:dLbl>
            <c:dLbl>
              <c:idx val="4"/>
              <c:layout>
                <c:manualLayout>
                  <c:x val="-2.9498525073746312E-2"/>
                  <c:y val="-7.3529411764705885E-2"/>
                </c:manualLayout>
              </c:layout>
              <c:showLegendKey val="0"/>
              <c:showVal val="1"/>
              <c:showCatName val="0"/>
              <c:showSerName val="0"/>
              <c:showPercent val="0"/>
              <c:showBubbleSize val="0"/>
            </c:dLbl>
            <c:dLbl>
              <c:idx val="5"/>
              <c:layout>
                <c:manualLayout>
                  <c:x val="-3.687315634218289E-2"/>
                  <c:y val="-7.8431372549019607E-2"/>
                </c:manualLayout>
              </c:layout>
              <c:showLegendKey val="0"/>
              <c:showVal val="1"/>
              <c:showCatName val="0"/>
              <c:showSerName val="0"/>
              <c:showPercent val="0"/>
              <c:showBubbleSize val="0"/>
            </c:dLbl>
            <c:dLbl>
              <c:idx val="6"/>
              <c:layout>
                <c:manualLayout>
                  <c:x val="-3.5398230088495575E-2"/>
                  <c:y val="-6.8627450980392163E-2"/>
                </c:manualLayout>
              </c:layout>
              <c:showLegendKey val="0"/>
              <c:showVal val="1"/>
              <c:showCatName val="0"/>
              <c:showSerName val="0"/>
              <c:showPercent val="0"/>
              <c:showBubbleSize val="0"/>
            </c:dLbl>
            <c:dLbl>
              <c:idx val="7"/>
              <c:layout>
                <c:manualLayout>
                  <c:x val="-3.392330383480837E-2"/>
                  <c:y val="-6.8627450980392204E-2"/>
                </c:manualLayout>
              </c:layout>
              <c:showLegendKey val="0"/>
              <c:showVal val="1"/>
              <c:showCatName val="0"/>
              <c:showSerName val="0"/>
              <c:showPercent val="0"/>
              <c:showBubbleSize val="0"/>
            </c:dLbl>
            <c:dLbl>
              <c:idx val="8"/>
              <c:layout>
                <c:manualLayout>
                  <c:x val="-2.9498525073746312E-2"/>
                  <c:y val="-6.8627450980392163E-2"/>
                </c:manualLayout>
              </c:layout>
              <c:tx>
                <c:rich>
                  <a:bodyPr/>
                  <a:lstStyle/>
                  <a:p>
                    <a:r>
                      <a:rPr lang="en-US"/>
                      <a:t>2.51</a:t>
                    </a:r>
                    <a:r>
                      <a:rPr lang="en-US" smtClean="0"/>
                      <a:t>%</a:t>
                    </a:r>
                    <a:endParaRPr lang="en-US"/>
                  </a:p>
                </c:rich>
              </c:tx>
              <c:showLegendKey val="0"/>
              <c:showVal val="1"/>
              <c:showCatName val="0"/>
              <c:showSerName val="0"/>
              <c:showPercent val="0"/>
              <c:showBubbleSize val="0"/>
            </c:dLbl>
            <c:dLbl>
              <c:idx val="9"/>
              <c:layout>
                <c:manualLayout>
                  <c:x val="-3.5398230088495575E-2"/>
                  <c:y val="-6.8440406822953312E-2"/>
                </c:manualLayout>
              </c:layout>
              <c:showLegendKey val="0"/>
              <c:showVal val="1"/>
              <c:showCatName val="0"/>
              <c:showSerName val="0"/>
              <c:showPercent val="0"/>
              <c:showBubbleSize val="0"/>
            </c:dLbl>
            <c:numFmt formatCode="#.000%" sourceLinked="0"/>
            <c:txPr>
              <a:bodyPr/>
              <a:lstStyle/>
              <a:p>
                <a:pPr>
                  <a:defRPr sz="1000" b="1">
                    <a:solidFill>
                      <a:srgbClr val="C00000"/>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Sheet1!$A$2:$A$25</c:f>
              <c:strCache>
                <c:ptCount val="11"/>
                <c:pt idx="0">
                  <c:v>2010</c:v>
                </c:pt>
                <c:pt idx="1">
                  <c:v>2011</c:v>
                </c:pt>
                <c:pt idx="2">
                  <c:v>2012</c:v>
                </c:pt>
                <c:pt idx="3">
                  <c:v>2013</c:v>
                </c:pt>
                <c:pt idx="4">
                  <c:v>2014</c:v>
                </c:pt>
                <c:pt idx="5">
                  <c:v>2015</c:v>
                </c:pt>
                <c:pt idx="6">
                  <c:v>2016</c:v>
                </c:pt>
                <c:pt idx="7">
                  <c:v>QI/2017</c:v>
                </c:pt>
                <c:pt idx="8">
                  <c:v>QII/2017</c:v>
                </c:pt>
                <c:pt idx="9">
                  <c:v>QIII/2017</c:v>
                </c:pt>
                <c:pt idx="10">
                  <c:v>QIV/2017</c:v>
                </c:pt>
              </c:strCache>
            </c:strRef>
          </c:cat>
          <c:val>
            <c:numRef>
              <c:f>Sheet1!$C$2:$C$25</c:f>
              <c:numCache>
                <c:formatCode>0.00%</c:formatCode>
                <c:ptCount val="11"/>
                <c:pt idx="0">
                  <c:v>2.4E-2</c:v>
                </c:pt>
                <c:pt idx="1">
                  <c:v>3.4700000000000002E-2</c:v>
                </c:pt>
                <c:pt idx="2">
                  <c:v>4.0899999999999999E-2</c:v>
                </c:pt>
                <c:pt idx="3">
                  <c:v>3.7900000000000003E-2</c:v>
                </c:pt>
                <c:pt idx="4">
                  <c:v>3.2500000000000001E-2</c:v>
                </c:pt>
                <c:pt idx="5">
                  <c:v>2.5499999999999998E-2</c:v>
                </c:pt>
                <c:pt idx="6">
                  <c:v>2.46E-2</c:v>
                </c:pt>
                <c:pt idx="7">
                  <c:v>2.5499999999999998E-2</c:v>
                </c:pt>
                <c:pt idx="8">
                  <c:v>2.5100000000000001E-2</c:v>
                </c:pt>
                <c:pt idx="9">
                  <c:v>2.3400000000000001E-2</c:v>
                </c:pt>
              </c:numCache>
            </c:numRef>
          </c:val>
          <c:smooth val="0"/>
        </c:ser>
        <c:dLbls>
          <c:showLegendKey val="0"/>
          <c:showVal val="0"/>
          <c:showCatName val="0"/>
          <c:showSerName val="0"/>
          <c:showPercent val="0"/>
          <c:showBubbleSize val="0"/>
        </c:dLbls>
        <c:marker val="1"/>
        <c:smooth val="0"/>
        <c:axId val="115600768"/>
        <c:axId val="115614848"/>
      </c:lineChart>
      <c:catAx>
        <c:axId val="115600768"/>
        <c:scaling>
          <c:orientation val="minMax"/>
        </c:scaling>
        <c:delete val="0"/>
        <c:axPos val="b"/>
        <c:numFmt formatCode="General" sourceLinked="1"/>
        <c:majorTickMark val="out"/>
        <c:minorTickMark val="none"/>
        <c:tickLblPos val="nextTo"/>
        <c:txPr>
          <a:bodyPr/>
          <a:lstStyle/>
          <a:p>
            <a:pPr>
              <a:defRPr sz="1000">
                <a:solidFill>
                  <a:srgbClr val="005993"/>
                </a:solidFill>
                <a:latin typeface="Arial" pitchFamily="34" charset="0"/>
                <a:cs typeface="Arial" pitchFamily="34" charset="0"/>
              </a:defRPr>
            </a:pPr>
            <a:endParaRPr lang="en-US"/>
          </a:p>
        </c:txPr>
        <c:crossAx val="115614848"/>
        <c:crosses val="autoZero"/>
        <c:auto val="1"/>
        <c:lblAlgn val="ctr"/>
        <c:lblOffset val="100"/>
        <c:noMultiLvlLbl val="0"/>
      </c:catAx>
      <c:valAx>
        <c:axId val="115614848"/>
        <c:scaling>
          <c:orientation val="minMax"/>
        </c:scaling>
        <c:delete val="0"/>
        <c:axPos val="l"/>
        <c:numFmt formatCode="#.#00%" sourceLinked="0"/>
        <c:majorTickMark val="out"/>
        <c:minorTickMark val="none"/>
        <c:tickLblPos val="nextTo"/>
        <c:txPr>
          <a:bodyPr/>
          <a:lstStyle/>
          <a:p>
            <a:pPr>
              <a:defRPr sz="1000">
                <a:solidFill>
                  <a:srgbClr val="005993"/>
                </a:solidFill>
                <a:latin typeface="Arial" pitchFamily="34" charset="0"/>
                <a:cs typeface="Arial" pitchFamily="34" charset="0"/>
              </a:defRPr>
            </a:pPr>
            <a:endParaRPr lang="en-US"/>
          </a:p>
        </c:txPr>
        <c:crossAx val="115600768"/>
        <c:crosses val="autoZero"/>
        <c:crossBetween val="between"/>
      </c:valAx>
    </c:plotArea>
    <c:legend>
      <c:legendPos val="r"/>
      <c:layout>
        <c:manualLayout>
          <c:xMode val="edge"/>
          <c:yMode val="edge"/>
          <c:x val="0.16070738392214248"/>
          <c:y val="0.87481191213841925"/>
          <c:w val="0.67451651212124852"/>
          <c:h val="0.12387903718320213"/>
        </c:manualLayout>
      </c:layout>
      <c:overlay val="0"/>
      <c:txPr>
        <a:bodyPr/>
        <a:lstStyle/>
        <a:p>
          <a:pPr>
            <a:defRPr sz="1100">
              <a:solidFill>
                <a:srgbClr val="005993"/>
              </a:solidFill>
              <a:latin typeface="Arial" pitchFamily="34" charset="0"/>
              <a:cs typeface="Arial" pitchFamily="34" charset="0"/>
            </a:defRPr>
          </a:pPr>
          <a:endParaRPr lang="en-US"/>
        </a:p>
      </c:txPr>
    </c:legend>
    <c:plotVisOnly val="1"/>
    <c:dispBlanksAs val="gap"/>
    <c:showDLblsOverMax val="0"/>
  </c:chart>
  <c:spPr>
    <a:noFill/>
  </c:spPr>
  <c:txPr>
    <a:bodyPr/>
    <a:lstStyle/>
    <a:p>
      <a:pPr>
        <a:defRPr sz="1800"/>
      </a:pPr>
      <a:endParaRPr lang="en-US"/>
    </a:p>
  </c:txPr>
  <c:externalData r:id="rId1">
    <c:autoUpdate val="0"/>
  </c:externalData>
  <c:userShapes r:id="rId2"/>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305698625700832"/>
          <c:y val="4.9825904608747869E-2"/>
          <c:w val="0.79406609888049706"/>
          <c:h val="0.76083851037596117"/>
        </c:manualLayout>
      </c:layout>
      <c:barChart>
        <c:barDir val="col"/>
        <c:grouping val="clustered"/>
        <c:varyColors val="0"/>
        <c:ser>
          <c:idx val="0"/>
          <c:order val="0"/>
          <c:tx>
            <c:strRef>
              <c:f>Sheet1!$B$1</c:f>
              <c:strCache>
                <c:ptCount val="1"/>
                <c:pt idx="0">
                  <c:v>Tổng đầu tư</c:v>
                </c:pt>
              </c:strCache>
            </c:strRef>
          </c:tx>
          <c:spPr>
            <a:solidFill>
              <a:srgbClr val="005993"/>
            </a:solidFill>
            <a:ln>
              <a:solidFill>
                <a:srgbClr val="005993"/>
              </a:solidFill>
            </a:ln>
          </c:spPr>
          <c:invertIfNegative val="0"/>
          <c:dLbls>
            <c:dLbl>
              <c:idx val="0"/>
              <c:layout>
                <c:manualLayout>
                  <c:x val="-3.4013336149474648E-3"/>
                  <c:y val="0.16108117940455138"/>
                </c:manualLayout>
              </c:layout>
              <c:showLegendKey val="0"/>
              <c:showVal val="1"/>
              <c:showCatName val="0"/>
              <c:showSerName val="0"/>
              <c:showPercent val="0"/>
              <c:showBubbleSize val="0"/>
            </c:dLbl>
            <c:dLbl>
              <c:idx val="1"/>
              <c:layout>
                <c:manualLayout>
                  <c:x val="3.4013605442176869E-3"/>
                  <c:y val="0.19444444444444445"/>
                </c:manualLayout>
              </c:layout>
              <c:showLegendKey val="0"/>
              <c:showVal val="1"/>
              <c:showCatName val="0"/>
              <c:showSerName val="0"/>
              <c:showPercent val="0"/>
              <c:showBubbleSize val="0"/>
            </c:dLbl>
            <c:dLbl>
              <c:idx val="2"/>
              <c:layout>
                <c:manualLayout>
                  <c:x val="-6.8027210884353739E-3"/>
                  <c:y val="0.25277777777777777"/>
                </c:manualLayout>
              </c:layout>
              <c:showLegendKey val="0"/>
              <c:showVal val="1"/>
              <c:showCatName val="0"/>
              <c:showSerName val="0"/>
              <c:showPercent val="0"/>
              <c:showBubbleSize val="0"/>
            </c:dLbl>
            <c:dLbl>
              <c:idx val="3"/>
              <c:layout>
                <c:manualLayout>
                  <c:x val="-6.4870005871501711E-3"/>
                  <c:y val="0.35390632024663771"/>
                </c:manualLayout>
              </c:layout>
              <c:showLegendKey val="0"/>
              <c:showVal val="1"/>
              <c:showCatName val="0"/>
              <c:showSerName val="0"/>
              <c:showPercent val="0"/>
              <c:showBubbleSize val="0"/>
            </c:dLbl>
            <c:dLbl>
              <c:idx val="4"/>
              <c:layout>
                <c:manualLayout>
                  <c:x val="-1.6533168110620215E-2"/>
                  <c:y val="0.34850352376513194"/>
                </c:manualLayout>
              </c:layout>
              <c:showLegendKey val="0"/>
              <c:showVal val="1"/>
              <c:showCatName val="0"/>
              <c:showSerName val="0"/>
              <c:showPercent val="0"/>
              <c:showBubbleSize val="0"/>
            </c:dLbl>
            <c:dLbl>
              <c:idx val="5"/>
              <c:layout>
                <c:manualLayout>
                  <c:x val="-3.4013336149474795E-3"/>
                  <c:y val="0.3956954152296519"/>
                </c:manualLayout>
              </c:layout>
              <c:showLegendKey val="0"/>
              <c:showVal val="1"/>
              <c:showCatName val="0"/>
              <c:showSerName val="0"/>
              <c:showPercent val="0"/>
              <c:showBubbleSize val="0"/>
            </c:dLbl>
            <c:dLbl>
              <c:idx val="6"/>
              <c:layout>
                <c:manualLayout>
                  <c:x val="3.5591669363198735E-3"/>
                  <c:y val="0.37719717271978442"/>
                </c:manualLayout>
              </c:layout>
              <c:showLegendKey val="0"/>
              <c:showVal val="1"/>
              <c:showCatName val="0"/>
              <c:showSerName val="0"/>
              <c:showPercent val="0"/>
              <c:showBubbleSize val="0"/>
            </c:dLbl>
            <c:dLbl>
              <c:idx val="7"/>
              <c:layout>
                <c:manualLayout>
                  <c:x val="0"/>
                  <c:y val="0.37276773948839004"/>
                </c:manualLayout>
              </c:layout>
              <c:showLegendKey val="0"/>
              <c:showVal val="1"/>
              <c:showCatName val="0"/>
              <c:showSerName val="0"/>
              <c:showPercent val="0"/>
              <c:showBubbleSize val="0"/>
            </c:dLbl>
            <c:dLbl>
              <c:idx val="8"/>
              <c:layout>
                <c:manualLayout>
                  <c:x val="-6.4870005871501711E-3"/>
                  <c:y val="0.32551549082084763"/>
                </c:manualLayout>
              </c:layout>
              <c:showLegendKey val="0"/>
              <c:showVal val="1"/>
              <c:showCatName val="0"/>
              <c:showSerName val="0"/>
              <c:showPercent val="0"/>
              <c:showBubbleSize val="0"/>
            </c:dLbl>
            <c:numFmt formatCode="#,##0" sourceLinked="0"/>
            <c:txPr>
              <a:bodyPr/>
              <a:lstStyle/>
              <a:p>
                <a:pPr>
                  <a:defRPr sz="8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Sheet1!$A$2:$A$22</c:f>
              <c:strCache>
                <c:ptCount val="8"/>
                <c:pt idx="0">
                  <c:v>2013</c:v>
                </c:pt>
                <c:pt idx="1">
                  <c:v>2014</c:v>
                </c:pt>
                <c:pt idx="2">
                  <c:v>2015</c:v>
                </c:pt>
                <c:pt idx="3">
                  <c:v>2016</c:v>
                </c:pt>
                <c:pt idx="4">
                  <c:v>QI/2017</c:v>
                </c:pt>
                <c:pt idx="5">
                  <c:v>QII/2017</c:v>
                </c:pt>
                <c:pt idx="6">
                  <c:v>QIII/2017</c:v>
                </c:pt>
                <c:pt idx="7">
                  <c:v>QIV/2017</c:v>
                </c:pt>
              </c:strCache>
            </c:strRef>
          </c:cat>
          <c:val>
            <c:numRef>
              <c:f>Sheet1!$B$2:$B$22</c:f>
              <c:numCache>
                <c:formatCode>_(* #,##0_);_(* \(#,##0\);_(* "-"??_);_(@_)</c:formatCode>
                <c:ptCount val="8"/>
                <c:pt idx="0">
                  <c:v>159.85</c:v>
                </c:pt>
                <c:pt idx="1">
                  <c:v>173.68689599999999</c:v>
                </c:pt>
                <c:pt idx="2">
                  <c:v>195.153446</c:v>
                </c:pt>
                <c:pt idx="3">
                  <c:v>236.96607700000001</c:v>
                </c:pt>
                <c:pt idx="4">
                  <c:v>232.154494</c:v>
                </c:pt>
                <c:pt idx="5">
                  <c:v>255.47154900000001</c:v>
                </c:pt>
                <c:pt idx="6">
                  <c:v>244.542677</c:v>
                </c:pt>
                <c:pt idx="7">
                  <c:v>245.11432300000001</c:v>
                </c:pt>
              </c:numCache>
            </c:numRef>
          </c:val>
        </c:ser>
        <c:dLbls>
          <c:showLegendKey val="0"/>
          <c:showVal val="0"/>
          <c:showCatName val="0"/>
          <c:showSerName val="0"/>
          <c:showPercent val="0"/>
          <c:showBubbleSize val="0"/>
        </c:dLbls>
        <c:gapWidth val="150"/>
        <c:axId val="116693248"/>
        <c:axId val="116691712"/>
      </c:barChart>
      <c:lineChart>
        <c:grouping val="standard"/>
        <c:varyColors val="0"/>
        <c:ser>
          <c:idx val="1"/>
          <c:order val="1"/>
          <c:tx>
            <c:strRef>
              <c:f>Sheet1!$C$1</c:f>
              <c:strCache>
                <c:ptCount val="1"/>
                <c:pt idx="0">
                  <c:v>Tỷ lệ đầu tư/Tổng tài sản</c:v>
                </c:pt>
              </c:strCache>
            </c:strRef>
          </c:tx>
          <c:spPr>
            <a:ln>
              <a:solidFill>
                <a:srgbClr val="D71249"/>
              </a:solidFill>
            </a:ln>
          </c:spPr>
          <c:marker>
            <c:symbol val="diamond"/>
            <c:size val="5"/>
            <c:spPr>
              <a:solidFill>
                <a:srgbClr val="D71249"/>
              </a:solidFill>
              <a:ln>
                <a:solidFill>
                  <a:srgbClr val="D71249"/>
                </a:solidFill>
              </a:ln>
            </c:spPr>
          </c:marker>
          <c:dLbls>
            <c:dLbl>
              <c:idx val="0"/>
              <c:layout>
                <c:manualLayout>
                  <c:x val="-6.2641812630563856E-2"/>
                  <c:y val="-2.8283245844269826E-2"/>
                </c:manualLayout>
              </c:layout>
              <c:showLegendKey val="0"/>
              <c:showVal val="1"/>
              <c:showCatName val="0"/>
              <c:showSerName val="0"/>
              <c:showPercent val="0"/>
              <c:showBubbleSize val="0"/>
            </c:dLbl>
            <c:dLbl>
              <c:idx val="1"/>
              <c:layout>
                <c:manualLayout>
                  <c:x val="-7.4712624597020633E-2"/>
                  <c:y val="2.9823072781071817E-2"/>
                </c:manualLayout>
              </c:layout>
              <c:showLegendKey val="0"/>
              <c:showVal val="1"/>
              <c:showCatName val="0"/>
              <c:showSerName val="0"/>
              <c:showPercent val="0"/>
              <c:showBubbleSize val="0"/>
            </c:dLbl>
            <c:dLbl>
              <c:idx val="2"/>
              <c:layout>
                <c:manualLayout>
                  <c:x val="-6.1338314853500456E-2"/>
                  <c:y val="-2.5000000000000001E-2"/>
                </c:manualLayout>
              </c:layout>
              <c:showLegendKey val="0"/>
              <c:showVal val="1"/>
              <c:showCatName val="0"/>
              <c:showSerName val="0"/>
              <c:showPercent val="0"/>
              <c:showBubbleSize val="0"/>
            </c:dLbl>
            <c:dLbl>
              <c:idx val="3"/>
              <c:layout>
                <c:manualLayout>
                  <c:x val="-0.12536154174040096"/>
                  <c:y val="7.0289270163594892E-3"/>
                </c:manualLayout>
              </c:layout>
              <c:showLegendKey val="0"/>
              <c:showVal val="1"/>
              <c:showCatName val="0"/>
              <c:showSerName val="0"/>
              <c:showPercent val="0"/>
              <c:showBubbleSize val="0"/>
            </c:dLbl>
            <c:dLbl>
              <c:idx val="4"/>
              <c:layout>
                <c:manualLayout>
                  <c:x val="-5.875944078418769E-2"/>
                  <c:y val="-2.5505249343832023E-2"/>
                </c:manualLayout>
              </c:layout>
              <c:showLegendKey val="0"/>
              <c:showVal val="1"/>
              <c:showCatName val="0"/>
              <c:showSerName val="0"/>
              <c:showPercent val="0"/>
              <c:showBubbleSize val="0"/>
            </c:dLbl>
            <c:dLbl>
              <c:idx val="5"/>
              <c:layout>
                <c:manualLayout>
                  <c:x val="-6.461307978525474E-2"/>
                  <c:y val="-4.5167858135768568E-2"/>
                </c:manualLayout>
              </c:layout>
              <c:showLegendKey val="0"/>
              <c:showVal val="1"/>
              <c:showCatName val="0"/>
              <c:showSerName val="0"/>
              <c:showPercent val="0"/>
              <c:showBubbleSize val="0"/>
            </c:dLbl>
            <c:dLbl>
              <c:idx val="6"/>
              <c:layout>
                <c:manualLayout>
                  <c:x val="-0.11746910949060956"/>
                  <c:y val="1.5933474786915303E-2"/>
                </c:manualLayout>
              </c:layout>
              <c:showLegendKey val="0"/>
              <c:showVal val="1"/>
              <c:showCatName val="0"/>
              <c:showSerName val="0"/>
              <c:showPercent val="0"/>
              <c:showBubbleSize val="0"/>
            </c:dLbl>
            <c:dLbl>
              <c:idx val="7"/>
              <c:layout>
                <c:manualLayout>
                  <c:x val="-0.10884353741496598"/>
                  <c:y val="-3.0555555555555582E-2"/>
                </c:manualLayout>
              </c:layout>
              <c:showLegendKey val="0"/>
              <c:showVal val="1"/>
              <c:showCatName val="0"/>
              <c:showSerName val="0"/>
              <c:showPercent val="0"/>
              <c:showBubbleSize val="0"/>
            </c:dLbl>
            <c:dLbl>
              <c:idx val="8"/>
              <c:layout>
                <c:manualLayout>
                  <c:x val="-9.5238095238095233E-2"/>
                  <c:y val="-3.0555555555555555E-2"/>
                </c:manualLayout>
              </c:layout>
              <c:showLegendKey val="0"/>
              <c:showVal val="1"/>
              <c:showCatName val="0"/>
              <c:showSerName val="0"/>
              <c:showPercent val="0"/>
              <c:showBubbleSize val="0"/>
            </c:dLbl>
            <c:numFmt formatCode="#.#00%" sourceLinked="0"/>
            <c:txPr>
              <a:bodyPr/>
              <a:lstStyle/>
              <a:p>
                <a:pPr>
                  <a:defRPr sz="800" b="1">
                    <a:solidFill>
                      <a:srgbClr val="D71249"/>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Sheet1!$A$2:$A$22</c:f>
              <c:strCache>
                <c:ptCount val="8"/>
                <c:pt idx="0">
                  <c:v>2013</c:v>
                </c:pt>
                <c:pt idx="1">
                  <c:v>2014</c:v>
                </c:pt>
                <c:pt idx="2">
                  <c:v>2015</c:v>
                </c:pt>
                <c:pt idx="3">
                  <c:v>2016</c:v>
                </c:pt>
                <c:pt idx="4">
                  <c:v>QI/2017</c:v>
                </c:pt>
                <c:pt idx="5">
                  <c:v>QII/2017</c:v>
                </c:pt>
                <c:pt idx="6">
                  <c:v>QIII/2017</c:v>
                </c:pt>
                <c:pt idx="7">
                  <c:v>QIV/2017</c:v>
                </c:pt>
              </c:strCache>
            </c:strRef>
          </c:cat>
          <c:val>
            <c:numRef>
              <c:f>Sheet1!$C$2:$C$22</c:f>
              <c:numCache>
                <c:formatCode>#.000%</c:formatCode>
                <c:ptCount val="8"/>
                <c:pt idx="0">
                  <c:v>0.27250000000000002</c:v>
                </c:pt>
                <c:pt idx="1">
                  <c:v>0.26271153714302403</c:v>
                </c:pt>
                <c:pt idx="2">
                  <c:v>0.28458536516137412</c:v>
                </c:pt>
                <c:pt idx="3">
                  <c:v>0.24978002297537816</c:v>
                </c:pt>
                <c:pt idx="4">
                  <c:v>0.2351</c:v>
                </c:pt>
                <c:pt idx="5">
                  <c:v>0.24668019207880459</c:v>
                </c:pt>
                <c:pt idx="6">
                  <c:v>0.23020290633400539</c:v>
                </c:pt>
                <c:pt idx="7">
                  <c:v>0.22384413017897342</c:v>
                </c:pt>
              </c:numCache>
            </c:numRef>
          </c:val>
          <c:smooth val="0"/>
        </c:ser>
        <c:dLbls>
          <c:showLegendKey val="0"/>
          <c:showVal val="0"/>
          <c:showCatName val="0"/>
          <c:showSerName val="0"/>
          <c:showPercent val="0"/>
          <c:showBubbleSize val="0"/>
        </c:dLbls>
        <c:marker val="1"/>
        <c:smooth val="0"/>
        <c:axId val="116659712"/>
        <c:axId val="116661248"/>
      </c:lineChart>
      <c:catAx>
        <c:axId val="116659712"/>
        <c:scaling>
          <c:orientation val="minMax"/>
        </c:scaling>
        <c:delete val="0"/>
        <c:axPos val="b"/>
        <c:numFmt formatCode="General" sourceLinked="1"/>
        <c:majorTickMark val="out"/>
        <c:minorTickMark val="none"/>
        <c:tickLblPos val="nextTo"/>
        <c:txPr>
          <a:bodyPr/>
          <a:lstStyle/>
          <a:p>
            <a:pPr>
              <a:defRPr sz="900">
                <a:solidFill>
                  <a:srgbClr val="005993"/>
                </a:solidFill>
                <a:latin typeface="Arial" pitchFamily="34" charset="0"/>
                <a:cs typeface="Arial" pitchFamily="34" charset="0"/>
              </a:defRPr>
            </a:pPr>
            <a:endParaRPr lang="en-US"/>
          </a:p>
        </c:txPr>
        <c:crossAx val="116661248"/>
        <c:crosses val="autoZero"/>
        <c:auto val="1"/>
        <c:lblAlgn val="ctr"/>
        <c:lblOffset val="100"/>
        <c:noMultiLvlLbl val="0"/>
      </c:catAx>
      <c:valAx>
        <c:axId val="116661248"/>
        <c:scaling>
          <c:orientation val="minMax"/>
        </c:scaling>
        <c:delete val="0"/>
        <c:axPos val="l"/>
        <c:numFmt formatCode="0%" sourceLinked="0"/>
        <c:majorTickMark val="out"/>
        <c:minorTickMark val="none"/>
        <c:tickLblPos val="nextTo"/>
        <c:txPr>
          <a:bodyPr/>
          <a:lstStyle/>
          <a:p>
            <a:pPr>
              <a:defRPr sz="900">
                <a:solidFill>
                  <a:srgbClr val="005993"/>
                </a:solidFill>
                <a:latin typeface="Arial" pitchFamily="34" charset="0"/>
                <a:cs typeface="Arial" pitchFamily="34" charset="0"/>
              </a:defRPr>
            </a:pPr>
            <a:endParaRPr lang="en-US"/>
          </a:p>
        </c:txPr>
        <c:crossAx val="116659712"/>
        <c:crosses val="autoZero"/>
        <c:crossBetween val="between"/>
      </c:valAx>
      <c:valAx>
        <c:axId val="116691712"/>
        <c:scaling>
          <c:orientation val="minMax"/>
        </c:scaling>
        <c:delete val="0"/>
        <c:axPos val="r"/>
        <c:numFmt formatCode="#,##0" sourceLinked="0"/>
        <c:majorTickMark val="out"/>
        <c:minorTickMark val="none"/>
        <c:tickLblPos val="nextTo"/>
        <c:txPr>
          <a:bodyPr/>
          <a:lstStyle/>
          <a:p>
            <a:pPr>
              <a:defRPr sz="900">
                <a:solidFill>
                  <a:srgbClr val="005993"/>
                </a:solidFill>
                <a:latin typeface="Arial" pitchFamily="34" charset="0"/>
                <a:cs typeface="Arial" pitchFamily="34" charset="0"/>
              </a:defRPr>
            </a:pPr>
            <a:endParaRPr lang="en-US"/>
          </a:p>
        </c:txPr>
        <c:crossAx val="116693248"/>
        <c:crosses val="max"/>
        <c:crossBetween val="between"/>
      </c:valAx>
      <c:catAx>
        <c:axId val="116693248"/>
        <c:scaling>
          <c:orientation val="minMax"/>
        </c:scaling>
        <c:delete val="1"/>
        <c:axPos val="b"/>
        <c:numFmt formatCode="General" sourceLinked="1"/>
        <c:majorTickMark val="out"/>
        <c:minorTickMark val="none"/>
        <c:tickLblPos val="none"/>
        <c:crossAx val="116691712"/>
        <c:crosses val="autoZero"/>
        <c:auto val="1"/>
        <c:lblAlgn val="ctr"/>
        <c:lblOffset val="100"/>
        <c:noMultiLvlLbl val="0"/>
      </c:catAx>
    </c:plotArea>
    <c:legend>
      <c:legendPos val="r"/>
      <c:layout>
        <c:manualLayout>
          <c:xMode val="edge"/>
          <c:yMode val="edge"/>
          <c:x val="3.7414965986395682E-2"/>
          <c:y val="0.91714457567804064"/>
          <c:w val="0.90689195651291565"/>
          <c:h val="8.0209973753281066E-2"/>
        </c:manualLayout>
      </c:layout>
      <c:overlay val="0"/>
      <c:txPr>
        <a:bodyPr/>
        <a:lstStyle/>
        <a:p>
          <a:pPr>
            <a:defRPr sz="1000">
              <a:solidFill>
                <a:srgbClr val="005993"/>
              </a:solidFill>
              <a:latin typeface="Arial" pitchFamily="34" charset="0"/>
              <a:cs typeface="Arial" pitchFamily="34" charset="0"/>
            </a:defRPr>
          </a:pPr>
          <a:endParaRPr lang="en-US"/>
        </a:p>
      </c:txPr>
    </c:legend>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472242856435592"/>
          <c:y val="0.10207820868337554"/>
          <c:w val="0.70732803446739789"/>
          <c:h val="0.68822653582898252"/>
        </c:manualLayout>
      </c:layout>
      <c:doughnutChart>
        <c:varyColors val="1"/>
        <c:ser>
          <c:idx val="0"/>
          <c:order val="0"/>
          <c:tx>
            <c:strRef>
              <c:f>Sheet1!$B$1</c:f>
              <c:strCache>
                <c:ptCount val="1"/>
                <c:pt idx="0">
                  <c:v>2015</c:v>
                </c:pt>
              </c:strCache>
            </c:strRef>
          </c:tx>
          <c:spPr>
            <a:ln>
              <a:solidFill>
                <a:schemeClr val="bg1"/>
              </a:solidFill>
            </a:ln>
          </c:spPr>
          <c:dPt>
            <c:idx val="0"/>
            <c:bubble3D val="0"/>
            <c:spPr>
              <a:solidFill>
                <a:srgbClr val="005BAA"/>
              </a:solidFill>
              <a:ln>
                <a:solidFill>
                  <a:schemeClr val="bg1"/>
                </a:solidFill>
              </a:ln>
            </c:spPr>
          </c:dPt>
          <c:dPt>
            <c:idx val="1"/>
            <c:bubble3D val="0"/>
            <c:spPr>
              <a:solidFill>
                <a:srgbClr val="008FD4"/>
              </a:solidFill>
              <a:ln>
                <a:solidFill>
                  <a:schemeClr val="bg1"/>
                </a:solidFill>
              </a:ln>
            </c:spPr>
          </c:dPt>
          <c:dPt>
            <c:idx val="2"/>
            <c:bubble3D val="0"/>
            <c:spPr>
              <a:solidFill>
                <a:srgbClr val="00AEEF"/>
              </a:solidFill>
              <a:ln>
                <a:solidFill>
                  <a:schemeClr val="bg1"/>
                </a:solidFill>
              </a:ln>
            </c:spPr>
          </c:dPt>
          <c:dPt>
            <c:idx val="3"/>
            <c:bubble3D val="0"/>
            <c:spPr>
              <a:solidFill>
                <a:srgbClr val="8ED8F8"/>
              </a:solidFill>
              <a:ln>
                <a:solidFill>
                  <a:schemeClr val="bg1"/>
                </a:solidFill>
              </a:ln>
            </c:spPr>
          </c:dPt>
          <c:dPt>
            <c:idx val="4"/>
            <c:bubble3D val="0"/>
            <c:spPr>
              <a:solidFill>
                <a:srgbClr val="8ED8F8"/>
              </a:solidFill>
              <a:ln>
                <a:solidFill>
                  <a:schemeClr val="bg1"/>
                </a:solidFill>
              </a:ln>
            </c:spPr>
          </c:dPt>
          <c:dPt>
            <c:idx val="5"/>
            <c:bubble3D val="0"/>
            <c:spPr>
              <a:solidFill>
                <a:srgbClr val="DA2128"/>
              </a:solidFill>
              <a:ln>
                <a:solidFill>
                  <a:schemeClr val="bg1"/>
                </a:solidFill>
              </a:ln>
            </c:spPr>
          </c:dPt>
          <c:dLbls>
            <c:dLbl>
              <c:idx val="2"/>
              <c:layout>
                <c:manualLayout>
                  <c:x val="1.2578616352201073E-2"/>
                  <c:y val="7.3433573694976009E-2"/>
                </c:manualLayout>
              </c:layout>
              <c:numFmt formatCode="#.000%" sourceLinked="0"/>
              <c:spPr/>
              <c:txPr>
                <a:bodyPr/>
                <a:lstStyle/>
                <a:p>
                  <a:pPr>
                    <a:defRPr sz="900" b="1">
                      <a:solidFill>
                        <a:schemeClr val="tx1"/>
                      </a:solidFill>
                      <a:latin typeface="Arial" pitchFamily="34" charset="0"/>
                      <a:cs typeface="Arial" pitchFamily="34" charset="0"/>
                    </a:defRPr>
                  </a:pPr>
                  <a:endParaRPr lang="en-US"/>
                </a:p>
              </c:txPr>
              <c:showLegendKey val="0"/>
              <c:showVal val="1"/>
              <c:showCatName val="0"/>
              <c:showSerName val="0"/>
              <c:showPercent val="0"/>
              <c:showBubbleSize val="0"/>
            </c:dLbl>
            <c:dLbl>
              <c:idx val="3"/>
              <c:layout>
                <c:manualLayout>
                  <c:x val="1.2578368741643199E-2"/>
                  <c:y val="0"/>
                </c:manualLayout>
              </c:layout>
              <c:showLegendKey val="0"/>
              <c:showVal val="1"/>
              <c:showCatName val="0"/>
              <c:showSerName val="0"/>
              <c:showPercent val="0"/>
              <c:showBubbleSize val="0"/>
            </c:dLbl>
            <c:dLbl>
              <c:idx val="4"/>
              <c:layout>
                <c:manualLayout>
                  <c:x val="9.4339622641509448E-3"/>
                  <c:y val="6.363636363636363E-2"/>
                </c:manualLayout>
              </c:layout>
              <c:showLegendKey val="0"/>
              <c:showVal val="1"/>
              <c:showCatName val="0"/>
              <c:showSerName val="0"/>
              <c:showPercent val="0"/>
              <c:showBubbleSize val="0"/>
            </c:dLbl>
            <c:dLbl>
              <c:idx val="5"/>
              <c:layout>
                <c:manualLayout>
                  <c:x val="9.4339622641509448E-3"/>
                  <c:y val="2.971313203346954E-3"/>
                </c:manualLayout>
              </c:layout>
              <c:showLegendKey val="0"/>
              <c:showVal val="1"/>
              <c:showCatName val="0"/>
              <c:showSerName val="0"/>
              <c:showPercent val="0"/>
              <c:showBubbleSize val="0"/>
            </c:dLbl>
            <c:numFmt formatCode="0%" sourceLinked="0"/>
            <c:txPr>
              <a:bodyPr/>
              <a:lstStyle/>
              <a:p>
                <a:pPr>
                  <a:defRPr sz="900" b="1">
                    <a:solidFill>
                      <a:schemeClr val="tx1"/>
                    </a:solidFill>
                    <a:latin typeface="Arial" pitchFamily="34" charset="0"/>
                    <a:cs typeface="Arial" pitchFamily="34" charset="0"/>
                  </a:defRPr>
                </a:pPr>
                <a:endParaRPr lang="en-US"/>
              </a:p>
            </c:txPr>
            <c:showLegendKey val="0"/>
            <c:showVal val="1"/>
            <c:showCatName val="0"/>
            <c:showSerName val="0"/>
            <c:showPercent val="0"/>
            <c:showBubbleSize val="0"/>
            <c:showLeaderLines val="1"/>
          </c:dLbls>
          <c:cat>
            <c:strRef>
              <c:f>Sheet1!$A$2:$A$9</c:f>
              <c:strCache>
                <c:ptCount val="4"/>
                <c:pt idx="0">
                  <c:v>Liên ngân hàng </c:v>
                </c:pt>
                <c:pt idx="1">
                  <c:v>Chứng khoán nợ</c:v>
                </c:pt>
                <c:pt idx="2">
                  <c:v>Chứng khoán vốn </c:v>
                </c:pt>
                <c:pt idx="3">
                  <c:v>Đầu tư dài hạn</c:v>
                </c:pt>
              </c:strCache>
            </c:strRef>
          </c:cat>
          <c:val>
            <c:numRef>
              <c:f>Sheet1!$B$2:$B$9</c:f>
            </c:numRef>
          </c:val>
        </c:ser>
        <c:ser>
          <c:idx val="1"/>
          <c:order val="1"/>
          <c:tx>
            <c:strRef>
              <c:f>Sheet1!$C$1</c:f>
              <c:strCache>
                <c:ptCount val="1"/>
                <c:pt idx="0">
                  <c:v>2016</c:v>
                </c:pt>
              </c:strCache>
            </c:strRef>
          </c:tx>
          <c:spPr>
            <a:ln>
              <a:solidFill>
                <a:schemeClr val="bg1"/>
              </a:solidFill>
            </a:ln>
          </c:spPr>
          <c:dPt>
            <c:idx val="0"/>
            <c:bubble3D val="0"/>
            <c:spPr>
              <a:solidFill>
                <a:srgbClr val="D71249"/>
              </a:solidFill>
              <a:ln>
                <a:solidFill>
                  <a:schemeClr val="bg1"/>
                </a:solidFill>
              </a:ln>
            </c:spPr>
          </c:dPt>
          <c:dPt>
            <c:idx val="1"/>
            <c:bubble3D val="0"/>
            <c:spPr>
              <a:solidFill>
                <a:srgbClr val="E23B50"/>
              </a:solidFill>
              <a:ln>
                <a:solidFill>
                  <a:schemeClr val="bg1"/>
                </a:solidFill>
              </a:ln>
            </c:spPr>
          </c:dPt>
          <c:dPt>
            <c:idx val="2"/>
            <c:bubble3D val="0"/>
            <c:spPr>
              <a:solidFill>
                <a:srgbClr val="E96E87"/>
              </a:solidFill>
              <a:ln>
                <a:solidFill>
                  <a:schemeClr val="bg1"/>
                </a:solidFill>
              </a:ln>
            </c:spPr>
          </c:dPt>
          <c:dPt>
            <c:idx val="3"/>
            <c:bubble3D val="0"/>
            <c:spPr>
              <a:solidFill>
                <a:srgbClr val="F598AA"/>
              </a:solidFill>
              <a:ln>
                <a:solidFill>
                  <a:schemeClr val="bg1"/>
                </a:solidFill>
              </a:ln>
            </c:spPr>
          </c:dPt>
          <c:dPt>
            <c:idx val="4"/>
            <c:bubble3D val="0"/>
            <c:spPr>
              <a:solidFill>
                <a:srgbClr val="8ED8F8"/>
              </a:solidFill>
              <a:ln>
                <a:solidFill>
                  <a:schemeClr val="bg1"/>
                </a:solidFill>
              </a:ln>
            </c:spPr>
          </c:dPt>
          <c:dPt>
            <c:idx val="5"/>
            <c:bubble3D val="0"/>
            <c:spPr>
              <a:solidFill>
                <a:srgbClr val="DA2128"/>
              </a:solidFill>
              <a:ln>
                <a:solidFill>
                  <a:schemeClr val="bg1"/>
                </a:solidFill>
              </a:ln>
            </c:spPr>
          </c:dPt>
          <c:dLbls>
            <c:dLbl>
              <c:idx val="2"/>
              <c:layout>
                <c:manualLayout>
                  <c:x val="1.5723270440251572E-2"/>
                  <c:y val="7.3433573694976009E-2"/>
                </c:manualLayout>
              </c:layout>
              <c:numFmt formatCode="#.000%" sourceLinked="0"/>
              <c:spPr/>
              <c:txPr>
                <a:bodyPr/>
                <a:lstStyle/>
                <a:p>
                  <a:pPr>
                    <a:defRPr sz="9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dLbl>
            <c:dLbl>
              <c:idx val="3"/>
              <c:layout>
                <c:manualLayout>
                  <c:x val="1.2286439440143541E-2"/>
                  <c:y val="2.891584260309978E-3"/>
                </c:manualLayout>
              </c:layout>
              <c:showLegendKey val="0"/>
              <c:showVal val="1"/>
              <c:showCatName val="0"/>
              <c:showSerName val="0"/>
              <c:showPercent val="0"/>
              <c:showBubbleSize val="0"/>
            </c:dLbl>
            <c:dLbl>
              <c:idx val="4"/>
              <c:layout>
                <c:manualLayout>
                  <c:x val="-2.8301886792452768E-2"/>
                  <c:y val="-5.1515151515151486E-2"/>
                </c:manualLayout>
              </c:layout>
              <c:showLegendKey val="0"/>
              <c:showVal val="1"/>
              <c:showCatName val="0"/>
              <c:showSerName val="0"/>
              <c:showPercent val="0"/>
              <c:showBubbleSize val="0"/>
            </c:dLbl>
            <c:dLbl>
              <c:idx val="5"/>
              <c:layout>
                <c:manualLayout>
                  <c:x val="1.5723022829693459E-2"/>
                  <c:y val="-3.0599731610888793E-3"/>
                </c:manualLayout>
              </c:layout>
              <c:showLegendKey val="0"/>
              <c:showVal val="1"/>
              <c:showCatName val="0"/>
              <c:showSerName val="0"/>
              <c:showPercent val="0"/>
              <c:showBubbleSize val="0"/>
            </c:dLbl>
            <c:numFmt formatCode="0%" sourceLinked="0"/>
            <c:txPr>
              <a:bodyPr/>
              <a:lstStyle/>
              <a:p>
                <a:pPr>
                  <a:defRPr sz="9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1"/>
          </c:dLbls>
          <c:cat>
            <c:strRef>
              <c:f>Sheet1!$A$2:$A$9</c:f>
              <c:strCache>
                <c:ptCount val="4"/>
                <c:pt idx="0">
                  <c:v>Liên ngân hàng </c:v>
                </c:pt>
                <c:pt idx="1">
                  <c:v>Chứng khoán nợ</c:v>
                </c:pt>
                <c:pt idx="2">
                  <c:v>Chứng khoán vốn </c:v>
                </c:pt>
                <c:pt idx="3">
                  <c:v>Đầu tư dài hạn</c:v>
                </c:pt>
              </c:strCache>
            </c:strRef>
          </c:cat>
          <c:val>
            <c:numRef>
              <c:f>Sheet1!$C$2:$C$9</c:f>
              <c:numCache>
                <c:formatCode>#.000%</c:formatCode>
                <c:ptCount val="4"/>
                <c:pt idx="0">
                  <c:v>0.39866162362134222</c:v>
                </c:pt>
                <c:pt idx="1">
                  <c:v>0.58317050165792284</c:v>
                </c:pt>
                <c:pt idx="2">
                  <c:v>4.6418416252888379E-3</c:v>
                </c:pt>
                <c:pt idx="3">
                  <c:v>1.3526033095445977E-2</c:v>
                </c:pt>
              </c:numCache>
            </c:numRef>
          </c:val>
        </c:ser>
        <c:ser>
          <c:idx val="2"/>
          <c:order val="2"/>
          <c:tx>
            <c:strRef>
              <c:f>Sheet1!$D$1</c:f>
              <c:strCache>
                <c:ptCount val="1"/>
                <c:pt idx="0">
                  <c:v>QIV/2017</c:v>
                </c:pt>
              </c:strCache>
            </c:strRef>
          </c:tx>
          <c:spPr>
            <a:ln>
              <a:solidFill>
                <a:schemeClr val="bg1"/>
              </a:solidFill>
            </a:ln>
          </c:spPr>
          <c:dPt>
            <c:idx val="0"/>
            <c:bubble3D val="0"/>
            <c:spPr>
              <a:solidFill>
                <a:srgbClr val="D71249"/>
              </a:solidFill>
              <a:ln>
                <a:solidFill>
                  <a:schemeClr val="bg1"/>
                </a:solidFill>
              </a:ln>
            </c:spPr>
          </c:dPt>
          <c:dPt>
            <c:idx val="1"/>
            <c:bubble3D val="0"/>
            <c:spPr>
              <a:solidFill>
                <a:srgbClr val="E23B50"/>
              </a:solidFill>
              <a:ln>
                <a:solidFill>
                  <a:schemeClr val="bg1"/>
                </a:solidFill>
              </a:ln>
            </c:spPr>
          </c:dPt>
          <c:dPt>
            <c:idx val="2"/>
            <c:bubble3D val="0"/>
            <c:spPr>
              <a:solidFill>
                <a:srgbClr val="E96E87"/>
              </a:solidFill>
              <a:ln>
                <a:solidFill>
                  <a:schemeClr val="bg1"/>
                </a:solidFill>
              </a:ln>
            </c:spPr>
          </c:dPt>
          <c:dPt>
            <c:idx val="3"/>
            <c:bubble3D val="0"/>
            <c:spPr>
              <a:solidFill>
                <a:srgbClr val="F598AA"/>
              </a:solidFill>
              <a:ln>
                <a:solidFill>
                  <a:schemeClr val="bg1"/>
                </a:solidFill>
              </a:ln>
            </c:spPr>
          </c:dPt>
          <c:dLbls>
            <c:dLbl>
              <c:idx val="2"/>
              <c:layout>
                <c:manualLayout>
                  <c:x val="-3.1446540880503723E-3"/>
                  <c:y val="-7.6493305932266678E-2"/>
                </c:manualLayout>
              </c:layout>
              <c:numFmt formatCode="#.000%" sourceLinked="0"/>
              <c:spPr/>
              <c:txPr>
                <a:bodyPr/>
                <a:lstStyle/>
                <a:p>
                  <a:pPr>
                    <a:defRPr sz="9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dLbl>
            <c:dLbl>
              <c:idx val="3"/>
              <c:layout>
                <c:manualLayout>
                  <c:x val="6.2892591703211948E-3"/>
                  <c:y val="-3.0598425885280151E-3"/>
                </c:manualLayout>
              </c:layout>
              <c:showLegendKey val="0"/>
              <c:showVal val="1"/>
              <c:showCatName val="0"/>
              <c:showSerName val="0"/>
              <c:showPercent val="0"/>
              <c:showBubbleSize val="0"/>
            </c:dLbl>
            <c:numFmt formatCode="0%" sourceLinked="0"/>
            <c:txPr>
              <a:bodyPr/>
              <a:lstStyle/>
              <a:p>
                <a:pPr>
                  <a:defRPr sz="9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1"/>
          </c:dLbls>
          <c:cat>
            <c:strRef>
              <c:f>Sheet1!$A$2:$A$9</c:f>
              <c:strCache>
                <c:ptCount val="4"/>
                <c:pt idx="0">
                  <c:v>Liên ngân hàng </c:v>
                </c:pt>
                <c:pt idx="1">
                  <c:v>Chứng khoán nợ</c:v>
                </c:pt>
                <c:pt idx="2">
                  <c:v>Chứng khoán vốn </c:v>
                </c:pt>
                <c:pt idx="3">
                  <c:v>Đầu tư dài hạn</c:v>
                </c:pt>
              </c:strCache>
            </c:strRef>
          </c:cat>
          <c:val>
            <c:numRef>
              <c:f>Sheet1!$D$2:$D$9</c:f>
              <c:numCache>
                <c:formatCode>#.000%</c:formatCode>
                <c:ptCount val="4"/>
                <c:pt idx="0">
                  <c:v>0.43859148940880138</c:v>
                </c:pt>
                <c:pt idx="1">
                  <c:v>0.54402558923494648</c:v>
                </c:pt>
                <c:pt idx="2">
                  <c:v>4.6668141869457393E-3</c:v>
                </c:pt>
                <c:pt idx="3">
                  <c:v>1.2716107169306465E-2</c:v>
                </c:pt>
              </c:numCache>
            </c:numRef>
          </c:val>
        </c:ser>
        <c:dLbls>
          <c:showLegendKey val="0"/>
          <c:showVal val="0"/>
          <c:showCatName val="0"/>
          <c:showSerName val="0"/>
          <c:showPercent val="0"/>
          <c:showBubbleSize val="0"/>
          <c:showLeaderLines val="1"/>
        </c:dLbls>
        <c:firstSliceAng val="0"/>
        <c:holeSize val="50"/>
      </c:doughnutChart>
    </c:plotArea>
    <c:legend>
      <c:legendPos val="r"/>
      <c:layout>
        <c:manualLayout>
          <c:xMode val="edge"/>
          <c:yMode val="edge"/>
          <c:x val="4.5350384885377328E-2"/>
          <c:y val="0.82479435599181794"/>
          <c:w val="0.91060540781458921"/>
          <c:h val="0.14444008104676573"/>
        </c:manualLayout>
      </c:layout>
      <c:overlay val="0"/>
      <c:txPr>
        <a:bodyPr/>
        <a:lstStyle/>
        <a:p>
          <a:pPr>
            <a:defRPr sz="1000">
              <a:solidFill>
                <a:srgbClr val="005993"/>
              </a:solidFill>
              <a:latin typeface="Arial" pitchFamily="34" charset="0"/>
              <a:cs typeface="Arial" pitchFamily="34" charset="0"/>
            </a:defRPr>
          </a:pPr>
          <a:endParaRPr lang="en-US"/>
        </a:p>
      </c:txPr>
    </c:legend>
    <c:plotVisOnly val="1"/>
    <c:dispBlanksAs val="zero"/>
    <c:showDLblsOverMax val="0"/>
  </c:chart>
  <c:spPr>
    <a:noFill/>
    <a:ln>
      <a:noFill/>
    </a:ln>
  </c:spPr>
  <c:txPr>
    <a:bodyPr/>
    <a:lstStyle/>
    <a:p>
      <a:pPr>
        <a:defRPr sz="1800"/>
      </a:pPr>
      <a:endParaRPr lang="en-U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1820987654320993E-2"/>
          <c:y val="6.1039206036745432E-2"/>
          <c:w val="0.82407407407408084"/>
          <c:h val="0.73370988020756911"/>
        </c:manualLayout>
      </c:layout>
      <c:lineChart>
        <c:grouping val="standard"/>
        <c:varyColors val="0"/>
        <c:ser>
          <c:idx val="0"/>
          <c:order val="0"/>
          <c:tx>
            <c:strRef>
              <c:f>Sheet1!$B$1</c:f>
              <c:strCache>
                <c:ptCount val="1"/>
                <c:pt idx="0">
                  <c:v>ROA</c:v>
                </c:pt>
              </c:strCache>
            </c:strRef>
          </c:tx>
          <c:spPr>
            <a:ln>
              <a:solidFill>
                <a:srgbClr val="005993"/>
              </a:solidFill>
            </a:ln>
          </c:spPr>
          <c:marker>
            <c:symbol val="diamond"/>
            <c:size val="6"/>
            <c:spPr>
              <a:solidFill>
                <a:srgbClr val="005993"/>
              </a:solidFill>
              <a:ln>
                <a:solidFill>
                  <a:srgbClr val="005993"/>
                </a:solidFill>
              </a:ln>
            </c:spPr>
          </c:marker>
          <c:dLbls>
            <c:dLbl>
              <c:idx val="0"/>
              <c:layout>
                <c:manualLayout>
                  <c:x val="-6.1690739115965267E-2"/>
                  <c:y val="-7.2238554353481046E-2"/>
                </c:manualLayout>
              </c:layout>
              <c:showLegendKey val="0"/>
              <c:showVal val="1"/>
              <c:showCatName val="0"/>
              <c:showSerName val="0"/>
              <c:showPercent val="0"/>
              <c:showBubbleSize val="0"/>
            </c:dLbl>
            <c:dLbl>
              <c:idx val="1"/>
              <c:layout>
                <c:manualLayout>
                  <c:x val="-5.2494357546970016E-2"/>
                  <c:y val="-6.7431599589130642E-2"/>
                </c:manualLayout>
              </c:layout>
              <c:showLegendKey val="0"/>
              <c:showVal val="1"/>
              <c:showCatName val="0"/>
              <c:showSerName val="0"/>
              <c:showPercent val="0"/>
              <c:showBubbleSize val="0"/>
            </c:dLbl>
            <c:dLbl>
              <c:idx val="2"/>
              <c:layout>
                <c:manualLayout>
                  <c:x val="-4.6296296296296523E-2"/>
                  <c:y val="-6.0606458283623703E-2"/>
                </c:manualLayout>
              </c:layout>
              <c:showLegendKey val="0"/>
              <c:showVal val="1"/>
              <c:showCatName val="0"/>
              <c:showSerName val="0"/>
              <c:showPercent val="0"/>
              <c:showBubbleSize val="0"/>
            </c:dLbl>
            <c:dLbl>
              <c:idx val="3"/>
              <c:layout>
                <c:manualLayout>
                  <c:x val="-6.7838441291259488E-2"/>
                  <c:y val="5.1305310619905821E-2"/>
                </c:manualLayout>
              </c:layout>
              <c:showLegendKey val="0"/>
              <c:showVal val="1"/>
              <c:showCatName val="0"/>
              <c:showSerName val="0"/>
              <c:showPercent val="0"/>
              <c:showBubbleSize val="0"/>
            </c:dLbl>
            <c:dLbl>
              <c:idx val="4"/>
              <c:layout>
                <c:manualLayout>
                  <c:x val="-5.5555622787644088E-2"/>
                  <c:y val="7.680122193615517E-2"/>
                </c:manualLayout>
              </c:layout>
              <c:showLegendKey val="0"/>
              <c:showVal val="1"/>
              <c:showCatName val="0"/>
              <c:showSerName val="0"/>
              <c:showPercent val="0"/>
              <c:showBubbleSize val="0"/>
            </c:dLbl>
            <c:dLbl>
              <c:idx val="5"/>
              <c:layout>
                <c:manualLayout>
                  <c:x val="-5.5580794481590173E-2"/>
                  <c:y val="6.2137321078398679E-2"/>
                </c:manualLayout>
              </c:layout>
              <c:showLegendKey val="0"/>
              <c:showVal val="1"/>
              <c:showCatName val="0"/>
              <c:showSerName val="0"/>
              <c:showPercent val="0"/>
              <c:showBubbleSize val="0"/>
            </c:dLbl>
            <c:dLbl>
              <c:idx val="6"/>
              <c:layout>
                <c:manualLayout>
                  <c:x val="-6.1728496656884395E-2"/>
                  <c:y val="6.88256206395155E-2"/>
                </c:manualLayout>
              </c:layout>
              <c:showLegendKey val="0"/>
              <c:showVal val="1"/>
              <c:showCatName val="0"/>
              <c:showSerName val="0"/>
              <c:showPercent val="0"/>
              <c:showBubbleSize val="0"/>
            </c:dLbl>
            <c:dLbl>
              <c:idx val="7"/>
              <c:layout>
                <c:manualLayout>
                  <c:x val="-5.5530451093698002E-2"/>
                  <c:y val="5.2942785107319611E-2"/>
                </c:manualLayout>
              </c:layout>
              <c:showLegendKey val="0"/>
              <c:showVal val="1"/>
              <c:showCatName val="0"/>
              <c:showSerName val="0"/>
              <c:showPercent val="0"/>
              <c:showBubbleSize val="0"/>
            </c:dLbl>
            <c:dLbl>
              <c:idx val="8"/>
              <c:layout>
                <c:manualLayout>
                  <c:x val="-5.2469135802469133E-2"/>
                  <c:y val="-6.353134212878353E-2"/>
                </c:manualLayout>
              </c:layout>
              <c:showLegendKey val="0"/>
              <c:showVal val="1"/>
              <c:showCatName val="0"/>
              <c:showSerName val="0"/>
              <c:showPercent val="0"/>
              <c:showBubbleSize val="0"/>
            </c:dLbl>
            <c:numFmt formatCode="#.000%" sourceLinked="0"/>
            <c:txPr>
              <a:bodyPr/>
              <a:lstStyle/>
              <a:p>
                <a:pPr>
                  <a:defRPr sz="8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numRef>
              <c:f>Sheet1!$A$2:$A$23</c:f>
              <c:numCache>
                <c:formatCode>General</c:formatCode>
                <c:ptCount val="5"/>
                <c:pt idx="0">
                  <c:v>2013</c:v>
                </c:pt>
                <c:pt idx="1">
                  <c:v>2014</c:v>
                </c:pt>
                <c:pt idx="2">
                  <c:v>2015</c:v>
                </c:pt>
                <c:pt idx="3">
                  <c:v>2016</c:v>
                </c:pt>
                <c:pt idx="4">
                  <c:v>2017</c:v>
                </c:pt>
              </c:numCache>
            </c:numRef>
          </c:cat>
          <c:val>
            <c:numRef>
              <c:f>Sheet1!$B$2:$B$23</c:f>
              <c:numCache>
                <c:formatCode>#.000%</c:formatCode>
                <c:ptCount val="5"/>
                <c:pt idx="0">
                  <c:v>1.4E-2</c:v>
                </c:pt>
                <c:pt idx="1">
                  <c:v>1.2E-2</c:v>
                </c:pt>
                <c:pt idx="2">
                  <c:v>1.0197033370703665E-2</c:v>
                </c:pt>
                <c:pt idx="3">
                  <c:v>9.9000000000000008E-3</c:v>
                </c:pt>
                <c:pt idx="4">
                  <c:v>9.0090422022999841E-3</c:v>
                </c:pt>
              </c:numCache>
            </c:numRef>
          </c:val>
          <c:smooth val="0"/>
        </c:ser>
        <c:dLbls>
          <c:showLegendKey val="0"/>
          <c:showVal val="0"/>
          <c:showCatName val="0"/>
          <c:showSerName val="0"/>
          <c:showPercent val="0"/>
          <c:showBubbleSize val="0"/>
        </c:dLbls>
        <c:marker val="1"/>
        <c:smooth val="0"/>
        <c:axId val="116560640"/>
        <c:axId val="116562176"/>
      </c:lineChart>
      <c:lineChart>
        <c:grouping val="standard"/>
        <c:varyColors val="0"/>
        <c:ser>
          <c:idx val="1"/>
          <c:order val="1"/>
          <c:tx>
            <c:strRef>
              <c:f>Sheet1!$C$1</c:f>
              <c:strCache>
                <c:ptCount val="1"/>
                <c:pt idx="0">
                  <c:v>ROE</c:v>
                </c:pt>
              </c:strCache>
            </c:strRef>
          </c:tx>
          <c:spPr>
            <a:ln w="31750" cmpd="sng">
              <a:solidFill>
                <a:srgbClr val="D71249"/>
              </a:solidFill>
            </a:ln>
            <a:effectLst/>
          </c:spPr>
          <c:marker>
            <c:symbol val="square"/>
            <c:size val="5"/>
            <c:spPr>
              <a:solidFill>
                <a:srgbClr val="D71249"/>
              </a:solidFill>
              <a:ln>
                <a:solidFill>
                  <a:srgbClr val="D71249"/>
                </a:solidFill>
              </a:ln>
              <a:effectLst/>
            </c:spPr>
          </c:marker>
          <c:dLbls>
            <c:dLbl>
              <c:idx val="0"/>
              <c:layout>
                <c:manualLayout>
                  <c:x val="-6.1766012162284813E-2"/>
                  <c:y val="7.2725461227538923E-2"/>
                </c:manualLayout>
              </c:layout>
              <c:showLegendKey val="0"/>
              <c:showVal val="1"/>
              <c:showCatName val="0"/>
              <c:showSerName val="0"/>
              <c:showPercent val="0"/>
              <c:showBubbleSize val="0"/>
            </c:dLbl>
            <c:dLbl>
              <c:idx val="1"/>
              <c:layout>
                <c:manualLayout>
                  <c:x val="-7.0937464072852688E-2"/>
                  <c:y val="6.6456535224043864E-2"/>
                </c:manualLayout>
              </c:layout>
              <c:showLegendKey val="0"/>
              <c:showVal val="1"/>
              <c:showCatName val="0"/>
              <c:showSerName val="0"/>
              <c:showPercent val="0"/>
              <c:showBubbleSize val="0"/>
            </c:dLbl>
            <c:dLbl>
              <c:idx val="2"/>
              <c:layout>
                <c:manualLayout>
                  <c:x val="-7.111342389495659E-2"/>
                  <c:y val="6.5656557234902546E-2"/>
                </c:manualLayout>
              </c:layout>
              <c:showLegendKey val="0"/>
              <c:showVal val="1"/>
              <c:showCatName val="0"/>
              <c:showSerName val="0"/>
              <c:showPercent val="0"/>
              <c:showBubbleSize val="0"/>
            </c:dLbl>
            <c:dLbl>
              <c:idx val="3"/>
              <c:layout>
                <c:manualLayout>
                  <c:x val="-7.0987565425226093E-2"/>
                  <c:y val="-6.694427584274909E-2"/>
                </c:manualLayout>
              </c:layout>
              <c:showLegendKey val="0"/>
              <c:showVal val="1"/>
              <c:showCatName val="0"/>
              <c:showSerName val="0"/>
              <c:showPercent val="0"/>
              <c:showBubbleSize val="0"/>
            </c:dLbl>
            <c:dLbl>
              <c:idx val="4"/>
              <c:layout>
                <c:manualLayout>
                  <c:x val="-7.1000151272199191E-2"/>
                  <c:y val="-6.6700405533396498E-2"/>
                </c:manualLayout>
              </c:layout>
              <c:showLegendKey val="0"/>
              <c:showVal val="1"/>
              <c:showCatName val="0"/>
              <c:showSerName val="0"/>
              <c:showPercent val="0"/>
              <c:showBubbleSize val="0"/>
            </c:dLbl>
            <c:dLbl>
              <c:idx val="5"/>
              <c:layout>
                <c:manualLayout>
                  <c:x val="-6.4839863249931934E-2"/>
                  <c:y val="-7.1751230607099509E-2"/>
                </c:manualLayout>
              </c:layout>
              <c:showLegendKey val="0"/>
              <c:showVal val="1"/>
              <c:showCatName val="0"/>
              <c:showSerName val="0"/>
              <c:showPercent val="0"/>
              <c:showBubbleSize val="0"/>
            </c:dLbl>
            <c:dLbl>
              <c:idx val="6"/>
              <c:layout>
                <c:manualLayout>
                  <c:x val="-6.1728496656884395E-2"/>
                  <c:y val="-8.4708456171711327E-2"/>
                </c:manualLayout>
              </c:layout>
              <c:showLegendKey val="0"/>
              <c:showVal val="1"/>
              <c:showCatName val="0"/>
              <c:showSerName val="0"/>
              <c:showPercent val="0"/>
              <c:showBubbleSize val="0"/>
            </c:dLbl>
            <c:dLbl>
              <c:idx val="7"/>
              <c:layout>
                <c:manualLayout>
                  <c:x val="-5.866723141621033E-2"/>
                  <c:y val="-5.8237063618051574E-2"/>
                </c:manualLayout>
              </c:layout>
              <c:showLegendKey val="0"/>
              <c:showVal val="1"/>
              <c:showCatName val="0"/>
              <c:showSerName val="0"/>
              <c:showPercent val="0"/>
              <c:showBubbleSize val="0"/>
            </c:dLbl>
            <c:dLbl>
              <c:idx val="8"/>
              <c:layout>
                <c:manualLayout>
                  <c:x val="-7.098765432098765E-2"/>
                  <c:y val="5.2942785107319611E-2"/>
                </c:manualLayout>
              </c:layout>
              <c:showLegendKey val="0"/>
              <c:showVal val="1"/>
              <c:showCatName val="0"/>
              <c:showSerName val="0"/>
              <c:showPercent val="0"/>
              <c:showBubbleSize val="0"/>
            </c:dLbl>
            <c:numFmt formatCode="#.000%" sourceLinked="0"/>
            <c:txPr>
              <a:bodyPr/>
              <a:lstStyle/>
              <a:p>
                <a:pPr>
                  <a:defRPr sz="800" b="1">
                    <a:solidFill>
                      <a:srgbClr val="D71249"/>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numRef>
              <c:f>Sheet1!$A$2:$A$23</c:f>
              <c:numCache>
                <c:formatCode>General</c:formatCode>
                <c:ptCount val="5"/>
                <c:pt idx="0">
                  <c:v>2013</c:v>
                </c:pt>
                <c:pt idx="1">
                  <c:v>2014</c:v>
                </c:pt>
                <c:pt idx="2">
                  <c:v>2015</c:v>
                </c:pt>
                <c:pt idx="3">
                  <c:v>2016</c:v>
                </c:pt>
                <c:pt idx="4">
                  <c:v>2017</c:v>
                </c:pt>
              </c:numCache>
            </c:numRef>
          </c:cat>
          <c:val>
            <c:numRef>
              <c:f>Sheet1!$C$2:$C$23</c:f>
              <c:numCache>
                <c:formatCode>#.000%</c:formatCode>
                <c:ptCount val="5"/>
                <c:pt idx="0">
                  <c:v>0.13700000000000001</c:v>
                </c:pt>
                <c:pt idx="1">
                  <c:v>0.105</c:v>
                </c:pt>
                <c:pt idx="2">
                  <c:v>0.1028950329854387</c:v>
                </c:pt>
                <c:pt idx="3">
                  <c:v>0.1177</c:v>
                </c:pt>
                <c:pt idx="4">
                  <c:v>0.1203</c:v>
                </c:pt>
              </c:numCache>
            </c:numRef>
          </c:val>
          <c:smooth val="0"/>
        </c:ser>
        <c:dLbls>
          <c:showLegendKey val="0"/>
          <c:showVal val="0"/>
          <c:showCatName val="0"/>
          <c:showSerName val="0"/>
          <c:showPercent val="0"/>
          <c:showBubbleSize val="0"/>
        </c:dLbls>
        <c:marker val="1"/>
        <c:smooth val="0"/>
        <c:axId val="116581888"/>
        <c:axId val="116580352"/>
      </c:lineChart>
      <c:catAx>
        <c:axId val="116560640"/>
        <c:scaling>
          <c:orientation val="minMax"/>
        </c:scaling>
        <c:delete val="0"/>
        <c:axPos val="b"/>
        <c:numFmt formatCode="General" sourceLinked="1"/>
        <c:majorTickMark val="out"/>
        <c:minorTickMark val="none"/>
        <c:tickLblPos val="nextTo"/>
        <c:txPr>
          <a:bodyPr/>
          <a:lstStyle/>
          <a:p>
            <a:pPr>
              <a:defRPr sz="800">
                <a:solidFill>
                  <a:srgbClr val="005993"/>
                </a:solidFill>
                <a:latin typeface="Arial" pitchFamily="34" charset="0"/>
                <a:cs typeface="Arial" pitchFamily="34" charset="0"/>
              </a:defRPr>
            </a:pPr>
            <a:endParaRPr lang="en-US"/>
          </a:p>
        </c:txPr>
        <c:crossAx val="116562176"/>
        <c:crosses val="autoZero"/>
        <c:auto val="1"/>
        <c:lblAlgn val="ctr"/>
        <c:lblOffset val="100"/>
        <c:noMultiLvlLbl val="0"/>
      </c:catAx>
      <c:valAx>
        <c:axId val="116562176"/>
        <c:scaling>
          <c:orientation val="minMax"/>
          <c:max val="2.0000000000000004E-2"/>
        </c:scaling>
        <c:delete val="0"/>
        <c:axPos val="l"/>
        <c:numFmt formatCode="#.#00%" sourceLinked="0"/>
        <c:majorTickMark val="out"/>
        <c:minorTickMark val="none"/>
        <c:tickLblPos val="nextTo"/>
        <c:txPr>
          <a:bodyPr/>
          <a:lstStyle/>
          <a:p>
            <a:pPr>
              <a:defRPr sz="800">
                <a:solidFill>
                  <a:srgbClr val="005993"/>
                </a:solidFill>
                <a:latin typeface="Arial" pitchFamily="34" charset="0"/>
                <a:cs typeface="Arial" pitchFamily="34" charset="0"/>
              </a:defRPr>
            </a:pPr>
            <a:endParaRPr lang="en-US"/>
          </a:p>
        </c:txPr>
        <c:crossAx val="116560640"/>
        <c:crosses val="autoZero"/>
        <c:crossBetween val="between"/>
      </c:valAx>
      <c:valAx>
        <c:axId val="116580352"/>
        <c:scaling>
          <c:orientation val="minMax"/>
          <c:max val="0.2"/>
        </c:scaling>
        <c:delete val="0"/>
        <c:axPos val="r"/>
        <c:numFmt formatCode="0%" sourceLinked="0"/>
        <c:majorTickMark val="out"/>
        <c:minorTickMark val="none"/>
        <c:tickLblPos val="nextTo"/>
        <c:txPr>
          <a:bodyPr/>
          <a:lstStyle/>
          <a:p>
            <a:pPr>
              <a:defRPr sz="800">
                <a:solidFill>
                  <a:srgbClr val="005993"/>
                </a:solidFill>
                <a:latin typeface="Arial" pitchFamily="34" charset="0"/>
                <a:cs typeface="Arial" pitchFamily="34" charset="0"/>
              </a:defRPr>
            </a:pPr>
            <a:endParaRPr lang="en-US"/>
          </a:p>
        </c:txPr>
        <c:crossAx val="116581888"/>
        <c:crosses val="max"/>
        <c:crossBetween val="between"/>
      </c:valAx>
      <c:catAx>
        <c:axId val="116581888"/>
        <c:scaling>
          <c:orientation val="minMax"/>
        </c:scaling>
        <c:delete val="1"/>
        <c:axPos val="b"/>
        <c:numFmt formatCode="General" sourceLinked="1"/>
        <c:majorTickMark val="out"/>
        <c:minorTickMark val="none"/>
        <c:tickLblPos val="none"/>
        <c:crossAx val="116580352"/>
        <c:crosses val="autoZero"/>
        <c:auto val="1"/>
        <c:lblAlgn val="ctr"/>
        <c:lblOffset val="100"/>
        <c:noMultiLvlLbl val="0"/>
      </c:catAx>
    </c:plotArea>
    <c:legend>
      <c:legendPos val="r"/>
      <c:layout>
        <c:manualLayout>
          <c:xMode val="edge"/>
          <c:yMode val="edge"/>
          <c:x val="7.2924808010109851E-2"/>
          <c:y val="0.91475650840186706"/>
          <c:w val="0.84967337416156363"/>
          <c:h val="6.2680635684826333E-2"/>
        </c:manualLayout>
      </c:layout>
      <c:overlay val="0"/>
      <c:txPr>
        <a:bodyPr/>
        <a:lstStyle/>
        <a:p>
          <a:pPr>
            <a:defRPr sz="900">
              <a:solidFill>
                <a:srgbClr val="005993"/>
              </a:solidFill>
              <a:latin typeface="Arial" pitchFamily="34" charset="0"/>
              <a:cs typeface="Arial" pitchFamily="34" charset="0"/>
            </a:defRPr>
          </a:pPr>
          <a:endParaRPr lang="en-US"/>
        </a:p>
      </c:txPr>
    </c:legend>
    <c:plotVisOnly val="1"/>
    <c:dispBlanksAs val="gap"/>
    <c:showDLblsOverMax val="0"/>
  </c:chart>
  <c:spPr>
    <a:noFill/>
  </c:spPr>
  <c:txPr>
    <a:bodyPr/>
    <a:lstStyle/>
    <a:p>
      <a:pPr>
        <a:defRPr sz="1800"/>
      </a:pPr>
      <a:endParaRPr lang="en-US"/>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1592057937202279E-2"/>
          <c:y val="0.10268816655293375"/>
          <c:w val="0.8790699426460582"/>
          <c:h val="0.67979530739630956"/>
        </c:manualLayout>
      </c:layout>
      <c:barChart>
        <c:barDir val="col"/>
        <c:grouping val="stacked"/>
        <c:varyColors val="0"/>
        <c:ser>
          <c:idx val="0"/>
          <c:order val="0"/>
          <c:tx>
            <c:strRef>
              <c:f>Sheet1!$B$1</c:f>
              <c:strCache>
                <c:ptCount val="1"/>
                <c:pt idx="0">
                  <c:v>Thu nhập lãi thuần</c:v>
                </c:pt>
              </c:strCache>
            </c:strRef>
          </c:tx>
          <c:spPr>
            <a:solidFill>
              <a:srgbClr val="005993"/>
            </a:solidFill>
            <a:ln>
              <a:solidFill>
                <a:srgbClr val="005993"/>
              </a:solidFill>
            </a:ln>
          </c:spPr>
          <c:invertIfNegative val="0"/>
          <c:dLbls>
            <c:dLbl>
              <c:idx val="0"/>
              <c:layout>
                <c:manualLayout>
                  <c:x val="3.086419753086446E-3"/>
                  <c:y val="-2.2554191105923452E-2"/>
                </c:manualLayout>
              </c:layout>
              <c:showLegendKey val="0"/>
              <c:showVal val="1"/>
              <c:showCatName val="0"/>
              <c:showSerName val="0"/>
              <c:showPercent val="0"/>
              <c:showBubbleSize val="0"/>
            </c:dLbl>
            <c:dLbl>
              <c:idx val="1"/>
              <c:layout>
                <c:manualLayout>
                  <c:x val="9.2592592592593871E-3"/>
                  <c:y val="0"/>
                </c:manualLayout>
              </c:layout>
              <c:showLegendKey val="0"/>
              <c:showVal val="1"/>
              <c:showCatName val="0"/>
              <c:showSerName val="0"/>
              <c:showPercent val="0"/>
              <c:showBubbleSize val="0"/>
            </c:dLbl>
            <c:dLbl>
              <c:idx val="2"/>
              <c:layout>
                <c:manualLayout>
                  <c:x val="-3.086419753086446E-3"/>
                  <c:y val="-1.1277095552961724E-2"/>
                </c:manualLayout>
              </c:layout>
              <c:showLegendKey val="0"/>
              <c:showVal val="1"/>
              <c:showCatName val="0"/>
              <c:showSerName val="0"/>
              <c:showPercent val="0"/>
              <c:showBubbleSize val="0"/>
            </c:dLbl>
            <c:dLbl>
              <c:idx val="3"/>
              <c:layout>
                <c:manualLayout>
                  <c:x val="0"/>
                  <c:y val="-1.1277095552961724E-2"/>
                </c:manualLayout>
              </c:layout>
              <c:showLegendKey val="0"/>
              <c:showVal val="1"/>
              <c:showCatName val="0"/>
              <c:showSerName val="0"/>
              <c:showPercent val="0"/>
              <c:showBubbleSize val="0"/>
            </c:dLbl>
            <c:dLbl>
              <c:idx val="4"/>
              <c:layout>
                <c:manualLayout>
                  <c:x val="6.1728395061728392E-3"/>
                  <c:y val="1.1277095552961724E-2"/>
                </c:manualLayout>
              </c:layout>
              <c:showLegendKey val="0"/>
              <c:showVal val="1"/>
              <c:showCatName val="0"/>
              <c:showSerName val="0"/>
              <c:showPercent val="0"/>
              <c:showBubbleSize val="0"/>
            </c:dLbl>
            <c:dLbl>
              <c:idx val="5"/>
              <c:layout>
                <c:manualLayout>
                  <c:x val="9.2590162340819831E-3"/>
                  <c:y val="1.1277095552961724E-2"/>
                </c:manualLayout>
              </c:layout>
              <c:showLegendKey val="0"/>
              <c:showVal val="1"/>
              <c:showCatName val="0"/>
              <c:showSerName val="0"/>
              <c:showPercent val="0"/>
              <c:showBubbleSize val="0"/>
            </c:dLbl>
            <c:dLbl>
              <c:idx val="7"/>
              <c:layout>
                <c:manualLayout>
                  <c:x val="3.0864197530865328E-3"/>
                  <c:y val="-1.1277095552961724E-2"/>
                </c:manualLayout>
              </c:layout>
              <c:showLegendKey val="0"/>
              <c:showVal val="1"/>
              <c:showCatName val="0"/>
              <c:showSerName val="0"/>
              <c:showPercent val="0"/>
              <c:showBubbleSize val="0"/>
            </c:dLbl>
            <c:numFmt formatCode="0%" sourceLinked="0"/>
            <c:txPr>
              <a:bodyPr/>
              <a:lstStyle/>
              <a:p>
                <a:pPr>
                  <a:defRPr sz="8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Sheet1!$A$2:$A$23</c:f>
              <c:strCache>
                <c:ptCount val="5"/>
                <c:pt idx="0">
                  <c:v>2013
</c:v>
                </c:pt>
                <c:pt idx="1">
                  <c:v>2014</c:v>
                </c:pt>
                <c:pt idx="2">
                  <c:v>2015</c:v>
                </c:pt>
                <c:pt idx="3">
                  <c:v>2016</c:v>
                </c:pt>
                <c:pt idx="4">
                  <c:v>2017</c:v>
                </c:pt>
              </c:strCache>
            </c:strRef>
          </c:cat>
          <c:val>
            <c:numRef>
              <c:f>Sheet1!$B$2:$B$23</c:f>
              <c:numCache>
                <c:formatCode>#.#00%</c:formatCode>
                <c:ptCount val="5"/>
                <c:pt idx="0">
                  <c:v>0.84</c:v>
                </c:pt>
                <c:pt idx="1">
                  <c:v>0.83590889639104182</c:v>
                </c:pt>
                <c:pt idx="2">
                  <c:v>0.82830993158424471</c:v>
                </c:pt>
                <c:pt idx="3">
                  <c:v>0.84667693638353292</c:v>
                </c:pt>
                <c:pt idx="4" formatCode="0%">
                  <c:v>0.82997976139687568</c:v>
                </c:pt>
              </c:numCache>
            </c:numRef>
          </c:val>
        </c:ser>
        <c:ser>
          <c:idx val="1"/>
          <c:order val="1"/>
          <c:tx>
            <c:strRef>
              <c:f>Sheet1!$C$1</c:f>
              <c:strCache>
                <c:ptCount val="1"/>
                <c:pt idx="0">
                  <c:v>Thu nhập từ HĐ dịch vụ</c:v>
                </c:pt>
              </c:strCache>
            </c:strRef>
          </c:tx>
          <c:spPr>
            <a:solidFill>
              <a:srgbClr val="007DB7"/>
            </a:solidFill>
            <a:ln>
              <a:solidFill>
                <a:srgbClr val="007DB7"/>
              </a:solidFill>
            </a:ln>
          </c:spPr>
          <c:invertIfNegative val="0"/>
          <c:dLbls>
            <c:dLbl>
              <c:idx val="6"/>
              <c:layout>
                <c:manualLayout>
                  <c:x val="6.1728395061728392E-3"/>
                  <c:y val="1.1277095552961724E-2"/>
                </c:manualLayout>
              </c:layout>
              <c:showLegendKey val="0"/>
              <c:showVal val="1"/>
              <c:showCatName val="0"/>
              <c:showSerName val="0"/>
              <c:showPercent val="0"/>
              <c:showBubbleSize val="0"/>
            </c:dLbl>
            <c:numFmt formatCode="0%" sourceLinked="0"/>
            <c:txPr>
              <a:bodyPr/>
              <a:lstStyle/>
              <a:p>
                <a:pPr>
                  <a:defRPr sz="8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Sheet1!$A$2:$A$23</c:f>
              <c:strCache>
                <c:ptCount val="5"/>
                <c:pt idx="0">
                  <c:v>2013
</c:v>
                </c:pt>
                <c:pt idx="1">
                  <c:v>2014</c:v>
                </c:pt>
                <c:pt idx="2">
                  <c:v>2015</c:v>
                </c:pt>
                <c:pt idx="3">
                  <c:v>2016</c:v>
                </c:pt>
                <c:pt idx="4">
                  <c:v>2017</c:v>
                </c:pt>
              </c:strCache>
            </c:strRef>
          </c:cat>
          <c:val>
            <c:numRef>
              <c:f>Sheet1!$C$2:$C$23</c:f>
              <c:numCache>
                <c:formatCode>#.#00%</c:formatCode>
                <c:ptCount val="5"/>
                <c:pt idx="0">
                  <c:v>7.0000000000000007E-2</c:v>
                </c:pt>
                <c:pt idx="1">
                  <c:v>6.9801721268603484E-2</c:v>
                </c:pt>
                <c:pt idx="2">
                  <c:v>6.4188772682801223E-2</c:v>
                </c:pt>
                <c:pt idx="3">
                  <c:v>6.4167780327823762E-2</c:v>
                </c:pt>
                <c:pt idx="4" formatCode="0%">
                  <c:v>5.6874748381702707E-2</c:v>
                </c:pt>
              </c:numCache>
            </c:numRef>
          </c:val>
        </c:ser>
        <c:ser>
          <c:idx val="2"/>
          <c:order val="2"/>
          <c:tx>
            <c:strRef>
              <c:f>Sheet1!$D$1</c:f>
              <c:strCache>
                <c:ptCount val="1"/>
                <c:pt idx="0">
                  <c:v>Thu nhập từ các HĐ khác</c:v>
                </c:pt>
              </c:strCache>
            </c:strRef>
          </c:tx>
          <c:spPr>
            <a:solidFill>
              <a:srgbClr val="7ED3F7"/>
            </a:solidFill>
            <a:ln>
              <a:solidFill>
                <a:srgbClr val="7ED3F7"/>
              </a:solidFill>
            </a:ln>
          </c:spPr>
          <c:invertIfNegative val="0"/>
          <c:dLbls>
            <c:dLbl>
              <c:idx val="0"/>
              <c:layout>
                <c:manualLayout>
                  <c:x val="-4.8500534655390301E-3"/>
                  <c:y val="-6.0465655250309343E-2"/>
                </c:manualLayout>
              </c:layout>
              <c:showLegendKey val="0"/>
              <c:showVal val="1"/>
              <c:showCatName val="0"/>
              <c:showSerName val="0"/>
              <c:showPercent val="0"/>
              <c:showBubbleSize val="0"/>
            </c:dLbl>
            <c:dLbl>
              <c:idx val="1"/>
              <c:layout>
                <c:manualLayout>
                  <c:x val="8.8169534363760084E-4"/>
                  <c:y val="-7.1649070993756309E-2"/>
                </c:manualLayout>
              </c:layout>
              <c:showLegendKey val="0"/>
              <c:showVal val="1"/>
              <c:showCatName val="0"/>
              <c:showSerName val="0"/>
              <c:showPercent val="0"/>
              <c:showBubbleSize val="0"/>
            </c:dLbl>
            <c:dLbl>
              <c:idx val="2"/>
              <c:layout>
                <c:manualLayout>
                  <c:x val="-4.8500534655390734E-3"/>
                  <c:y val="-6.6638311135066311E-2"/>
                </c:manualLayout>
              </c:layout>
              <c:showLegendKey val="0"/>
              <c:showVal val="1"/>
              <c:showCatName val="0"/>
              <c:showSerName val="0"/>
              <c:showPercent val="0"/>
              <c:showBubbleSize val="0"/>
            </c:dLbl>
            <c:dLbl>
              <c:idx val="3"/>
              <c:layout>
                <c:manualLayout>
                  <c:x val="-6.1728395061728392E-3"/>
                  <c:y val="-6.0465655250309384E-2"/>
                </c:manualLayout>
              </c:layout>
              <c:showLegendKey val="0"/>
              <c:showVal val="1"/>
              <c:showCatName val="0"/>
              <c:showSerName val="0"/>
              <c:showPercent val="0"/>
              <c:showBubbleSize val="0"/>
            </c:dLbl>
            <c:dLbl>
              <c:idx val="4"/>
              <c:layout>
                <c:manualLayout>
                  <c:x val="3.0864197530864851E-3"/>
                  <c:y val="-6.2024025541289482E-2"/>
                </c:manualLayout>
              </c:layout>
              <c:showLegendKey val="0"/>
              <c:showVal val="1"/>
              <c:showCatName val="0"/>
              <c:showSerName val="0"/>
              <c:showPercent val="0"/>
              <c:showBubbleSize val="0"/>
            </c:dLbl>
            <c:dLbl>
              <c:idx val="5"/>
              <c:layout>
                <c:manualLayout>
                  <c:x val="-3.0864197530864196E-3"/>
                  <c:y val="-6.2024025541289489E-2"/>
                </c:manualLayout>
              </c:layout>
              <c:showLegendKey val="0"/>
              <c:showVal val="1"/>
              <c:showCatName val="0"/>
              <c:showSerName val="0"/>
              <c:showPercent val="0"/>
              <c:showBubbleSize val="0"/>
            </c:dLbl>
            <c:dLbl>
              <c:idx val="6"/>
              <c:layout>
                <c:manualLayout>
                  <c:x val="6.1725964809954308E-3"/>
                  <c:y val="-7.3302009054530978E-2"/>
                </c:manualLayout>
              </c:layout>
              <c:showLegendKey val="0"/>
              <c:showVal val="1"/>
              <c:showCatName val="0"/>
              <c:showSerName val="0"/>
              <c:showPercent val="0"/>
              <c:showBubbleSize val="0"/>
            </c:dLbl>
            <c:dLbl>
              <c:idx val="7"/>
              <c:layout>
                <c:manualLayout>
                  <c:x val="0"/>
                  <c:y val="-5.6385921744948504E-2"/>
                </c:manualLayout>
              </c:layout>
              <c:showLegendKey val="0"/>
              <c:showVal val="1"/>
              <c:showCatName val="0"/>
              <c:showSerName val="0"/>
              <c:showPercent val="0"/>
              <c:showBubbleSize val="0"/>
            </c:dLbl>
            <c:dLbl>
              <c:idx val="8"/>
              <c:layout>
                <c:manualLayout>
                  <c:x val="3.0864197530864196E-3"/>
                  <c:y val="-5.6385477764808616E-2"/>
                </c:manualLayout>
              </c:layout>
              <c:showLegendKey val="0"/>
              <c:showVal val="1"/>
              <c:showCatName val="0"/>
              <c:showSerName val="0"/>
              <c:showPercent val="0"/>
              <c:showBubbleSize val="0"/>
            </c:dLbl>
            <c:numFmt formatCode="0%" sourceLinked="0"/>
            <c:txPr>
              <a:bodyPr/>
              <a:lstStyle/>
              <a:p>
                <a:pPr>
                  <a:defRPr sz="800" b="1">
                    <a:solidFill>
                      <a:srgbClr val="00588F"/>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Sheet1!$A$2:$A$23</c:f>
              <c:strCache>
                <c:ptCount val="5"/>
                <c:pt idx="0">
                  <c:v>2013
</c:v>
                </c:pt>
                <c:pt idx="1">
                  <c:v>2014</c:v>
                </c:pt>
                <c:pt idx="2">
                  <c:v>2015</c:v>
                </c:pt>
                <c:pt idx="3">
                  <c:v>2016</c:v>
                </c:pt>
                <c:pt idx="4">
                  <c:v>2017</c:v>
                </c:pt>
              </c:strCache>
            </c:strRef>
          </c:cat>
          <c:val>
            <c:numRef>
              <c:f>Sheet1!$D$2:$D$23</c:f>
              <c:numCache>
                <c:formatCode>#.#00%</c:formatCode>
                <c:ptCount val="5"/>
                <c:pt idx="0">
                  <c:v>0.09</c:v>
                </c:pt>
                <c:pt idx="1">
                  <c:v>9.4289382340354694E-2</c:v>
                </c:pt>
                <c:pt idx="2">
                  <c:v>0.10750129573295407</c:v>
                </c:pt>
                <c:pt idx="3">
                  <c:v>8.9155283288643319E-2</c:v>
                </c:pt>
                <c:pt idx="4">
                  <c:v>0.11314549022142162</c:v>
                </c:pt>
              </c:numCache>
            </c:numRef>
          </c:val>
        </c:ser>
        <c:dLbls>
          <c:showLegendKey val="0"/>
          <c:showVal val="0"/>
          <c:showCatName val="0"/>
          <c:showSerName val="0"/>
          <c:showPercent val="0"/>
          <c:showBubbleSize val="0"/>
        </c:dLbls>
        <c:gapWidth val="150"/>
        <c:overlap val="100"/>
        <c:axId val="116637696"/>
        <c:axId val="116639232"/>
      </c:barChart>
      <c:catAx>
        <c:axId val="116637696"/>
        <c:scaling>
          <c:orientation val="minMax"/>
        </c:scaling>
        <c:delete val="0"/>
        <c:axPos val="b"/>
        <c:majorTickMark val="out"/>
        <c:minorTickMark val="none"/>
        <c:tickLblPos val="nextTo"/>
        <c:txPr>
          <a:bodyPr/>
          <a:lstStyle/>
          <a:p>
            <a:pPr>
              <a:defRPr sz="800">
                <a:solidFill>
                  <a:srgbClr val="005993"/>
                </a:solidFill>
                <a:latin typeface="Arial" pitchFamily="34" charset="0"/>
                <a:cs typeface="Arial" pitchFamily="34" charset="0"/>
              </a:defRPr>
            </a:pPr>
            <a:endParaRPr lang="en-US"/>
          </a:p>
        </c:txPr>
        <c:crossAx val="116639232"/>
        <c:crosses val="autoZero"/>
        <c:auto val="1"/>
        <c:lblAlgn val="ctr"/>
        <c:lblOffset val="100"/>
        <c:noMultiLvlLbl val="0"/>
      </c:catAx>
      <c:valAx>
        <c:axId val="116639232"/>
        <c:scaling>
          <c:orientation val="minMax"/>
          <c:max val="1"/>
        </c:scaling>
        <c:delete val="0"/>
        <c:axPos val="l"/>
        <c:numFmt formatCode="0%" sourceLinked="0"/>
        <c:majorTickMark val="out"/>
        <c:minorTickMark val="none"/>
        <c:tickLblPos val="nextTo"/>
        <c:txPr>
          <a:bodyPr/>
          <a:lstStyle/>
          <a:p>
            <a:pPr>
              <a:defRPr sz="800">
                <a:solidFill>
                  <a:srgbClr val="005993"/>
                </a:solidFill>
                <a:latin typeface="Arial" pitchFamily="34" charset="0"/>
                <a:cs typeface="Arial" pitchFamily="34" charset="0"/>
              </a:defRPr>
            </a:pPr>
            <a:endParaRPr lang="en-US"/>
          </a:p>
        </c:txPr>
        <c:crossAx val="116637696"/>
        <c:crosses val="autoZero"/>
        <c:crossBetween val="between"/>
      </c:valAx>
    </c:plotArea>
    <c:legend>
      <c:legendPos val="r"/>
      <c:layout>
        <c:manualLayout>
          <c:xMode val="edge"/>
          <c:yMode val="edge"/>
          <c:x val="1.6357781666180956E-2"/>
          <c:y val="0.87724304316420065"/>
          <c:w val="0.96266209779333123"/>
          <c:h val="0.12275695683580692"/>
        </c:manualLayout>
      </c:layout>
      <c:overlay val="0"/>
      <c:txPr>
        <a:bodyPr/>
        <a:lstStyle/>
        <a:p>
          <a:pPr>
            <a:defRPr sz="900">
              <a:solidFill>
                <a:srgbClr val="005993"/>
              </a:solidFill>
              <a:latin typeface="Arial" pitchFamily="34" charset="0"/>
              <a:cs typeface="Arial" pitchFamily="34" charset="0"/>
            </a:defRPr>
          </a:pPr>
          <a:endParaRPr lang="en-US"/>
        </a:p>
      </c:txPr>
    </c:legend>
    <c:plotVisOnly val="1"/>
    <c:dispBlanksAs val="gap"/>
    <c:showDLblsOverMax val="0"/>
  </c:chart>
  <c:spPr>
    <a:noFill/>
  </c:spPr>
  <c:txPr>
    <a:bodyPr/>
    <a:lstStyle/>
    <a:p>
      <a:pPr>
        <a:defRPr sz="1800"/>
      </a:pPr>
      <a:endParaRPr lang="en-US"/>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4065811218043138E-2"/>
          <c:y val="6.0751418169503003E-2"/>
          <c:w val="0.87114634976183536"/>
          <c:h val="0.71531242062484113"/>
        </c:manualLayout>
      </c:layout>
      <c:barChart>
        <c:barDir val="col"/>
        <c:grouping val="clustered"/>
        <c:varyColors val="0"/>
        <c:ser>
          <c:idx val="0"/>
          <c:order val="0"/>
          <c:tx>
            <c:strRef>
              <c:f>Sheet1!$B$1</c:f>
              <c:strCache>
                <c:ptCount val="1"/>
                <c:pt idx="0">
                  <c:v>CIR</c:v>
                </c:pt>
              </c:strCache>
            </c:strRef>
          </c:tx>
          <c:spPr>
            <a:solidFill>
              <a:srgbClr val="D71249"/>
            </a:solidFill>
            <a:ln>
              <a:solidFill>
                <a:srgbClr val="D71249"/>
              </a:solidFill>
            </a:ln>
          </c:spPr>
          <c:invertIfNegative val="0"/>
          <c:dLbls>
            <c:numFmt formatCode="#.000%" sourceLinked="0"/>
            <c:txPr>
              <a:bodyPr/>
              <a:lstStyle/>
              <a:p>
                <a:pPr>
                  <a:defRPr sz="800" b="1">
                    <a:solidFill>
                      <a:srgbClr val="D71249"/>
                    </a:solidFill>
                  </a:defRPr>
                </a:pPr>
                <a:endParaRPr lang="en-US"/>
              </a:p>
            </c:txPr>
            <c:showLegendKey val="0"/>
            <c:showVal val="1"/>
            <c:showCatName val="0"/>
            <c:showSerName val="0"/>
            <c:showPercent val="0"/>
            <c:showBubbleSize val="0"/>
            <c:showLeaderLines val="0"/>
          </c:dLbls>
          <c:cat>
            <c:numRef>
              <c:f>Sheet1!$A$2:$A$22</c:f>
              <c:numCache>
                <c:formatCode>General</c:formatCode>
                <c:ptCount val="5"/>
                <c:pt idx="0">
                  <c:v>2013</c:v>
                </c:pt>
                <c:pt idx="1">
                  <c:v>2014</c:v>
                </c:pt>
                <c:pt idx="2">
                  <c:v>2015</c:v>
                </c:pt>
                <c:pt idx="3">
                  <c:v>2016</c:v>
                </c:pt>
                <c:pt idx="4">
                  <c:v>2017</c:v>
                </c:pt>
              </c:numCache>
            </c:numRef>
          </c:cat>
          <c:val>
            <c:numRef>
              <c:f>Sheet1!$B$2:$B$22</c:f>
              <c:numCache>
                <c:formatCode>#.000%</c:formatCode>
                <c:ptCount val="5"/>
                <c:pt idx="0">
                  <c:v>0.45490000000000003</c:v>
                </c:pt>
                <c:pt idx="1">
                  <c:v>0.4672</c:v>
                </c:pt>
                <c:pt idx="2">
                  <c:v>0.47128913119943722</c:v>
                </c:pt>
                <c:pt idx="3">
                  <c:v>0.48637864297950578</c:v>
                </c:pt>
                <c:pt idx="4">
                  <c:v>0.46196509306949246</c:v>
                </c:pt>
              </c:numCache>
            </c:numRef>
          </c:val>
        </c:ser>
        <c:dLbls>
          <c:showLegendKey val="0"/>
          <c:showVal val="0"/>
          <c:showCatName val="0"/>
          <c:showSerName val="0"/>
          <c:showPercent val="0"/>
          <c:showBubbleSize val="0"/>
        </c:dLbls>
        <c:gapWidth val="150"/>
        <c:axId val="116774400"/>
        <c:axId val="116775936"/>
      </c:barChart>
      <c:catAx>
        <c:axId val="116774400"/>
        <c:scaling>
          <c:orientation val="minMax"/>
        </c:scaling>
        <c:delete val="0"/>
        <c:axPos val="b"/>
        <c:numFmt formatCode="General" sourceLinked="1"/>
        <c:majorTickMark val="out"/>
        <c:minorTickMark val="none"/>
        <c:tickLblPos val="nextTo"/>
        <c:txPr>
          <a:bodyPr/>
          <a:lstStyle/>
          <a:p>
            <a:pPr>
              <a:defRPr sz="800">
                <a:solidFill>
                  <a:srgbClr val="005993"/>
                </a:solidFill>
              </a:defRPr>
            </a:pPr>
            <a:endParaRPr lang="en-US"/>
          </a:p>
        </c:txPr>
        <c:crossAx val="116775936"/>
        <c:crosses val="autoZero"/>
        <c:auto val="1"/>
        <c:lblAlgn val="ctr"/>
        <c:lblOffset val="100"/>
        <c:noMultiLvlLbl val="0"/>
      </c:catAx>
      <c:valAx>
        <c:axId val="116775936"/>
        <c:scaling>
          <c:orientation val="minMax"/>
        </c:scaling>
        <c:delete val="0"/>
        <c:axPos val="l"/>
        <c:numFmt formatCode="0%" sourceLinked="0"/>
        <c:majorTickMark val="out"/>
        <c:minorTickMark val="none"/>
        <c:tickLblPos val="nextTo"/>
        <c:txPr>
          <a:bodyPr/>
          <a:lstStyle/>
          <a:p>
            <a:pPr>
              <a:defRPr sz="800">
                <a:solidFill>
                  <a:srgbClr val="005993"/>
                </a:solidFill>
              </a:defRPr>
            </a:pPr>
            <a:endParaRPr lang="en-US"/>
          </a:p>
        </c:txPr>
        <c:crossAx val="116774400"/>
        <c:crosses val="autoZero"/>
        <c:crossBetween val="between"/>
      </c:valAx>
    </c:plotArea>
    <c:plotVisOnly val="1"/>
    <c:dispBlanksAs val="gap"/>
    <c:showDLblsOverMax val="0"/>
  </c:chart>
  <c:spPr>
    <a:noFill/>
  </c:spPr>
  <c:txPr>
    <a:bodyPr/>
    <a:lstStyle/>
    <a:p>
      <a:pPr>
        <a:defRPr sz="1000">
          <a:solidFill>
            <a:schemeClr val="tx1"/>
          </a:solidFill>
          <a:latin typeface="Arial" pitchFamily="34" charset="0"/>
          <a:cs typeface="Arial" pitchFamily="34"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100">
                <a:solidFill>
                  <a:srgbClr val="005993"/>
                </a:solidFill>
                <a:latin typeface="Arial" pitchFamily="34" charset="0"/>
                <a:cs typeface="Arial" pitchFamily="34" charset="0"/>
              </a:defRPr>
            </a:pPr>
            <a:r>
              <a:rPr lang="en-US" sz="1100" dirty="0" err="1" smtClean="0">
                <a:solidFill>
                  <a:srgbClr val="005993"/>
                </a:solidFill>
                <a:latin typeface="Arial" pitchFamily="34" charset="0"/>
                <a:cs typeface="Arial" pitchFamily="34" charset="0"/>
              </a:rPr>
              <a:t>Tăng</a:t>
            </a:r>
            <a:r>
              <a:rPr lang="en-US" sz="1100" baseline="0" dirty="0" smtClean="0">
                <a:solidFill>
                  <a:srgbClr val="005993"/>
                </a:solidFill>
                <a:latin typeface="Arial" pitchFamily="34" charset="0"/>
                <a:cs typeface="Arial" pitchFamily="34" charset="0"/>
              </a:rPr>
              <a:t> </a:t>
            </a:r>
            <a:r>
              <a:rPr lang="en-US" sz="1100" baseline="0" dirty="0" err="1" smtClean="0">
                <a:solidFill>
                  <a:srgbClr val="005993"/>
                </a:solidFill>
                <a:latin typeface="Arial" pitchFamily="34" charset="0"/>
                <a:cs typeface="Arial" pitchFamily="34" charset="0"/>
              </a:rPr>
              <a:t>trưởng</a:t>
            </a:r>
            <a:r>
              <a:rPr lang="en-US" sz="1100" baseline="0" dirty="0" smtClean="0">
                <a:solidFill>
                  <a:srgbClr val="005993"/>
                </a:solidFill>
                <a:latin typeface="Arial" pitchFamily="34" charset="0"/>
                <a:cs typeface="Arial" pitchFamily="34" charset="0"/>
              </a:rPr>
              <a:t> </a:t>
            </a:r>
            <a:r>
              <a:rPr lang="en-US" sz="1100" baseline="0" smtClean="0">
                <a:solidFill>
                  <a:srgbClr val="005993"/>
                </a:solidFill>
                <a:latin typeface="Arial" pitchFamily="34" charset="0"/>
                <a:cs typeface="Arial" pitchFamily="34" charset="0"/>
              </a:rPr>
              <a:t>CPI </a:t>
            </a:r>
            <a:r>
              <a:rPr lang="en-US" sz="1100" smtClean="0">
                <a:solidFill>
                  <a:srgbClr val="005993"/>
                </a:solidFill>
                <a:latin typeface="Arial" pitchFamily="34" charset="0"/>
                <a:cs typeface="Arial" pitchFamily="34" charset="0"/>
              </a:rPr>
              <a:t>2008 - 2017</a:t>
            </a:r>
            <a:endParaRPr lang="en-US" sz="1100" dirty="0">
              <a:solidFill>
                <a:srgbClr val="005993"/>
              </a:solidFill>
              <a:latin typeface="Arial" pitchFamily="34" charset="0"/>
              <a:cs typeface="Arial" pitchFamily="34" charset="0"/>
            </a:endParaRPr>
          </a:p>
        </c:rich>
      </c:tx>
      <c:layout>
        <c:manualLayout>
          <c:xMode val="edge"/>
          <c:yMode val="edge"/>
          <c:x val="0.28752976190476193"/>
          <c:y val="9.8039215686274508E-3"/>
        </c:manualLayout>
      </c:layout>
      <c:overlay val="0"/>
    </c:title>
    <c:autoTitleDeleted val="0"/>
    <c:plotArea>
      <c:layout>
        <c:manualLayout>
          <c:layoutTarget val="inner"/>
          <c:xMode val="edge"/>
          <c:yMode val="edge"/>
          <c:x val="8.9550524934384021E-2"/>
          <c:y val="0.12762424858183091"/>
          <c:w val="0.873557602174731"/>
          <c:h val="0.66843947815346616"/>
        </c:manualLayout>
      </c:layout>
      <c:lineChart>
        <c:grouping val="standard"/>
        <c:varyColors val="0"/>
        <c:ser>
          <c:idx val="0"/>
          <c:order val="0"/>
          <c:tx>
            <c:strRef>
              <c:f>Sheet1!$B$1</c:f>
              <c:strCache>
                <c:ptCount val="1"/>
                <c:pt idx="0">
                  <c:v>% CPI (y-o-y)</c:v>
                </c:pt>
              </c:strCache>
            </c:strRef>
          </c:tx>
          <c:spPr>
            <a:ln>
              <a:solidFill>
                <a:srgbClr val="C00000"/>
              </a:solidFill>
            </a:ln>
          </c:spPr>
          <c:marker>
            <c:spPr>
              <a:solidFill>
                <a:srgbClr val="C00000"/>
              </a:solidFill>
              <a:ln>
                <a:solidFill>
                  <a:srgbClr val="C00000"/>
                </a:solidFill>
              </a:ln>
            </c:spPr>
          </c:marker>
          <c:dLbls>
            <c:dLbl>
              <c:idx val="0"/>
              <c:layout>
                <c:manualLayout>
                  <c:x val="-5.6547619047619048E-2"/>
                  <c:y val="-5.1470588235294115E-2"/>
                </c:manualLayout>
              </c:layout>
              <c:showLegendKey val="0"/>
              <c:showVal val="1"/>
              <c:showCatName val="0"/>
              <c:showSerName val="0"/>
              <c:showPercent val="0"/>
              <c:showBubbleSize val="0"/>
            </c:dLbl>
            <c:dLbl>
              <c:idx val="1"/>
              <c:layout>
                <c:manualLayout>
                  <c:x val="-6.5476424821897264E-2"/>
                  <c:y val="4.8076993794191926E-2"/>
                </c:manualLayout>
              </c:layout>
              <c:showLegendKey val="0"/>
              <c:showVal val="1"/>
              <c:showCatName val="0"/>
              <c:showSerName val="0"/>
              <c:showPercent val="0"/>
              <c:showBubbleSize val="0"/>
            </c:dLbl>
            <c:dLbl>
              <c:idx val="2"/>
              <c:layout>
                <c:manualLayout>
                  <c:x val="-4.1666666666666664E-2"/>
                  <c:y val="4.9817091198460832E-2"/>
                </c:manualLayout>
              </c:layout>
              <c:showLegendKey val="0"/>
              <c:showVal val="1"/>
              <c:showCatName val="0"/>
              <c:showSerName val="0"/>
              <c:showPercent val="0"/>
              <c:showBubbleSize val="0"/>
            </c:dLbl>
            <c:dLbl>
              <c:idx val="3"/>
              <c:layout>
                <c:manualLayout>
                  <c:x val="-6.8452380952380959E-2"/>
                  <c:y val="-7.5579505388712456E-2"/>
                </c:manualLayout>
              </c:layout>
              <c:showLegendKey val="0"/>
              <c:showVal val="1"/>
              <c:showCatName val="0"/>
              <c:showSerName val="0"/>
              <c:showPercent val="0"/>
              <c:showBubbleSize val="0"/>
            </c:dLbl>
            <c:dLbl>
              <c:idx val="4"/>
              <c:layout>
                <c:manualLayout>
                  <c:x val="-0.10119047619047619"/>
                  <c:y val="1.7580426184126724E-2"/>
                </c:manualLayout>
              </c:layout>
              <c:showLegendKey val="0"/>
              <c:showVal val="1"/>
              <c:showCatName val="0"/>
              <c:showSerName val="0"/>
              <c:showPercent val="0"/>
              <c:showBubbleSize val="0"/>
            </c:dLbl>
            <c:dLbl>
              <c:idx val="5"/>
              <c:layout>
                <c:manualLayout>
                  <c:x val="-5.3571428571428568E-2"/>
                  <c:y val="-6.4282110533693607E-2"/>
                </c:manualLayout>
              </c:layout>
              <c:showLegendKey val="0"/>
              <c:showVal val="1"/>
              <c:showCatName val="0"/>
              <c:showSerName val="0"/>
              <c:showPercent val="0"/>
              <c:showBubbleSize val="0"/>
            </c:dLbl>
            <c:dLbl>
              <c:idx val="6"/>
              <c:layout>
                <c:manualLayout>
                  <c:x val="-2.6785714285714284E-2"/>
                  <c:y val="-4.6791410420285742E-2"/>
                </c:manualLayout>
              </c:layout>
              <c:showLegendKey val="0"/>
              <c:showVal val="1"/>
              <c:showCatName val="0"/>
              <c:showSerName val="0"/>
              <c:showPercent val="0"/>
              <c:showBubbleSize val="0"/>
            </c:dLbl>
            <c:dLbl>
              <c:idx val="7"/>
              <c:layout>
                <c:manualLayout>
                  <c:x val="-0.14583333333333334"/>
                  <c:y val="-2.005598318445171E-2"/>
                </c:manualLayout>
              </c:layout>
              <c:showLegendKey val="0"/>
              <c:showVal val="1"/>
              <c:showCatName val="0"/>
              <c:showSerName val="0"/>
              <c:showPercent val="0"/>
              <c:showBubbleSize val="0"/>
            </c:dLbl>
            <c:dLbl>
              <c:idx val="8"/>
              <c:layout>
                <c:manualLayout>
                  <c:x val="-5.9523809523809521E-2"/>
                  <c:y val="-4.9542029309535822E-2"/>
                </c:manualLayout>
              </c:layout>
              <c:showLegendKey val="0"/>
              <c:showVal val="1"/>
              <c:showCatName val="0"/>
              <c:showSerName val="0"/>
              <c:showPercent val="0"/>
              <c:showBubbleSize val="0"/>
            </c:dLbl>
            <c:dLbl>
              <c:idx val="9"/>
              <c:layout>
                <c:manualLayout>
                  <c:x val="-4.1666901012373345E-2"/>
                  <c:y val="-5.4668550423845282E-2"/>
                </c:manualLayout>
              </c:layout>
              <c:showLegendKey val="0"/>
              <c:showVal val="1"/>
              <c:showCatName val="0"/>
              <c:showSerName val="0"/>
              <c:showPercent val="0"/>
              <c:showBubbleSize val="0"/>
            </c:dLbl>
            <c:dLbl>
              <c:idx val="10"/>
              <c:layout>
                <c:manualLayout>
                  <c:x val="-3.273809523809524E-2"/>
                  <c:y val="-6.9892627057982215E-2"/>
                </c:manualLayout>
              </c:layout>
              <c:showLegendKey val="0"/>
              <c:showVal val="1"/>
              <c:showCatName val="0"/>
              <c:showSerName val="0"/>
              <c:showPercent val="0"/>
              <c:showBubbleSize val="0"/>
            </c:dLbl>
            <c:dLbl>
              <c:idx val="11"/>
              <c:layout>
                <c:manualLayout>
                  <c:x val="8.9285714285715374E-3"/>
                  <c:y val="-1.0843754824764551E-2"/>
                </c:manualLayout>
              </c:layout>
              <c:showLegendKey val="0"/>
              <c:showVal val="1"/>
              <c:showCatName val="0"/>
              <c:showSerName val="0"/>
              <c:showPercent val="0"/>
              <c:showBubbleSize val="0"/>
            </c:dLbl>
            <c:dLbl>
              <c:idx val="12"/>
              <c:layout>
                <c:manualLayout>
                  <c:x val="-2.0833333333333332E-2"/>
                  <c:y val="-6.5656553960166744E-2"/>
                </c:manualLayout>
              </c:layout>
              <c:showLegendKey val="0"/>
              <c:showVal val="1"/>
              <c:showCatName val="0"/>
              <c:showSerName val="0"/>
              <c:showPercent val="0"/>
              <c:showBubbleSize val="0"/>
            </c:dLbl>
            <c:numFmt formatCode="#.#00%" sourceLinked="0"/>
            <c:txPr>
              <a:bodyPr/>
              <a:lstStyle/>
              <a:p>
                <a:pPr>
                  <a:defRPr sz="800" b="0">
                    <a:solidFill>
                      <a:srgbClr val="D71249"/>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numRef>
              <c:f>Sheet1!$A$2:$A$15</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Sheet1!$B$2:$B$15</c:f>
              <c:numCache>
                <c:formatCode>#.000%</c:formatCode>
                <c:ptCount val="10"/>
                <c:pt idx="0">
                  <c:v>0.1749</c:v>
                </c:pt>
                <c:pt idx="1">
                  <c:v>7.6200000000000004E-2</c:v>
                </c:pt>
                <c:pt idx="2">
                  <c:v>0.1216</c:v>
                </c:pt>
                <c:pt idx="3">
                  <c:v>0.17269999999999999</c:v>
                </c:pt>
                <c:pt idx="4">
                  <c:v>6.8099999999999994E-2</c:v>
                </c:pt>
                <c:pt idx="5">
                  <c:v>6.0400000000000002E-2</c:v>
                </c:pt>
                <c:pt idx="6">
                  <c:v>4.0899999999999999E-2</c:v>
                </c:pt>
                <c:pt idx="7">
                  <c:v>6.3E-3</c:v>
                </c:pt>
                <c:pt idx="8">
                  <c:v>4.7399999999999998E-2</c:v>
                </c:pt>
                <c:pt idx="9">
                  <c:v>3.5299999999999998E-2</c:v>
                </c:pt>
              </c:numCache>
            </c:numRef>
          </c:val>
          <c:smooth val="0"/>
        </c:ser>
        <c:dLbls>
          <c:showLegendKey val="0"/>
          <c:showVal val="0"/>
          <c:showCatName val="0"/>
          <c:showSerName val="0"/>
          <c:showPercent val="0"/>
          <c:showBubbleSize val="0"/>
        </c:dLbls>
        <c:marker val="1"/>
        <c:smooth val="0"/>
        <c:axId val="103410688"/>
        <c:axId val="103412480"/>
      </c:lineChart>
      <c:catAx>
        <c:axId val="103410688"/>
        <c:scaling>
          <c:orientation val="minMax"/>
        </c:scaling>
        <c:delete val="0"/>
        <c:axPos val="b"/>
        <c:numFmt formatCode="General" sourceLinked="1"/>
        <c:majorTickMark val="out"/>
        <c:minorTickMark val="none"/>
        <c:tickLblPos val="nextTo"/>
        <c:txPr>
          <a:bodyPr/>
          <a:lstStyle/>
          <a:p>
            <a:pPr>
              <a:defRPr sz="800" b="0">
                <a:solidFill>
                  <a:srgbClr val="005993"/>
                </a:solidFill>
                <a:latin typeface="Arial" pitchFamily="34" charset="0"/>
                <a:cs typeface="Arial" pitchFamily="34" charset="0"/>
              </a:defRPr>
            </a:pPr>
            <a:endParaRPr lang="en-US"/>
          </a:p>
        </c:txPr>
        <c:crossAx val="103412480"/>
        <c:crosses val="autoZero"/>
        <c:auto val="1"/>
        <c:lblAlgn val="ctr"/>
        <c:lblOffset val="100"/>
        <c:noMultiLvlLbl val="0"/>
      </c:catAx>
      <c:valAx>
        <c:axId val="103412480"/>
        <c:scaling>
          <c:orientation val="minMax"/>
        </c:scaling>
        <c:delete val="0"/>
        <c:axPos val="l"/>
        <c:numFmt formatCode="0%" sourceLinked="0"/>
        <c:majorTickMark val="out"/>
        <c:minorTickMark val="none"/>
        <c:tickLblPos val="nextTo"/>
        <c:txPr>
          <a:bodyPr/>
          <a:lstStyle/>
          <a:p>
            <a:pPr>
              <a:defRPr sz="800" b="0">
                <a:solidFill>
                  <a:srgbClr val="005993"/>
                </a:solidFill>
                <a:latin typeface="Arial" pitchFamily="34" charset="0"/>
                <a:cs typeface="Arial" pitchFamily="34" charset="0"/>
              </a:defRPr>
            </a:pPr>
            <a:endParaRPr lang="en-US"/>
          </a:p>
        </c:txPr>
        <c:crossAx val="103410688"/>
        <c:crosses val="autoZero"/>
        <c:crossBetween val="between"/>
      </c:valAx>
    </c:plotArea>
    <c:legend>
      <c:legendPos val="r"/>
      <c:legendEntry>
        <c:idx val="0"/>
        <c:txPr>
          <a:bodyPr/>
          <a:lstStyle/>
          <a:p>
            <a:pPr>
              <a:defRPr sz="1000" b="0">
                <a:solidFill>
                  <a:srgbClr val="005993"/>
                </a:solidFill>
                <a:latin typeface="Arial" pitchFamily="34" charset="0"/>
                <a:cs typeface="Arial" pitchFamily="34" charset="0"/>
              </a:defRPr>
            </a:pPr>
            <a:endParaRPr lang="en-US"/>
          </a:p>
        </c:txPr>
      </c:legendEntry>
      <c:layout>
        <c:manualLayout>
          <c:xMode val="edge"/>
          <c:yMode val="edge"/>
          <c:x val="0.12193452380952381"/>
          <c:y val="0.88344565385209206"/>
          <c:w val="0.80366071428571462"/>
          <c:h val="9.6946478718132764E-2"/>
        </c:manualLayout>
      </c:layout>
      <c:overlay val="0"/>
      <c:txPr>
        <a:bodyPr/>
        <a:lstStyle/>
        <a:p>
          <a:pPr>
            <a:defRPr sz="1100" b="0">
              <a:solidFill>
                <a:srgbClr val="005993"/>
              </a:solidFill>
              <a:latin typeface="Arial" pitchFamily="34" charset="0"/>
              <a:cs typeface="Arial" pitchFamily="34" charset="0"/>
            </a:defRPr>
          </a:pPr>
          <a:endParaRPr lang="en-US"/>
        </a:p>
      </c:txPr>
    </c:legend>
    <c:plotVisOnly val="1"/>
    <c:dispBlanksAs val="gap"/>
    <c:showDLblsOverMax val="0"/>
  </c:chart>
  <c:spPr>
    <a:noFill/>
  </c:spPr>
  <c:txPr>
    <a:bodyPr/>
    <a:lstStyle/>
    <a:p>
      <a:pPr>
        <a:defRPr sz="1800"/>
      </a:pPr>
      <a:endParaRPr lang="en-US"/>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140687275201711"/>
          <c:y val="6.8413343734308074E-2"/>
          <c:w val="0.86505249343832025"/>
          <c:h val="0.70583785046127312"/>
        </c:manualLayout>
      </c:layout>
      <c:barChart>
        <c:barDir val="col"/>
        <c:grouping val="clustered"/>
        <c:varyColors val="0"/>
        <c:ser>
          <c:idx val="0"/>
          <c:order val="0"/>
          <c:tx>
            <c:strRef>
              <c:f>Sheet1!$B$1</c:f>
              <c:strCache>
                <c:ptCount val="1"/>
                <c:pt idx="0">
                  <c:v>Lợi nhuận từ HĐKD trước chi phí DPRR</c:v>
                </c:pt>
              </c:strCache>
            </c:strRef>
          </c:tx>
          <c:spPr>
            <a:solidFill>
              <a:srgbClr val="D71249"/>
            </a:solidFill>
            <a:ln>
              <a:solidFill>
                <a:srgbClr val="D71249"/>
              </a:solidFill>
            </a:ln>
          </c:spPr>
          <c:invertIfNegative val="0"/>
          <c:dLbls>
            <c:numFmt formatCode="#,##0" sourceLinked="0"/>
            <c:txPr>
              <a:bodyPr/>
              <a:lstStyle/>
              <a:p>
                <a:pPr>
                  <a:defRPr sz="8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Sheet1!$A$2:$A$23</c:f>
              <c:strCache>
                <c:ptCount val="5"/>
                <c:pt idx="0">
                  <c:v>2013
</c:v>
                </c:pt>
                <c:pt idx="1">
                  <c:v>2014</c:v>
                </c:pt>
                <c:pt idx="2">
                  <c:v>2015</c:v>
                </c:pt>
                <c:pt idx="3">
                  <c:v>2016</c:v>
                </c:pt>
                <c:pt idx="4">
                  <c:v>2017</c:v>
                </c:pt>
              </c:strCache>
            </c:strRef>
          </c:cat>
          <c:val>
            <c:numRef>
              <c:f>Sheet1!$B$2:$B$23</c:f>
              <c:numCache>
                <c:formatCode>_(* #,##0_);_(* \(#,##0\);_(* "-"??_);_(@_)</c:formatCode>
                <c:ptCount val="5"/>
                <c:pt idx="0">
                  <c:v>11876</c:v>
                </c:pt>
                <c:pt idx="1">
                  <c:v>11204</c:v>
                </c:pt>
                <c:pt idx="2">
                  <c:v>12024.427</c:v>
                </c:pt>
                <c:pt idx="3">
                  <c:v>13591.585999999999</c:v>
                </c:pt>
                <c:pt idx="4">
                  <c:v>17550.080999999998</c:v>
                </c:pt>
              </c:numCache>
            </c:numRef>
          </c:val>
        </c:ser>
        <c:ser>
          <c:idx val="1"/>
          <c:order val="1"/>
          <c:tx>
            <c:strRef>
              <c:f>Sheet1!$C$1</c:f>
              <c:strCache>
                <c:ptCount val="1"/>
                <c:pt idx="0">
                  <c:v>Lợi nhuận sau thuế</c:v>
                </c:pt>
              </c:strCache>
            </c:strRef>
          </c:tx>
          <c:spPr>
            <a:solidFill>
              <a:srgbClr val="F598AA"/>
            </a:solidFill>
            <a:ln>
              <a:solidFill>
                <a:srgbClr val="F598AA"/>
              </a:solidFill>
            </a:ln>
          </c:spPr>
          <c:invertIfNegative val="0"/>
          <c:dLbls>
            <c:dLbl>
              <c:idx val="0"/>
              <c:layout>
                <c:manualLayout>
                  <c:x val="2.7202294157675284E-2"/>
                  <c:y val="5.7473229107516937E-3"/>
                </c:manualLayout>
              </c:layout>
              <c:showLegendKey val="0"/>
              <c:showVal val="1"/>
              <c:showCatName val="0"/>
              <c:showSerName val="0"/>
              <c:showPercent val="0"/>
              <c:showBubbleSize val="0"/>
            </c:dLbl>
            <c:dLbl>
              <c:idx val="1"/>
              <c:layout>
                <c:manualLayout>
                  <c:x val="2.8248587570621472E-2"/>
                  <c:y val="0"/>
                </c:manualLayout>
              </c:layout>
              <c:showLegendKey val="0"/>
              <c:showVal val="1"/>
              <c:showCatName val="0"/>
              <c:showSerName val="0"/>
              <c:showPercent val="0"/>
              <c:showBubbleSize val="0"/>
            </c:dLbl>
            <c:dLbl>
              <c:idx val="2"/>
              <c:layout>
                <c:manualLayout>
                  <c:x val="3.1073446327684547E-2"/>
                  <c:y val="0"/>
                </c:manualLayout>
              </c:layout>
              <c:showLegendKey val="0"/>
              <c:showVal val="1"/>
              <c:showCatName val="0"/>
              <c:showSerName val="0"/>
              <c:showPercent val="0"/>
              <c:showBubbleSize val="0"/>
            </c:dLbl>
            <c:dLbl>
              <c:idx val="3"/>
              <c:layout>
                <c:manualLayout>
                  <c:x val="3.3898305084745811E-2"/>
                  <c:y val="5.7471264367816334E-3"/>
                </c:manualLayout>
              </c:layout>
              <c:showLegendKey val="0"/>
              <c:showVal val="1"/>
              <c:showCatName val="0"/>
              <c:showSerName val="0"/>
              <c:showPercent val="0"/>
              <c:showBubbleSize val="0"/>
            </c:dLbl>
            <c:dLbl>
              <c:idx val="4"/>
              <c:layout>
                <c:manualLayout>
                  <c:x val="2.777777777777881E-2"/>
                  <c:y val="0"/>
                </c:manualLayout>
              </c:layout>
              <c:showLegendKey val="0"/>
              <c:showVal val="1"/>
              <c:showCatName val="0"/>
              <c:showSerName val="0"/>
              <c:showPercent val="0"/>
              <c:showBubbleSize val="0"/>
            </c:dLbl>
            <c:dLbl>
              <c:idx val="5"/>
              <c:layout>
                <c:manualLayout>
                  <c:x val="2.4691358024691412E-2"/>
                  <c:y val="0"/>
                </c:manualLayout>
              </c:layout>
              <c:showLegendKey val="0"/>
              <c:showVal val="1"/>
              <c:showCatName val="0"/>
              <c:showSerName val="0"/>
              <c:showPercent val="0"/>
              <c:showBubbleSize val="0"/>
            </c:dLbl>
            <c:dLbl>
              <c:idx val="6"/>
              <c:layout>
                <c:manualLayout>
                  <c:x val="2.777777777777881E-2"/>
                  <c:y val="0"/>
                </c:manualLayout>
              </c:layout>
              <c:showLegendKey val="0"/>
              <c:showVal val="1"/>
              <c:showCatName val="0"/>
              <c:showSerName val="0"/>
              <c:showPercent val="0"/>
              <c:showBubbleSize val="0"/>
            </c:dLbl>
            <c:dLbl>
              <c:idx val="7"/>
              <c:layout>
                <c:manualLayout>
                  <c:x val="2.1604938271605211E-2"/>
                  <c:y val="-5.6385477764808734E-3"/>
                </c:manualLayout>
              </c:layout>
              <c:showLegendKey val="0"/>
              <c:showVal val="1"/>
              <c:showCatName val="0"/>
              <c:showSerName val="0"/>
              <c:showPercent val="0"/>
              <c:showBubbleSize val="0"/>
            </c:dLbl>
            <c:dLbl>
              <c:idx val="8"/>
              <c:layout>
                <c:manualLayout>
                  <c:x val="1.5432098765432098E-2"/>
                  <c:y val="1.6915643329442589E-2"/>
                </c:manualLayout>
              </c:layout>
              <c:showLegendKey val="0"/>
              <c:showVal val="1"/>
              <c:showCatName val="0"/>
              <c:showSerName val="0"/>
              <c:showPercent val="0"/>
              <c:showBubbleSize val="0"/>
            </c:dLbl>
            <c:numFmt formatCode="#,##0" sourceLinked="0"/>
            <c:txPr>
              <a:bodyPr/>
              <a:lstStyle/>
              <a:p>
                <a:pPr>
                  <a:defRPr sz="8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Sheet1!$A$2:$A$23</c:f>
              <c:strCache>
                <c:ptCount val="5"/>
                <c:pt idx="0">
                  <c:v>2013
</c:v>
                </c:pt>
                <c:pt idx="1">
                  <c:v>2014</c:v>
                </c:pt>
                <c:pt idx="2">
                  <c:v>2015</c:v>
                </c:pt>
                <c:pt idx="3">
                  <c:v>2016</c:v>
                </c:pt>
                <c:pt idx="4">
                  <c:v>2017</c:v>
                </c:pt>
              </c:strCache>
            </c:strRef>
          </c:cat>
          <c:val>
            <c:numRef>
              <c:f>Sheet1!$C$2:$C$23</c:f>
              <c:numCache>
                <c:formatCode>_(* #,##0_);_(* \(#,##0\);_(* "-"??_);_(@_)</c:formatCode>
                <c:ptCount val="5"/>
                <c:pt idx="0">
                  <c:v>5810</c:v>
                </c:pt>
                <c:pt idx="1">
                  <c:v>5727</c:v>
                </c:pt>
                <c:pt idx="2">
                  <c:v>5716.8779999999997</c:v>
                </c:pt>
                <c:pt idx="3">
                  <c:v>6857.85</c:v>
                </c:pt>
                <c:pt idx="4">
                  <c:v>7458.8990000000003</c:v>
                </c:pt>
              </c:numCache>
            </c:numRef>
          </c:val>
        </c:ser>
        <c:dLbls>
          <c:showLegendKey val="0"/>
          <c:showVal val="0"/>
          <c:showCatName val="0"/>
          <c:showSerName val="0"/>
          <c:showPercent val="0"/>
          <c:showBubbleSize val="0"/>
        </c:dLbls>
        <c:gapWidth val="150"/>
        <c:axId val="116813824"/>
        <c:axId val="116815360"/>
      </c:barChart>
      <c:catAx>
        <c:axId val="116813824"/>
        <c:scaling>
          <c:orientation val="minMax"/>
        </c:scaling>
        <c:delete val="0"/>
        <c:axPos val="b"/>
        <c:numFmt formatCode="General" sourceLinked="1"/>
        <c:majorTickMark val="out"/>
        <c:minorTickMark val="none"/>
        <c:tickLblPos val="nextTo"/>
        <c:txPr>
          <a:bodyPr/>
          <a:lstStyle/>
          <a:p>
            <a:pPr>
              <a:defRPr sz="800">
                <a:solidFill>
                  <a:srgbClr val="005993"/>
                </a:solidFill>
                <a:latin typeface="Arial" pitchFamily="34" charset="0"/>
                <a:cs typeface="Arial" pitchFamily="34" charset="0"/>
              </a:defRPr>
            </a:pPr>
            <a:endParaRPr lang="en-US"/>
          </a:p>
        </c:txPr>
        <c:crossAx val="116815360"/>
        <c:crosses val="autoZero"/>
        <c:auto val="1"/>
        <c:lblAlgn val="ctr"/>
        <c:lblOffset val="100"/>
        <c:noMultiLvlLbl val="0"/>
      </c:catAx>
      <c:valAx>
        <c:axId val="116815360"/>
        <c:scaling>
          <c:orientation val="minMax"/>
        </c:scaling>
        <c:delete val="0"/>
        <c:axPos val="l"/>
        <c:numFmt formatCode="#,##0" sourceLinked="0"/>
        <c:majorTickMark val="out"/>
        <c:minorTickMark val="none"/>
        <c:tickLblPos val="nextTo"/>
        <c:txPr>
          <a:bodyPr/>
          <a:lstStyle/>
          <a:p>
            <a:pPr>
              <a:defRPr sz="800">
                <a:solidFill>
                  <a:srgbClr val="005993"/>
                </a:solidFill>
                <a:latin typeface="Arial" pitchFamily="34" charset="0"/>
                <a:cs typeface="Arial" pitchFamily="34" charset="0"/>
              </a:defRPr>
            </a:pPr>
            <a:endParaRPr lang="en-US"/>
          </a:p>
        </c:txPr>
        <c:crossAx val="116813824"/>
        <c:crosses val="autoZero"/>
        <c:crossBetween val="between"/>
      </c:valAx>
      <c:spPr>
        <a:noFill/>
        <a:ln>
          <a:noFill/>
        </a:ln>
      </c:spPr>
    </c:plotArea>
    <c:legend>
      <c:legendPos val="r"/>
      <c:layout>
        <c:manualLayout>
          <c:xMode val="edge"/>
          <c:yMode val="edge"/>
          <c:x val="3.7194031301642838E-2"/>
          <c:y val="0.87854701283502834"/>
          <c:w val="0.90846456692913358"/>
          <c:h val="0.12145298716497795"/>
        </c:manualLayout>
      </c:layout>
      <c:overlay val="0"/>
      <c:txPr>
        <a:bodyPr/>
        <a:lstStyle/>
        <a:p>
          <a:pPr>
            <a:defRPr sz="900">
              <a:solidFill>
                <a:srgbClr val="005993"/>
              </a:solidFill>
              <a:latin typeface="Arial" pitchFamily="34" charset="0"/>
              <a:cs typeface="Arial" pitchFamily="34" charset="0"/>
            </a:defRPr>
          </a:pPr>
          <a:endParaRPr lang="en-US"/>
        </a:p>
      </c:txPr>
    </c:legend>
    <c:plotVisOnly val="1"/>
    <c:dispBlanksAs val="gap"/>
    <c:showDLblsOverMax val="0"/>
  </c:chart>
  <c:spPr>
    <a:noFill/>
  </c:spPr>
  <c:txPr>
    <a:bodyPr/>
    <a:lstStyle/>
    <a:p>
      <a:pPr>
        <a:defRPr sz="1800"/>
      </a:pPr>
      <a:endParaRPr lang="en-US"/>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1187139107611552E-2"/>
          <c:y val="7.6011993784385043E-2"/>
          <c:w val="0.96492388451443889"/>
          <c:h val="0.81697477624084625"/>
        </c:manualLayout>
      </c:layout>
      <c:barChart>
        <c:barDir val="col"/>
        <c:grouping val="clustered"/>
        <c:varyColors val="0"/>
        <c:ser>
          <c:idx val="0"/>
          <c:order val="0"/>
          <c:tx>
            <c:strRef>
              <c:f>Sheet1!$B$1</c:f>
              <c:strCache>
                <c:ptCount val="1"/>
                <c:pt idx="0">
                  <c:v>Column2</c:v>
                </c:pt>
              </c:strCache>
            </c:strRef>
          </c:tx>
          <c:spPr>
            <a:solidFill>
              <a:srgbClr val="005993"/>
            </a:solidFill>
          </c:spPr>
          <c:invertIfNegative val="0"/>
          <c:dPt>
            <c:idx val="0"/>
            <c:invertIfNegative val="0"/>
            <c:bubble3D val="0"/>
            <c:spPr>
              <a:solidFill>
                <a:srgbClr val="D71249"/>
              </a:solidFill>
              <a:ln>
                <a:solidFill>
                  <a:srgbClr val="D71249"/>
                </a:solidFill>
              </a:ln>
            </c:spPr>
          </c:dPt>
          <c:dLbls>
            <c:dLbl>
              <c:idx val="7"/>
              <c:layout>
                <c:manualLayout>
                  <c:x val="-4.2437664041997426E-3"/>
                  <c:y val="5.9374268160822833E-3"/>
                </c:manualLayout>
              </c:layout>
              <c:showLegendKey val="0"/>
              <c:showVal val="1"/>
              <c:showCatName val="0"/>
              <c:showSerName val="0"/>
              <c:showPercent val="0"/>
              <c:showBubbleSize val="0"/>
            </c:dLbl>
            <c:numFmt formatCode="#.000%" sourceLinked="0"/>
            <c:txPr>
              <a:bodyPr/>
              <a:lstStyle/>
              <a:p>
                <a:pPr>
                  <a:defRPr sz="900" b="1">
                    <a:solidFill>
                      <a:srgbClr val="00588F"/>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Sheet1!$A$2:$A$11</c:f>
              <c:strCache>
                <c:ptCount val="10"/>
                <c:pt idx="0">
                  <c:v>CTG</c:v>
                </c:pt>
                <c:pt idx="1">
                  <c:v>BIDV</c:v>
                </c:pt>
                <c:pt idx="2">
                  <c:v>VCB</c:v>
                </c:pt>
                <c:pt idx="3">
                  <c:v>ACB</c:v>
                </c:pt>
                <c:pt idx="4">
                  <c:v>STB</c:v>
                </c:pt>
                <c:pt idx="5">
                  <c:v>EIB</c:v>
                </c:pt>
                <c:pt idx="6">
                  <c:v>MBB</c:v>
                </c:pt>
                <c:pt idx="7">
                  <c:v>SHB</c:v>
                </c:pt>
                <c:pt idx="8">
                  <c:v>VPB</c:v>
                </c:pt>
                <c:pt idx="9">
                  <c:v>HDB</c:v>
                </c:pt>
              </c:strCache>
            </c:strRef>
          </c:cat>
          <c:val>
            <c:numRef>
              <c:f>Sheet1!$B$2:$B$11</c:f>
              <c:numCache>
                <c:formatCode>#.000%</c:formatCode>
                <c:ptCount val="10"/>
                <c:pt idx="0">
                  <c:v>1.1330675729858212E-2</c:v>
                </c:pt>
                <c:pt idx="1">
                  <c:v>1.6108599643442974E-2</c:v>
                </c:pt>
                <c:pt idx="2">
                  <c:v>1.1424908555531993E-2</c:v>
                </c:pt>
                <c:pt idx="3">
                  <c:v>7.0019475033946703E-3</c:v>
                </c:pt>
                <c:pt idx="4">
                  <c:v>4.1572330561803067E-2</c:v>
                </c:pt>
                <c:pt idx="5">
                  <c:v>2.2683890881565978E-2</c:v>
                </c:pt>
                <c:pt idx="6">
                  <c:v>1.1857424567538122E-2</c:v>
                </c:pt>
                <c:pt idx="7">
                  <c:v>1.9049732503341337E-2</c:v>
                </c:pt>
                <c:pt idx="8">
                  <c:v>3.394180509999406E-2</c:v>
                </c:pt>
                <c:pt idx="9">
                  <c:v>1.5151053053404093E-2</c:v>
                </c:pt>
              </c:numCache>
            </c:numRef>
          </c:val>
        </c:ser>
        <c:dLbls>
          <c:showLegendKey val="0"/>
          <c:showVal val="0"/>
          <c:showCatName val="0"/>
          <c:showSerName val="0"/>
          <c:showPercent val="0"/>
          <c:showBubbleSize val="0"/>
        </c:dLbls>
        <c:gapWidth val="150"/>
        <c:axId val="117284224"/>
        <c:axId val="117580928"/>
      </c:barChart>
      <c:catAx>
        <c:axId val="117284224"/>
        <c:scaling>
          <c:orientation val="minMax"/>
        </c:scaling>
        <c:delete val="0"/>
        <c:axPos val="b"/>
        <c:majorTickMark val="out"/>
        <c:minorTickMark val="none"/>
        <c:tickLblPos val="nextTo"/>
        <c:txPr>
          <a:bodyPr/>
          <a:lstStyle/>
          <a:p>
            <a:pPr>
              <a:defRPr sz="1000">
                <a:solidFill>
                  <a:srgbClr val="00588F"/>
                </a:solidFill>
                <a:latin typeface="Arial" pitchFamily="34" charset="0"/>
                <a:cs typeface="Arial" pitchFamily="34" charset="0"/>
              </a:defRPr>
            </a:pPr>
            <a:endParaRPr lang="en-US"/>
          </a:p>
        </c:txPr>
        <c:crossAx val="117580928"/>
        <c:crosses val="autoZero"/>
        <c:auto val="1"/>
        <c:lblAlgn val="ctr"/>
        <c:lblOffset val="100"/>
        <c:noMultiLvlLbl val="0"/>
      </c:catAx>
      <c:valAx>
        <c:axId val="117580928"/>
        <c:scaling>
          <c:orientation val="minMax"/>
        </c:scaling>
        <c:delete val="1"/>
        <c:axPos val="l"/>
        <c:numFmt formatCode="#.000%" sourceLinked="1"/>
        <c:majorTickMark val="out"/>
        <c:minorTickMark val="none"/>
        <c:tickLblPos val="none"/>
        <c:crossAx val="117284224"/>
        <c:crosses val="autoZero"/>
        <c:crossBetween val="between"/>
      </c:valAx>
    </c:plotArea>
    <c:plotVisOnly val="1"/>
    <c:dispBlanksAs val="gap"/>
    <c:showDLblsOverMax val="0"/>
  </c:chart>
  <c:spPr>
    <a:noFill/>
  </c:spPr>
  <c:txPr>
    <a:bodyPr/>
    <a:lstStyle/>
    <a:p>
      <a:pPr>
        <a:defRPr sz="1800"/>
      </a:pPr>
      <a:endParaRPr lang="en-US"/>
    </a:p>
  </c:tx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Cho vay KH</c:v>
                </c:pt>
              </c:strCache>
            </c:strRef>
          </c:tx>
          <c:spPr>
            <a:solidFill>
              <a:srgbClr val="005993"/>
            </a:solidFill>
            <a:ln>
              <a:solidFill>
                <a:srgbClr val="005993"/>
              </a:solidFill>
            </a:ln>
          </c:spPr>
          <c:invertIfNegative val="0"/>
          <c:dPt>
            <c:idx val="0"/>
            <c:invertIfNegative val="0"/>
            <c:bubble3D val="0"/>
            <c:spPr>
              <a:solidFill>
                <a:srgbClr val="D71249"/>
              </a:solidFill>
              <a:ln>
                <a:solidFill>
                  <a:srgbClr val="D71249"/>
                </a:solidFill>
              </a:ln>
            </c:spPr>
          </c:dPt>
          <c:dLbls>
            <c:txPr>
              <a:bodyPr/>
              <a:lstStyle/>
              <a:p>
                <a:pPr>
                  <a:defRPr sz="900">
                    <a:solidFill>
                      <a:srgbClr val="00588F"/>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Sheet1!$A$2:$A$11</c:f>
              <c:strCache>
                <c:ptCount val="10"/>
                <c:pt idx="0">
                  <c:v>CTG</c:v>
                </c:pt>
                <c:pt idx="1">
                  <c:v>BIDV</c:v>
                </c:pt>
                <c:pt idx="2">
                  <c:v>VCB</c:v>
                </c:pt>
                <c:pt idx="3">
                  <c:v>ACB</c:v>
                </c:pt>
                <c:pt idx="4">
                  <c:v>STB</c:v>
                </c:pt>
                <c:pt idx="5">
                  <c:v>EIB</c:v>
                </c:pt>
                <c:pt idx="6">
                  <c:v>MBB</c:v>
                </c:pt>
                <c:pt idx="7">
                  <c:v>SHB</c:v>
                </c:pt>
                <c:pt idx="8">
                  <c:v>VPB</c:v>
                </c:pt>
                <c:pt idx="9">
                  <c:v>HDB</c:v>
                </c:pt>
              </c:strCache>
            </c:strRef>
          </c:cat>
          <c:val>
            <c:numRef>
              <c:f>Sheet1!$B$2:$B$11</c:f>
              <c:numCache>
                <c:formatCode>_(* #,##0_);_(* \(#,##0\);_(* "-"??_);_(@_)</c:formatCode>
                <c:ptCount val="10"/>
                <c:pt idx="0">
                  <c:v>790.68805899999995</c:v>
                </c:pt>
                <c:pt idx="1">
                  <c:v>866.000044</c:v>
                </c:pt>
                <c:pt idx="2">
                  <c:v>543.43445900000006</c:v>
                </c:pt>
                <c:pt idx="3">
                  <c:v>198.46178499999999</c:v>
                </c:pt>
                <c:pt idx="4">
                  <c:v>222.94663</c:v>
                </c:pt>
                <c:pt idx="5">
                  <c:v>101.32432799999999</c:v>
                </c:pt>
                <c:pt idx="6">
                  <c:v>184.188142</c:v>
                </c:pt>
                <c:pt idx="7">
                  <c:v>196.13104799999999</c:v>
                </c:pt>
                <c:pt idx="8">
                  <c:v>182.666213</c:v>
                </c:pt>
                <c:pt idx="9">
                  <c:v>104.497027</c:v>
                </c:pt>
              </c:numCache>
            </c:numRef>
          </c:val>
        </c:ser>
        <c:dLbls>
          <c:showLegendKey val="0"/>
          <c:showVal val="0"/>
          <c:showCatName val="0"/>
          <c:showSerName val="0"/>
          <c:showPercent val="0"/>
          <c:showBubbleSize val="0"/>
        </c:dLbls>
        <c:gapWidth val="150"/>
        <c:axId val="117613696"/>
        <c:axId val="117615232"/>
      </c:barChart>
      <c:catAx>
        <c:axId val="117613696"/>
        <c:scaling>
          <c:orientation val="minMax"/>
        </c:scaling>
        <c:delete val="0"/>
        <c:axPos val="b"/>
        <c:majorTickMark val="out"/>
        <c:minorTickMark val="none"/>
        <c:tickLblPos val="nextTo"/>
        <c:txPr>
          <a:bodyPr/>
          <a:lstStyle/>
          <a:p>
            <a:pPr>
              <a:defRPr sz="1000">
                <a:solidFill>
                  <a:srgbClr val="00588F"/>
                </a:solidFill>
                <a:latin typeface="Arial" pitchFamily="34" charset="0"/>
                <a:cs typeface="Arial" pitchFamily="34" charset="0"/>
              </a:defRPr>
            </a:pPr>
            <a:endParaRPr lang="en-US"/>
          </a:p>
        </c:txPr>
        <c:crossAx val="117615232"/>
        <c:crosses val="autoZero"/>
        <c:auto val="1"/>
        <c:lblAlgn val="ctr"/>
        <c:lblOffset val="100"/>
        <c:noMultiLvlLbl val="0"/>
      </c:catAx>
      <c:valAx>
        <c:axId val="117615232"/>
        <c:scaling>
          <c:orientation val="minMax"/>
        </c:scaling>
        <c:delete val="1"/>
        <c:axPos val="l"/>
        <c:numFmt formatCode="_(* #,##0_);_(* \(#,##0\);_(* &quot;-&quot;??_);_(@_)" sourceLinked="1"/>
        <c:majorTickMark val="out"/>
        <c:minorTickMark val="none"/>
        <c:tickLblPos val="nextTo"/>
        <c:crossAx val="117613696"/>
        <c:crosses val="autoZero"/>
        <c:crossBetween val="between"/>
      </c:valAx>
    </c:plotArea>
    <c:plotVisOnly val="1"/>
    <c:dispBlanksAs val="gap"/>
    <c:showDLblsOverMax val="0"/>
  </c:chart>
  <c:spPr>
    <a:noFill/>
  </c:spPr>
  <c:txPr>
    <a:bodyPr/>
    <a:lstStyle/>
    <a:p>
      <a:pPr>
        <a:defRPr sz="1800"/>
      </a:pPr>
      <a:endParaRPr lang="en-US"/>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Tiền gửi KH</c:v>
                </c:pt>
              </c:strCache>
            </c:strRef>
          </c:tx>
          <c:spPr>
            <a:solidFill>
              <a:srgbClr val="005993"/>
            </a:solidFill>
            <a:ln>
              <a:solidFill>
                <a:srgbClr val="005993"/>
              </a:solidFill>
            </a:ln>
          </c:spPr>
          <c:invertIfNegative val="0"/>
          <c:dPt>
            <c:idx val="0"/>
            <c:invertIfNegative val="0"/>
            <c:bubble3D val="0"/>
            <c:spPr>
              <a:solidFill>
                <a:srgbClr val="D71249"/>
              </a:solidFill>
              <a:ln>
                <a:solidFill>
                  <a:srgbClr val="D71249"/>
                </a:solidFill>
              </a:ln>
            </c:spPr>
          </c:dPt>
          <c:dLbls>
            <c:txPr>
              <a:bodyPr/>
              <a:lstStyle/>
              <a:p>
                <a:pPr>
                  <a:defRPr sz="900">
                    <a:solidFill>
                      <a:srgbClr val="00588F"/>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Sheet1!$A$2:$A$11</c:f>
              <c:strCache>
                <c:ptCount val="10"/>
                <c:pt idx="0">
                  <c:v>CTG</c:v>
                </c:pt>
                <c:pt idx="1">
                  <c:v>BIDV</c:v>
                </c:pt>
                <c:pt idx="2">
                  <c:v>VCB</c:v>
                </c:pt>
                <c:pt idx="3">
                  <c:v>ACB</c:v>
                </c:pt>
                <c:pt idx="4">
                  <c:v>STB</c:v>
                </c:pt>
                <c:pt idx="5">
                  <c:v>EIB</c:v>
                </c:pt>
                <c:pt idx="6">
                  <c:v>MBB</c:v>
                </c:pt>
                <c:pt idx="7">
                  <c:v>SHB</c:v>
                </c:pt>
                <c:pt idx="8">
                  <c:v>VPB</c:v>
                </c:pt>
                <c:pt idx="9">
                  <c:v>HDB</c:v>
                </c:pt>
              </c:strCache>
            </c:strRef>
          </c:cat>
          <c:val>
            <c:numRef>
              <c:f>Sheet1!$B$2:$B$11</c:f>
              <c:numCache>
                <c:formatCode>_(* #,##0_);_(* \(#,##0\);_(* "-"??_);_(@_)</c:formatCode>
                <c:ptCount val="10"/>
                <c:pt idx="0">
                  <c:v>752.37022300000001</c:v>
                </c:pt>
                <c:pt idx="1">
                  <c:v>859.78572199999996</c:v>
                </c:pt>
                <c:pt idx="2">
                  <c:v>708.50551699999994</c:v>
                </c:pt>
                <c:pt idx="3">
                  <c:v>241.392932</c:v>
                </c:pt>
                <c:pt idx="4">
                  <c:v>319.85958399999998</c:v>
                </c:pt>
                <c:pt idx="5">
                  <c:v>117.53969599999999</c:v>
                </c:pt>
                <c:pt idx="6">
                  <c:v>220.17602199999999</c:v>
                </c:pt>
                <c:pt idx="7">
                  <c:v>196.054293</c:v>
                </c:pt>
                <c:pt idx="8">
                  <c:v>133.55081200000001</c:v>
                </c:pt>
                <c:pt idx="9">
                  <c:v>120.537469</c:v>
                </c:pt>
              </c:numCache>
            </c:numRef>
          </c:val>
        </c:ser>
        <c:dLbls>
          <c:showLegendKey val="0"/>
          <c:showVal val="0"/>
          <c:showCatName val="0"/>
          <c:showSerName val="0"/>
          <c:showPercent val="0"/>
          <c:showBubbleSize val="0"/>
        </c:dLbls>
        <c:gapWidth val="150"/>
        <c:axId val="117353088"/>
        <c:axId val="117354880"/>
      </c:barChart>
      <c:catAx>
        <c:axId val="117353088"/>
        <c:scaling>
          <c:orientation val="minMax"/>
        </c:scaling>
        <c:delete val="0"/>
        <c:axPos val="b"/>
        <c:majorTickMark val="out"/>
        <c:minorTickMark val="none"/>
        <c:tickLblPos val="nextTo"/>
        <c:txPr>
          <a:bodyPr/>
          <a:lstStyle/>
          <a:p>
            <a:pPr>
              <a:defRPr sz="1000">
                <a:solidFill>
                  <a:srgbClr val="00588F"/>
                </a:solidFill>
                <a:latin typeface="Arial" pitchFamily="34" charset="0"/>
                <a:cs typeface="Arial" pitchFamily="34" charset="0"/>
              </a:defRPr>
            </a:pPr>
            <a:endParaRPr lang="en-US"/>
          </a:p>
        </c:txPr>
        <c:crossAx val="117354880"/>
        <c:crosses val="autoZero"/>
        <c:auto val="1"/>
        <c:lblAlgn val="ctr"/>
        <c:lblOffset val="100"/>
        <c:noMultiLvlLbl val="0"/>
      </c:catAx>
      <c:valAx>
        <c:axId val="117354880"/>
        <c:scaling>
          <c:orientation val="minMax"/>
        </c:scaling>
        <c:delete val="1"/>
        <c:axPos val="l"/>
        <c:numFmt formatCode="_(* #,##0_);_(* \(#,##0\);_(* &quot;-&quot;??_);_(@_)" sourceLinked="1"/>
        <c:majorTickMark val="out"/>
        <c:minorTickMark val="none"/>
        <c:tickLblPos val="nextTo"/>
        <c:crossAx val="117353088"/>
        <c:crosses val="autoZero"/>
        <c:crossBetween val="between"/>
      </c:valAx>
    </c:plotArea>
    <c:plotVisOnly val="1"/>
    <c:dispBlanksAs val="gap"/>
    <c:showDLblsOverMax val="0"/>
  </c:chart>
  <c:spPr>
    <a:noFill/>
  </c:spPr>
  <c:txPr>
    <a:bodyPr/>
    <a:lstStyle/>
    <a:p>
      <a:pPr>
        <a:defRPr sz="1800"/>
      </a:pPr>
      <a:endParaRPr lang="en-US"/>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Cho vay KH</c:v>
                </c:pt>
              </c:strCache>
            </c:strRef>
          </c:tx>
          <c:spPr>
            <a:solidFill>
              <a:srgbClr val="005993"/>
            </a:solidFill>
            <a:ln>
              <a:solidFill>
                <a:srgbClr val="005993"/>
              </a:solidFill>
            </a:ln>
          </c:spPr>
          <c:invertIfNegative val="0"/>
          <c:dPt>
            <c:idx val="0"/>
            <c:invertIfNegative val="0"/>
            <c:bubble3D val="0"/>
            <c:spPr>
              <a:solidFill>
                <a:srgbClr val="D71249"/>
              </a:solidFill>
              <a:ln>
                <a:solidFill>
                  <a:srgbClr val="D71249"/>
                </a:solidFill>
              </a:ln>
            </c:spPr>
          </c:dPt>
          <c:dLbls>
            <c:txPr>
              <a:bodyPr/>
              <a:lstStyle/>
              <a:p>
                <a:pPr>
                  <a:defRPr sz="900">
                    <a:solidFill>
                      <a:srgbClr val="00588F"/>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Sheet1!$A$2:$A$11</c:f>
              <c:strCache>
                <c:ptCount val="10"/>
                <c:pt idx="0">
                  <c:v>CTG</c:v>
                </c:pt>
                <c:pt idx="1">
                  <c:v>BIDV</c:v>
                </c:pt>
                <c:pt idx="2">
                  <c:v>VCB</c:v>
                </c:pt>
                <c:pt idx="3">
                  <c:v>ACB</c:v>
                </c:pt>
                <c:pt idx="4">
                  <c:v>STB</c:v>
                </c:pt>
                <c:pt idx="5">
                  <c:v>EIB</c:v>
                </c:pt>
                <c:pt idx="6">
                  <c:v>MBB</c:v>
                </c:pt>
                <c:pt idx="7">
                  <c:v>SHB</c:v>
                </c:pt>
                <c:pt idx="8">
                  <c:v>VPB</c:v>
                </c:pt>
                <c:pt idx="9">
                  <c:v>HDB</c:v>
                </c:pt>
              </c:strCache>
            </c:strRef>
          </c:cat>
          <c:val>
            <c:numRef>
              <c:f>Sheet1!$B$2:$B$11</c:f>
              <c:numCache>
                <c:formatCode>#,##0_);\(#,##0\)</c:formatCode>
                <c:ptCount val="10"/>
                <c:pt idx="0">
                  <c:v>9205.9860000000008</c:v>
                </c:pt>
                <c:pt idx="1">
                  <c:v>8800.6939999999995</c:v>
                </c:pt>
                <c:pt idx="2">
                  <c:v>11337.101000000001</c:v>
                </c:pt>
                <c:pt idx="3">
                  <c:v>2656.2069999999999</c:v>
                </c:pt>
                <c:pt idx="4">
                  <c:v>1488.729</c:v>
                </c:pt>
                <c:pt idx="5">
                  <c:v>1017.579</c:v>
                </c:pt>
                <c:pt idx="6">
                  <c:v>4615.7259999999997</c:v>
                </c:pt>
                <c:pt idx="7">
                  <c:v>1549.6949999999999</c:v>
                </c:pt>
                <c:pt idx="8" formatCode="_(* #,##0_);_(* \(#,##0\);_(* &quot;-&quot;??_);_(@_)">
                  <c:v>8125.9470000000001</c:v>
                </c:pt>
                <c:pt idx="9">
                  <c:v>2416.7660000000001</c:v>
                </c:pt>
              </c:numCache>
            </c:numRef>
          </c:val>
        </c:ser>
        <c:dLbls>
          <c:showLegendKey val="0"/>
          <c:showVal val="0"/>
          <c:showCatName val="0"/>
          <c:showSerName val="0"/>
          <c:showPercent val="0"/>
          <c:showBubbleSize val="0"/>
        </c:dLbls>
        <c:gapWidth val="150"/>
        <c:axId val="117367168"/>
        <c:axId val="117368704"/>
      </c:barChart>
      <c:catAx>
        <c:axId val="117367168"/>
        <c:scaling>
          <c:orientation val="minMax"/>
        </c:scaling>
        <c:delete val="0"/>
        <c:axPos val="b"/>
        <c:majorTickMark val="out"/>
        <c:minorTickMark val="none"/>
        <c:tickLblPos val="nextTo"/>
        <c:txPr>
          <a:bodyPr/>
          <a:lstStyle/>
          <a:p>
            <a:pPr>
              <a:defRPr sz="1000">
                <a:solidFill>
                  <a:srgbClr val="00588F"/>
                </a:solidFill>
                <a:latin typeface="Arial" pitchFamily="34" charset="0"/>
                <a:cs typeface="Arial" pitchFamily="34" charset="0"/>
              </a:defRPr>
            </a:pPr>
            <a:endParaRPr lang="en-US"/>
          </a:p>
        </c:txPr>
        <c:crossAx val="117368704"/>
        <c:crosses val="autoZero"/>
        <c:auto val="1"/>
        <c:lblAlgn val="ctr"/>
        <c:lblOffset val="100"/>
        <c:noMultiLvlLbl val="0"/>
      </c:catAx>
      <c:valAx>
        <c:axId val="117368704"/>
        <c:scaling>
          <c:orientation val="minMax"/>
        </c:scaling>
        <c:delete val="1"/>
        <c:axPos val="l"/>
        <c:numFmt formatCode="#,##0_);\(#,##0\)" sourceLinked="1"/>
        <c:majorTickMark val="out"/>
        <c:minorTickMark val="none"/>
        <c:tickLblPos val="nextTo"/>
        <c:crossAx val="117367168"/>
        <c:crosses val="autoZero"/>
        <c:crossBetween val="between"/>
      </c:valAx>
    </c:plotArea>
    <c:plotVisOnly val="1"/>
    <c:dispBlanksAs val="gap"/>
    <c:showDLblsOverMax val="0"/>
  </c:chart>
  <c:spPr>
    <a:noFill/>
  </c:spPr>
  <c:txPr>
    <a:bodyPr/>
    <a:lstStyle/>
    <a:p>
      <a:pPr>
        <a:defRPr sz="1800"/>
      </a:pPr>
      <a:endParaRPr lang="en-US"/>
    </a:p>
  </c:tx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solidFill>
                  <a:srgbClr val="005993"/>
                </a:solidFill>
                <a:latin typeface="Arial" pitchFamily="34" charset="0"/>
                <a:cs typeface="Arial" pitchFamily="34" charset="0"/>
              </a:defRPr>
            </a:pPr>
            <a:r>
              <a:rPr lang="en-US" sz="1200" smtClean="0">
                <a:solidFill>
                  <a:srgbClr val="005993"/>
                </a:solidFill>
                <a:latin typeface="Arial" pitchFamily="34" charset="0"/>
                <a:cs typeface="Arial" pitchFamily="34" charset="0"/>
              </a:rPr>
              <a:t>Diễn</a:t>
            </a:r>
            <a:r>
              <a:rPr lang="en-US" sz="1200" baseline="0" smtClean="0">
                <a:solidFill>
                  <a:srgbClr val="005993"/>
                </a:solidFill>
                <a:latin typeface="Arial" pitchFamily="34" charset="0"/>
                <a:cs typeface="Arial" pitchFamily="34" charset="0"/>
              </a:rPr>
              <a:t> biến giao dịch cp CTG năm 2017</a:t>
            </a:r>
            <a:endParaRPr lang="en-US" sz="1200">
              <a:solidFill>
                <a:srgbClr val="005993"/>
              </a:solidFill>
              <a:latin typeface="Arial" pitchFamily="34" charset="0"/>
              <a:cs typeface="Arial" pitchFamily="34" charset="0"/>
            </a:endParaRPr>
          </a:p>
        </c:rich>
      </c:tx>
      <c:layout>
        <c:manualLayout>
          <c:xMode val="edge"/>
          <c:yMode val="edge"/>
          <c:x val="0.14746218086375568"/>
          <c:y val="2.8571439284379184E-2"/>
        </c:manualLayout>
      </c:layout>
      <c:overlay val="1"/>
    </c:title>
    <c:autoTitleDeleted val="0"/>
    <c:plotArea>
      <c:layout>
        <c:manualLayout>
          <c:layoutTarget val="inner"/>
          <c:xMode val="edge"/>
          <c:yMode val="edge"/>
          <c:x val="0.10769124314006205"/>
          <c:y val="0.14003004875517389"/>
          <c:w val="0.78564352183249819"/>
          <c:h val="0.5738588578398417"/>
        </c:manualLayout>
      </c:layout>
      <c:barChart>
        <c:barDir val="col"/>
        <c:grouping val="clustered"/>
        <c:varyColors val="0"/>
        <c:ser>
          <c:idx val="1"/>
          <c:order val="1"/>
          <c:tx>
            <c:strRef>
              <c:f>Sheet1!$C$1</c:f>
              <c:strCache>
                <c:ptCount val="1"/>
                <c:pt idx="0">
                  <c:v>Khối lượng (nghìn cp)</c:v>
                </c:pt>
              </c:strCache>
            </c:strRef>
          </c:tx>
          <c:spPr>
            <a:solidFill>
              <a:srgbClr val="005993"/>
            </a:solidFill>
            <a:ln>
              <a:solidFill>
                <a:srgbClr val="005993"/>
              </a:solidFill>
            </a:ln>
          </c:spPr>
          <c:invertIfNegative val="0"/>
          <c:cat>
            <c:numRef>
              <c:f>Sheet1!$A$2:$A$750</c:f>
              <c:numCache>
                <c:formatCode>dd/mm/yyyy</c:formatCode>
                <c:ptCount val="251"/>
                <c:pt idx="0">
                  <c:v>42734</c:v>
                </c:pt>
                <c:pt idx="1">
                  <c:v>42738</c:v>
                </c:pt>
                <c:pt idx="2">
                  <c:v>42739</c:v>
                </c:pt>
                <c:pt idx="3">
                  <c:v>42740</c:v>
                </c:pt>
                <c:pt idx="4">
                  <c:v>42741</c:v>
                </c:pt>
                <c:pt idx="5">
                  <c:v>42744</c:v>
                </c:pt>
                <c:pt idx="6">
                  <c:v>42745</c:v>
                </c:pt>
                <c:pt idx="7">
                  <c:v>42746</c:v>
                </c:pt>
                <c:pt idx="8">
                  <c:v>42747</c:v>
                </c:pt>
                <c:pt idx="9">
                  <c:v>42748</c:v>
                </c:pt>
                <c:pt idx="10">
                  <c:v>42751</c:v>
                </c:pt>
                <c:pt idx="11">
                  <c:v>42752</c:v>
                </c:pt>
                <c:pt idx="12">
                  <c:v>42753</c:v>
                </c:pt>
                <c:pt idx="13">
                  <c:v>42754</c:v>
                </c:pt>
                <c:pt idx="14">
                  <c:v>42755</c:v>
                </c:pt>
                <c:pt idx="15">
                  <c:v>42758</c:v>
                </c:pt>
                <c:pt idx="16">
                  <c:v>42759</c:v>
                </c:pt>
                <c:pt idx="17">
                  <c:v>42760</c:v>
                </c:pt>
                <c:pt idx="18">
                  <c:v>42768</c:v>
                </c:pt>
                <c:pt idx="19">
                  <c:v>42769</c:v>
                </c:pt>
                <c:pt idx="20">
                  <c:v>42772</c:v>
                </c:pt>
                <c:pt idx="21">
                  <c:v>42773</c:v>
                </c:pt>
                <c:pt idx="22">
                  <c:v>42774</c:v>
                </c:pt>
                <c:pt idx="23">
                  <c:v>42775</c:v>
                </c:pt>
                <c:pt idx="24">
                  <c:v>42776</c:v>
                </c:pt>
                <c:pt idx="25">
                  <c:v>42779</c:v>
                </c:pt>
                <c:pt idx="26">
                  <c:v>42780</c:v>
                </c:pt>
                <c:pt idx="27">
                  <c:v>42781</c:v>
                </c:pt>
                <c:pt idx="28">
                  <c:v>42782</c:v>
                </c:pt>
                <c:pt idx="29">
                  <c:v>42783</c:v>
                </c:pt>
                <c:pt idx="30">
                  <c:v>42786</c:v>
                </c:pt>
                <c:pt idx="31">
                  <c:v>42787</c:v>
                </c:pt>
                <c:pt idx="32">
                  <c:v>42788</c:v>
                </c:pt>
                <c:pt idx="33">
                  <c:v>42789</c:v>
                </c:pt>
                <c:pt idx="34">
                  <c:v>42790</c:v>
                </c:pt>
                <c:pt idx="35">
                  <c:v>42793</c:v>
                </c:pt>
                <c:pt idx="36">
                  <c:v>42794</c:v>
                </c:pt>
                <c:pt idx="37">
                  <c:v>42795</c:v>
                </c:pt>
                <c:pt idx="38">
                  <c:v>42796</c:v>
                </c:pt>
                <c:pt idx="39">
                  <c:v>42797</c:v>
                </c:pt>
                <c:pt idx="40">
                  <c:v>42800</c:v>
                </c:pt>
                <c:pt idx="41">
                  <c:v>42801</c:v>
                </c:pt>
                <c:pt idx="42">
                  <c:v>42802</c:v>
                </c:pt>
                <c:pt idx="43">
                  <c:v>42803</c:v>
                </c:pt>
                <c:pt idx="44">
                  <c:v>42804</c:v>
                </c:pt>
                <c:pt idx="45">
                  <c:v>42807</c:v>
                </c:pt>
                <c:pt idx="46">
                  <c:v>42808</c:v>
                </c:pt>
                <c:pt idx="47">
                  <c:v>42809</c:v>
                </c:pt>
                <c:pt idx="48">
                  <c:v>42810</c:v>
                </c:pt>
                <c:pt idx="49">
                  <c:v>42811</c:v>
                </c:pt>
                <c:pt idx="50">
                  <c:v>42814</c:v>
                </c:pt>
                <c:pt idx="51">
                  <c:v>42815</c:v>
                </c:pt>
                <c:pt idx="52">
                  <c:v>42816</c:v>
                </c:pt>
                <c:pt idx="53">
                  <c:v>42817</c:v>
                </c:pt>
                <c:pt idx="54">
                  <c:v>42818</c:v>
                </c:pt>
                <c:pt idx="55">
                  <c:v>42821</c:v>
                </c:pt>
                <c:pt idx="56">
                  <c:v>42822</c:v>
                </c:pt>
                <c:pt idx="57">
                  <c:v>42823</c:v>
                </c:pt>
                <c:pt idx="58">
                  <c:v>42824</c:v>
                </c:pt>
                <c:pt idx="59">
                  <c:v>42825</c:v>
                </c:pt>
                <c:pt idx="60">
                  <c:v>42828</c:v>
                </c:pt>
                <c:pt idx="61">
                  <c:v>42829</c:v>
                </c:pt>
                <c:pt idx="62">
                  <c:v>42830</c:v>
                </c:pt>
                <c:pt idx="63">
                  <c:v>42832</c:v>
                </c:pt>
                <c:pt idx="64">
                  <c:v>42835</c:v>
                </c:pt>
                <c:pt idx="65">
                  <c:v>42836</c:v>
                </c:pt>
                <c:pt idx="66">
                  <c:v>42837</c:v>
                </c:pt>
                <c:pt idx="67">
                  <c:v>42838</c:v>
                </c:pt>
                <c:pt idx="68">
                  <c:v>42839</c:v>
                </c:pt>
                <c:pt idx="69">
                  <c:v>42842</c:v>
                </c:pt>
                <c:pt idx="70">
                  <c:v>42843</c:v>
                </c:pt>
                <c:pt idx="71">
                  <c:v>42844</c:v>
                </c:pt>
                <c:pt idx="72">
                  <c:v>42845</c:v>
                </c:pt>
                <c:pt idx="73">
                  <c:v>42846</c:v>
                </c:pt>
                <c:pt idx="74">
                  <c:v>42849</c:v>
                </c:pt>
                <c:pt idx="75">
                  <c:v>42850</c:v>
                </c:pt>
                <c:pt idx="76">
                  <c:v>42851</c:v>
                </c:pt>
                <c:pt idx="77">
                  <c:v>42852</c:v>
                </c:pt>
                <c:pt idx="78">
                  <c:v>42853</c:v>
                </c:pt>
                <c:pt idx="79">
                  <c:v>42858</c:v>
                </c:pt>
                <c:pt idx="80">
                  <c:v>42859</c:v>
                </c:pt>
                <c:pt idx="81">
                  <c:v>42860</c:v>
                </c:pt>
                <c:pt idx="82">
                  <c:v>42863</c:v>
                </c:pt>
                <c:pt idx="83">
                  <c:v>42864</c:v>
                </c:pt>
                <c:pt idx="84">
                  <c:v>42865</c:v>
                </c:pt>
                <c:pt idx="85">
                  <c:v>42866</c:v>
                </c:pt>
                <c:pt idx="86">
                  <c:v>42867</c:v>
                </c:pt>
                <c:pt idx="87">
                  <c:v>42870</c:v>
                </c:pt>
                <c:pt idx="88">
                  <c:v>42871</c:v>
                </c:pt>
                <c:pt idx="89">
                  <c:v>42872</c:v>
                </c:pt>
                <c:pt idx="90">
                  <c:v>42873</c:v>
                </c:pt>
                <c:pt idx="91">
                  <c:v>42874</c:v>
                </c:pt>
                <c:pt idx="92">
                  <c:v>42877</c:v>
                </c:pt>
                <c:pt idx="93">
                  <c:v>42878</c:v>
                </c:pt>
                <c:pt idx="94">
                  <c:v>42879</c:v>
                </c:pt>
                <c:pt idx="95">
                  <c:v>42880</c:v>
                </c:pt>
                <c:pt idx="96">
                  <c:v>42881</c:v>
                </c:pt>
                <c:pt idx="97">
                  <c:v>42884</c:v>
                </c:pt>
                <c:pt idx="98">
                  <c:v>42885</c:v>
                </c:pt>
                <c:pt idx="99">
                  <c:v>42886</c:v>
                </c:pt>
                <c:pt idx="100">
                  <c:v>42887</c:v>
                </c:pt>
                <c:pt idx="101">
                  <c:v>42888</c:v>
                </c:pt>
                <c:pt idx="102">
                  <c:v>42891</c:v>
                </c:pt>
                <c:pt idx="103">
                  <c:v>42892</c:v>
                </c:pt>
                <c:pt idx="104">
                  <c:v>42893</c:v>
                </c:pt>
                <c:pt idx="105">
                  <c:v>42894</c:v>
                </c:pt>
                <c:pt idx="106">
                  <c:v>42895</c:v>
                </c:pt>
                <c:pt idx="107">
                  <c:v>42898</c:v>
                </c:pt>
                <c:pt idx="108">
                  <c:v>42899</c:v>
                </c:pt>
                <c:pt idx="109">
                  <c:v>42900</c:v>
                </c:pt>
                <c:pt idx="110">
                  <c:v>42901</c:v>
                </c:pt>
                <c:pt idx="111">
                  <c:v>42902</c:v>
                </c:pt>
                <c:pt idx="112">
                  <c:v>42905</c:v>
                </c:pt>
                <c:pt idx="113">
                  <c:v>42906</c:v>
                </c:pt>
                <c:pt idx="114">
                  <c:v>42907</c:v>
                </c:pt>
                <c:pt idx="115">
                  <c:v>42908</c:v>
                </c:pt>
                <c:pt idx="116">
                  <c:v>42909</c:v>
                </c:pt>
                <c:pt idx="117">
                  <c:v>42912</c:v>
                </c:pt>
                <c:pt idx="118">
                  <c:v>42913</c:v>
                </c:pt>
                <c:pt idx="119">
                  <c:v>42914</c:v>
                </c:pt>
                <c:pt idx="120">
                  <c:v>42915</c:v>
                </c:pt>
                <c:pt idx="121">
                  <c:v>42916</c:v>
                </c:pt>
                <c:pt idx="122">
                  <c:v>42919</c:v>
                </c:pt>
                <c:pt idx="123">
                  <c:v>42920</c:v>
                </c:pt>
                <c:pt idx="124">
                  <c:v>42921</c:v>
                </c:pt>
                <c:pt idx="125">
                  <c:v>42922</c:v>
                </c:pt>
                <c:pt idx="126">
                  <c:v>42923</c:v>
                </c:pt>
                <c:pt idx="127">
                  <c:v>42926</c:v>
                </c:pt>
                <c:pt idx="128">
                  <c:v>42927</c:v>
                </c:pt>
                <c:pt idx="129">
                  <c:v>42928</c:v>
                </c:pt>
                <c:pt idx="130">
                  <c:v>42929</c:v>
                </c:pt>
                <c:pt idx="131">
                  <c:v>42930</c:v>
                </c:pt>
                <c:pt idx="132">
                  <c:v>42933</c:v>
                </c:pt>
                <c:pt idx="133">
                  <c:v>42934</c:v>
                </c:pt>
                <c:pt idx="134">
                  <c:v>42935</c:v>
                </c:pt>
                <c:pt idx="135">
                  <c:v>42936</c:v>
                </c:pt>
                <c:pt idx="136">
                  <c:v>42937</c:v>
                </c:pt>
                <c:pt idx="137">
                  <c:v>42940</c:v>
                </c:pt>
                <c:pt idx="138">
                  <c:v>42941</c:v>
                </c:pt>
                <c:pt idx="139">
                  <c:v>42942</c:v>
                </c:pt>
                <c:pt idx="140">
                  <c:v>42943</c:v>
                </c:pt>
                <c:pt idx="141">
                  <c:v>42944</c:v>
                </c:pt>
                <c:pt idx="142">
                  <c:v>42947</c:v>
                </c:pt>
                <c:pt idx="143">
                  <c:v>42948</c:v>
                </c:pt>
                <c:pt idx="144">
                  <c:v>42949</c:v>
                </c:pt>
                <c:pt idx="145">
                  <c:v>42950</c:v>
                </c:pt>
                <c:pt idx="146">
                  <c:v>42951</c:v>
                </c:pt>
                <c:pt idx="147">
                  <c:v>42954</c:v>
                </c:pt>
                <c:pt idx="148">
                  <c:v>42955</c:v>
                </c:pt>
                <c:pt idx="149">
                  <c:v>42956</c:v>
                </c:pt>
                <c:pt idx="150">
                  <c:v>42957</c:v>
                </c:pt>
                <c:pt idx="151">
                  <c:v>42958</c:v>
                </c:pt>
                <c:pt idx="152">
                  <c:v>42961</c:v>
                </c:pt>
                <c:pt idx="153">
                  <c:v>42962</c:v>
                </c:pt>
                <c:pt idx="154">
                  <c:v>42963</c:v>
                </c:pt>
                <c:pt idx="155">
                  <c:v>42964</c:v>
                </c:pt>
                <c:pt idx="156">
                  <c:v>42965</c:v>
                </c:pt>
                <c:pt idx="157">
                  <c:v>42968</c:v>
                </c:pt>
                <c:pt idx="158">
                  <c:v>42969</c:v>
                </c:pt>
                <c:pt idx="159">
                  <c:v>42970</c:v>
                </c:pt>
                <c:pt idx="160">
                  <c:v>42971</c:v>
                </c:pt>
                <c:pt idx="161">
                  <c:v>42972</c:v>
                </c:pt>
                <c:pt idx="162">
                  <c:v>42975</c:v>
                </c:pt>
                <c:pt idx="163">
                  <c:v>42976</c:v>
                </c:pt>
                <c:pt idx="164">
                  <c:v>42977</c:v>
                </c:pt>
                <c:pt idx="165">
                  <c:v>42978</c:v>
                </c:pt>
                <c:pt idx="166">
                  <c:v>42979</c:v>
                </c:pt>
                <c:pt idx="167">
                  <c:v>42983</c:v>
                </c:pt>
                <c:pt idx="168">
                  <c:v>42984</c:v>
                </c:pt>
                <c:pt idx="169">
                  <c:v>42985</c:v>
                </c:pt>
                <c:pt idx="170">
                  <c:v>42986</c:v>
                </c:pt>
                <c:pt idx="171">
                  <c:v>42989</c:v>
                </c:pt>
                <c:pt idx="172">
                  <c:v>42990</c:v>
                </c:pt>
                <c:pt idx="173">
                  <c:v>42991</c:v>
                </c:pt>
                <c:pt idx="174">
                  <c:v>42992</c:v>
                </c:pt>
                <c:pt idx="175">
                  <c:v>42993</c:v>
                </c:pt>
                <c:pt idx="176">
                  <c:v>42996</c:v>
                </c:pt>
                <c:pt idx="177">
                  <c:v>42997</c:v>
                </c:pt>
                <c:pt idx="178">
                  <c:v>42998</c:v>
                </c:pt>
                <c:pt idx="179">
                  <c:v>42999</c:v>
                </c:pt>
                <c:pt idx="180">
                  <c:v>43000</c:v>
                </c:pt>
                <c:pt idx="181">
                  <c:v>43003</c:v>
                </c:pt>
                <c:pt idx="182">
                  <c:v>43004</c:v>
                </c:pt>
                <c:pt idx="183">
                  <c:v>43005</c:v>
                </c:pt>
                <c:pt idx="184">
                  <c:v>43006</c:v>
                </c:pt>
                <c:pt idx="185">
                  <c:v>43007</c:v>
                </c:pt>
                <c:pt idx="186">
                  <c:v>43010</c:v>
                </c:pt>
                <c:pt idx="187">
                  <c:v>43011</c:v>
                </c:pt>
                <c:pt idx="188">
                  <c:v>43012</c:v>
                </c:pt>
                <c:pt idx="189">
                  <c:v>43013</c:v>
                </c:pt>
                <c:pt idx="190">
                  <c:v>43014</c:v>
                </c:pt>
                <c:pt idx="191">
                  <c:v>43017</c:v>
                </c:pt>
                <c:pt idx="192">
                  <c:v>43018</c:v>
                </c:pt>
                <c:pt idx="193">
                  <c:v>43019</c:v>
                </c:pt>
                <c:pt idx="194">
                  <c:v>43020</c:v>
                </c:pt>
                <c:pt idx="195">
                  <c:v>43021</c:v>
                </c:pt>
                <c:pt idx="196">
                  <c:v>43024</c:v>
                </c:pt>
                <c:pt idx="197">
                  <c:v>43025</c:v>
                </c:pt>
                <c:pt idx="198">
                  <c:v>43026</c:v>
                </c:pt>
                <c:pt idx="199">
                  <c:v>43027</c:v>
                </c:pt>
                <c:pt idx="200">
                  <c:v>43028</c:v>
                </c:pt>
                <c:pt idx="201">
                  <c:v>43031</c:v>
                </c:pt>
                <c:pt idx="202">
                  <c:v>43032</c:v>
                </c:pt>
                <c:pt idx="203">
                  <c:v>43033</c:v>
                </c:pt>
                <c:pt idx="204">
                  <c:v>43034</c:v>
                </c:pt>
                <c:pt idx="205">
                  <c:v>43035</c:v>
                </c:pt>
                <c:pt idx="206">
                  <c:v>43038</c:v>
                </c:pt>
                <c:pt idx="207">
                  <c:v>43039</c:v>
                </c:pt>
                <c:pt idx="208">
                  <c:v>43040</c:v>
                </c:pt>
                <c:pt idx="209">
                  <c:v>43041</c:v>
                </c:pt>
                <c:pt idx="210">
                  <c:v>43042</c:v>
                </c:pt>
                <c:pt idx="211">
                  <c:v>43045</c:v>
                </c:pt>
                <c:pt idx="212">
                  <c:v>43046</c:v>
                </c:pt>
                <c:pt idx="213">
                  <c:v>43047</c:v>
                </c:pt>
                <c:pt idx="214">
                  <c:v>43048</c:v>
                </c:pt>
                <c:pt idx="215">
                  <c:v>43049</c:v>
                </c:pt>
                <c:pt idx="216">
                  <c:v>43052</c:v>
                </c:pt>
                <c:pt idx="217">
                  <c:v>43053</c:v>
                </c:pt>
                <c:pt idx="218">
                  <c:v>43054</c:v>
                </c:pt>
                <c:pt idx="219">
                  <c:v>43055</c:v>
                </c:pt>
                <c:pt idx="220">
                  <c:v>43056</c:v>
                </c:pt>
                <c:pt idx="221">
                  <c:v>43059</c:v>
                </c:pt>
                <c:pt idx="222">
                  <c:v>43060</c:v>
                </c:pt>
                <c:pt idx="223">
                  <c:v>43061</c:v>
                </c:pt>
                <c:pt idx="224">
                  <c:v>43062</c:v>
                </c:pt>
                <c:pt idx="225">
                  <c:v>43063</c:v>
                </c:pt>
                <c:pt idx="226">
                  <c:v>43066</c:v>
                </c:pt>
                <c:pt idx="227">
                  <c:v>43067</c:v>
                </c:pt>
                <c:pt idx="228">
                  <c:v>43068</c:v>
                </c:pt>
                <c:pt idx="229">
                  <c:v>43069</c:v>
                </c:pt>
                <c:pt idx="230">
                  <c:v>43070</c:v>
                </c:pt>
                <c:pt idx="231">
                  <c:v>43073</c:v>
                </c:pt>
                <c:pt idx="232">
                  <c:v>43074</c:v>
                </c:pt>
                <c:pt idx="233">
                  <c:v>43075</c:v>
                </c:pt>
                <c:pt idx="234">
                  <c:v>43076</c:v>
                </c:pt>
                <c:pt idx="235">
                  <c:v>43077</c:v>
                </c:pt>
                <c:pt idx="236">
                  <c:v>43080</c:v>
                </c:pt>
                <c:pt idx="237">
                  <c:v>43081</c:v>
                </c:pt>
                <c:pt idx="238">
                  <c:v>43082</c:v>
                </c:pt>
                <c:pt idx="239">
                  <c:v>43083</c:v>
                </c:pt>
                <c:pt idx="240">
                  <c:v>43084</c:v>
                </c:pt>
                <c:pt idx="241">
                  <c:v>43087</c:v>
                </c:pt>
                <c:pt idx="242">
                  <c:v>43088</c:v>
                </c:pt>
                <c:pt idx="243">
                  <c:v>43089</c:v>
                </c:pt>
                <c:pt idx="244">
                  <c:v>43090</c:v>
                </c:pt>
                <c:pt idx="245">
                  <c:v>43091</c:v>
                </c:pt>
                <c:pt idx="246">
                  <c:v>43094</c:v>
                </c:pt>
                <c:pt idx="247">
                  <c:v>43095</c:v>
                </c:pt>
                <c:pt idx="248">
                  <c:v>43096</c:v>
                </c:pt>
                <c:pt idx="249">
                  <c:v>43097</c:v>
                </c:pt>
                <c:pt idx="250">
                  <c:v>43098</c:v>
                </c:pt>
              </c:numCache>
            </c:numRef>
          </c:cat>
          <c:val>
            <c:numRef>
              <c:f>Sheet1!$C$2:$C$750</c:f>
              <c:numCache>
                <c:formatCode>_(* #,##0_);_(* \(#,##0\);_(* "-"??_);_(@_)</c:formatCode>
                <c:ptCount val="251"/>
                <c:pt idx="0">
                  <c:v>430.5</c:v>
                </c:pt>
                <c:pt idx="1">
                  <c:v>1008.37</c:v>
                </c:pt>
                <c:pt idx="2">
                  <c:v>1006.57</c:v>
                </c:pt>
                <c:pt idx="3">
                  <c:v>892.01</c:v>
                </c:pt>
                <c:pt idx="4">
                  <c:v>1151.3699999999999</c:v>
                </c:pt>
                <c:pt idx="5">
                  <c:v>1335.81</c:v>
                </c:pt>
                <c:pt idx="6">
                  <c:v>693.51</c:v>
                </c:pt>
                <c:pt idx="7">
                  <c:v>2108.31</c:v>
                </c:pt>
                <c:pt idx="8">
                  <c:v>739.95</c:v>
                </c:pt>
                <c:pt idx="9">
                  <c:v>623.49</c:v>
                </c:pt>
                <c:pt idx="10">
                  <c:v>815.39</c:v>
                </c:pt>
                <c:pt idx="11">
                  <c:v>3003.99</c:v>
                </c:pt>
                <c:pt idx="12">
                  <c:v>1624.55</c:v>
                </c:pt>
                <c:pt idx="13">
                  <c:v>1088.3699999999999</c:v>
                </c:pt>
                <c:pt idx="14">
                  <c:v>2339.9</c:v>
                </c:pt>
                <c:pt idx="15">
                  <c:v>2995.71</c:v>
                </c:pt>
                <c:pt idx="16">
                  <c:v>2109.91</c:v>
                </c:pt>
                <c:pt idx="17">
                  <c:v>2442.7800000000002</c:v>
                </c:pt>
                <c:pt idx="18">
                  <c:v>1314.52</c:v>
                </c:pt>
                <c:pt idx="19">
                  <c:v>2070.4899999999998</c:v>
                </c:pt>
                <c:pt idx="20">
                  <c:v>1384.57</c:v>
                </c:pt>
                <c:pt idx="21">
                  <c:v>3218.47</c:v>
                </c:pt>
                <c:pt idx="22">
                  <c:v>2904.01</c:v>
                </c:pt>
                <c:pt idx="23">
                  <c:v>1592.33</c:v>
                </c:pt>
                <c:pt idx="24">
                  <c:v>3566.19</c:v>
                </c:pt>
                <c:pt idx="25">
                  <c:v>1937.22</c:v>
                </c:pt>
                <c:pt idx="26">
                  <c:v>2680.99</c:v>
                </c:pt>
                <c:pt idx="27">
                  <c:v>4804.18</c:v>
                </c:pt>
                <c:pt idx="28">
                  <c:v>5908.08</c:v>
                </c:pt>
                <c:pt idx="29">
                  <c:v>2778.19</c:v>
                </c:pt>
                <c:pt idx="30">
                  <c:v>2694.06</c:v>
                </c:pt>
                <c:pt idx="31">
                  <c:v>2619.4499999999998</c:v>
                </c:pt>
                <c:pt idx="32">
                  <c:v>3916.85</c:v>
                </c:pt>
                <c:pt idx="33">
                  <c:v>2473.69</c:v>
                </c:pt>
                <c:pt idx="34">
                  <c:v>1407.37</c:v>
                </c:pt>
                <c:pt idx="35">
                  <c:v>1522.54</c:v>
                </c:pt>
                <c:pt idx="36">
                  <c:v>2586.14</c:v>
                </c:pt>
                <c:pt idx="37">
                  <c:v>1182.67</c:v>
                </c:pt>
                <c:pt idx="38">
                  <c:v>816.41</c:v>
                </c:pt>
                <c:pt idx="39">
                  <c:v>1754.04</c:v>
                </c:pt>
                <c:pt idx="40">
                  <c:v>2173.08</c:v>
                </c:pt>
                <c:pt idx="41">
                  <c:v>844.68</c:v>
                </c:pt>
                <c:pt idx="42">
                  <c:v>1972.15</c:v>
                </c:pt>
                <c:pt idx="43">
                  <c:v>1281.3800000000001</c:v>
                </c:pt>
                <c:pt idx="44">
                  <c:v>969.7</c:v>
                </c:pt>
                <c:pt idx="45">
                  <c:v>1059.1500000000001</c:v>
                </c:pt>
                <c:pt idx="46">
                  <c:v>1001.12</c:v>
                </c:pt>
                <c:pt idx="47">
                  <c:v>1048.05</c:v>
                </c:pt>
                <c:pt idx="48">
                  <c:v>886.33</c:v>
                </c:pt>
                <c:pt idx="49">
                  <c:v>736.99</c:v>
                </c:pt>
                <c:pt idx="50">
                  <c:v>1679.06</c:v>
                </c:pt>
                <c:pt idx="51">
                  <c:v>2470.11</c:v>
                </c:pt>
                <c:pt idx="52">
                  <c:v>2532.12</c:v>
                </c:pt>
                <c:pt idx="53">
                  <c:v>1047.74</c:v>
                </c:pt>
                <c:pt idx="54">
                  <c:v>2641.79</c:v>
                </c:pt>
                <c:pt idx="55">
                  <c:v>1852.69</c:v>
                </c:pt>
                <c:pt idx="56">
                  <c:v>992.2</c:v>
                </c:pt>
                <c:pt idx="57">
                  <c:v>1098.97</c:v>
                </c:pt>
                <c:pt idx="58">
                  <c:v>992.3</c:v>
                </c:pt>
                <c:pt idx="59">
                  <c:v>1445.17</c:v>
                </c:pt>
                <c:pt idx="60">
                  <c:v>1573.37</c:v>
                </c:pt>
                <c:pt idx="61">
                  <c:v>775.94</c:v>
                </c:pt>
                <c:pt idx="62">
                  <c:v>798.24</c:v>
                </c:pt>
                <c:pt idx="63">
                  <c:v>681.24</c:v>
                </c:pt>
                <c:pt idx="64">
                  <c:v>447.31</c:v>
                </c:pt>
                <c:pt idx="65">
                  <c:v>1414.96</c:v>
                </c:pt>
                <c:pt idx="66">
                  <c:v>1144.7</c:v>
                </c:pt>
                <c:pt idx="67">
                  <c:v>1154.1199999999999</c:v>
                </c:pt>
                <c:pt idx="68">
                  <c:v>1645.8</c:v>
                </c:pt>
                <c:pt idx="69">
                  <c:v>1623.17</c:v>
                </c:pt>
                <c:pt idx="70">
                  <c:v>1077.96</c:v>
                </c:pt>
                <c:pt idx="71">
                  <c:v>497.49</c:v>
                </c:pt>
                <c:pt idx="72">
                  <c:v>553.70000000000005</c:v>
                </c:pt>
                <c:pt idx="73">
                  <c:v>652.4</c:v>
                </c:pt>
                <c:pt idx="74">
                  <c:v>363.62</c:v>
                </c:pt>
                <c:pt idx="75">
                  <c:v>486.97</c:v>
                </c:pt>
                <c:pt idx="76">
                  <c:v>475.31</c:v>
                </c:pt>
                <c:pt idx="77">
                  <c:v>410.72</c:v>
                </c:pt>
                <c:pt idx="78">
                  <c:v>892.93</c:v>
                </c:pt>
                <c:pt idx="79">
                  <c:v>474.5</c:v>
                </c:pt>
                <c:pt idx="80">
                  <c:v>1153.5</c:v>
                </c:pt>
                <c:pt idx="81">
                  <c:v>421.56</c:v>
                </c:pt>
                <c:pt idx="82">
                  <c:v>703.62</c:v>
                </c:pt>
                <c:pt idx="83">
                  <c:v>844.22</c:v>
                </c:pt>
                <c:pt idx="84">
                  <c:v>1935.19</c:v>
                </c:pt>
                <c:pt idx="85">
                  <c:v>641.04999999999995</c:v>
                </c:pt>
                <c:pt idx="86">
                  <c:v>703.26</c:v>
                </c:pt>
                <c:pt idx="87">
                  <c:v>1110.29</c:v>
                </c:pt>
                <c:pt idx="88">
                  <c:v>815.77</c:v>
                </c:pt>
                <c:pt idx="89">
                  <c:v>654.83000000000004</c:v>
                </c:pt>
                <c:pt idx="90">
                  <c:v>933.49</c:v>
                </c:pt>
                <c:pt idx="91">
                  <c:v>1091.6500000000001</c:v>
                </c:pt>
                <c:pt idx="92">
                  <c:v>5170.6400000000003</c:v>
                </c:pt>
                <c:pt idx="93">
                  <c:v>1965.19</c:v>
                </c:pt>
                <c:pt idx="94">
                  <c:v>2876.77</c:v>
                </c:pt>
                <c:pt idx="95">
                  <c:v>2220.1799999999998</c:v>
                </c:pt>
                <c:pt idx="96">
                  <c:v>2076.37</c:v>
                </c:pt>
                <c:pt idx="97">
                  <c:v>5590.14</c:v>
                </c:pt>
                <c:pt idx="98">
                  <c:v>2703.23</c:v>
                </c:pt>
                <c:pt idx="99">
                  <c:v>1058.83</c:v>
                </c:pt>
                <c:pt idx="100">
                  <c:v>1658.36</c:v>
                </c:pt>
                <c:pt idx="101">
                  <c:v>1569.14</c:v>
                </c:pt>
                <c:pt idx="102">
                  <c:v>968.51</c:v>
                </c:pt>
                <c:pt idx="103">
                  <c:v>1763.85</c:v>
                </c:pt>
                <c:pt idx="104">
                  <c:v>6095.44</c:v>
                </c:pt>
                <c:pt idx="105">
                  <c:v>1285.49</c:v>
                </c:pt>
                <c:pt idx="106">
                  <c:v>1210.82</c:v>
                </c:pt>
                <c:pt idx="107">
                  <c:v>1164.3399999999999</c:v>
                </c:pt>
                <c:pt idx="108">
                  <c:v>1257.1099999999999</c:v>
                </c:pt>
                <c:pt idx="109">
                  <c:v>3179.34</c:v>
                </c:pt>
                <c:pt idx="110">
                  <c:v>2873.43</c:v>
                </c:pt>
                <c:pt idx="111">
                  <c:v>1050.0899999999999</c:v>
                </c:pt>
                <c:pt idx="112">
                  <c:v>2129.67</c:v>
                </c:pt>
                <c:pt idx="113">
                  <c:v>1962.69</c:v>
                </c:pt>
                <c:pt idx="114">
                  <c:v>2667.76</c:v>
                </c:pt>
                <c:pt idx="115">
                  <c:v>1834.77</c:v>
                </c:pt>
                <c:pt idx="116">
                  <c:v>1541.71</c:v>
                </c:pt>
                <c:pt idx="117">
                  <c:v>1328.39</c:v>
                </c:pt>
                <c:pt idx="118">
                  <c:v>1475.23</c:v>
                </c:pt>
                <c:pt idx="119">
                  <c:v>1301.68</c:v>
                </c:pt>
                <c:pt idx="120">
                  <c:v>1575.24</c:v>
                </c:pt>
                <c:pt idx="121">
                  <c:v>860.89</c:v>
                </c:pt>
                <c:pt idx="122">
                  <c:v>2640.68</c:v>
                </c:pt>
                <c:pt idx="123">
                  <c:v>809.7</c:v>
                </c:pt>
                <c:pt idx="124">
                  <c:v>1118.49</c:v>
                </c:pt>
                <c:pt idx="125">
                  <c:v>1606.33</c:v>
                </c:pt>
                <c:pt idx="126">
                  <c:v>1865.2</c:v>
                </c:pt>
                <c:pt idx="127">
                  <c:v>2645.31</c:v>
                </c:pt>
                <c:pt idx="128">
                  <c:v>1082.8</c:v>
                </c:pt>
                <c:pt idx="129">
                  <c:v>840.01</c:v>
                </c:pt>
                <c:pt idx="130">
                  <c:v>2514.0100000000002</c:v>
                </c:pt>
                <c:pt idx="131">
                  <c:v>1404.08</c:v>
                </c:pt>
                <c:pt idx="132">
                  <c:v>2136.59</c:v>
                </c:pt>
                <c:pt idx="133">
                  <c:v>2511.94</c:v>
                </c:pt>
                <c:pt idx="134">
                  <c:v>2365.3200000000002</c:v>
                </c:pt>
                <c:pt idx="135">
                  <c:v>2005.08</c:v>
                </c:pt>
                <c:pt idx="136">
                  <c:v>2133.15</c:v>
                </c:pt>
                <c:pt idx="137">
                  <c:v>902.68</c:v>
                </c:pt>
                <c:pt idx="138">
                  <c:v>1361.57</c:v>
                </c:pt>
                <c:pt idx="139">
                  <c:v>3195.58</c:v>
                </c:pt>
                <c:pt idx="140">
                  <c:v>2048.88</c:v>
                </c:pt>
                <c:pt idx="141">
                  <c:v>3271.01</c:v>
                </c:pt>
                <c:pt idx="142">
                  <c:v>3714.09</c:v>
                </c:pt>
                <c:pt idx="143">
                  <c:v>2763.12</c:v>
                </c:pt>
                <c:pt idx="144">
                  <c:v>4382.97</c:v>
                </c:pt>
                <c:pt idx="145">
                  <c:v>5727.76</c:v>
                </c:pt>
                <c:pt idx="146">
                  <c:v>3531.35</c:v>
                </c:pt>
                <c:pt idx="147">
                  <c:v>2733.76</c:v>
                </c:pt>
                <c:pt idx="148">
                  <c:v>3342.97</c:v>
                </c:pt>
                <c:pt idx="149">
                  <c:v>4404.51</c:v>
                </c:pt>
                <c:pt idx="150">
                  <c:v>3819.51</c:v>
                </c:pt>
                <c:pt idx="151">
                  <c:v>2764.01</c:v>
                </c:pt>
                <c:pt idx="152">
                  <c:v>1354.33</c:v>
                </c:pt>
                <c:pt idx="153">
                  <c:v>1433.54</c:v>
                </c:pt>
                <c:pt idx="154">
                  <c:v>1198.46</c:v>
                </c:pt>
                <c:pt idx="155">
                  <c:v>1664.97</c:v>
                </c:pt>
                <c:pt idx="156">
                  <c:v>1447.35</c:v>
                </c:pt>
                <c:pt idx="157">
                  <c:v>982.26</c:v>
                </c:pt>
                <c:pt idx="158">
                  <c:v>1344.85</c:v>
                </c:pt>
                <c:pt idx="159">
                  <c:v>2155.08</c:v>
                </c:pt>
                <c:pt idx="160">
                  <c:v>2585.5700000000002</c:v>
                </c:pt>
                <c:pt idx="161">
                  <c:v>1592.6</c:v>
                </c:pt>
                <c:pt idx="162">
                  <c:v>1047.1500000000001</c:v>
                </c:pt>
                <c:pt idx="163">
                  <c:v>1485.04</c:v>
                </c:pt>
                <c:pt idx="164">
                  <c:v>624.79</c:v>
                </c:pt>
                <c:pt idx="165">
                  <c:v>2375.34</c:v>
                </c:pt>
                <c:pt idx="166">
                  <c:v>2074.38</c:v>
                </c:pt>
                <c:pt idx="167">
                  <c:v>855.2</c:v>
                </c:pt>
                <c:pt idx="168">
                  <c:v>1004.38</c:v>
                </c:pt>
                <c:pt idx="169">
                  <c:v>925.18</c:v>
                </c:pt>
                <c:pt idx="170">
                  <c:v>1102.8800000000001</c:v>
                </c:pt>
                <c:pt idx="171">
                  <c:v>1130.49</c:v>
                </c:pt>
                <c:pt idx="172">
                  <c:v>1001.66</c:v>
                </c:pt>
                <c:pt idx="173">
                  <c:v>1068.55</c:v>
                </c:pt>
                <c:pt idx="174">
                  <c:v>1563.93</c:v>
                </c:pt>
                <c:pt idx="175">
                  <c:v>691.77</c:v>
                </c:pt>
                <c:pt idx="176">
                  <c:v>3503.78</c:v>
                </c:pt>
                <c:pt idx="177">
                  <c:v>3002.04</c:v>
                </c:pt>
                <c:pt idx="178">
                  <c:v>1592.35</c:v>
                </c:pt>
                <c:pt idx="179">
                  <c:v>2376.67</c:v>
                </c:pt>
                <c:pt idx="180">
                  <c:v>3231</c:v>
                </c:pt>
                <c:pt idx="181">
                  <c:v>1507.28</c:v>
                </c:pt>
                <c:pt idx="182">
                  <c:v>1487.76</c:v>
                </c:pt>
                <c:pt idx="183">
                  <c:v>1170</c:v>
                </c:pt>
                <c:pt idx="184">
                  <c:v>875.41</c:v>
                </c:pt>
                <c:pt idx="185">
                  <c:v>980.69</c:v>
                </c:pt>
                <c:pt idx="186">
                  <c:v>627.19000000000005</c:v>
                </c:pt>
                <c:pt idx="187">
                  <c:v>1215.1600000000001</c:v>
                </c:pt>
                <c:pt idx="188">
                  <c:v>856.89</c:v>
                </c:pt>
                <c:pt idx="189">
                  <c:v>2095.7399999999998</c:v>
                </c:pt>
                <c:pt idx="190">
                  <c:v>1040.8</c:v>
                </c:pt>
                <c:pt idx="191">
                  <c:v>1696.81</c:v>
                </c:pt>
                <c:pt idx="192">
                  <c:v>1683.15</c:v>
                </c:pt>
                <c:pt idx="193">
                  <c:v>1764.54</c:v>
                </c:pt>
                <c:pt idx="194">
                  <c:v>617.66</c:v>
                </c:pt>
                <c:pt idx="195">
                  <c:v>601.9</c:v>
                </c:pt>
                <c:pt idx="196">
                  <c:v>1573.28</c:v>
                </c:pt>
                <c:pt idx="197">
                  <c:v>3031.68</c:v>
                </c:pt>
                <c:pt idx="198">
                  <c:v>4089.18</c:v>
                </c:pt>
                <c:pt idx="199">
                  <c:v>1161.02</c:v>
                </c:pt>
                <c:pt idx="200">
                  <c:v>1836.34</c:v>
                </c:pt>
                <c:pt idx="201">
                  <c:v>1928.54</c:v>
                </c:pt>
                <c:pt idx="202">
                  <c:v>1014.95</c:v>
                </c:pt>
                <c:pt idx="203">
                  <c:v>1403.53</c:v>
                </c:pt>
                <c:pt idx="204">
                  <c:v>1467.56</c:v>
                </c:pt>
                <c:pt idx="205">
                  <c:v>1257.67</c:v>
                </c:pt>
                <c:pt idx="206">
                  <c:v>2570.31</c:v>
                </c:pt>
                <c:pt idx="207">
                  <c:v>1028.26</c:v>
                </c:pt>
                <c:pt idx="208">
                  <c:v>833.68</c:v>
                </c:pt>
                <c:pt idx="209">
                  <c:v>1511.39</c:v>
                </c:pt>
                <c:pt idx="210">
                  <c:v>1098.24</c:v>
                </c:pt>
                <c:pt idx="211">
                  <c:v>2844</c:v>
                </c:pt>
                <c:pt idx="212">
                  <c:v>3421.67</c:v>
                </c:pt>
                <c:pt idx="213">
                  <c:v>4977.71</c:v>
                </c:pt>
                <c:pt idx="214">
                  <c:v>1404.13</c:v>
                </c:pt>
                <c:pt idx="215">
                  <c:v>5156.13</c:v>
                </c:pt>
                <c:pt idx="216">
                  <c:v>3290.51</c:v>
                </c:pt>
                <c:pt idx="217">
                  <c:v>2725.64</c:v>
                </c:pt>
                <c:pt idx="218">
                  <c:v>2457.39</c:v>
                </c:pt>
                <c:pt idx="219">
                  <c:v>3985.87</c:v>
                </c:pt>
                <c:pt idx="220">
                  <c:v>3202.73</c:v>
                </c:pt>
                <c:pt idx="221">
                  <c:v>1631.58</c:v>
                </c:pt>
                <c:pt idx="222">
                  <c:v>5114.3599999999997</c:v>
                </c:pt>
                <c:pt idx="223">
                  <c:v>4538.1899999999996</c:v>
                </c:pt>
                <c:pt idx="224">
                  <c:v>4993.91</c:v>
                </c:pt>
                <c:pt idx="225">
                  <c:v>6313.67</c:v>
                </c:pt>
                <c:pt idx="226">
                  <c:v>4642.95</c:v>
                </c:pt>
                <c:pt idx="227">
                  <c:v>3545.96</c:v>
                </c:pt>
                <c:pt idx="228">
                  <c:v>6351.25</c:v>
                </c:pt>
                <c:pt idx="229">
                  <c:v>5558.85</c:v>
                </c:pt>
                <c:pt idx="230">
                  <c:v>2577.08</c:v>
                </c:pt>
                <c:pt idx="231">
                  <c:v>5980.97</c:v>
                </c:pt>
                <c:pt idx="232">
                  <c:v>4135.46</c:v>
                </c:pt>
                <c:pt idx="233">
                  <c:v>3531.87</c:v>
                </c:pt>
                <c:pt idx="234">
                  <c:v>1344.35</c:v>
                </c:pt>
                <c:pt idx="235">
                  <c:v>1735.21</c:v>
                </c:pt>
                <c:pt idx="236">
                  <c:v>2925.21</c:v>
                </c:pt>
                <c:pt idx="237">
                  <c:v>4651.4399999999996</c:v>
                </c:pt>
                <c:pt idx="238">
                  <c:v>1812.99</c:v>
                </c:pt>
                <c:pt idx="239">
                  <c:v>2318.98</c:v>
                </c:pt>
                <c:pt idx="240">
                  <c:v>2132.9</c:v>
                </c:pt>
                <c:pt idx="241">
                  <c:v>2289.6999999999998</c:v>
                </c:pt>
                <c:pt idx="242">
                  <c:v>2591.65</c:v>
                </c:pt>
                <c:pt idx="243">
                  <c:v>2099.87</c:v>
                </c:pt>
                <c:pt idx="244">
                  <c:v>1430.88</c:v>
                </c:pt>
                <c:pt idx="245">
                  <c:v>2171.41</c:v>
                </c:pt>
                <c:pt idx="246">
                  <c:v>923.09</c:v>
                </c:pt>
                <c:pt idx="247">
                  <c:v>3050.86</c:v>
                </c:pt>
                <c:pt idx="248">
                  <c:v>3245.26</c:v>
                </c:pt>
                <c:pt idx="249">
                  <c:v>2786.96</c:v>
                </c:pt>
                <c:pt idx="250">
                  <c:v>4071.72</c:v>
                </c:pt>
              </c:numCache>
            </c:numRef>
          </c:val>
        </c:ser>
        <c:dLbls>
          <c:showLegendKey val="0"/>
          <c:showVal val="0"/>
          <c:showCatName val="0"/>
          <c:showSerName val="0"/>
          <c:showPercent val="0"/>
          <c:showBubbleSize val="0"/>
        </c:dLbls>
        <c:gapWidth val="150"/>
        <c:axId val="118300672"/>
        <c:axId val="118298880"/>
      </c:barChart>
      <c:lineChart>
        <c:grouping val="standard"/>
        <c:varyColors val="0"/>
        <c:ser>
          <c:idx val="0"/>
          <c:order val="0"/>
          <c:tx>
            <c:strRef>
              <c:f>Sheet1!$B$1</c:f>
              <c:strCache>
                <c:ptCount val="1"/>
                <c:pt idx="0">
                  <c:v> Giá CTG </c:v>
                </c:pt>
              </c:strCache>
            </c:strRef>
          </c:tx>
          <c:spPr>
            <a:ln>
              <a:solidFill>
                <a:srgbClr val="D71249"/>
              </a:solidFill>
            </a:ln>
          </c:spPr>
          <c:marker>
            <c:symbol val="none"/>
          </c:marker>
          <c:cat>
            <c:numRef>
              <c:f>Sheet1!$A$2:$A$750</c:f>
              <c:numCache>
                <c:formatCode>dd/mm/yyyy</c:formatCode>
                <c:ptCount val="251"/>
                <c:pt idx="0">
                  <c:v>42734</c:v>
                </c:pt>
                <c:pt idx="1">
                  <c:v>42738</c:v>
                </c:pt>
                <c:pt idx="2">
                  <c:v>42739</c:v>
                </c:pt>
                <c:pt idx="3">
                  <c:v>42740</c:v>
                </c:pt>
                <c:pt idx="4">
                  <c:v>42741</c:v>
                </c:pt>
                <c:pt idx="5">
                  <c:v>42744</c:v>
                </c:pt>
                <c:pt idx="6">
                  <c:v>42745</c:v>
                </c:pt>
                <c:pt idx="7">
                  <c:v>42746</c:v>
                </c:pt>
                <c:pt idx="8">
                  <c:v>42747</c:v>
                </c:pt>
                <c:pt idx="9">
                  <c:v>42748</c:v>
                </c:pt>
                <c:pt idx="10">
                  <c:v>42751</c:v>
                </c:pt>
                <c:pt idx="11">
                  <c:v>42752</c:v>
                </c:pt>
                <c:pt idx="12">
                  <c:v>42753</c:v>
                </c:pt>
                <c:pt idx="13">
                  <c:v>42754</c:v>
                </c:pt>
                <c:pt idx="14">
                  <c:v>42755</c:v>
                </c:pt>
                <c:pt idx="15">
                  <c:v>42758</c:v>
                </c:pt>
                <c:pt idx="16">
                  <c:v>42759</c:v>
                </c:pt>
                <c:pt idx="17">
                  <c:v>42760</c:v>
                </c:pt>
                <c:pt idx="18">
                  <c:v>42768</c:v>
                </c:pt>
                <c:pt idx="19">
                  <c:v>42769</c:v>
                </c:pt>
                <c:pt idx="20">
                  <c:v>42772</c:v>
                </c:pt>
                <c:pt idx="21">
                  <c:v>42773</c:v>
                </c:pt>
                <c:pt idx="22">
                  <c:v>42774</c:v>
                </c:pt>
                <c:pt idx="23">
                  <c:v>42775</c:v>
                </c:pt>
                <c:pt idx="24">
                  <c:v>42776</c:v>
                </c:pt>
                <c:pt idx="25">
                  <c:v>42779</c:v>
                </c:pt>
                <c:pt idx="26">
                  <c:v>42780</c:v>
                </c:pt>
                <c:pt idx="27">
                  <c:v>42781</c:v>
                </c:pt>
                <c:pt idx="28">
                  <c:v>42782</c:v>
                </c:pt>
                <c:pt idx="29">
                  <c:v>42783</c:v>
                </c:pt>
                <c:pt idx="30">
                  <c:v>42786</c:v>
                </c:pt>
                <c:pt idx="31">
                  <c:v>42787</c:v>
                </c:pt>
                <c:pt idx="32">
                  <c:v>42788</c:v>
                </c:pt>
                <c:pt idx="33">
                  <c:v>42789</c:v>
                </c:pt>
                <c:pt idx="34">
                  <c:v>42790</c:v>
                </c:pt>
                <c:pt idx="35">
                  <c:v>42793</c:v>
                </c:pt>
                <c:pt idx="36">
                  <c:v>42794</c:v>
                </c:pt>
                <c:pt idx="37">
                  <c:v>42795</c:v>
                </c:pt>
                <c:pt idx="38">
                  <c:v>42796</c:v>
                </c:pt>
                <c:pt idx="39">
                  <c:v>42797</c:v>
                </c:pt>
                <c:pt idx="40">
                  <c:v>42800</c:v>
                </c:pt>
                <c:pt idx="41">
                  <c:v>42801</c:v>
                </c:pt>
                <c:pt idx="42">
                  <c:v>42802</c:v>
                </c:pt>
                <c:pt idx="43">
                  <c:v>42803</c:v>
                </c:pt>
                <c:pt idx="44">
                  <c:v>42804</c:v>
                </c:pt>
                <c:pt idx="45">
                  <c:v>42807</c:v>
                </c:pt>
                <c:pt idx="46">
                  <c:v>42808</c:v>
                </c:pt>
                <c:pt idx="47">
                  <c:v>42809</c:v>
                </c:pt>
                <c:pt idx="48">
                  <c:v>42810</c:v>
                </c:pt>
                <c:pt idx="49">
                  <c:v>42811</c:v>
                </c:pt>
                <c:pt idx="50">
                  <c:v>42814</c:v>
                </c:pt>
                <c:pt idx="51">
                  <c:v>42815</c:v>
                </c:pt>
                <c:pt idx="52">
                  <c:v>42816</c:v>
                </c:pt>
                <c:pt idx="53">
                  <c:v>42817</c:v>
                </c:pt>
                <c:pt idx="54">
                  <c:v>42818</c:v>
                </c:pt>
                <c:pt idx="55">
                  <c:v>42821</c:v>
                </c:pt>
                <c:pt idx="56">
                  <c:v>42822</c:v>
                </c:pt>
                <c:pt idx="57">
                  <c:v>42823</c:v>
                </c:pt>
                <c:pt idx="58">
                  <c:v>42824</c:v>
                </c:pt>
                <c:pt idx="59">
                  <c:v>42825</c:v>
                </c:pt>
                <c:pt idx="60">
                  <c:v>42828</c:v>
                </c:pt>
                <c:pt idx="61">
                  <c:v>42829</c:v>
                </c:pt>
                <c:pt idx="62">
                  <c:v>42830</c:v>
                </c:pt>
                <c:pt idx="63">
                  <c:v>42832</c:v>
                </c:pt>
                <c:pt idx="64">
                  <c:v>42835</c:v>
                </c:pt>
                <c:pt idx="65">
                  <c:v>42836</c:v>
                </c:pt>
                <c:pt idx="66">
                  <c:v>42837</c:v>
                </c:pt>
                <c:pt idx="67">
                  <c:v>42838</c:v>
                </c:pt>
                <c:pt idx="68">
                  <c:v>42839</c:v>
                </c:pt>
                <c:pt idx="69">
                  <c:v>42842</c:v>
                </c:pt>
                <c:pt idx="70">
                  <c:v>42843</c:v>
                </c:pt>
                <c:pt idx="71">
                  <c:v>42844</c:v>
                </c:pt>
                <c:pt idx="72">
                  <c:v>42845</c:v>
                </c:pt>
                <c:pt idx="73">
                  <c:v>42846</c:v>
                </c:pt>
                <c:pt idx="74">
                  <c:v>42849</c:v>
                </c:pt>
                <c:pt idx="75">
                  <c:v>42850</c:v>
                </c:pt>
                <c:pt idx="76">
                  <c:v>42851</c:v>
                </c:pt>
                <c:pt idx="77">
                  <c:v>42852</c:v>
                </c:pt>
                <c:pt idx="78">
                  <c:v>42853</c:v>
                </c:pt>
                <c:pt idx="79">
                  <c:v>42858</c:v>
                </c:pt>
                <c:pt idx="80">
                  <c:v>42859</c:v>
                </c:pt>
                <c:pt idx="81">
                  <c:v>42860</c:v>
                </c:pt>
                <c:pt idx="82">
                  <c:v>42863</c:v>
                </c:pt>
                <c:pt idx="83">
                  <c:v>42864</c:v>
                </c:pt>
                <c:pt idx="84">
                  <c:v>42865</c:v>
                </c:pt>
                <c:pt idx="85">
                  <c:v>42866</c:v>
                </c:pt>
                <c:pt idx="86">
                  <c:v>42867</c:v>
                </c:pt>
                <c:pt idx="87">
                  <c:v>42870</c:v>
                </c:pt>
                <c:pt idx="88">
                  <c:v>42871</c:v>
                </c:pt>
                <c:pt idx="89">
                  <c:v>42872</c:v>
                </c:pt>
                <c:pt idx="90">
                  <c:v>42873</c:v>
                </c:pt>
                <c:pt idx="91">
                  <c:v>42874</c:v>
                </c:pt>
                <c:pt idx="92">
                  <c:v>42877</c:v>
                </c:pt>
                <c:pt idx="93">
                  <c:v>42878</c:v>
                </c:pt>
                <c:pt idx="94">
                  <c:v>42879</c:v>
                </c:pt>
                <c:pt idx="95">
                  <c:v>42880</c:v>
                </c:pt>
                <c:pt idx="96">
                  <c:v>42881</c:v>
                </c:pt>
                <c:pt idx="97">
                  <c:v>42884</c:v>
                </c:pt>
                <c:pt idx="98">
                  <c:v>42885</c:v>
                </c:pt>
                <c:pt idx="99">
                  <c:v>42886</c:v>
                </c:pt>
                <c:pt idx="100">
                  <c:v>42887</c:v>
                </c:pt>
                <c:pt idx="101">
                  <c:v>42888</c:v>
                </c:pt>
                <c:pt idx="102">
                  <c:v>42891</c:v>
                </c:pt>
                <c:pt idx="103">
                  <c:v>42892</c:v>
                </c:pt>
                <c:pt idx="104">
                  <c:v>42893</c:v>
                </c:pt>
                <c:pt idx="105">
                  <c:v>42894</c:v>
                </c:pt>
                <c:pt idx="106">
                  <c:v>42895</c:v>
                </c:pt>
                <c:pt idx="107">
                  <c:v>42898</c:v>
                </c:pt>
                <c:pt idx="108">
                  <c:v>42899</c:v>
                </c:pt>
                <c:pt idx="109">
                  <c:v>42900</c:v>
                </c:pt>
                <c:pt idx="110">
                  <c:v>42901</c:v>
                </c:pt>
                <c:pt idx="111">
                  <c:v>42902</c:v>
                </c:pt>
                <c:pt idx="112">
                  <c:v>42905</c:v>
                </c:pt>
                <c:pt idx="113">
                  <c:v>42906</c:v>
                </c:pt>
                <c:pt idx="114">
                  <c:v>42907</c:v>
                </c:pt>
                <c:pt idx="115">
                  <c:v>42908</c:v>
                </c:pt>
                <c:pt idx="116">
                  <c:v>42909</c:v>
                </c:pt>
                <c:pt idx="117">
                  <c:v>42912</c:v>
                </c:pt>
                <c:pt idx="118">
                  <c:v>42913</c:v>
                </c:pt>
                <c:pt idx="119">
                  <c:v>42914</c:v>
                </c:pt>
                <c:pt idx="120">
                  <c:v>42915</c:v>
                </c:pt>
                <c:pt idx="121">
                  <c:v>42916</c:v>
                </c:pt>
                <c:pt idx="122">
                  <c:v>42919</c:v>
                </c:pt>
                <c:pt idx="123">
                  <c:v>42920</c:v>
                </c:pt>
                <c:pt idx="124">
                  <c:v>42921</c:v>
                </c:pt>
                <c:pt idx="125">
                  <c:v>42922</c:v>
                </c:pt>
                <c:pt idx="126">
                  <c:v>42923</c:v>
                </c:pt>
                <c:pt idx="127">
                  <c:v>42926</c:v>
                </c:pt>
                <c:pt idx="128">
                  <c:v>42927</c:v>
                </c:pt>
                <c:pt idx="129">
                  <c:v>42928</c:v>
                </c:pt>
                <c:pt idx="130">
                  <c:v>42929</c:v>
                </c:pt>
                <c:pt idx="131">
                  <c:v>42930</c:v>
                </c:pt>
                <c:pt idx="132">
                  <c:v>42933</c:v>
                </c:pt>
                <c:pt idx="133">
                  <c:v>42934</c:v>
                </c:pt>
                <c:pt idx="134">
                  <c:v>42935</c:v>
                </c:pt>
                <c:pt idx="135">
                  <c:v>42936</c:v>
                </c:pt>
                <c:pt idx="136">
                  <c:v>42937</c:v>
                </c:pt>
                <c:pt idx="137">
                  <c:v>42940</c:v>
                </c:pt>
                <c:pt idx="138">
                  <c:v>42941</c:v>
                </c:pt>
                <c:pt idx="139">
                  <c:v>42942</c:v>
                </c:pt>
                <c:pt idx="140">
                  <c:v>42943</c:v>
                </c:pt>
                <c:pt idx="141">
                  <c:v>42944</c:v>
                </c:pt>
                <c:pt idx="142">
                  <c:v>42947</c:v>
                </c:pt>
                <c:pt idx="143">
                  <c:v>42948</c:v>
                </c:pt>
                <c:pt idx="144">
                  <c:v>42949</c:v>
                </c:pt>
                <c:pt idx="145">
                  <c:v>42950</c:v>
                </c:pt>
                <c:pt idx="146">
                  <c:v>42951</c:v>
                </c:pt>
                <c:pt idx="147">
                  <c:v>42954</c:v>
                </c:pt>
                <c:pt idx="148">
                  <c:v>42955</c:v>
                </c:pt>
                <c:pt idx="149">
                  <c:v>42956</c:v>
                </c:pt>
                <c:pt idx="150">
                  <c:v>42957</c:v>
                </c:pt>
                <c:pt idx="151">
                  <c:v>42958</c:v>
                </c:pt>
                <c:pt idx="152">
                  <c:v>42961</c:v>
                </c:pt>
                <c:pt idx="153">
                  <c:v>42962</c:v>
                </c:pt>
                <c:pt idx="154">
                  <c:v>42963</c:v>
                </c:pt>
                <c:pt idx="155">
                  <c:v>42964</c:v>
                </c:pt>
                <c:pt idx="156">
                  <c:v>42965</c:v>
                </c:pt>
                <c:pt idx="157">
                  <c:v>42968</c:v>
                </c:pt>
                <c:pt idx="158">
                  <c:v>42969</c:v>
                </c:pt>
                <c:pt idx="159">
                  <c:v>42970</c:v>
                </c:pt>
                <c:pt idx="160">
                  <c:v>42971</c:v>
                </c:pt>
                <c:pt idx="161">
                  <c:v>42972</c:v>
                </c:pt>
                <c:pt idx="162">
                  <c:v>42975</c:v>
                </c:pt>
                <c:pt idx="163">
                  <c:v>42976</c:v>
                </c:pt>
                <c:pt idx="164">
                  <c:v>42977</c:v>
                </c:pt>
                <c:pt idx="165">
                  <c:v>42978</c:v>
                </c:pt>
                <c:pt idx="166">
                  <c:v>42979</c:v>
                </c:pt>
                <c:pt idx="167">
                  <c:v>42983</c:v>
                </c:pt>
                <c:pt idx="168">
                  <c:v>42984</c:v>
                </c:pt>
                <c:pt idx="169">
                  <c:v>42985</c:v>
                </c:pt>
                <c:pt idx="170">
                  <c:v>42986</c:v>
                </c:pt>
                <c:pt idx="171">
                  <c:v>42989</c:v>
                </c:pt>
                <c:pt idx="172">
                  <c:v>42990</c:v>
                </c:pt>
                <c:pt idx="173">
                  <c:v>42991</c:v>
                </c:pt>
                <c:pt idx="174">
                  <c:v>42992</c:v>
                </c:pt>
                <c:pt idx="175">
                  <c:v>42993</c:v>
                </c:pt>
                <c:pt idx="176">
                  <c:v>42996</c:v>
                </c:pt>
                <c:pt idx="177">
                  <c:v>42997</c:v>
                </c:pt>
                <c:pt idx="178">
                  <c:v>42998</c:v>
                </c:pt>
                <c:pt idx="179">
                  <c:v>42999</c:v>
                </c:pt>
                <c:pt idx="180">
                  <c:v>43000</c:v>
                </c:pt>
                <c:pt idx="181">
                  <c:v>43003</c:v>
                </c:pt>
                <c:pt idx="182">
                  <c:v>43004</c:v>
                </c:pt>
                <c:pt idx="183">
                  <c:v>43005</c:v>
                </c:pt>
                <c:pt idx="184">
                  <c:v>43006</c:v>
                </c:pt>
                <c:pt idx="185">
                  <c:v>43007</c:v>
                </c:pt>
                <c:pt idx="186">
                  <c:v>43010</c:v>
                </c:pt>
                <c:pt idx="187">
                  <c:v>43011</c:v>
                </c:pt>
                <c:pt idx="188">
                  <c:v>43012</c:v>
                </c:pt>
                <c:pt idx="189">
                  <c:v>43013</c:v>
                </c:pt>
                <c:pt idx="190">
                  <c:v>43014</c:v>
                </c:pt>
                <c:pt idx="191">
                  <c:v>43017</c:v>
                </c:pt>
                <c:pt idx="192">
                  <c:v>43018</c:v>
                </c:pt>
                <c:pt idx="193">
                  <c:v>43019</c:v>
                </c:pt>
                <c:pt idx="194">
                  <c:v>43020</c:v>
                </c:pt>
                <c:pt idx="195">
                  <c:v>43021</c:v>
                </c:pt>
                <c:pt idx="196">
                  <c:v>43024</c:v>
                </c:pt>
                <c:pt idx="197">
                  <c:v>43025</c:v>
                </c:pt>
                <c:pt idx="198">
                  <c:v>43026</c:v>
                </c:pt>
                <c:pt idx="199">
                  <c:v>43027</c:v>
                </c:pt>
                <c:pt idx="200">
                  <c:v>43028</c:v>
                </c:pt>
                <c:pt idx="201">
                  <c:v>43031</c:v>
                </c:pt>
                <c:pt idx="202">
                  <c:v>43032</c:v>
                </c:pt>
                <c:pt idx="203">
                  <c:v>43033</c:v>
                </c:pt>
                <c:pt idx="204">
                  <c:v>43034</c:v>
                </c:pt>
                <c:pt idx="205">
                  <c:v>43035</c:v>
                </c:pt>
                <c:pt idx="206">
                  <c:v>43038</c:v>
                </c:pt>
                <c:pt idx="207">
                  <c:v>43039</c:v>
                </c:pt>
                <c:pt idx="208">
                  <c:v>43040</c:v>
                </c:pt>
                <c:pt idx="209">
                  <c:v>43041</c:v>
                </c:pt>
                <c:pt idx="210">
                  <c:v>43042</c:v>
                </c:pt>
                <c:pt idx="211">
                  <c:v>43045</c:v>
                </c:pt>
                <c:pt idx="212">
                  <c:v>43046</c:v>
                </c:pt>
                <c:pt idx="213">
                  <c:v>43047</c:v>
                </c:pt>
                <c:pt idx="214">
                  <c:v>43048</c:v>
                </c:pt>
                <c:pt idx="215">
                  <c:v>43049</c:v>
                </c:pt>
                <c:pt idx="216">
                  <c:v>43052</c:v>
                </c:pt>
                <c:pt idx="217">
                  <c:v>43053</c:v>
                </c:pt>
                <c:pt idx="218">
                  <c:v>43054</c:v>
                </c:pt>
                <c:pt idx="219">
                  <c:v>43055</c:v>
                </c:pt>
                <c:pt idx="220">
                  <c:v>43056</c:v>
                </c:pt>
                <c:pt idx="221">
                  <c:v>43059</c:v>
                </c:pt>
                <c:pt idx="222">
                  <c:v>43060</c:v>
                </c:pt>
                <c:pt idx="223">
                  <c:v>43061</c:v>
                </c:pt>
                <c:pt idx="224">
                  <c:v>43062</c:v>
                </c:pt>
                <c:pt idx="225">
                  <c:v>43063</c:v>
                </c:pt>
                <c:pt idx="226">
                  <c:v>43066</c:v>
                </c:pt>
                <c:pt idx="227">
                  <c:v>43067</c:v>
                </c:pt>
                <c:pt idx="228">
                  <c:v>43068</c:v>
                </c:pt>
                <c:pt idx="229">
                  <c:v>43069</c:v>
                </c:pt>
                <c:pt idx="230">
                  <c:v>43070</c:v>
                </c:pt>
                <c:pt idx="231">
                  <c:v>43073</c:v>
                </c:pt>
                <c:pt idx="232">
                  <c:v>43074</c:v>
                </c:pt>
                <c:pt idx="233">
                  <c:v>43075</c:v>
                </c:pt>
                <c:pt idx="234">
                  <c:v>43076</c:v>
                </c:pt>
                <c:pt idx="235">
                  <c:v>43077</c:v>
                </c:pt>
                <c:pt idx="236">
                  <c:v>43080</c:v>
                </c:pt>
                <c:pt idx="237">
                  <c:v>43081</c:v>
                </c:pt>
                <c:pt idx="238">
                  <c:v>43082</c:v>
                </c:pt>
                <c:pt idx="239">
                  <c:v>43083</c:v>
                </c:pt>
                <c:pt idx="240">
                  <c:v>43084</c:v>
                </c:pt>
                <c:pt idx="241">
                  <c:v>43087</c:v>
                </c:pt>
                <c:pt idx="242">
                  <c:v>43088</c:v>
                </c:pt>
                <c:pt idx="243">
                  <c:v>43089</c:v>
                </c:pt>
                <c:pt idx="244">
                  <c:v>43090</c:v>
                </c:pt>
                <c:pt idx="245">
                  <c:v>43091</c:v>
                </c:pt>
                <c:pt idx="246">
                  <c:v>43094</c:v>
                </c:pt>
                <c:pt idx="247">
                  <c:v>43095</c:v>
                </c:pt>
                <c:pt idx="248">
                  <c:v>43096</c:v>
                </c:pt>
                <c:pt idx="249">
                  <c:v>43097</c:v>
                </c:pt>
                <c:pt idx="250">
                  <c:v>43098</c:v>
                </c:pt>
              </c:numCache>
            </c:numRef>
          </c:cat>
          <c:val>
            <c:numRef>
              <c:f>Sheet1!$B$2:$B$750</c:f>
              <c:numCache>
                <c:formatCode>_(* ###,000_);_(* \(###,000\);_(* "-"??_);_(@_)</c:formatCode>
                <c:ptCount val="251"/>
                <c:pt idx="0">
                  <c:v>15.05</c:v>
                </c:pt>
                <c:pt idx="1">
                  <c:v>16.100000000000001</c:v>
                </c:pt>
                <c:pt idx="2">
                  <c:v>16.399999999999999</c:v>
                </c:pt>
                <c:pt idx="3">
                  <c:v>16.5</c:v>
                </c:pt>
                <c:pt idx="4">
                  <c:v>16.649999999999999</c:v>
                </c:pt>
                <c:pt idx="5">
                  <c:v>17.100000000000001</c:v>
                </c:pt>
                <c:pt idx="6">
                  <c:v>16.899999999999999</c:v>
                </c:pt>
                <c:pt idx="7">
                  <c:v>17.7</c:v>
                </c:pt>
                <c:pt idx="8">
                  <c:v>17.600000000000001</c:v>
                </c:pt>
                <c:pt idx="9">
                  <c:v>17.3</c:v>
                </c:pt>
                <c:pt idx="10">
                  <c:v>16.5</c:v>
                </c:pt>
                <c:pt idx="11">
                  <c:v>17.649999999999999</c:v>
                </c:pt>
                <c:pt idx="12">
                  <c:v>17.3</c:v>
                </c:pt>
                <c:pt idx="13">
                  <c:v>17.649999999999999</c:v>
                </c:pt>
                <c:pt idx="14">
                  <c:v>17.899999999999999</c:v>
                </c:pt>
                <c:pt idx="15">
                  <c:v>18.3</c:v>
                </c:pt>
                <c:pt idx="16">
                  <c:v>18.55</c:v>
                </c:pt>
                <c:pt idx="17">
                  <c:v>18.55</c:v>
                </c:pt>
                <c:pt idx="18">
                  <c:v>18.7</c:v>
                </c:pt>
                <c:pt idx="19">
                  <c:v>18.45</c:v>
                </c:pt>
                <c:pt idx="20">
                  <c:v>18.3</c:v>
                </c:pt>
                <c:pt idx="21">
                  <c:v>18.149999999999999</c:v>
                </c:pt>
                <c:pt idx="22">
                  <c:v>17.850000000000001</c:v>
                </c:pt>
                <c:pt idx="23">
                  <c:v>18.05</c:v>
                </c:pt>
                <c:pt idx="24">
                  <c:v>18.55</c:v>
                </c:pt>
                <c:pt idx="25">
                  <c:v>18.5</c:v>
                </c:pt>
                <c:pt idx="26">
                  <c:v>18.649999999999999</c:v>
                </c:pt>
                <c:pt idx="27">
                  <c:v>19.3</c:v>
                </c:pt>
                <c:pt idx="28">
                  <c:v>19.3</c:v>
                </c:pt>
                <c:pt idx="29">
                  <c:v>18.899999999999999</c:v>
                </c:pt>
                <c:pt idx="30">
                  <c:v>18.5</c:v>
                </c:pt>
                <c:pt idx="31">
                  <c:v>18.3</c:v>
                </c:pt>
                <c:pt idx="32">
                  <c:v>18</c:v>
                </c:pt>
                <c:pt idx="33">
                  <c:v>17.899999999999999</c:v>
                </c:pt>
                <c:pt idx="34">
                  <c:v>18.05</c:v>
                </c:pt>
                <c:pt idx="35">
                  <c:v>18.3</c:v>
                </c:pt>
                <c:pt idx="36">
                  <c:v>18.25</c:v>
                </c:pt>
                <c:pt idx="37">
                  <c:v>18</c:v>
                </c:pt>
                <c:pt idx="38">
                  <c:v>17.95</c:v>
                </c:pt>
                <c:pt idx="39">
                  <c:v>18.3</c:v>
                </c:pt>
                <c:pt idx="40">
                  <c:v>18.399999999999999</c:v>
                </c:pt>
                <c:pt idx="41">
                  <c:v>18.3</c:v>
                </c:pt>
                <c:pt idx="42">
                  <c:v>18.350000000000001</c:v>
                </c:pt>
                <c:pt idx="43">
                  <c:v>18.399999999999999</c:v>
                </c:pt>
                <c:pt idx="44">
                  <c:v>18.2</c:v>
                </c:pt>
                <c:pt idx="45">
                  <c:v>17.95</c:v>
                </c:pt>
                <c:pt idx="46">
                  <c:v>17.899999999999999</c:v>
                </c:pt>
                <c:pt idx="47">
                  <c:v>17.8</c:v>
                </c:pt>
                <c:pt idx="48">
                  <c:v>17.850000000000001</c:v>
                </c:pt>
                <c:pt idx="49">
                  <c:v>18.05</c:v>
                </c:pt>
                <c:pt idx="50">
                  <c:v>18.3</c:v>
                </c:pt>
                <c:pt idx="51">
                  <c:v>18.5</c:v>
                </c:pt>
                <c:pt idx="52">
                  <c:v>18.350000000000001</c:v>
                </c:pt>
                <c:pt idx="53">
                  <c:v>18.5</c:v>
                </c:pt>
                <c:pt idx="54">
                  <c:v>18.7</c:v>
                </c:pt>
                <c:pt idx="55">
                  <c:v>18.8</c:v>
                </c:pt>
                <c:pt idx="56">
                  <c:v>18.5</c:v>
                </c:pt>
                <c:pt idx="57">
                  <c:v>18.350000000000001</c:v>
                </c:pt>
                <c:pt idx="58">
                  <c:v>18.350000000000001</c:v>
                </c:pt>
                <c:pt idx="59">
                  <c:v>18.100000000000001</c:v>
                </c:pt>
                <c:pt idx="60">
                  <c:v>18</c:v>
                </c:pt>
                <c:pt idx="61">
                  <c:v>17.95</c:v>
                </c:pt>
                <c:pt idx="62">
                  <c:v>18</c:v>
                </c:pt>
                <c:pt idx="63">
                  <c:v>18</c:v>
                </c:pt>
                <c:pt idx="64">
                  <c:v>17.899999999999999</c:v>
                </c:pt>
                <c:pt idx="65">
                  <c:v>18.100000000000001</c:v>
                </c:pt>
                <c:pt idx="66">
                  <c:v>17.8</c:v>
                </c:pt>
                <c:pt idx="67">
                  <c:v>17.75</c:v>
                </c:pt>
                <c:pt idx="68">
                  <c:v>17.5</c:v>
                </c:pt>
                <c:pt idx="69">
                  <c:v>17</c:v>
                </c:pt>
                <c:pt idx="70">
                  <c:v>17.3</c:v>
                </c:pt>
                <c:pt idx="71">
                  <c:v>17.3</c:v>
                </c:pt>
                <c:pt idx="72">
                  <c:v>17.399999999999999</c:v>
                </c:pt>
                <c:pt idx="73">
                  <c:v>17.100000000000001</c:v>
                </c:pt>
                <c:pt idx="74">
                  <c:v>17</c:v>
                </c:pt>
                <c:pt idx="75">
                  <c:v>17.100000000000001</c:v>
                </c:pt>
                <c:pt idx="76">
                  <c:v>17.2</c:v>
                </c:pt>
                <c:pt idx="77">
                  <c:v>17.3</c:v>
                </c:pt>
                <c:pt idx="78">
                  <c:v>17.350000000000001</c:v>
                </c:pt>
                <c:pt idx="79">
                  <c:v>17.5</c:v>
                </c:pt>
                <c:pt idx="80">
                  <c:v>17.8</c:v>
                </c:pt>
                <c:pt idx="81">
                  <c:v>17.75</c:v>
                </c:pt>
                <c:pt idx="82">
                  <c:v>17.75</c:v>
                </c:pt>
                <c:pt idx="83">
                  <c:v>17.95</c:v>
                </c:pt>
                <c:pt idx="84">
                  <c:v>18.3</c:v>
                </c:pt>
                <c:pt idx="85">
                  <c:v>18.100000000000001</c:v>
                </c:pt>
                <c:pt idx="86">
                  <c:v>18.149999999999999</c:v>
                </c:pt>
                <c:pt idx="87">
                  <c:v>18.100000000000001</c:v>
                </c:pt>
                <c:pt idx="88">
                  <c:v>17.8</c:v>
                </c:pt>
                <c:pt idx="89">
                  <c:v>17.75</c:v>
                </c:pt>
                <c:pt idx="90">
                  <c:v>17.95</c:v>
                </c:pt>
                <c:pt idx="91">
                  <c:v>18.2</c:v>
                </c:pt>
                <c:pt idx="92">
                  <c:v>19.2</c:v>
                </c:pt>
                <c:pt idx="93">
                  <c:v>18.7</c:v>
                </c:pt>
                <c:pt idx="94">
                  <c:v>19.25</c:v>
                </c:pt>
                <c:pt idx="95">
                  <c:v>18.899999999999999</c:v>
                </c:pt>
                <c:pt idx="96">
                  <c:v>18.899999999999999</c:v>
                </c:pt>
                <c:pt idx="97">
                  <c:v>19.55</c:v>
                </c:pt>
                <c:pt idx="98">
                  <c:v>18.899999999999999</c:v>
                </c:pt>
                <c:pt idx="99">
                  <c:v>18.8</c:v>
                </c:pt>
                <c:pt idx="100">
                  <c:v>18.649999999999999</c:v>
                </c:pt>
                <c:pt idx="101">
                  <c:v>18.7</c:v>
                </c:pt>
                <c:pt idx="102">
                  <c:v>18.8</c:v>
                </c:pt>
                <c:pt idx="103">
                  <c:v>19.2</c:v>
                </c:pt>
                <c:pt idx="104">
                  <c:v>19.899999999999999</c:v>
                </c:pt>
                <c:pt idx="105">
                  <c:v>19.55</c:v>
                </c:pt>
                <c:pt idx="106">
                  <c:v>19.399999999999999</c:v>
                </c:pt>
                <c:pt idx="107">
                  <c:v>19.5</c:v>
                </c:pt>
                <c:pt idx="108">
                  <c:v>19.8</c:v>
                </c:pt>
                <c:pt idx="109">
                  <c:v>20.25</c:v>
                </c:pt>
                <c:pt idx="110">
                  <c:v>20.45</c:v>
                </c:pt>
                <c:pt idx="111">
                  <c:v>20.399999999999999</c:v>
                </c:pt>
                <c:pt idx="112">
                  <c:v>20.7</c:v>
                </c:pt>
                <c:pt idx="113">
                  <c:v>20.9</c:v>
                </c:pt>
                <c:pt idx="114">
                  <c:v>20.25</c:v>
                </c:pt>
                <c:pt idx="115">
                  <c:v>19.95</c:v>
                </c:pt>
                <c:pt idx="116">
                  <c:v>20</c:v>
                </c:pt>
                <c:pt idx="117">
                  <c:v>20.25</c:v>
                </c:pt>
                <c:pt idx="118">
                  <c:v>20</c:v>
                </c:pt>
                <c:pt idx="119">
                  <c:v>20.149999999999999</c:v>
                </c:pt>
                <c:pt idx="120">
                  <c:v>20.149999999999999</c:v>
                </c:pt>
                <c:pt idx="121">
                  <c:v>20.25</c:v>
                </c:pt>
                <c:pt idx="122">
                  <c:v>20.65</c:v>
                </c:pt>
                <c:pt idx="123">
                  <c:v>20.350000000000001</c:v>
                </c:pt>
                <c:pt idx="124">
                  <c:v>20.399999999999999</c:v>
                </c:pt>
                <c:pt idx="125">
                  <c:v>20.25</c:v>
                </c:pt>
                <c:pt idx="126">
                  <c:v>19.899999999999999</c:v>
                </c:pt>
                <c:pt idx="127">
                  <c:v>19.600000000000001</c:v>
                </c:pt>
                <c:pt idx="128">
                  <c:v>19.600000000000001</c:v>
                </c:pt>
                <c:pt idx="129">
                  <c:v>19.5</c:v>
                </c:pt>
                <c:pt idx="130">
                  <c:v>19.7</c:v>
                </c:pt>
                <c:pt idx="131">
                  <c:v>19.350000000000001</c:v>
                </c:pt>
                <c:pt idx="132">
                  <c:v>18.8</c:v>
                </c:pt>
                <c:pt idx="133">
                  <c:v>18.600000000000001</c:v>
                </c:pt>
                <c:pt idx="134">
                  <c:v>18.899999999999999</c:v>
                </c:pt>
                <c:pt idx="135">
                  <c:v>19</c:v>
                </c:pt>
                <c:pt idx="136">
                  <c:v>18.600000000000001</c:v>
                </c:pt>
                <c:pt idx="137">
                  <c:v>18.600000000000001</c:v>
                </c:pt>
                <c:pt idx="138">
                  <c:v>19.100000000000001</c:v>
                </c:pt>
                <c:pt idx="139">
                  <c:v>19.45</c:v>
                </c:pt>
                <c:pt idx="140">
                  <c:v>19.3</c:v>
                </c:pt>
                <c:pt idx="141">
                  <c:v>19.5</c:v>
                </c:pt>
                <c:pt idx="142">
                  <c:v>20.399999999999999</c:v>
                </c:pt>
                <c:pt idx="143">
                  <c:v>20</c:v>
                </c:pt>
                <c:pt idx="144">
                  <c:v>20.149999999999999</c:v>
                </c:pt>
                <c:pt idx="145">
                  <c:v>20.149999999999999</c:v>
                </c:pt>
                <c:pt idx="146">
                  <c:v>19.95</c:v>
                </c:pt>
                <c:pt idx="147">
                  <c:v>19.95</c:v>
                </c:pt>
                <c:pt idx="148">
                  <c:v>19.649999999999999</c:v>
                </c:pt>
                <c:pt idx="149">
                  <c:v>18.8</c:v>
                </c:pt>
                <c:pt idx="150">
                  <c:v>18.55</c:v>
                </c:pt>
                <c:pt idx="151">
                  <c:v>19</c:v>
                </c:pt>
                <c:pt idx="152">
                  <c:v>19.25</c:v>
                </c:pt>
                <c:pt idx="153">
                  <c:v>19.05</c:v>
                </c:pt>
                <c:pt idx="154">
                  <c:v>18.899999999999999</c:v>
                </c:pt>
                <c:pt idx="155">
                  <c:v>18.55</c:v>
                </c:pt>
                <c:pt idx="156">
                  <c:v>18.600000000000001</c:v>
                </c:pt>
                <c:pt idx="157">
                  <c:v>18.55</c:v>
                </c:pt>
                <c:pt idx="158">
                  <c:v>18.25</c:v>
                </c:pt>
                <c:pt idx="159">
                  <c:v>18.25</c:v>
                </c:pt>
                <c:pt idx="160">
                  <c:v>18.899999999999999</c:v>
                </c:pt>
                <c:pt idx="161">
                  <c:v>18.850000000000001</c:v>
                </c:pt>
                <c:pt idx="162">
                  <c:v>18.850000000000001</c:v>
                </c:pt>
                <c:pt idx="163">
                  <c:v>18.7</c:v>
                </c:pt>
                <c:pt idx="164">
                  <c:v>18.55</c:v>
                </c:pt>
                <c:pt idx="165">
                  <c:v>19.05</c:v>
                </c:pt>
                <c:pt idx="166">
                  <c:v>19.05</c:v>
                </c:pt>
                <c:pt idx="167">
                  <c:v>18.899999999999999</c:v>
                </c:pt>
                <c:pt idx="168">
                  <c:v>18.75</c:v>
                </c:pt>
                <c:pt idx="169">
                  <c:v>18.899999999999999</c:v>
                </c:pt>
                <c:pt idx="170">
                  <c:v>18.75</c:v>
                </c:pt>
                <c:pt idx="171">
                  <c:v>18.55</c:v>
                </c:pt>
                <c:pt idx="172">
                  <c:v>18.649999999999999</c:v>
                </c:pt>
                <c:pt idx="173">
                  <c:v>18.600000000000001</c:v>
                </c:pt>
                <c:pt idx="174">
                  <c:v>18.75</c:v>
                </c:pt>
                <c:pt idx="175">
                  <c:v>18.7</c:v>
                </c:pt>
                <c:pt idx="176">
                  <c:v>19.149999999999999</c:v>
                </c:pt>
                <c:pt idx="177">
                  <c:v>19.3</c:v>
                </c:pt>
                <c:pt idx="178">
                  <c:v>19.5</c:v>
                </c:pt>
                <c:pt idx="179">
                  <c:v>19.8</c:v>
                </c:pt>
                <c:pt idx="180">
                  <c:v>19.55</c:v>
                </c:pt>
                <c:pt idx="181">
                  <c:v>19.399999999999999</c:v>
                </c:pt>
                <c:pt idx="182">
                  <c:v>19.45</c:v>
                </c:pt>
                <c:pt idx="183">
                  <c:v>18.8</c:v>
                </c:pt>
                <c:pt idx="184">
                  <c:v>18.5</c:v>
                </c:pt>
                <c:pt idx="185">
                  <c:v>18.5</c:v>
                </c:pt>
                <c:pt idx="186">
                  <c:v>18.45</c:v>
                </c:pt>
                <c:pt idx="187">
                  <c:v>18.399999999999999</c:v>
                </c:pt>
                <c:pt idx="188">
                  <c:v>18.8</c:v>
                </c:pt>
                <c:pt idx="189">
                  <c:v>18.899999999999999</c:v>
                </c:pt>
                <c:pt idx="190">
                  <c:v>19.100000000000001</c:v>
                </c:pt>
                <c:pt idx="191">
                  <c:v>19.2</c:v>
                </c:pt>
                <c:pt idx="192">
                  <c:v>19.100000000000001</c:v>
                </c:pt>
                <c:pt idx="193">
                  <c:v>18.899999999999999</c:v>
                </c:pt>
                <c:pt idx="194">
                  <c:v>18.850000000000001</c:v>
                </c:pt>
                <c:pt idx="195">
                  <c:v>19</c:v>
                </c:pt>
                <c:pt idx="196">
                  <c:v>19.149999999999999</c:v>
                </c:pt>
                <c:pt idx="197">
                  <c:v>19.399999999999999</c:v>
                </c:pt>
                <c:pt idx="198">
                  <c:v>19.5</c:v>
                </c:pt>
                <c:pt idx="199">
                  <c:v>19.5</c:v>
                </c:pt>
                <c:pt idx="200">
                  <c:v>19.45</c:v>
                </c:pt>
                <c:pt idx="201">
                  <c:v>18.95</c:v>
                </c:pt>
                <c:pt idx="202">
                  <c:v>18.850000000000001</c:v>
                </c:pt>
                <c:pt idx="203">
                  <c:v>19.100000000000001</c:v>
                </c:pt>
                <c:pt idx="204">
                  <c:v>18.8</c:v>
                </c:pt>
                <c:pt idx="205">
                  <c:v>19.100000000000001</c:v>
                </c:pt>
                <c:pt idx="206">
                  <c:v>18.95</c:v>
                </c:pt>
                <c:pt idx="207">
                  <c:v>18.75</c:v>
                </c:pt>
                <c:pt idx="208">
                  <c:v>18.8</c:v>
                </c:pt>
                <c:pt idx="209">
                  <c:v>18.5</c:v>
                </c:pt>
                <c:pt idx="210">
                  <c:v>18.75</c:v>
                </c:pt>
                <c:pt idx="211">
                  <c:v>19.399999999999999</c:v>
                </c:pt>
                <c:pt idx="212">
                  <c:v>19.5</c:v>
                </c:pt>
                <c:pt idx="213">
                  <c:v>19.899999999999999</c:v>
                </c:pt>
                <c:pt idx="214">
                  <c:v>19.7</c:v>
                </c:pt>
                <c:pt idx="215">
                  <c:v>20.399999999999999</c:v>
                </c:pt>
                <c:pt idx="216">
                  <c:v>20.399999999999999</c:v>
                </c:pt>
                <c:pt idx="217">
                  <c:v>20.9</c:v>
                </c:pt>
                <c:pt idx="218">
                  <c:v>20.8</c:v>
                </c:pt>
                <c:pt idx="219">
                  <c:v>21</c:v>
                </c:pt>
                <c:pt idx="220">
                  <c:v>20.6</c:v>
                </c:pt>
                <c:pt idx="221">
                  <c:v>20.8</c:v>
                </c:pt>
                <c:pt idx="222">
                  <c:v>21.2</c:v>
                </c:pt>
                <c:pt idx="223">
                  <c:v>22.65</c:v>
                </c:pt>
                <c:pt idx="224">
                  <c:v>23.7</c:v>
                </c:pt>
                <c:pt idx="225">
                  <c:v>23.4</c:v>
                </c:pt>
                <c:pt idx="226">
                  <c:v>23.4</c:v>
                </c:pt>
                <c:pt idx="227">
                  <c:v>23.1</c:v>
                </c:pt>
                <c:pt idx="228">
                  <c:v>24.1</c:v>
                </c:pt>
                <c:pt idx="229">
                  <c:v>24.3</c:v>
                </c:pt>
                <c:pt idx="230">
                  <c:v>24.05</c:v>
                </c:pt>
                <c:pt idx="231">
                  <c:v>24.25</c:v>
                </c:pt>
                <c:pt idx="232">
                  <c:v>23.5</c:v>
                </c:pt>
                <c:pt idx="233">
                  <c:v>23.5</c:v>
                </c:pt>
                <c:pt idx="234">
                  <c:v>23.3</c:v>
                </c:pt>
                <c:pt idx="235">
                  <c:v>23</c:v>
                </c:pt>
                <c:pt idx="236">
                  <c:v>21.4</c:v>
                </c:pt>
                <c:pt idx="237">
                  <c:v>21.4</c:v>
                </c:pt>
                <c:pt idx="238">
                  <c:v>20.85</c:v>
                </c:pt>
                <c:pt idx="239">
                  <c:v>22</c:v>
                </c:pt>
                <c:pt idx="240">
                  <c:v>21.9</c:v>
                </c:pt>
                <c:pt idx="241">
                  <c:v>22.5</c:v>
                </c:pt>
                <c:pt idx="242">
                  <c:v>22.05</c:v>
                </c:pt>
                <c:pt idx="243">
                  <c:v>22.45</c:v>
                </c:pt>
                <c:pt idx="244">
                  <c:v>22.1</c:v>
                </c:pt>
                <c:pt idx="245">
                  <c:v>22.3</c:v>
                </c:pt>
                <c:pt idx="246">
                  <c:v>22.2</c:v>
                </c:pt>
                <c:pt idx="247">
                  <c:v>23.15</c:v>
                </c:pt>
                <c:pt idx="248">
                  <c:v>23.3</c:v>
                </c:pt>
                <c:pt idx="249">
                  <c:v>24.25</c:v>
                </c:pt>
                <c:pt idx="250">
                  <c:v>24.2</c:v>
                </c:pt>
              </c:numCache>
            </c:numRef>
          </c:val>
          <c:smooth val="0"/>
        </c:ser>
        <c:dLbls>
          <c:showLegendKey val="0"/>
          <c:showVal val="0"/>
          <c:showCatName val="0"/>
          <c:showSerName val="0"/>
          <c:showPercent val="0"/>
          <c:showBubbleSize val="0"/>
        </c:dLbls>
        <c:marker val="1"/>
        <c:smooth val="0"/>
        <c:axId val="116390528"/>
        <c:axId val="118296960"/>
      </c:lineChart>
      <c:dateAx>
        <c:axId val="116390528"/>
        <c:scaling>
          <c:orientation val="minMax"/>
        </c:scaling>
        <c:delete val="0"/>
        <c:axPos val="b"/>
        <c:numFmt formatCode="dd/mm/yyyy" sourceLinked="1"/>
        <c:majorTickMark val="out"/>
        <c:minorTickMark val="none"/>
        <c:tickLblPos val="nextTo"/>
        <c:txPr>
          <a:bodyPr/>
          <a:lstStyle/>
          <a:p>
            <a:pPr>
              <a:defRPr sz="800">
                <a:solidFill>
                  <a:srgbClr val="005993"/>
                </a:solidFill>
                <a:latin typeface="Arial" pitchFamily="34" charset="0"/>
                <a:cs typeface="Arial" pitchFamily="34" charset="0"/>
              </a:defRPr>
            </a:pPr>
            <a:endParaRPr lang="en-US"/>
          </a:p>
        </c:txPr>
        <c:crossAx val="118296960"/>
        <c:crosses val="autoZero"/>
        <c:auto val="1"/>
        <c:lblOffset val="100"/>
        <c:baseTimeUnit val="days"/>
        <c:majorUnit val="1"/>
        <c:majorTimeUnit val="months"/>
        <c:minorUnit val="1"/>
      </c:dateAx>
      <c:valAx>
        <c:axId val="118296960"/>
        <c:scaling>
          <c:orientation val="minMax"/>
        </c:scaling>
        <c:delete val="0"/>
        <c:axPos val="l"/>
        <c:title>
          <c:tx>
            <c:rich>
              <a:bodyPr rot="-5400000" vert="horz"/>
              <a:lstStyle/>
              <a:p>
                <a:pPr>
                  <a:defRPr>
                    <a:solidFill>
                      <a:srgbClr val="005993"/>
                    </a:solidFill>
                    <a:latin typeface="Arial" pitchFamily="34" charset="0"/>
                    <a:cs typeface="Arial" pitchFamily="34" charset="0"/>
                  </a:defRPr>
                </a:pPr>
                <a:r>
                  <a:rPr lang="en-US" sz="800" smtClean="0">
                    <a:solidFill>
                      <a:srgbClr val="005993"/>
                    </a:solidFill>
                    <a:latin typeface="Arial" pitchFamily="34" charset="0"/>
                    <a:cs typeface="Arial" pitchFamily="34" charset="0"/>
                  </a:rPr>
                  <a:t>(</a:t>
                </a:r>
                <a:r>
                  <a:rPr lang="en-US" sz="800" b="1" err="1" smtClean="0">
                    <a:solidFill>
                      <a:srgbClr val="005993"/>
                    </a:solidFill>
                    <a:latin typeface="Arial" pitchFamily="34" charset="0"/>
                    <a:cs typeface="Arial" pitchFamily="34" charset="0"/>
                  </a:rPr>
                  <a:t>Nghìn</a:t>
                </a:r>
                <a:r>
                  <a:rPr lang="en-US" sz="800" b="1" baseline="0" smtClean="0">
                    <a:solidFill>
                      <a:srgbClr val="005993"/>
                    </a:solidFill>
                    <a:latin typeface="Arial" pitchFamily="34" charset="0"/>
                    <a:cs typeface="Arial" pitchFamily="34" charset="0"/>
                  </a:rPr>
                  <a:t> </a:t>
                </a:r>
                <a:r>
                  <a:rPr lang="en-US" sz="800" b="1" baseline="0" err="1" smtClean="0">
                    <a:solidFill>
                      <a:srgbClr val="005993"/>
                    </a:solidFill>
                    <a:latin typeface="Arial" pitchFamily="34" charset="0"/>
                    <a:cs typeface="Arial" pitchFamily="34" charset="0"/>
                  </a:rPr>
                  <a:t>đồng</a:t>
                </a:r>
                <a:r>
                  <a:rPr lang="en-US" sz="800" baseline="0" smtClean="0">
                    <a:solidFill>
                      <a:srgbClr val="005993"/>
                    </a:solidFill>
                    <a:latin typeface="Arial" pitchFamily="34" charset="0"/>
                    <a:cs typeface="Arial" pitchFamily="34" charset="0"/>
                  </a:rPr>
                  <a:t>)</a:t>
                </a:r>
                <a:endParaRPr lang="en-US" sz="800">
                  <a:solidFill>
                    <a:srgbClr val="005993"/>
                  </a:solidFill>
                  <a:latin typeface="Arial" pitchFamily="34" charset="0"/>
                  <a:cs typeface="Arial" pitchFamily="34" charset="0"/>
                </a:endParaRPr>
              </a:p>
            </c:rich>
          </c:tx>
          <c:layout>
            <c:manualLayout>
              <c:xMode val="edge"/>
              <c:yMode val="edge"/>
              <c:x val="9.0909090909091547E-3"/>
              <c:y val="0.26820107544097316"/>
            </c:manualLayout>
          </c:layout>
          <c:overlay val="0"/>
        </c:title>
        <c:numFmt formatCode="#,##0" sourceLinked="0"/>
        <c:majorTickMark val="out"/>
        <c:minorTickMark val="none"/>
        <c:tickLblPos val="nextTo"/>
        <c:txPr>
          <a:bodyPr/>
          <a:lstStyle/>
          <a:p>
            <a:pPr>
              <a:defRPr sz="800">
                <a:solidFill>
                  <a:srgbClr val="005993"/>
                </a:solidFill>
                <a:latin typeface="Arial" pitchFamily="34" charset="0"/>
                <a:cs typeface="Arial" pitchFamily="34" charset="0"/>
              </a:defRPr>
            </a:pPr>
            <a:endParaRPr lang="en-US"/>
          </a:p>
        </c:txPr>
        <c:crossAx val="116390528"/>
        <c:crosses val="autoZero"/>
        <c:crossBetween val="between"/>
      </c:valAx>
      <c:valAx>
        <c:axId val="118298880"/>
        <c:scaling>
          <c:orientation val="minMax"/>
        </c:scaling>
        <c:delete val="0"/>
        <c:axPos val="r"/>
        <c:numFmt formatCode="#,##0" sourceLinked="0"/>
        <c:majorTickMark val="out"/>
        <c:minorTickMark val="none"/>
        <c:tickLblPos val="nextTo"/>
        <c:txPr>
          <a:bodyPr/>
          <a:lstStyle/>
          <a:p>
            <a:pPr>
              <a:defRPr sz="800">
                <a:solidFill>
                  <a:srgbClr val="005993"/>
                </a:solidFill>
                <a:latin typeface="Arial" pitchFamily="34" charset="0"/>
                <a:cs typeface="Arial" pitchFamily="34" charset="0"/>
              </a:defRPr>
            </a:pPr>
            <a:endParaRPr lang="en-US"/>
          </a:p>
        </c:txPr>
        <c:crossAx val="118300672"/>
        <c:crosses val="max"/>
        <c:crossBetween val="between"/>
      </c:valAx>
      <c:dateAx>
        <c:axId val="118300672"/>
        <c:scaling>
          <c:orientation val="minMax"/>
        </c:scaling>
        <c:delete val="1"/>
        <c:axPos val="b"/>
        <c:numFmt formatCode="dd/mm/yyyy" sourceLinked="1"/>
        <c:majorTickMark val="out"/>
        <c:minorTickMark val="none"/>
        <c:tickLblPos val="none"/>
        <c:crossAx val="118298880"/>
        <c:crosses val="autoZero"/>
        <c:auto val="1"/>
        <c:lblOffset val="100"/>
        <c:baseTimeUnit val="days"/>
        <c:majorUnit val="1"/>
        <c:minorUnit val="1"/>
      </c:dateAx>
      <c:spPr>
        <a:noFill/>
        <a:ln>
          <a:noFill/>
        </a:ln>
      </c:spPr>
    </c:plotArea>
    <c:legend>
      <c:legendPos val="r"/>
      <c:layout>
        <c:manualLayout>
          <c:xMode val="edge"/>
          <c:yMode val="edge"/>
          <c:x val="1.5194087581157626E-2"/>
          <c:y val="0.91239891728493361"/>
          <c:w val="0.94821212121211607"/>
          <c:h val="8.7601082715066725E-2"/>
        </c:manualLayout>
      </c:layout>
      <c:overlay val="0"/>
      <c:txPr>
        <a:bodyPr/>
        <a:lstStyle/>
        <a:p>
          <a:pPr>
            <a:defRPr sz="900" b="1">
              <a:solidFill>
                <a:srgbClr val="005993"/>
              </a:solidFill>
              <a:latin typeface="Arial" pitchFamily="34" charset="0"/>
              <a:cs typeface="Arial" pitchFamily="34" charset="0"/>
            </a:defRPr>
          </a:pPr>
          <a:endParaRPr lang="en-US"/>
        </a:p>
      </c:txPr>
    </c:legend>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solidFill>
                  <a:srgbClr val="005993"/>
                </a:solidFill>
                <a:latin typeface="Arial" pitchFamily="34" charset="0"/>
                <a:cs typeface="Arial" pitchFamily="34" charset="0"/>
              </a:defRPr>
            </a:pPr>
            <a:r>
              <a:rPr lang="en-US" sz="1200" smtClean="0">
                <a:solidFill>
                  <a:srgbClr val="005993"/>
                </a:solidFill>
                <a:latin typeface="Arial" pitchFamily="34" charset="0"/>
                <a:cs typeface="Arial" pitchFamily="34" charset="0"/>
              </a:rPr>
              <a:t>Tăng</a:t>
            </a:r>
            <a:r>
              <a:rPr lang="en-US" sz="1200" baseline="0" smtClean="0">
                <a:solidFill>
                  <a:srgbClr val="005993"/>
                </a:solidFill>
                <a:latin typeface="Arial" pitchFamily="34" charset="0"/>
                <a:cs typeface="Arial" pitchFamily="34" charset="0"/>
              </a:rPr>
              <a:t> trưởng của VN-Index và CP ngân hàng năm 2017</a:t>
            </a:r>
            <a:endParaRPr lang="en-US" sz="1200" i="1">
              <a:solidFill>
                <a:srgbClr val="005993"/>
              </a:solidFill>
              <a:latin typeface="Arial" pitchFamily="34" charset="0"/>
              <a:cs typeface="Arial" pitchFamily="34" charset="0"/>
            </a:endParaRPr>
          </a:p>
        </c:rich>
      </c:tx>
      <c:layout>
        <c:manualLayout>
          <c:xMode val="edge"/>
          <c:yMode val="edge"/>
          <c:x val="0.15442424242424244"/>
          <c:y val="0"/>
        </c:manualLayout>
      </c:layout>
      <c:overlay val="1"/>
    </c:title>
    <c:autoTitleDeleted val="0"/>
    <c:plotArea>
      <c:layout>
        <c:manualLayout>
          <c:layoutTarget val="inner"/>
          <c:xMode val="edge"/>
          <c:yMode val="edge"/>
          <c:x val="0.10856836077308518"/>
          <c:y val="0.14718321668124817"/>
          <c:w val="0.85437866857551881"/>
          <c:h val="0.54896070282881304"/>
        </c:manualLayout>
      </c:layout>
      <c:lineChart>
        <c:grouping val="standard"/>
        <c:varyColors val="0"/>
        <c:ser>
          <c:idx val="0"/>
          <c:order val="0"/>
          <c:tx>
            <c:strRef>
              <c:f>Sheet1!$B$1</c:f>
              <c:strCache>
                <c:ptCount val="1"/>
                <c:pt idx="0">
                  <c:v>CTG</c:v>
                </c:pt>
              </c:strCache>
            </c:strRef>
          </c:tx>
          <c:spPr>
            <a:ln>
              <a:solidFill>
                <a:srgbClr val="7030A0"/>
              </a:solidFill>
            </a:ln>
          </c:spPr>
          <c:marker>
            <c:symbol val="none"/>
          </c:marker>
          <c:cat>
            <c:numRef>
              <c:f>Sheet1!$A$2:$A$750</c:f>
              <c:numCache>
                <c:formatCode>dd/mm/yyyy</c:formatCode>
                <c:ptCount val="251"/>
                <c:pt idx="0">
                  <c:v>42734</c:v>
                </c:pt>
                <c:pt idx="1">
                  <c:v>42738</c:v>
                </c:pt>
                <c:pt idx="2">
                  <c:v>42739</c:v>
                </c:pt>
                <c:pt idx="3">
                  <c:v>42740</c:v>
                </c:pt>
                <c:pt idx="4">
                  <c:v>42741</c:v>
                </c:pt>
                <c:pt idx="5">
                  <c:v>42744</c:v>
                </c:pt>
                <c:pt idx="6">
                  <c:v>42745</c:v>
                </c:pt>
                <c:pt idx="7">
                  <c:v>42746</c:v>
                </c:pt>
                <c:pt idx="8">
                  <c:v>42747</c:v>
                </c:pt>
                <c:pt idx="9">
                  <c:v>42748</c:v>
                </c:pt>
                <c:pt idx="10">
                  <c:v>42751</c:v>
                </c:pt>
                <c:pt idx="11">
                  <c:v>42752</c:v>
                </c:pt>
                <c:pt idx="12">
                  <c:v>42753</c:v>
                </c:pt>
                <c:pt idx="13">
                  <c:v>42754</c:v>
                </c:pt>
                <c:pt idx="14">
                  <c:v>42755</c:v>
                </c:pt>
                <c:pt idx="15">
                  <c:v>42758</c:v>
                </c:pt>
                <c:pt idx="16">
                  <c:v>42759</c:v>
                </c:pt>
                <c:pt idx="17">
                  <c:v>42760</c:v>
                </c:pt>
                <c:pt idx="18">
                  <c:v>42768</c:v>
                </c:pt>
                <c:pt idx="19">
                  <c:v>42769</c:v>
                </c:pt>
                <c:pt idx="20">
                  <c:v>42772</c:v>
                </c:pt>
                <c:pt idx="21">
                  <c:v>42773</c:v>
                </c:pt>
                <c:pt idx="22">
                  <c:v>42774</c:v>
                </c:pt>
                <c:pt idx="23">
                  <c:v>42775</c:v>
                </c:pt>
                <c:pt idx="24">
                  <c:v>42776</c:v>
                </c:pt>
                <c:pt idx="25">
                  <c:v>42779</c:v>
                </c:pt>
                <c:pt idx="26">
                  <c:v>42780</c:v>
                </c:pt>
                <c:pt idx="27">
                  <c:v>42781</c:v>
                </c:pt>
                <c:pt idx="28">
                  <c:v>42782</c:v>
                </c:pt>
                <c:pt idx="29">
                  <c:v>42783</c:v>
                </c:pt>
                <c:pt idx="30">
                  <c:v>42786</c:v>
                </c:pt>
                <c:pt idx="31">
                  <c:v>42787</c:v>
                </c:pt>
                <c:pt idx="32">
                  <c:v>42788</c:v>
                </c:pt>
                <c:pt idx="33">
                  <c:v>42789</c:v>
                </c:pt>
                <c:pt idx="34">
                  <c:v>42790</c:v>
                </c:pt>
                <c:pt idx="35">
                  <c:v>42793</c:v>
                </c:pt>
                <c:pt idx="36">
                  <c:v>42794</c:v>
                </c:pt>
                <c:pt idx="37">
                  <c:v>42795</c:v>
                </c:pt>
                <c:pt idx="38">
                  <c:v>42796</c:v>
                </c:pt>
                <c:pt idx="39">
                  <c:v>42797</c:v>
                </c:pt>
                <c:pt idx="40">
                  <c:v>42800</c:v>
                </c:pt>
                <c:pt idx="41">
                  <c:v>42801</c:v>
                </c:pt>
                <c:pt idx="42">
                  <c:v>42802</c:v>
                </c:pt>
                <c:pt idx="43">
                  <c:v>42803</c:v>
                </c:pt>
                <c:pt idx="44">
                  <c:v>42804</c:v>
                </c:pt>
                <c:pt idx="45">
                  <c:v>42807</c:v>
                </c:pt>
                <c:pt idx="46">
                  <c:v>42808</c:v>
                </c:pt>
                <c:pt idx="47">
                  <c:v>42809</c:v>
                </c:pt>
                <c:pt idx="48">
                  <c:v>42810</c:v>
                </c:pt>
                <c:pt idx="49">
                  <c:v>42811</c:v>
                </c:pt>
                <c:pt idx="50">
                  <c:v>42814</c:v>
                </c:pt>
                <c:pt idx="51">
                  <c:v>42815</c:v>
                </c:pt>
                <c:pt idx="52">
                  <c:v>42816</c:v>
                </c:pt>
                <c:pt idx="53">
                  <c:v>42817</c:v>
                </c:pt>
                <c:pt idx="54">
                  <c:v>42818</c:v>
                </c:pt>
                <c:pt idx="55">
                  <c:v>42821</c:v>
                </c:pt>
                <c:pt idx="56">
                  <c:v>42822</c:v>
                </c:pt>
                <c:pt idx="57">
                  <c:v>42823</c:v>
                </c:pt>
                <c:pt idx="58">
                  <c:v>42824</c:v>
                </c:pt>
                <c:pt idx="59">
                  <c:v>42825</c:v>
                </c:pt>
                <c:pt idx="60">
                  <c:v>42828</c:v>
                </c:pt>
                <c:pt idx="61">
                  <c:v>42829</c:v>
                </c:pt>
                <c:pt idx="62">
                  <c:v>42830</c:v>
                </c:pt>
                <c:pt idx="63">
                  <c:v>42832</c:v>
                </c:pt>
                <c:pt idx="64">
                  <c:v>42835</c:v>
                </c:pt>
                <c:pt idx="65">
                  <c:v>42836</c:v>
                </c:pt>
                <c:pt idx="66">
                  <c:v>42837</c:v>
                </c:pt>
                <c:pt idx="67">
                  <c:v>42838</c:v>
                </c:pt>
                <c:pt idx="68">
                  <c:v>42839</c:v>
                </c:pt>
                <c:pt idx="69">
                  <c:v>42842</c:v>
                </c:pt>
                <c:pt idx="70">
                  <c:v>42843</c:v>
                </c:pt>
                <c:pt idx="71">
                  <c:v>42844</c:v>
                </c:pt>
                <c:pt idx="72">
                  <c:v>42845</c:v>
                </c:pt>
                <c:pt idx="73">
                  <c:v>42846</c:v>
                </c:pt>
                <c:pt idx="74">
                  <c:v>42849</c:v>
                </c:pt>
                <c:pt idx="75">
                  <c:v>42850</c:v>
                </c:pt>
                <c:pt idx="76">
                  <c:v>42851</c:v>
                </c:pt>
                <c:pt idx="77">
                  <c:v>42852</c:v>
                </c:pt>
                <c:pt idx="78">
                  <c:v>42853</c:v>
                </c:pt>
                <c:pt idx="79">
                  <c:v>42858</c:v>
                </c:pt>
                <c:pt idx="80">
                  <c:v>42859</c:v>
                </c:pt>
                <c:pt idx="81">
                  <c:v>42860</c:v>
                </c:pt>
                <c:pt idx="82">
                  <c:v>42863</c:v>
                </c:pt>
                <c:pt idx="83">
                  <c:v>42864</c:v>
                </c:pt>
                <c:pt idx="84">
                  <c:v>42865</c:v>
                </c:pt>
                <c:pt idx="85">
                  <c:v>42866</c:v>
                </c:pt>
                <c:pt idx="86">
                  <c:v>42867</c:v>
                </c:pt>
                <c:pt idx="87">
                  <c:v>42870</c:v>
                </c:pt>
                <c:pt idx="88">
                  <c:v>42871</c:v>
                </c:pt>
                <c:pt idx="89">
                  <c:v>42872</c:v>
                </c:pt>
                <c:pt idx="90">
                  <c:v>42873</c:v>
                </c:pt>
                <c:pt idx="91">
                  <c:v>42874</c:v>
                </c:pt>
                <c:pt idx="92">
                  <c:v>42877</c:v>
                </c:pt>
                <c:pt idx="93">
                  <c:v>42878</c:v>
                </c:pt>
                <c:pt idx="94">
                  <c:v>42879</c:v>
                </c:pt>
                <c:pt idx="95">
                  <c:v>42880</c:v>
                </c:pt>
                <c:pt idx="96">
                  <c:v>42881</c:v>
                </c:pt>
                <c:pt idx="97">
                  <c:v>42884</c:v>
                </c:pt>
                <c:pt idx="98">
                  <c:v>42885</c:v>
                </c:pt>
                <c:pt idx="99">
                  <c:v>42886</c:v>
                </c:pt>
                <c:pt idx="100">
                  <c:v>42887</c:v>
                </c:pt>
                <c:pt idx="101">
                  <c:v>42888</c:v>
                </c:pt>
                <c:pt idx="102">
                  <c:v>42891</c:v>
                </c:pt>
                <c:pt idx="103">
                  <c:v>42892</c:v>
                </c:pt>
                <c:pt idx="104">
                  <c:v>42893</c:v>
                </c:pt>
                <c:pt idx="105">
                  <c:v>42894</c:v>
                </c:pt>
                <c:pt idx="106">
                  <c:v>42895</c:v>
                </c:pt>
                <c:pt idx="107">
                  <c:v>42898</c:v>
                </c:pt>
                <c:pt idx="108">
                  <c:v>42899</c:v>
                </c:pt>
                <c:pt idx="109">
                  <c:v>42900</c:v>
                </c:pt>
                <c:pt idx="110">
                  <c:v>42901</c:v>
                </c:pt>
                <c:pt idx="111">
                  <c:v>42902</c:v>
                </c:pt>
                <c:pt idx="112">
                  <c:v>42905</c:v>
                </c:pt>
                <c:pt idx="113">
                  <c:v>42906</c:v>
                </c:pt>
                <c:pt idx="114">
                  <c:v>42907</c:v>
                </c:pt>
                <c:pt idx="115">
                  <c:v>42908</c:v>
                </c:pt>
                <c:pt idx="116">
                  <c:v>42909</c:v>
                </c:pt>
                <c:pt idx="117">
                  <c:v>42912</c:v>
                </c:pt>
                <c:pt idx="118">
                  <c:v>42913</c:v>
                </c:pt>
                <c:pt idx="119">
                  <c:v>42914</c:v>
                </c:pt>
                <c:pt idx="120">
                  <c:v>42915</c:v>
                </c:pt>
                <c:pt idx="121">
                  <c:v>42916</c:v>
                </c:pt>
                <c:pt idx="122">
                  <c:v>42919</c:v>
                </c:pt>
                <c:pt idx="123">
                  <c:v>42920</c:v>
                </c:pt>
                <c:pt idx="124">
                  <c:v>42921</c:v>
                </c:pt>
                <c:pt idx="125">
                  <c:v>42922</c:v>
                </c:pt>
                <c:pt idx="126">
                  <c:v>42923</c:v>
                </c:pt>
                <c:pt idx="127">
                  <c:v>42926</c:v>
                </c:pt>
                <c:pt idx="128">
                  <c:v>42927</c:v>
                </c:pt>
                <c:pt idx="129">
                  <c:v>42928</c:v>
                </c:pt>
                <c:pt idx="130">
                  <c:v>42929</c:v>
                </c:pt>
                <c:pt idx="131">
                  <c:v>42930</c:v>
                </c:pt>
                <c:pt idx="132">
                  <c:v>42933</c:v>
                </c:pt>
                <c:pt idx="133">
                  <c:v>42934</c:v>
                </c:pt>
                <c:pt idx="134">
                  <c:v>42935</c:v>
                </c:pt>
                <c:pt idx="135">
                  <c:v>42936</c:v>
                </c:pt>
                <c:pt idx="136">
                  <c:v>42937</c:v>
                </c:pt>
                <c:pt idx="137">
                  <c:v>42940</c:v>
                </c:pt>
                <c:pt idx="138">
                  <c:v>42941</c:v>
                </c:pt>
                <c:pt idx="139">
                  <c:v>42942</c:v>
                </c:pt>
                <c:pt idx="140">
                  <c:v>42943</c:v>
                </c:pt>
                <c:pt idx="141">
                  <c:v>42944</c:v>
                </c:pt>
                <c:pt idx="142">
                  <c:v>42947</c:v>
                </c:pt>
                <c:pt idx="143">
                  <c:v>42948</c:v>
                </c:pt>
                <c:pt idx="144">
                  <c:v>42949</c:v>
                </c:pt>
                <c:pt idx="145">
                  <c:v>42950</c:v>
                </c:pt>
                <c:pt idx="146">
                  <c:v>42951</c:v>
                </c:pt>
                <c:pt idx="147">
                  <c:v>42954</c:v>
                </c:pt>
                <c:pt idx="148">
                  <c:v>42955</c:v>
                </c:pt>
                <c:pt idx="149">
                  <c:v>42956</c:v>
                </c:pt>
                <c:pt idx="150">
                  <c:v>42957</c:v>
                </c:pt>
                <c:pt idx="151">
                  <c:v>42958</c:v>
                </c:pt>
                <c:pt idx="152">
                  <c:v>42961</c:v>
                </c:pt>
                <c:pt idx="153">
                  <c:v>42962</c:v>
                </c:pt>
                <c:pt idx="154">
                  <c:v>42963</c:v>
                </c:pt>
                <c:pt idx="155">
                  <c:v>42964</c:v>
                </c:pt>
                <c:pt idx="156">
                  <c:v>42965</c:v>
                </c:pt>
                <c:pt idx="157">
                  <c:v>42968</c:v>
                </c:pt>
                <c:pt idx="158">
                  <c:v>42969</c:v>
                </c:pt>
                <c:pt idx="159">
                  <c:v>42970</c:v>
                </c:pt>
                <c:pt idx="160">
                  <c:v>42971</c:v>
                </c:pt>
                <c:pt idx="161">
                  <c:v>42972</c:v>
                </c:pt>
                <c:pt idx="162">
                  <c:v>42975</c:v>
                </c:pt>
                <c:pt idx="163">
                  <c:v>42976</c:v>
                </c:pt>
                <c:pt idx="164">
                  <c:v>42977</c:v>
                </c:pt>
                <c:pt idx="165">
                  <c:v>42978</c:v>
                </c:pt>
                <c:pt idx="166">
                  <c:v>42979</c:v>
                </c:pt>
                <c:pt idx="167">
                  <c:v>42983</c:v>
                </c:pt>
                <c:pt idx="168">
                  <c:v>42984</c:v>
                </c:pt>
                <c:pt idx="169">
                  <c:v>42985</c:v>
                </c:pt>
                <c:pt idx="170">
                  <c:v>42986</c:v>
                </c:pt>
                <c:pt idx="171">
                  <c:v>42989</c:v>
                </c:pt>
                <c:pt idx="172">
                  <c:v>42990</c:v>
                </c:pt>
                <c:pt idx="173">
                  <c:v>42991</c:v>
                </c:pt>
                <c:pt idx="174">
                  <c:v>42992</c:v>
                </c:pt>
                <c:pt idx="175">
                  <c:v>42993</c:v>
                </c:pt>
                <c:pt idx="176">
                  <c:v>42996</c:v>
                </c:pt>
                <c:pt idx="177">
                  <c:v>42997</c:v>
                </c:pt>
                <c:pt idx="178">
                  <c:v>42998</c:v>
                </c:pt>
                <c:pt idx="179">
                  <c:v>42999</c:v>
                </c:pt>
                <c:pt idx="180">
                  <c:v>43000</c:v>
                </c:pt>
                <c:pt idx="181">
                  <c:v>43003</c:v>
                </c:pt>
                <c:pt idx="182">
                  <c:v>43004</c:v>
                </c:pt>
                <c:pt idx="183">
                  <c:v>43005</c:v>
                </c:pt>
                <c:pt idx="184">
                  <c:v>43006</c:v>
                </c:pt>
                <c:pt idx="185">
                  <c:v>43007</c:v>
                </c:pt>
                <c:pt idx="186">
                  <c:v>43010</c:v>
                </c:pt>
                <c:pt idx="187">
                  <c:v>43011</c:v>
                </c:pt>
                <c:pt idx="188">
                  <c:v>43012</c:v>
                </c:pt>
                <c:pt idx="189">
                  <c:v>43013</c:v>
                </c:pt>
                <c:pt idx="190">
                  <c:v>43014</c:v>
                </c:pt>
                <c:pt idx="191">
                  <c:v>43017</c:v>
                </c:pt>
                <c:pt idx="192">
                  <c:v>43018</c:v>
                </c:pt>
                <c:pt idx="193">
                  <c:v>43019</c:v>
                </c:pt>
                <c:pt idx="194">
                  <c:v>43020</c:v>
                </c:pt>
                <c:pt idx="195">
                  <c:v>43021</c:v>
                </c:pt>
                <c:pt idx="196">
                  <c:v>43024</c:v>
                </c:pt>
                <c:pt idx="197">
                  <c:v>43025</c:v>
                </c:pt>
                <c:pt idx="198">
                  <c:v>43026</c:v>
                </c:pt>
                <c:pt idx="199">
                  <c:v>43027</c:v>
                </c:pt>
                <c:pt idx="200">
                  <c:v>43028</c:v>
                </c:pt>
                <c:pt idx="201">
                  <c:v>43031</c:v>
                </c:pt>
                <c:pt idx="202">
                  <c:v>43032</c:v>
                </c:pt>
                <c:pt idx="203">
                  <c:v>43033</c:v>
                </c:pt>
                <c:pt idx="204">
                  <c:v>43034</c:v>
                </c:pt>
                <c:pt idx="205">
                  <c:v>43035</c:v>
                </c:pt>
                <c:pt idx="206">
                  <c:v>43038</c:v>
                </c:pt>
                <c:pt idx="207">
                  <c:v>43039</c:v>
                </c:pt>
                <c:pt idx="208">
                  <c:v>43040</c:v>
                </c:pt>
                <c:pt idx="209">
                  <c:v>43041</c:v>
                </c:pt>
                <c:pt idx="210">
                  <c:v>43042</c:v>
                </c:pt>
                <c:pt idx="211">
                  <c:v>43045</c:v>
                </c:pt>
                <c:pt idx="212">
                  <c:v>43046</c:v>
                </c:pt>
                <c:pt idx="213">
                  <c:v>43047</c:v>
                </c:pt>
                <c:pt idx="214">
                  <c:v>43048</c:v>
                </c:pt>
                <c:pt idx="215">
                  <c:v>43049</c:v>
                </c:pt>
                <c:pt idx="216">
                  <c:v>43052</c:v>
                </c:pt>
                <c:pt idx="217">
                  <c:v>43053</c:v>
                </c:pt>
                <c:pt idx="218">
                  <c:v>43054</c:v>
                </c:pt>
                <c:pt idx="219">
                  <c:v>43055</c:v>
                </c:pt>
                <c:pt idx="220">
                  <c:v>43056</c:v>
                </c:pt>
                <c:pt idx="221">
                  <c:v>43059</c:v>
                </c:pt>
                <c:pt idx="222">
                  <c:v>43060</c:v>
                </c:pt>
                <c:pt idx="223">
                  <c:v>43061</c:v>
                </c:pt>
                <c:pt idx="224">
                  <c:v>43062</c:v>
                </c:pt>
                <c:pt idx="225">
                  <c:v>43063</c:v>
                </c:pt>
                <c:pt idx="226">
                  <c:v>43066</c:v>
                </c:pt>
                <c:pt idx="227">
                  <c:v>43067</c:v>
                </c:pt>
                <c:pt idx="228">
                  <c:v>43068</c:v>
                </c:pt>
                <c:pt idx="229">
                  <c:v>43069</c:v>
                </c:pt>
                <c:pt idx="230">
                  <c:v>43070</c:v>
                </c:pt>
                <c:pt idx="231">
                  <c:v>43073</c:v>
                </c:pt>
                <c:pt idx="232">
                  <c:v>43074</c:v>
                </c:pt>
                <c:pt idx="233">
                  <c:v>43075</c:v>
                </c:pt>
                <c:pt idx="234">
                  <c:v>43076</c:v>
                </c:pt>
                <c:pt idx="235">
                  <c:v>43077</c:v>
                </c:pt>
                <c:pt idx="236">
                  <c:v>43080</c:v>
                </c:pt>
                <c:pt idx="237">
                  <c:v>43081</c:v>
                </c:pt>
                <c:pt idx="238">
                  <c:v>43082</c:v>
                </c:pt>
                <c:pt idx="239">
                  <c:v>43083</c:v>
                </c:pt>
                <c:pt idx="240">
                  <c:v>43084</c:v>
                </c:pt>
                <c:pt idx="241">
                  <c:v>43087</c:v>
                </c:pt>
                <c:pt idx="242">
                  <c:v>43088</c:v>
                </c:pt>
                <c:pt idx="243">
                  <c:v>43089</c:v>
                </c:pt>
                <c:pt idx="244">
                  <c:v>43090</c:v>
                </c:pt>
                <c:pt idx="245">
                  <c:v>43091</c:v>
                </c:pt>
                <c:pt idx="246">
                  <c:v>43094</c:v>
                </c:pt>
                <c:pt idx="247">
                  <c:v>43095</c:v>
                </c:pt>
                <c:pt idx="248">
                  <c:v>43096</c:v>
                </c:pt>
                <c:pt idx="249">
                  <c:v>43097</c:v>
                </c:pt>
                <c:pt idx="250">
                  <c:v>43098</c:v>
                </c:pt>
              </c:numCache>
            </c:numRef>
          </c:cat>
          <c:val>
            <c:numRef>
              <c:f>Sheet1!$B$2:$B$750</c:f>
              <c:numCache>
                <c:formatCode>0%</c:formatCode>
                <c:ptCount val="251"/>
                <c:pt idx="0">
                  <c:v>1</c:v>
                </c:pt>
                <c:pt idx="1">
                  <c:v>1.0697674418604652</c:v>
                </c:pt>
                <c:pt idx="2">
                  <c:v>1.0897009966777407</c:v>
                </c:pt>
                <c:pt idx="3">
                  <c:v>1.096345514950166</c:v>
                </c:pt>
                <c:pt idx="4">
                  <c:v>1.1063122923588038</c:v>
                </c:pt>
                <c:pt idx="5">
                  <c:v>1.1362126245847177</c:v>
                </c:pt>
                <c:pt idx="6">
                  <c:v>1.1229235880398669</c:v>
                </c:pt>
                <c:pt idx="7">
                  <c:v>1.176079734219269</c:v>
                </c:pt>
                <c:pt idx="8">
                  <c:v>1.169435215946844</c:v>
                </c:pt>
                <c:pt idx="9">
                  <c:v>1.1495016611295681</c:v>
                </c:pt>
                <c:pt idx="10">
                  <c:v>1.096345514950166</c:v>
                </c:pt>
                <c:pt idx="11">
                  <c:v>1.1727574750830563</c:v>
                </c:pt>
                <c:pt idx="12">
                  <c:v>1.1495016611295681</c:v>
                </c:pt>
                <c:pt idx="13">
                  <c:v>1.1727574750830563</c:v>
                </c:pt>
                <c:pt idx="14">
                  <c:v>1.1893687707641194</c:v>
                </c:pt>
                <c:pt idx="15">
                  <c:v>1.2159468438538206</c:v>
                </c:pt>
                <c:pt idx="16">
                  <c:v>1.2325581395348837</c:v>
                </c:pt>
                <c:pt idx="17">
                  <c:v>1.2325581395348837</c:v>
                </c:pt>
                <c:pt idx="18">
                  <c:v>1.2425249169435215</c:v>
                </c:pt>
                <c:pt idx="19">
                  <c:v>1.2259136212624584</c:v>
                </c:pt>
                <c:pt idx="20">
                  <c:v>1.2159468438538206</c:v>
                </c:pt>
                <c:pt idx="21">
                  <c:v>1.2059800664451825</c:v>
                </c:pt>
                <c:pt idx="22">
                  <c:v>1.1860465116279071</c:v>
                </c:pt>
                <c:pt idx="23">
                  <c:v>1.1993355481727574</c:v>
                </c:pt>
                <c:pt idx="24">
                  <c:v>1.2325581395348837</c:v>
                </c:pt>
                <c:pt idx="25">
                  <c:v>1.2292358803986709</c:v>
                </c:pt>
                <c:pt idx="26">
                  <c:v>1.2392026578073088</c:v>
                </c:pt>
                <c:pt idx="27">
                  <c:v>1.2823920265780731</c:v>
                </c:pt>
                <c:pt idx="28">
                  <c:v>1.2823920265780731</c:v>
                </c:pt>
                <c:pt idx="29">
                  <c:v>1.2558139534883719</c:v>
                </c:pt>
                <c:pt idx="30">
                  <c:v>1.2292358803986709</c:v>
                </c:pt>
                <c:pt idx="31">
                  <c:v>1.2159468438538206</c:v>
                </c:pt>
                <c:pt idx="32">
                  <c:v>1.1960132890365447</c:v>
                </c:pt>
                <c:pt idx="33">
                  <c:v>1.1893687707641194</c:v>
                </c:pt>
                <c:pt idx="34">
                  <c:v>1.1993355481727574</c:v>
                </c:pt>
                <c:pt idx="35">
                  <c:v>1.2159468438538206</c:v>
                </c:pt>
                <c:pt idx="36">
                  <c:v>1.2126245847176078</c:v>
                </c:pt>
                <c:pt idx="37">
                  <c:v>1.1960132890365447</c:v>
                </c:pt>
                <c:pt idx="38">
                  <c:v>1.1926910299003322</c:v>
                </c:pt>
                <c:pt idx="39">
                  <c:v>1.2159468438538206</c:v>
                </c:pt>
                <c:pt idx="40">
                  <c:v>1.2225913621262456</c:v>
                </c:pt>
                <c:pt idx="41">
                  <c:v>1.2159468438538206</c:v>
                </c:pt>
                <c:pt idx="42">
                  <c:v>1.2192691029900333</c:v>
                </c:pt>
                <c:pt idx="43">
                  <c:v>1.2225913621262456</c:v>
                </c:pt>
                <c:pt idx="44">
                  <c:v>1.2093023255813953</c:v>
                </c:pt>
                <c:pt idx="45">
                  <c:v>1.1926910299003322</c:v>
                </c:pt>
                <c:pt idx="46">
                  <c:v>1.1893687707641194</c:v>
                </c:pt>
                <c:pt idx="47">
                  <c:v>1.1827242524916943</c:v>
                </c:pt>
                <c:pt idx="48">
                  <c:v>1.1860465116279071</c:v>
                </c:pt>
                <c:pt idx="49">
                  <c:v>1.1993355481727574</c:v>
                </c:pt>
                <c:pt idx="50">
                  <c:v>1.2159468438538206</c:v>
                </c:pt>
                <c:pt idx="51">
                  <c:v>1.2292358803986709</c:v>
                </c:pt>
                <c:pt idx="52">
                  <c:v>1.2192691029900333</c:v>
                </c:pt>
                <c:pt idx="53">
                  <c:v>1.2292358803986709</c:v>
                </c:pt>
                <c:pt idx="54">
                  <c:v>1.2425249169435215</c:v>
                </c:pt>
                <c:pt idx="55">
                  <c:v>1.2491694352159468</c:v>
                </c:pt>
                <c:pt idx="56">
                  <c:v>1.2292358803986709</c:v>
                </c:pt>
                <c:pt idx="57">
                  <c:v>1.2192691029900333</c:v>
                </c:pt>
                <c:pt idx="58">
                  <c:v>1.2192691029900333</c:v>
                </c:pt>
                <c:pt idx="59">
                  <c:v>1.2026578073089702</c:v>
                </c:pt>
                <c:pt idx="60">
                  <c:v>1.1960132890365447</c:v>
                </c:pt>
                <c:pt idx="61">
                  <c:v>1.1926910299003322</c:v>
                </c:pt>
                <c:pt idx="62">
                  <c:v>1.1960132890365447</c:v>
                </c:pt>
                <c:pt idx="63">
                  <c:v>1.1960132890365447</c:v>
                </c:pt>
                <c:pt idx="64">
                  <c:v>1.1893687707641194</c:v>
                </c:pt>
                <c:pt idx="65">
                  <c:v>1.2026578073089702</c:v>
                </c:pt>
                <c:pt idx="66">
                  <c:v>1.1827242524916943</c:v>
                </c:pt>
                <c:pt idx="67">
                  <c:v>1.1794019933554816</c:v>
                </c:pt>
                <c:pt idx="68">
                  <c:v>1.1627906976744184</c:v>
                </c:pt>
                <c:pt idx="69">
                  <c:v>1.1295681063122922</c:v>
                </c:pt>
                <c:pt idx="70">
                  <c:v>1.1495016611295681</c:v>
                </c:pt>
                <c:pt idx="71">
                  <c:v>1.1495016611295681</c:v>
                </c:pt>
                <c:pt idx="72">
                  <c:v>1.1561461794019932</c:v>
                </c:pt>
                <c:pt idx="73">
                  <c:v>1.1362126245847177</c:v>
                </c:pt>
                <c:pt idx="74">
                  <c:v>1.1295681063122922</c:v>
                </c:pt>
                <c:pt idx="75">
                  <c:v>1.1362126245847177</c:v>
                </c:pt>
                <c:pt idx="76">
                  <c:v>1.1428571428571428</c:v>
                </c:pt>
                <c:pt idx="77">
                  <c:v>1.1495016611295681</c:v>
                </c:pt>
                <c:pt idx="78">
                  <c:v>1.1528239202657808</c:v>
                </c:pt>
                <c:pt idx="79">
                  <c:v>1.1627906976744184</c:v>
                </c:pt>
                <c:pt idx="80">
                  <c:v>1.1827242524916943</c:v>
                </c:pt>
                <c:pt idx="81">
                  <c:v>1.1794019933554816</c:v>
                </c:pt>
                <c:pt idx="82">
                  <c:v>1.1794019933554816</c:v>
                </c:pt>
                <c:pt idx="83">
                  <c:v>1.1926910299003322</c:v>
                </c:pt>
                <c:pt idx="84">
                  <c:v>1.2159468438538206</c:v>
                </c:pt>
                <c:pt idx="85">
                  <c:v>1.2026578073089702</c:v>
                </c:pt>
                <c:pt idx="86">
                  <c:v>1.2059800664451825</c:v>
                </c:pt>
                <c:pt idx="87">
                  <c:v>1.2026578073089702</c:v>
                </c:pt>
                <c:pt idx="88">
                  <c:v>1.1827242524916943</c:v>
                </c:pt>
                <c:pt idx="89">
                  <c:v>1.1794019933554816</c:v>
                </c:pt>
                <c:pt idx="90">
                  <c:v>1.1926910299003322</c:v>
                </c:pt>
                <c:pt idx="91">
                  <c:v>1.2093023255813953</c:v>
                </c:pt>
                <c:pt idx="92">
                  <c:v>1.2757475083056478</c:v>
                </c:pt>
                <c:pt idx="93">
                  <c:v>1.2425249169435215</c:v>
                </c:pt>
                <c:pt idx="94">
                  <c:v>1.2790697674418603</c:v>
                </c:pt>
                <c:pt idx="95">
                  <c:v>1.2558139534883719</c:v>
                </c:pt>
                <c:pt idx="96">
                  <c:v>1.2558139534883719</c:v>
                </c:pt>
                <c:pt idx="97">
                  <c:v>1.2990033222591362</c:v>
                </c:pt>
                <c:pt idx="98">
                  <c:v>1.2558139534883719</c:v>
                </c:pt>
                <c:pt idx="99">
                  <c:v>1.2491694352159468</c:v>
                </c:pt>
                <c:pt idx="100">
                  <c:v>1.2392026578073088</c:v>
                </c:pt>
                <c:pt idx="101">
                  <c:v>1.2425249169435215</c:v>
                </c:pt>
                <c:pt idx="102">
                  <c:v>1.2491694352159468</c:v>
                </c:pt>
                <c:pt idx="103">
                  <c:v>1.2757475083056478</c:v>
                </c:pt>
                <c:pt idx="104">
                  <c:v>1.3222591362126244</c:v>
                </c:pt>
                <c:pt idx="105">
                  <c:v>1.2990033222591362</c:v>
                </c:pt>
                <c:pt idx="106">
                  <c:v>1.2890365448504981</c:v>
                </c:pt>
                <c:pt idx="107">
                  <c:v>1.2956810631229236</c:v>
                </c:pt>
                <c:pt idx="108">
                  <c:v>1.3156146179401993</c:v>
                </c:pt>
                <c:pt idx="109">
                  <c:v>1.345514950166113</c:v>
                </c:pt>
                <c:pt idx="110">
                  <c:v>1.3588039867109634</c:v>
                </c:pt>
                <c:pt idx="111">
                  <c:v>1.3554817275747506</c:v>
                </c:pt>
                <c:pt idx="112">
                  <c:v>1.3754152823920265</c:v>
                </c:pt>
                <c:pt idx="113">
                  <c:v>1.3887043189368768</c:v>
                </c:pt>
                <c:pt idx="114">
                  <c:v>1.345514950166113</c:v>
                </c:pt>
                <c:pt idx="115">
                  <c:v>1.3255813953488371</c:v>
                </c:pt>
                <c:pt idx="116">
                  <c:v>1.3289036544850499</c:v>
                </c:pt>
                <c:pt idx="117">
                  <c:v>1.345514950166113</c:v>
                </c:pt>
                <c:pt idx="118">
                  <c:v>1.3289036544850499</c:v>
                </c:pt>
                <c:pt idx="119">
                  <c:v>1.3388704318936875</c:v>
                </c:pt>
                <c:pt idx="120">
                  <c:v>1.3388704318936875</c:v>
                </c:pt>
                <c:pt idx="121">
                  <c:v>1.345514950166113</c:v>
                </c:pt>
                <c:pt idx="122">
                  <c:v>1.3720930232558137</c:v>
                </c:pt>
                <c:pt idx="123">
                  <c:v>1.3521594684385383</c:v>
                </c:pt>
                <c:pt idx="124">
                  <c:v>1.3554817275747506</c:v>
                </c:pt>
                <c:pt idx="125">
                  <c:v>1.345514950166113</c:v>
                </c:pt>
                <c:pt idx="126">
                  <c:v>1.3222591362126244</c:v>
                </c:pt>
                <c:pt idx="127">
                  <c:v>1.3023255813953489</c:v>
                </c:pt>
                <c:pt idx="128">
                  <c:v>1.3023255813953489</c:v>
                </c:pt>
                <c:pt idx="129">
                  <c:v>1.2956810631229236</c:v>
                </c:pt>
                <c:pt idx="130">
                  <c:v>1.308970099667774</c:v>
                </c:pt>
                <c:pt idx="131">
                  <c:v>1.2857142857142858</c:v>
                </c:pt>
                <c:pt idx="132">
                  <c:v>1.2491694352159468</c:v>
                </c:pt>
                <c:pt idx="133">
                  <c:v>1.2358803986710964</c:v>
                </c:pt>
                <c:pt idx="134">
                  <c:v>1.2558139534883719</c:v>
                </c:pt>
                <c:pt idx="135">
                  <c:v>1.2624584717607972</c:v>
                </c:pt>
                <c:pt idx="136">
                  <c:v>1.2358803986710964</c:v>
                </c:pt>
                <c:pt idx="137">
                  <c:v>1.2358803986710964</c:v>
                </c:pt>
                <c:pt idx="138">
                  <c:v>1.2691029900332227</c:v>
                </c:pt>
                <c:pt idx="139">
                  <c:v>1.2923588039867109</c:v>
                </c:pt>
                <c:pt idx="140">
                  <c:v>1.2823920265780731</c:v>
                </c:pt>
                <c:pt idx="141">
                  <c:v>1.2956810631229236</c:v>
                </c:pt>
                <c:pt idx="142">
                  <c:v>1.3554817275747506</c:v>
                </c:pt>
                <c:pt idx="143">
                  <c:v>1.3289036544850499</c:v>
                </c:pt>
                <c:pt idx="144">
                  <c:v>1.3388704318936875</c:v>
                </c:pt>
                <c:pt idx="145">
                  <c:v>1.3388704318936875</c:v>
                </c:pt>
                <c:pt idx="146">
                  <c:v>1.3255813953488371</c:v>
                </c:pt>
                <c:pt idx="147">
                  <c:v>1.3255813953488371</c:v>
                </c:pt>
                <c:pt idx="148">
                  <c:v>1.3056478405315612</c:v>
                </c:pt>
                <c:pt idx="149">
                  <c:v>1.2491694352159468</c:v>
                </c:pt>
                <c:pt idx="150">
                  <c:v>1.2325581395348837</c:v>
                </c:pt>
                <c:pt idx="151">
                  <c:v>1.2624584717607972</c:v>
                </c:pt>
                <c:pt idx="152">
                  <c:v>1.2790697674418603</c:v>
                </c:pt>
                <c:pt idx="153">
                  <c:v>1.2657807308970099</c:v>
                </c:pt>
                <c:pt idx="154">
                  <c:v>1.2558139534883719</c:v>
                </c:pt>
                <c:pt idx="155">
                  <c:v>1.2325581395348837</c:v>
                </c:pt>
                <c:pt idx="156">
                  <c:v>1.2358803986710964</c:v>
                </c:pt>
                <c:pt idx="157">
                  <c:v>1.2325581395348837</c:v>
                </c:pt>
                <c:pt idx="158">
                  <c:v>1.2126245847176078</c:v>
                </c:pt>
                <c:pt idx="159">
                  <c:v>1.2126245847176078</c:v>
                </c:pt>
                <c:pt idx="160">
                  <c:v>1.2558139534883719</c:v>
                </c:pt>
                <c:pt idx="161">
                  <c:v>1.2524916943521596</c:v>
                </c:pt>
                <c:pt idx="162">
                  <c:v>1.2524916943521596</c:v>
                </c:pt>
                <c:pt idx="163">
                  <c:v>1.2425249169435215</c:v>
                </c:pt>
                <c:pt idx="164">
                  <c:v>1.2325581395348837</c:v>
                </c:pt>
                <c:pt idx="165">
                  <c:v>1.2657807308970099</c:v>
                </c:pt>
                <c:pt idx="166">
                  <c:v>1.2657807308970099</c:v>
                </c:pt>
                <c:pt idx="167">
                  <c:v>1.2558139534883719</c:v>
                </c:pt>
                <c:pt idx="168">
                  <c:v>1.2458471760797341</c:v>
                </c:pt>
                <c:pt idx="169">
                  <c:v>1.2558139534883719</c:v>
                </c:pt>
                <c:pt idx="170">
                  <c:v>1.2458471760797341</c:v>
                </c:pt>
                <c:pt idx="171">
                  <c:v>1.2325581395348837</c:v>
                </c:pt>
                <c:pt idx="172">
                  <c:v>1.2392026578073088</c:v>
                </c:pt>
                <c:pt idx="173">
                  <c:v>1.2358803986710964</c:v>
                </c:pt>
                <c:pt idx="174">
                  <c:v>1.2458471760797341</c:v>
                </c:pt>
                <c:pt idx="175">
                  <c:v>1.2425249169435215</c:v>
                </c:pt>
                <c:pt idx="176">
                  <c:v>1.272425249169435</c:v>
                </c:pt>
                <c:pt idx="177">
                  <c:v>1.2823920265780731</c:v>
                </c:pt>
                <c:pt idx="178">
                  <c:v>1.2956810631229236</c:v>
                </c:pt>
                <c:pt idx="179">
                  <c:v>1.3156146179401993</c:v>
                </c:pt>
                <c:pt idx="180">
                  <c:v>1.2990033222591362</c:v>
                </c:pt>
                <c:pt idx="181">
                  <c:v>1.2890365448504981</c:v>
                </c:pt>
                <c:pt idx="182">
                  <c:v>1.2923588039867109</c:v>
                </c:pt>
                <c:pt idx="183">
                  <c:v>1.2491694352159468</c:v>
                </c:pt>
                <c:pt idx="184">
                  <c:v>1.2292358803986709</c:v>
                </c:pt>
                <c:pt idx="185">
                  <c:v>1.2292358803986709</c:v>
                </c:pt>
                <c:pt idx="186">
                  <c:v>1.2259136212624584</c:v>
                </c:pt>
                <c:pt idx="187">
                  <c:v>1.2225913621262456</c:v>
                </c:pt>
                <c:pt idx="188">
                  <c:v>1.2491694352159468</c:v>
                </c:pt>
                <c:pt idx="189">
                  <c:v>1.2558139534883719</c:v>
                </c:pt>
                <c:pt idx="190">
                  <c:v>1.2691029900332227</c:v>
                </c:pt>
                <c:pt idx="191">
                  <c:v>1.2757475083056478</c:v>
                </c:pt>
                <c:pt idx="192">
                  <c:v>1.2691029900332227</c:v>
                </c:pt>
                <c:pt idx="193">
                  <c:v>1.2558139534883719</c:v>
                </c:pt>
                <c:pt idx="194">
                  <c:v>1.2524916943521596</c:v>
                </c:pt>
                <c:pt idx="195">
                  <c:v>1.2624584717607972</c:v>
                </c:pt>
                <c:pt idx="196">
                  <c:v>1.272425249169435</c:v>
                </c:pt>
                <c:pt idx="197">
                  <c:v>1.2890365448504981</c:v>
                </c:pt>
                <c:pt idx="198">
                  <c:v>1.2956810631229236</c:v>
                </c:pt>
                <c:pt idx="199">
                  <c:v>1.2956810631229236</c:v>
                </c:pt>
                <c:pt idx="200">
                  <c:v>1.2923588039867109</c:v>
                </c:pt>
                <c:pt idx="201">
                  <c:v>1.2591362126245846</c:v>
                </c:pt>
                <c:pt idx="202">
                  <c:v>1.2524916943521596</c:v>
                </c:pt>
                <c:pt idx="203">
                  <c:v>1.2691029900332227</c:v>
                </c:pt>
                <c:pt idx="204">
                  <c:v>1.2491694352159468</c:v>
                </c:pt>
                <c:pt idx="205">
                  <c:v>1.2691029900332227</c:v>
                </c:pt>
                <c:pt idx="206">
                  <c:v>1.2591362126245846</c:v>
                </c:pt>
                <c:pt idx="207">
                  <c:v>1.2458471760797341</c:v>
                </c:pt>
                <c:pt idx="208">
                  <c:v>1.2491694352159468</c:v>
                </c:pt>
                <c:pt idx="209">
                  <c:v>1.2292358803986709</c:v>
                </c:pt>
                <c:pt idx="210">
                  <c:v>1.2458471760797341</c:v>
                </c:pt>
                <c:pt idx="211">
                  <c:v>1.2890365448504981</c:v>
                </c:pt>
                <c:pt idx="212">
                  <c:v>1.2956810631229236</c:v>
                </c:pt>
                <c:pt idx="213">
                  <c:v>1.3222591362126244</c:v>
                </c:pt>
                <c:pt idx="214">
                  <c:v>1.308970099667774</c:v>
                </c:pt>
                <c:pt idx="215">
                  <c:v>1.3554817275747506</c:v>
                </c:pt>
                <c:pt idx="216">
                  <c:v>1.3554817275747506</c:v>
                </c:pt>
                <c:pt idx="217">
                  <c:v>1.3887043189368768</c:v>
                </c:pt>
                <c:pt idx="218">
                  <c:v>1.3820598006644518</c:v>
                </c:pt>
                <c:pt idx="219">
                  <c:v>1.3953488372093024</c:v>
                </c:pt>
                <c:pt idx="220">
                  <c:v>1.3687707641196014</c:v>
                </c:pt>
                <c:pt idx="221">
                  <c:v>1.3820598006644518</c:v>
                </c:pt>
                <c:pt idx="222">
                  <c:v>1.4086378737541527</c:v>
                </c:pt>
                <c:pt idx="223">
                  <c:v>1.5049833887043187</c:v>
                </c:pt>
                <c:pt idx="224">
                  <c:v>1.5747508305647839</c:v>
                </c:pt>
                <c:pt idx="225">
                  <c:v>1.5548172757475081</c:v>
                </c:pt>
                <c:pt idx="226">
                  <c:v>1.5548172757475081</c:v>
                </c:pt>
                <c:pt idx="227">
                  <c:v>1.5348837209302326</c:v>
                </c:pt>
                <c:pt idx="228">
                  <c:v>1.6013289036544851</c:v>
                </c:pt>
                <c:pt idx="229">
                  <c:v>1.6146179401993355</c:v>
                </c:pt>
                <c:pt idx="230">
                  <c:v>1.5980066445182723</c:v>
                </c:pt>
                <c:pt idx="231">
                  <c:v>1.6112956810631229</c:v>
                </c:pt>
                <c:pt idx="232">
                  <c:v>1.5614617940199336</c:v>
                </c:pt>
                <c:pt idx="233">
                  <c:v>1.5614617940199336</c:v>
                </c:pt>
                <c:pt idx="234">
                  <c:v>1.548172757475083</c:v>
                </c:pt>
                <c:pt idx="235">
                  <c:v>1.5282392026578073</c:v>
                </c:pt>
                <c:pt idx="236">
                  <c:v>1.4219269102990031</c:v>
                </c:pt>
                <c:pt idx="237">
                  <c:v>1.4219269102990031</c:v>
                </c:pt>
                <c:pt idx="238">
                  <c:v>1.3853820598006645</c:v>
                </c:pt>
                <c:pt idx="239">
                  <c:v>1.4617940199335548</c:v>
                </c:pt>
                <c:pt idx="240">
                  <c:v>1.4551495016611293</c:v>
                </c:pt>
                <c:pt idx="241">
                  <c:v>1.4950166112956811</c:v>
                </c:pt>
                <c:pt idx="242">
                  <c:v>1.4651162790697674</c:v>
                </c:pt>
                <c:pt idx="243">
                  <c:v>1.4916943521594683</c:v>
                </c:pt>
                <c:pt idx="244">
                  <c:v>1.4684385382059801</c:v>
                </c:pt>
                <c:pt idx="245">
                  <c:v>1.4817275747508305</c:v>
                </c:pt>
                <c:pt idx="246">
                  <c:v>1.4750830564784052</c:v>
                </c:pt>
                <c:pt idx="247">
                  <c:v>1.5382059800664449</c:v>
                </c:pt>
                <c:pt idx="248">
                  <c:v>1.548172757475083</c:v>
                </c:pt>
                <c:pt idx="249">
                  <c:v>1.6112956810631229</c:v>
                </c:pt>
                <c:pt idx="250">
                  <c:v>1.6079734219269102</c:v>
                </c:pt>
              </c:numCache>
            </c:numRef>
          </c:val>
          <c:smooth val="0"/>
        </c:ser>
        <c:ser>
          <c:idx val="1"/>
          <c:order val="1"/>
          <c:tx>
            <c:strRef>
              <c:f>Sheet1!$C$1</c:f>
              <c:strCache>
                <c:ptCount val="1"/>
                <c:pt idx="0">
                  <c:v>VCB</c:v>
                </c:pt>
              </c:strCache>
            </c:strRef>
          </c:tx>
          <c:spPr>
            <a:ln>
              <a:solidFill>
                <a:srgbClr val="C00000"/>
              </a:solidFill>
            </a:ln>
          </c:spPr>
          <c:marker>
            <c:symbol val="none"/>
          </c:marker>
          <c:cat>
            <c:numRef>
              <c:f>Sheet1!$A$2:$A$750</c:f>
              <c:numCache>
                <c:formatCode>dd/mm/yyyy</c:formatCode>
                <c:ptCount val="251"/>
                <c:pt idx="0">
                  <c:v>42734</c:v>
                </c:pt>
                <c:pt idx="1">
                  <c:v>42738</c:v>
                </c:pt>
                <c:pt idx="2">
                  <c:v>42739</c:v>
                </c:pt>
                <c:pt idx="3">
                  <c:v>42740</c:v>
                </c:pt>
                <c:pt idx="4">
                  <c:v>42741</c:v>
                </c:pt>
                <c:pt idx="5">
                  <c:v>42744</c:v>
                </c:pt>
                <c:pt idx="6">
                  <c:v>42745</c:v>
                </c:pt>
                <c:pt idx="7">
                  <c:v>42746</c:v>
                </c:pt>
                <c:pt idx="8">
                  <c:v>42747</c:v>
                </c:pt>
                <c:pt idx="9">
                  <c:v>42748</c:v>
                </c:pt>
                <c:pt idx="10">
                  <c:v>42751</c:v>
                </c:pt>
                <c:pt idx="11">
                  <c:v>42752</c:v>
                </c:pt>
                <c:pt idx="12">
                  <c:v>42753</c:v>
                </c:pt>
                <c:pt idx="13">
                  <c:v>42754</c:v>
                </c:pt>
                <c:pt idx="14">
                  <c:v>42755</c:v>
                </c:pt>
                <c:pt idx="15">
                  <c:v>42758</c:v>
                </c:pt>
                <c:pt idx="16">
                  <c:v>42759</c:v>
                </c:pt>
                <c:pt idx="17">
                  <c:v>42760</c:v>
                </c:pt>
                <c:pt idx="18">
                  <c:v>42768</c:v>
                </c:pt>
                <c:pt idx="19">
                  <c:v>42769</c:v>
                </c:pt>
                <c:pt idx="20">
                  <c:v>42772</c:v>
                </c:pt>
                <c:pt idx="21">
                  <c:v>42773</c:v>
                </c:pt>
                <c:pt idx="22">
                  <c:v>42774</c:v>
                </c:pt>
                <c:pt idx="23">
                  <c:v>42775</c:v>
                </c:pt>
                <c:pt idx="24">
                  <c:v>42776</c:v>
                </c:pt>
                <c:pt idx="25">
                  <c:v>42779</c:v>
                </c:pt>
                <c:pt idx="26">
                  <c:v>42780</c:v>
                </c:pt>
                <c:pt idx="27">
                  <c:v>42781</c:v>
                </c:pt>
                <c:pt idx="28">
                  <c:v>42782</c:v>
                </c:pt>
                <c:pt idx="29">
                  <c:v>42783</c:v>
                </c:pt>
                <c:pt idx="30">
                  <c:v>42786</c:v>
                </c:pt>
                <c:pt idx="31">
                  <c:v>42787</c:v>
                </c:pt>
                <c:pt idx="32">
                  <c:v>42788</c:v>
                </c:pt>
                <c:pt idx="33">
                  <c:v>42789</c:v>
                </c:pt>
                <c:pt idx="34">
                  <c:v>42790</c:v>
                </c:pt>
                <c:pt idx="35">
                  <c:v>42793</c:v>
                </c:pt>
                <c:pt idx="36">
                  <c:v>42794</c:v>
                </c:pt>
                <c:pt idx="37">
                  <c:v>42795</c:v>
                </c:pt>
                <c:pt idx="38">
                  <c:v>42796</c:v>
                </c:pt>
                <c:pt idx="39">
                  <c:v>42797</c:v>
                </c:pt>
                <c:pt idx="40">
                  <c:v>42800</c:v>
                </c:pt>
                <c:pt idx="41">
                  <c:v>42801</c:v>
                </c:pt>
                <c:pt idx="42">
                  <c:v>42802</c:v>
                </c:pt>
                <c:pt idx="43">
                  <c:v>42803</c:v>
                </c:pt>
                <c:pt idx="44">
                  <c:v>42804</c:v>
                </c:pt>
                <c:pt idx="45">
                  <c:v>42807</c:v>
                </c:pt>
                <c:pt idx="46">
                  <c:v>42808</c:v>
                </c:pt>
                <c:pt idx="47">
                  <c:v>42809</c:v>
                </c:pt>
                <c:pt idx="48">
                  <c:v>42810</c:v>
                </c:pt>
                <c:pt idx="49">
                  <c:v>42811</c:v>
                </c:pt>
                <c:pt idx="50">
                  <c:v>42814</c:v>
                </c:pt>
                <c:pt idx="51">
                  <c:v>42815</c:v>
                </c:pt>
                <c:pt idx="52">
                  <c:v>42816</c:v>
                </c:pt>
                <c:pt idx="53">
                  <c:v>42817</c:v>
                </c:pt>
                <c:pt idx="54">
                  <c:v>42818</c:v>
                </c:pt>
                <c:pt idx="55">
                  <c:v>42821</c:v>
                </c:pt>
                <c:pt idx="56">
                  <c:v>42822</c:v>
                </c:pt>
                <c:pt idx="57">
                  <c:v>42823</c:v>
                </c:pt>
                <c:pt idx="58">
                  <c:v>42824</c:v>
                </c:pt>
                <c:pt idx="59">
                  <c:v>42825</c:v>
                </c:pt>
                <c:pt idx="60">
                  <c:v>42828</c:v>
                </c:pt>
                <c:pt idx="61">
                  <c:v>42829</c:v>
                </c:pt>
                <c:pt idx="62">
                  <c:v>42830</c:v>
                </c:pt>
                <c:pt idx="63">
                  <c:v>42832</c:v>
                </c:pt>
                <c:pt idx="64">
                  <c:v>42835</c:v>
                </c:pt>
                <c:pt idx="65">
                  <c:v>42836</c:v>
                </c:pt>
                <c:pt idx="66">
                  <c:v>42837</c:v>
                </c:pt>
                <c:pt idx="67">
                  <c:v>42838</c:v>
                </c:pt>
                <c:pt idx="68">
                  <c:v>42839</c:v>
                </c:pt>
                <c:pt idx="69">
                  <c:v>42842</c:v>
                </c:pt>
                <c:pt idx="70">
                  <c:v>42843</c:v>
                </c:pt>
                <c:pt idx="71">
                  <c:v>42844</c:v>
                </c:pt>
                <c:pt idx="72">
                  <c:v>42845</c:v>
                </c:pt>
                <c:pt idx="73">
                  <c:v>42846</c:v>
                </c:pt>
                <c:pt idx="74">
                  <c:v>42849</c:v>
                </c:pt>
                <c:pt idx="75">
                  <c:v>42850</c:v>
                </c:pt>
                <c:pt idx="76">
                  <c:v>42851</c:v>
                </c:pt>
                <c:pt idx="77">
                  <c:v>42852</c:v>
                </c:pt>
                <c:pt idx="78">
                  <c:v>42853</c:v>
                </c:pt>
                <c:pt idx="79">
                  <c:v>42858</c:v>
                </c:pt>
                <c:pt idx="80">
                  <c:v>42859</c:v>
                </c:pt>
                <c:pt idx="81">
                  <c:v>42860</c:v>
                </c:pt>
                <c:pt idx="82">
                  <c:v>42863</c:v>
                </c:pt>
                <c:pt idx="83">
                  <c:v>42864</c:v>
                </c:pt>
                <c:pt idx="84">
                  <c:v>42865</c:v>
                </c:pt>
                <c:pt idx="85">
                  <c:v>42866</c:v>
                </c:pt>
                <c:pt idx="86">
                  <c:v>42867</c:v>
                </c:pt>
                <c:pt idx="87">
                  <c:v>42870</c:v>
                </c:pt>
                <c:pt idx="88">
                  <c:v>42871</c:v>
                </c:pt>
                <c:pt idx="89">
                  <c:v>42872</c:v>
                </c:pt>
                <c:pt idx="90">
                  <c:v>42873</c:v>
                </c:pt>
                <c:pt idx="91">
                  <c:v>42874</c:v>
                </c:pt>
                <c:pt idx="92">
                  <c:v>42877</c:v>
                </c:pt>
                <c:pt idx="93">
                  <c:v>42878</c:v>
                </c:pt>
                <c:pt idx="94">
                  <c:v>42879</c:v>
                </c:pt>
                <c:pt idx="95">
                  <c:v>42880</c:v>
                </c:pt>
                <c:pt idx="96">
                  <c:v>42881</c:v>
                </c:pt>
                <c:pt idx="97">
                  <c:v>42884</c:v>
                </c:pt>
                <c:pt idx="98">
                  <c:v>42885</c:v>
                </c:pt>
                <c:pt idx="99">
                  <c:v>42886</c:v>
                </c:pt>
                <c:pt idx="100">
                  <c:v>42887</c:v>
                </c:pt>
                <c:pt idx="101">
                  <c:v>42888</c:v>
                </c:pt>
                <c:pt idx="102">
                  <c:v>42891</c:v>
                </c:pt>
                <c:pt idx="103">
                  <c:v>42892</c:v>
                </c:pt>
                <c:pt idx="104">
                  <c:v>42893</c:v>
                </c:pt>
                <c:pt idx="105">
                  <c:v>42894</c:v>
                </c:pt>
                <c:pt idx="106">
                  <c:v>42895</c:v>
                </c:pt>
                <c:pt idx="107">
                  <c:v>42898</c:v>
                </c:pt>
                <c:pt idx="108">
                  <c:v>42899</c:v>
                </c:pt>
                <c:pt idx="109">
                  <c:v>42900</c:v>
                </c:pt>
                <c:pt idx="110">
                  <c:v>42901</c:v>
                </c:pt>
                <c:pt idx="111">
                  <c:v>42902</c:v>
                </c:pt>
                <c:pt idx="112">
                  <c:v>42905</c:v>
                </c:pt>
                <c:pt idx="113">
                  <c:v>42906</c:v>
                </c:pt>
                <c:pt idx="114">
                  <c:v>42907</c:v>
                </c:pt>
                <c:pt idx="115">
                  <c:v>42908</c:v>
                </c:pt>
                <c:pt idx="116">
                  <c:v>42909</c:v>
                </c:pt>
                <c:pt idx="117">
                  <c:v>42912</c:v>
                </c:pt>
                <c:pt idx="118">
                  <c:v>42913</c:v>
                </c:pt>
                <c:pt idx="119">
                  <c:v>42914</c:v>
                </c:pt>
                <c:pt idx="120">
                  <c:v>42915</c:v>
                </c:pt>
                <c:pt idx="121">
                  <c:v>42916</c:v>
                </c:pt>
                <c:pt idx="122">
                  <c:v>42919</c:v>
                </c:pt>
                <c:pt idx="123">
                  <c:v>42920</c:v>
                </c:pt>
                <c:pt idx="124">
                  <c:v>42921</c:v>
                </c:pt>
                <c:pt idx="125">
                  <c:v>42922</c:v>
                </c:pt>
                <c:pt idx="126">
                  <c:v>42923</c:v>
                </c:pt>
                <c:pt idx="127">
                  <c:v>42926</c:v>
                </c:pt>
                <c:pt idx="128">
                  <c:v>42927</c:v>
                </c:pt>
                <c:pt idx="129">
                  <c:v>42928</c:v>
                </c:pt>
                <c:pt idx="130">
                  <c:v>42929</c:v>
                </c:pt>
                <c:pt idx="131">
                  <c:v>42930</c:v>
                </c:pt>
                <c:pt idx="132">
                  <c:v>42933</c:v>
                </c:pt>
                <c:pt idx="133">
                  <c:v>42934</c:v>
                </c:pt>
                <c:pt idx="134">
                  <c:v>42935</c:v>
                </c:pt>
                <c:pt idx="135">
                  <c:v>42936</c:v>
                </c:pt>
                <c:pt idx="136">
                  <c:v>42937</c:v>
                </c:pt>
                <c:pt idx="137">
                  <c:v>42940</c:v>
                </c:pt>
                <c:pt idx="138">
                  <c:v>42941</c:v>
                </c:pt>
                <c:pt idx="139">
                  <c:v>42942</c:v>
                </c:pt>
                <c:pt idx="140">
                  <c:v>42943</c:v>
                </c:pt>
                <c:pt idx="141">
                  <c:v>42944</c:v>
                </c:pt>
                <c:pt idx="142">
                  <c:v>42947</c:v>
                </c:pt>
                <c:pt idx="143">
                  <c:v>42948</c:v>
                </c:pt>
                <c:pt idx="144">
                  <c:v>42949</c:v>
                </c:pt>
                <c:pt idx="145">
                  <c:v>42950</c:v>
                </c:pt>
                <c:pt idx="146">
                  <c:v>42951</c:v>
                </c:pt>
                <c:pt idx="147">
                  <c:v>42954</c:v>
                </c:pt>
                <c:pt idx="148">
                  <c:v>42955</c:v>
                </c:pt>
                <c:pt idx="149">
                  <c:v>42956</c:v>
                </c:pt>
                <c:pt idx="150">
                  <c:v>42957</c:v>
                </c:pt>
                <c:pt idx="151">
                  <c:v>42958</c:v>
                </c:pt>
                <c:pt idx="152">
                  <c:v>42961</c:v>
                </c:pt>
                <c:pt idx="153">
                  <c:v>42962</c:v>
                </c:pt>
                <c:pt idx="154">
                  <c:v>42963</c:v>
                </c:pt>
                <c:pt idx="155">
                  <c:v>42964</c:v>
                </c:pt>
                <c:pt idx="156">
                  <c:v>42965</c:v>
                </c:pt>
                <c:pt idx="157">
                  <c:v>42968</c:v>
                </c:pt>
                <c:pt idx="158">
                  <c:v>42969</c:v>
                </c:pt>
                <c:pt idx="159">
                  <c:v>42970</c:v>
                </c:pt>
                <c:pt idx="160">
                  <c:v>42971</c:v>
                </c:pt>
                <c:pt idx="161">
                  <c:v>42972</c:v>
                </c:pt>
                <c:pt idx="162">
                  <c:v>42975</c:v>
                </c:pt>
                <c:pt idx="163">
                  <c:v>42976</c:v>
                </c:pt>
                <c:pt idx="164">
                  <c:v>42977</c:v>
                </c:pt>
                <c:pt idx="165">
                  <c:v>42978</c:v>
                </c:pt>
                <c:pt idx="166">
                  <c:v>42979</c:v>
                </c:pt>
                <c:pt idx="167">
                  <c:v>42983</c:v>
                </c:pt>
                <c:pt idx="168">
                  <c:v>42984</c:v>
                </c:pt>
                <c:pt idx="169">
                  <c:v>42985</c:v>
                </c:pt>
                <c:pt idx="170">
                  <c:v>42986</c:v>
                </c:pt>
                <c:pt idx="171">
                  <c:v>42989</c:v>
                </c:pt>
                <c:pt idx="172">
                  <c:v>42990</c:v>
                </c:pt>
                <c:pt idx="173">
                  <c:v>42991</c:v>
                </c:pt>
                <c:pt idx="174">
                  <c:v>42992</c:v>
                </c:pt>
                <c:pt idx="175">
                  <c:v>42993</c:v>
                </c:pt>
                <c:pt idx="176">
                  <c:v>42996</c:v>
                </c:pt>
                <c:pt idx="177">
                  <c:v>42997</c:v>
                </c:pt>
                <c:pt idx="178">
                  <c:v>42998</c:v>
                </c:pt>
                <c:pt idx="179">
                  <c:v>42999</c:v>
                </c:pt>
                <c:pt idx="180">
                  <c:v>43000</c:v>
                </c:pt>
                <c:pt idx="181">
                  <c:v>43003</c:v>
                </c:pt>
                <c:pt idx="182">
                  <c:v>43004</c:v>
                </c:pt>
                <c:pt idx="183">
                  <c:v>43005</c:v>
                </c:pt>
                <c:pt idx="184">
                  <c:v>43006</c:v>
                </c:pt>
                <c:pt idx="185">
                  <c:v>43007</c:v>
                </c:pt>
                <c:pt idx="186">
                  <c:v>43010</c:v>
                </c:pt>
                <c:pt idx="187">
                  <c:v>43011</c:v>
                </c:pt>
                <c:pt idx="188">
                  <c:v>43012</c:v>
                </c:pt>
                <c:pt idx="189">
                  <c:v>43013</c:v>
                </c:pt>
                <c:pt idx="190">
                  <c:v>43014</c:v>
                </c:pt>
                <c:pt idx="191">
                  <c:v>43017</c:v>
                </c:pt>
                <c:pt idx="192">
                  <c:v>43018</c:v>
                </c:pt>
                <c:pt idx="193">
                  <c:v>43019</c:v>
                </c:pt>
                <c:pt idx="194">
                  <c:v>43020</c:v>
                </c:pt>
                <c:pt idx="195">
                  <c:v>43021</c:v>
                </c:pt>
                <c:pt idx="196">
                  <c:v>43024</c:v>
                </c:pt>
                <c:pt idx="197">
                  <c:v>43025</c:v>
                </c:pt>
                <c:pt idx="198">
                  <c:v>43026</c:v>
                </c:pt>
                <c:pt idx="199">
                  <c:v>43027</c:v>
                </c:pt>
                <c:pt idx="200">
                  <c:v>43028</c:v>
                </c:pt>
                <c:pt idx="201">
                  <c:v>43031</c:v>
                </c:pt>
                <c:pt idx="202">
                  <c:v>43032</c:v>
                </c:pt>
                <c:pt idx="203">
                  <c:v>43033</c:v>
                </c:pt>
                <c:pt idx="204">
                  <c:v>43034</c:v>
                </c:pt>
                <c:pt idx="205">
                  <c:v>43035</c:v>
                </c:pt>
                <c:pt idx="206">
                  <c:v>43038</c:v>
                </c:pt>
                <c:pt idx="207">
                  <c:v>43039</c:v>
                </c:pt>
                <c:pt idx="208">
                  <c:v>43040</c:v>
                </c:pt>
                <c:pt idx="209">
                  <c:v>43041</c:v>
                </c:pt>
                <c:pt idx="210">
                  <c:v>43042</c:v>
                </c:pt>
                <c:pt idx="211">
                  <c:v>43045</c:v>
                </c:pt>
                <c:pt idx="212">
                  <c:v>43046</c:v>
                </c:pt>
                <c:pt idx="213">
                  <c:v>43047</c:v>
                </c:pt>
                <c:pt idx="214">
                  <c:v>43048</c:v>
                </c:pt>
                <c:pt idx="215">
                  <c:v>43049</c:v>
                </c:pt>
                <c:pt idx="216">
                  <c:v>43052</c:v>
                </c:pt>
                <c:pt idx="217">
                  <c:v>43053</c:v>
                </c:pt>
                <c:pt idx="218">
                  <c:v>43054</c:v>
                </c:pt>
                <c:pt idx="219">
                  <c:v>43055</c:v>
                </c:pt>
                <c:pt idx="220">
                  <c:v>43056</c:v>
                </c:pt>
                <c:pt idx="221">
                  <c:v>43059</c:v>
                </c:pt>
                <c:pt idx="222">
                  <c:v>43060</c:v>
                </c:pt>
                <c:pt idx="223">
                  <c:v>43061</c:v>
                </c:pt>
                <c:pt idx="224">
                  <c:v>43062</c:v>
                </c:pt>
                <c:pt idx="225">
                  <c:v>43063</c:v>
                </c:pt>
                <c:pt idx="226">
                  <c:v>43066</c:v>
                </c:pt>
                <c:pt idx="227">
                  <c:v>43067</c:v>
                </c:pt>
                <c:pt idx="228">
                  <c:v>43068</c:v>
                </c:pt>
                <c:pt idx="229">
                  <c:v>43069</c:v>
                </c:pt>
                <c:pt idx="230">
                  <c:v>43070</c:v>
                </c:pt>
                <c:pt idx="231">
                  <c:v>43073</c:v>
                </c:pt>
                <c:pt idx="232">
                  <c:v>43074</c:v>
                </c:pt>
                <c:pt idx="233">
                  <c:v>43075</c:v>
                </c:pt>
                <c:pt idx="234">
                  <c:v>43076</c:v>
                </c:pt>
                <c:pt idx="235">
                  <c:v>43077</c:v>
                </c:pt>
                <c:pt idx="236">
                  <c:v>43080</c:v>
                </c:pt>
                <c:pt idx="237">
                  <c:v>43081</c:v>
                </c:pt>
                <c:pt idx="238">
                  <c:v>43082</c:v>
                </c:pt>
                <c:pt idx="239">
                  <c:v>43083</c:v>
                </c:pt>
                <c:pt idx="240">
                  <c:v>43084</c:v>
                </c:pt>
                <c:pt idx="241">
                  <c:v>43087</c:v>
                </c:pt>
                <c:pt idx="242">
                  <c:v>43088</c:v>
                </c:pt>
                <c:pt idx="243">
                  <c:v>43089</c:v>
                </c:pt>
                <c:pt idx="244">
                  <c:v>43090</c:v>
                </c:pt>
                <c:pt idx="245">
                  <c:v>43091</c:v>
                </c:pt>
                <c:pt idx="246">
                  <c:v>43094</c:v>
                </c:pt>
                <c:pt idx="247">
                  <c:v>43095</c:v>
                </c:pt>
                <c:pt idx="248">
                  <c:v>43096</c:v>
                </c:pt>
                <c:pt idx="249">
                  <c:v>43097</c:v>
                </c:pt>
                <c:pt idx="250">
                  <c:v>43098</c:v>
                </c:pt>
              </c:numCache>
            </c:numRef>
          </c:cat>
          <c:val>
            <c:numRef>
              <c:f>Sheet1!$C$2:$C$750</c:f>
              <c:numCache>
                <c:formatCode>0%</c:formatCode>
                <c:ptCount val="251"/>
                <c:pt idx="0">
                  <c:v>1</c:v>
                </c:pt>
                <c:pt idx="1">
                  <c:v>1.0507757404795486</c:v>
                </c:pt>
                <c:pt idx="2">
                  <c:v>1.0437235543018335</c:v>
                </c:pt>
                <c:pt idx="3">
                  <c:v>1.0479548660084625</c:v>
                </c:pt>
                <c:pt idx="4">
                  <c:v>1.0691114245416078</c:v>
                </c:pt>
                <c:pt idx="5">
                  <c:v>1.0916784203102963</c:v>
                </c:pt>
                <c:pt idx="6">
                  <c:v>1.0916784203102963</c:v>
                </c:pt>
                <c:pt idx="7">
                  <c:v>1.0846262341325812</c:v>
                </c:pt>
                <c:pt idx="8">
                  <c:v>1.0691114245416078</c:v>
                </c:pt>
                <c:pt idx="9">
                  <c:v>1.0564174894217206</c:v>
                </c:pt>
                <c:pt idx="10">
                  <c:v>1.0535966149506346</c:v>
                </c:pt>
                <c:pt idx="11">
                  <c:v>1.0987306064880114</c:v>
                </c:pt>
                <c:pt idx="12">
                  <c:v>1.0803949224259519</c:v>
                </c:pt>
                <c:pt idx="13">
                  <c:v>1.0719322990126938</c:v>
                </c:pt>
                <c:pt idx="14">
                  <c:v>1.0719322990126938</c:v>
                </c:pt>
                <c:pt idx="15">
                  <c:v>1.0747531734837799</c:v>
                </c:pt>
                <c:pt idx="16">
                  <c:v>1.08885754583921</c:v>
                </c:pt>
                <c:pt idx="17">
                  <c:v>1.1086036671368122</c:v>
                </c:pt>
                <c:pt idx="18">
                  <c:v>1.1128349788434415</c:v>
                </c:pt>
                <c:pt idx="19">
                  <c:v>1.0916784203102963</c:v>
                </c:pt>
                <c:pt idx="20">
                  <c:v>1.0916784203102963</c:v>
                </c:pt>
                <c:pt idx="21">
                  <c:v>1.1071932299012692</c:v>
                </c:pt>
                <c:pt idx="22">
                  <c:v>1.1212976022566994</c:v>
                </c:pt>
                <c:pt idx="23">
                  <c:v>1.1198871650211566</c:v>
                </c:pt>
                <c:pt idx="24">
                  <c:v>1.1086036671368122</c:v>
                </c:pt>
                <c:pt idx="25">
                  <c:v>1.0959097320169251</c:v>
                </c:pt>
                <c:pt idx="26">
                  <c:v>1.0916784203102963</c:v>
                </c:pt>
                <c:pt idx="27">
                  <c:v>1.1001410437235541</c:v>
                </c:pt>
                <c:pt idx="28">
                  <c:v>1.08885754583921</c:v>
                </c:pt>
                <c:pt idx="29">
                  <c:v>1.0803949224259519</c:v>
                </c:pt>
                <c:pt idx="30">
                  <c:v>1.0705218617771508</c:v>
                </c:pt>
                <c:pt idx="31">
                  <c:v>1.083215796897038</c:v>
                </c:pt>
                <c:pt idx="32">
                  <c:v>1.0691114245416078</c:v>
                </c:pt>
                <c:pt idx="33">
                  <c:v>1.0606488011283497</c:v>
                </c:pt>
                <c:pt idx="34">
                  <c:v>1.0564174894217206</c:v>
                </c:pt>
                <c:pt idx="35">
                  <c:v>1.0775740479548661</c:v>
                </c:pt>
                <c:pt idx="36">
                  <c:v>1.0550070521861776</c:v>
                </c:pt>
                <c:pt idx="37">
                  <c:v>1.0493653032440056</c:v>
                </c:pt>
                <c:pt idx="38">
                  <c:v>1.0409026798307475</c:v>
                </c:pt>
                <c:pt idx="39">
                  <c:v>1.0578279266572637</c:v>
                </c:pt>
                <c:pt idx="40">
                  <c:v>1.0578279266572637</c:v>
                </c:pt>
                <c:pt idx="41">
                  <c:v>1.0521861777150916</c:v>
                </c:pt>
                <c:pt idx="42">
                  <c:v>1.0634696755994357</c:v>
                </c:pt>
                <c:pt idx="43">
                  <c:v>1.0662905500705218</c:v>
                </c:pt>
                <c:pt idx="44">
                  <c:v>1.0578279266572637</c:v>
                </c:pt>
                <c:pt idx="45">
                  <c:v>1.0451339915373765</c:v>
                </c:pt>
                <c:pt idx="46">
                  <c:v>1.0451339915373765</c:v>
                </c:pt>
                <c:pt idx="47">
                  <c:v>1.0423131170662905</c:v>
                </c:pt>
                <c:pt idx="48">
                  <c:v>1.0465444287729195</c:v>
                </c:pt>
                <c:pt idx="49">
                  <c:v>1.0437235543018335</c:v>
                </c:pt>
                <c:pt idx="50">
                  <c:v>1.0592383638928067</c:v>
                </c:pt>
                <c:pt idx="51">
                  <c:v>1.0719322990126938</c:v>
                </c:pt>
                <c:pt idx="52">
                  <c:v>1.0634696755994357</c:v>
                </c:pt>
                <c:pt idx="53">
                  <c:v>1.0789844851904089</c:v>
                </c:pt>
                <c:pt idx="54">
                  <c:v>1.0719322990126938</c:v>
                </c:pt>
                <c:pt idx="55">
                  <c:v>1.0662905500705218</c:v>
                </c:pt>
                <c:pt idx="56">
                  <c:v>1.0550070521861776</c:v>
                </c:pt>
                <c:pt idx="57">
                  <c:v>1.0521861777150916</c:v>
                </c:pt>
                <c:pt idx="58">
                  <c:v>1.0493653032440056</c:v>
                </c:pt>
                <c:pt idx="59">
                  <c:v>1.0409026798307475</c:v>
                </c:pt>
                <c:pt idx="60">
                  <c:v>1.0267983074753173</c:v>
                </c:pt>
                <c:pt idx="61">
                  <c:v>1.0380818053596614</c:v>
                </c:pt>
                <c:pt idx="62">
                  <c:v>1.0394922425952045</c:v>
                </c:pt>
                <c:pt idx="63">
                  <c:v>1.0380818053596614</c:v>
                </c:pt>
                <c:pt idx="64">
                  <c:v>1.0352609308885754</c:v>
                </c:pt>
                <c:pt idx="65">
                  <c:v>1.0409026798307475</c:v>
                </c:pt>
                <c:pt idx="66">
                  <c:v>1.0380818053596614</c:v>
                </c:pt>
                <c:pt idx="67">
                  <c:v>1.0366713681241184</c:v>
                </c:pt>
                <c:pt idx="68">
                  <c:v>1.0253878702397743</c:v>
                </c:pt>
                <c:pt idx="69">
                  <c:v>1.001410437235543</c:v>
                </c:pt>
                <c:pt idx="70">
                  <c:v>1.0112834978843441</c:v>
                </c:pt>
                <c:pt idx="71">
                  <c:v>1.0126939351198871</c:v>
                </c:pt>
                <c:pt idx="72">
                  <c:v>0.99858956276445687</c:v>
                </c:pt>
                <c:pt idx="73">
                  <c:v>1.001410437235543</c:v>
                </c:pt>
                <c:pt idx="74">
                  <c:v>0.99012693935119889</c:v>
                </c:pt>
                <c:pt idx="75">
                  <c:v>0.99012693935119889</c:v>
                </c:pt>
                <c:pt idx="76">
                  <c:v>0.98871650211565565</c:v>
                </c:pt>
                <c:pt idx="77">
                  <c:v>0.9830747531734837</c:v>
                </c:pt>
                <c:pt idx="78">
                  <c:v>0.99012693935119889</c:v>
                </c:pt>
                <c:pt idx="79">
                  <c:v>1.001410437235543</c:v>
                </c:pt>
                <c:pt idx="80">
                  <c:v>1.0239774330042311</c:v>
                </c:pt>
                <c:pt idx="81">
                  <c:v>1.0183356840620592</c:v>
                </c:pt>
                <c:pt idx="82">
                  <c:v>1.0084626234132581</c:v>
                </c:pt>
                <c:pt idx="83">
                  <c:v>1.0282087447108603</c:v>
                </c:pt>
                <c:pt idx="84">
                  <c:v>1.0366713681241184</c:v>
                </c:pt>
                <c:pt idx="85">
                  <c:v>1.0380818053596614</c:v>
                </c:pt>
                <c:pt idx="86">
                  <c:v>1.0282087447108603</c:v>
                </c:pt>
                <c:pt idx="87">
                  <c:v>1.0239774330042311</c:v>
                </c:pt>
                <c:pt idx="88">
                  <c:v>1.016925246826516</c:v>
                </c:pt>
                <c:pt idx="89">
                  <c:v>1.0211565585331452</c:v>
                </c:pt>
                <c:pt idx="90">
                  <c:v>1.0253878702397743</c:v>
                </c:pt>
                <c:pt idx="91">
                  <c:v>1.0366713681241184</c:v>
                </c:pt>
                <c:pt idx="92">
                  <c:v>1.0578279266572637</c:v>
                </c:pt>
                <c:pt idx="93">
                  <c:v>1.0493653032440056</c:v>
                </c:pt>
                <c:pt idx="94">
                  <c:v>1.0648801128349787</c:v>
                </c:pt>
                <c:pt idx="95">
                  <c:v>1.0465444287729195</c:v>
                </c:pt>
                <c:pt idx="96">
                  <c:v>1.0352609308885754</c:v>
                </c:pt>
                <c:pt idx="97">
                  <c:v>1.0267983074753173</c:v>
                </c:pt>
                <c:pt idx="98">
                  <c:v>1.0239774330042311</c:v>
                </c:pt>
                <c:pt idx="99">
                  <c:v>1.0211565585331452</c:v>
                </c:pt>
                <c:pt idx="100">
                  <c:v>1.0239774330042311</c:v>
                </c:pt>
                <c:pt idx="101">
                  <c:v>1.0239774330042311</c:v>
                </c:pt>
                <c:pt idx="102">
                  <c:v>1.0493653032440056</c:v>
                </c:pt>
                <c:pt idx="103">
                  <c:v>1.090267983074753</c:v>
                </c:pt>
                <c:pt idx="104">
                  <c:v>1.0803949224259519</c:v>
                </c:pt>
                <c:pt idx="105">
                  <c:v>1.0691114245416078</c:v>
                </c:pt>
                <c:pt idx="106">
                  <c:v>1.083215796897038</c:v>
                </c:pt>
                <c:pt idx="107">
                  <c:v>1.0818053596614949</c:v>
                </c:pt>
                <c:pt idx="108">
                  <c:v>1.087447108603667</c:v>
                </c:pt>
                <c:pt idx="109">
                  <c:v>1.1057827926657264</c:v>
                </c:pt>
                <c:pt idx="110">
                  <c:v>1.1142454160789843</c:v>
                </c:pt>
                <c:pt idx="111">
                  <c:v>1.1142454160789843</c:v>
                </c:pt>
                <c:pt idx="112">
                  <c:v>1.1198871650211566</c:v>
                </c:pt>
                <c:pt idx="113">
                  <c:v>1.1142454160789843</c:v>
                </c:pt>
                <c:pt idx="114">
                  <c:v>1.090267983074753</c:v>
                </c:pt>
                <c:pt idx="115">
                  <c:v>1.0747531734837799</c:v>
                </c:pt>
                <c:pt idx="116">
                  <c:v>1.0747531734837799</c:v>
                </c:pt>
                <c:pt idx="117">
                  <c:v>1.086036671368124</c:v>
                </c:pt>
                <c:pt idx="118">
                  <c:v>1.0789844851904089</c:v>
                </c:pt>
                <c:pt idx="119">
                  <c:v>1.0733427362482368</c:v>
                </c:pt>
                <c:pt idx="120">
                  <c:v>1.0775740479548661</c:v>
                </c:pt>
                <c:pt idx="121">
                  <c:v>1.086036671368124</c:v>
                </c:pt>
                <c:pt idx="122">
                  <c:v>1.0973201692524681</c:v>
                </c:pt>
                <c:pt idx="123">
                  <c:v>1.0916784203102963</c:v>
                </c:pt>
                <c:pt idx="124">
                  <c:v>1.0959097320169251</c:v>
                </c:pt>
                <c:pt idx="125">
                  <c:v>1.1100141043723555</c:v>
                </c:pt>
                <c:pt idx="126">
                  <c:v>1.0916784203102963</c:v>
                </c:pt>
                <c:pt idx="127">
                  <c:v>1.0747531734837799</c:v>
                </c:pt>
                <c:pt idx="128">
                  <c:v>1.0803949224259519</c:v>
                </c:pt>
                <c:pt idx="129">
                  <c:v>1.0719322990126938</c:v>
                </c:pt>
                <c:pt idx="130">
                  <c:v>1.0775740479548661</c:v>
                </c:pt>
                <c:pt idx="131">
                  <c:v>1.0789844851904089</c:v>
                </c:pt>
                <c:pt idx="132">
                  <c:v>1.0634696755994357</c:v>
                </c:pt>
                <c:pt idx="133">
                  <c:v>1.0648801128349787</c:v>
                </c:pt>
                <c:pt idx="134">
                  <c:v>1.0606488011283497</c:v>
                </c:pt>
                <c:pt idx="135">
                  <c:v>1.0564174894217206</c:v>
                </c:pt>
                <c:pt idx="136">
                  <c:v>1.0437235543018335</c:v>
                </c:pt>
                <c:pt idx="137">
                  <c:v>1.0521861777150916</c:v>
                </c:pt>
                <c:pt idx="138">
                  <c:v>1.0521861777150916</c:v>
                </c:pt>
                <c:pt idx="139">
                  <c:v>1.0550070521861776</c:v>
                </c:pt>
                <c:pt idx="140">
                  <c:v>1.0535966149506346</c:v>
                </c:pt>
                <c:pt idx="141">
                  <c:v>1.0578279266572637</c:v>
                </c:pt>
                <c:pt idx="142">
                  <c:v>1.0648801128349787</c:v>
                </c:pt>
                <c:pt idx="143">
                  <c:v>1.083215796897038</c:v>
                </c:pt>
                <c:pt idx="144">
                  <c:v>1.0747531734837799</c:v>
                </c:pt>
                <c:pt idx="145">
                  <c:v>1.0803949224259519</c:v>
                </c:pt>
                <c:pt idx="146">
                  <c:v>1.0733427362482368</c:v>
                </c:pt>
                <c:pt idx="147">
                  <c:v>1.0733427362482368</c:v>
                </c:pt>
                <c:pt idx="148">
                  <c:v>1.083215796897038</c:v>
                </c:pt>
                <c:pt idx="149">
                  <c:v>1.0662905500705218</c:v>
                </c:pt>
                <c:pt idx="150">
                  <c:v>1.0634696755994357</c:v>
                </c:pt>
                <c:pt idx="151">
                  <c:v>1.0564174894217206</c:v>
                </c:pt>
                <c:pt idx="152">
                  <c:v>1.0620592383638927</c:v>
                </c:pt>
                <c:pt idx="153">
                  <c:v>1.0521861777150916</c:v>
                </c:pt>
                <c:pt idx="154">
                  <c:v>1.0578279266572637</c:v>
                </c:pt>
                <c:pt idx="155">
                  <c:v>1.0521861777150916</c:v>
                </c:pt>
                <c:pt idx="156">
                  <c:v>1.0578279266572637</c:v>
                </c:pt>
                <c:pt idx="157">
                  <c:v>1.0550070521861776</c:v>
                </c:pt>
                <c:pt idx="158">
                  <c:v>1.0409026798307475</c:v>
                </c:pt>
                <c:pt idx="159">
                  <c:v>1.0437235543018335</c:v>
                </c:pt>
                <c:pt idx="160">
                  <c:v>1.0451339915373765</c:v>
                </c:pt>
                <c:pt idx="161">
                  <c:v>1.0479548660084625</c:v>
                </c:pt>
                <c:pt idx="162">
                  <c:v>1.0564174894217206</c:v>
                </c:pt>
                <c:pt idx="163">
                  <c:v>1.0437235543018335</c:v>
                </c:pt>
                <c:pt idx="164">
                  <c:v>1.0437235543018335</c:v>
                </c:pt>
                <c:pt idx="165">
                  <c:v>1.0465444287729195</c:v>
                </c:pt>
                <c:pt idx="166">
                  <c:v>1.0564174894217206</c:v>
                </c:pt>
                <c:pt idx="167">
                  <c:v>1.0761636107193229</c:v>
                </c:pt>
                <c:pt idx="168">
                  <c:v>1.0719322990126938</c:v>
                </c:pt>
                <c:pt idx="169">
                  <c:v>1.0634696755994357</c:v>
                </c:pt>
                <c:pt idx="170">
                  <c:v>1.0634696755994357</c:v>
                </c:pt>
                <c:pt idx="171">
                  <c:v>1.0634696755994357</c:v>
                </c:pt>
                <c:pt idx="172">
                  <c:v>1.0733427362482368</c:v>
                </c:pt>
                <c:pt idx="173">
                  <c:v>1.0733427362482368</c:v>
                </c:pt>
                <c:pt idx="174">
                  <c:v>1.0803949224259519</c:v>
                </c:pt>
                <c:pt idx="175">
                  <c:v>1.0719322990126938</c:v>
                </c:pt>
                <c:pt idx="176">
                  <c:v>1.0606488011283497</c:v>
                </c:pt>
                <c:pt idx="177">
                  <c:v>1.0550070521861776</c:v>
                </c:pt>
                <c:pt idx="178">
                  <c:v>1.0662905500705218</c:v>
                </c:pt>
                <c:pt idx="179">
                  <c:v>1.0677009873060648</c:v>
                </c:pt>
                <c:pt idx="180">
                  <c:v>1.0620592383638927</c:v>
                </c:pt>
                <c:pt idx="181">
                  <c:v>1.0578279266572637</c:v>
                </c:pt>
                <c:pt idx="182">
                  <c:v>1.0620592383638927</c:v>
                </c:pt>
                <c:pt idx="183">
                  <c:v>1.0634696755994357</c:v>
                </c:pt>
                <c:pt idx="184">
                  <c:v>1.0507757404795486</c:v>
                </c:pt>
                <c:pt idx="185">
                  <c:v>1.0606488011283497</c:v>
                </c:pt>
                <c:pt idx="186">
                  <c:v>1.0620592383638927</c:v>
                </c:pt>
                <c:pt idx="187">
                  <c:v>1.0606488011283497</c:v>
                </c:pt>
                <c:pt idx="188">
                  <c:v>1.0944992947813821</c:v>
                </c:pt>
                <c:pt idx="189">
                  <c:v>1.0916784203102963</c:v>
                </c:pt>
                <c:pt idx="190">
                  <c:v>1.1015514809590972</c:v>
                </c:pt>
                <c:pt idx="191">
                  <c:v>1.1114245416078983</c:v>
                </c:pt>
                <c:pt idx="192">
                  <c:v>1.1184767277856134</c:v>
                </c:pt>
                <c:pt idx="193">
                  <c:v>1.1100141043723555</c:v>
                </c:pt>
                <c:pt idx="194">
                  <c:v>1.1015514809590972</c:v>
                </c:pt>
                <c:pt idx="195">
                  <c:v>1.1100141043723555</c:v>
                </c:pt>
                <c:pt idx="196">
                  <c:v>1.1015514809590972</c:v>
                </c:pt>
                <c:pt idx="197">
                  <c:v>1.156558533145275</c:v>
                </c:pt>
                <c:pt idx="198">
                  <c:v>1.1480959097320169</c:v>
                </c:pt>
                <c:pt idx="199">
                  <c:v>1.1424541607898449</c:v>
                </c:pt>
                <c:pt idx="200">
                  <c:v>1.1509167842031027</c:v>
                </c:pt>
                <c:pt idx="201">
                  <c:v>1.1255289139633284</c:v>
                </c:pt>
                <c:pt idx="202">
                  <c:v>1.1283497884344145</c:v>
                </c:pt>
                <c:pt idx="203">
                  <c:v>1.1495063469675599</c:v>
                </c:pt>
                <c:pt idx="204">
                  <c:v>1.1452750352609309</c:v>
                </c:pt>
                <c:pt idx="205">
                  <c:v>1.1847672778561353</c:v>
                </c:pt>
                <c:pt idx="206">
                  <c:v>1.1819464033850493</c:v>
                </c:pt>
                <c:pt idx="207">
                  <c:v>1.1678420310296191</c:v>
                </c:pt>
                <c:pt idx="208">
                  <c:v>1.1734837799717912</c:v>
                </c:pt>
                <c:pt idx="209">
                  <c:v>1.159379407616361</c:v>
                </c:pt>
                <c:pt idx="210">
                  <c:v>1.1819464033850493</c:v>
                </c:pt>
                <c:pt idx="211">
                  <c:v>1.1988716502115655</c:v>
                </c:pt>
                <c:pt idx="212">
                  <c:v>1.1974612129760225</c:v>
                </c:pt>
                <c:pt idx="213">
                  <c:v>1.2299012693935119</c:v>
                </c:pt>
                <c:pt idx="214">
                  <c:v>1.2157968970380817</c:v>
                </c:pt>
                <c:pt idx="215">
                  <c:v>1.2157968970380817</c:v>
                </c:pt>
                <c:pt idx="216">
                  <c:v>1.2242595204513398</c:v>
                </c:pt>
                <c:pt idx="217">
                  <c:v>1.2355430183356839</c:v>
                </c:pt>
                <c:pt idx="218">
                  <c:v>1.2299012693935119</c:v>
                </c:pt>
                <c:pt idx="219">
                  <c:v>1.2609308885754584</c:v>
                </c:pt>
                <c:pt idx="220">
                  <c:v>1.2524682651622001</c:v>
                </c:pt>
                <c:pt idx="221">
                  <c:v>1.2693935119887163</c:v>
                </c:pt>
                <c:pt idx="222">
                  <c:v>1.3173483779971791</c:v>
                </c:pt>
                <c:pt idx="223">
                  <c:v>1.3540197461212975</c:v>
                </c:pt>
                <c:pt idx="224">
                  <c:v>1.3511988716502115</c:v>
                </c:pt>
                <c:pt idx="225">
                  <c:v>1.3370944992947813</c:v>
                </c:pt>
                <c:pt idx="226">
                  <c:v>1.3511988716502115</c:v>
                </c:pt>
                <c:pt idx="227">
                  <c:v>1.3596614950634696</c:v>
                </c:pt>
                <c:pt idx="228">
                  <c:v>1.3822284908321578</c:v>
                </c:pt>
                <c:pt idx="229">
                  <c:v>1.3681241184767277</c:v>
                </c:pt>
                <c:pt idx="230">
                  <c:v>1.3624823695345556</c:v>
                </c:pt>
                <c:pt idx="231">
                  <c:v>1.3935119887165019</c:v>
                </c:pt>
                <c:pt idx="232">
                  <c:v>1.3568406205923835</c:v>
                </c:pt>
                <c:pt idx="233">
                  <c:v>1.3540197461212975</c:v>
                </c:pt>
                <c:pt idx="234">
                  <c:v>1.3427362482369534</c:v>
                </c:pt>
                <c:pt idx="235">
                  <c:v>1.32722143864598</c:v>
                </c:pt>
                <c:pt idx="236">
                  <c:v>1.2581100141043724</c:v>
                </c:pt>
                <c:pt idx="237">
                  <c:v>1.2609308885754584</c:v>
                </c:pt>
                <c:pt idx="238">
                  <c:v>1.241184767277856</c:v>
                </c:pt>
                <c:pt idx="239">
                  <c:v>1.2778561354019744</c:v>
                </c:pt>
                <c:pt idx="240">
                  <c:v>1.2976022566995769</c:v>
                </c:pt>
                <c:pt idx="241">
                  <c:v>1.3483779971791254</c:v>
                </c:pt>
                <c:pt idx="242">
                  <c:v>1.3469675599435824</c:v>
                </c:pt>
                <c:pt idx="243">
                  <c:v>1.3822284908321578</c:v>
                </c:pt>
                <c:pt idx="244">
                  <c:v>1.3681241184767277</c:v>
                </c:pt>
                <c:pt idx="245">
                  <c:v>1.4330042313117064</c:v>
                </c:pt>
                <c:pt idx="246">
                  <c:v>1.4499294781382226</c:v>
                </c:pt>
                <c:pt idx="247">
                  <c:v>1.4499294781382226</c:v>
                </c:pt>
                <c:pt idx="248">
                  <c:v>1.4809590973201692</c:v>
                </c:pt>
                <c:pt idx="249">
                  <c:v>1.5260930888575457</c:v>
                </c:pt>
                <c:pt idx="250">
                  <c:v>1.5317348377997178</c:v>
                </c:pt>
              </c:numCache>
            </c:numRef>
          </c:val>
          <c:smooth val="0"/>
        </c:ser>
        <c:ser>
          <c:idx val="2"/>
          <c:order val="2"/>
          <c:tx>
            <c:strRef>
              <c:f>Sheet1!$D$1</c:f>
              <c:strCache>
                <c:ptCount val="1"/>
                <c:pt idx="0">
                  <c:v>BID</c:v>
                </c:pt>
              </c:strCache>
            </c:strRef>
          </c:tx>
          <c:spPr>
            <a:ln>
              <a:solidFill>
                <a:schemeClr val="accent3">
                  <a:lumMod val="75000"/>
                </a:schemeClr>
              </a:solidFill>
            </a:ln>
          </c:spPr>
          <c:marker>
            <c:symbol val="none"/>
          </c:marker>
          <c:cat>
            <c:numRef>
              <c:f>Sheet1!$A$2:$A$750</c:f>
              <c:numCache>
                <c:formatCode>dd/mm/yyyy</c:formatCode>
                <c:ptCount val="251"/>
                <c:pt idx="0">
                  <c:v>42734</c:v>
                </c:pt>
                <c:pt idx="1">
                  <c:v>42738</c:v>
                </c:pt>
                <c:pt idx="2">
                  <c:v>42739</c:v>
                </c:pt>
                <c:pt idx="3">
                  <c:v>42740</c:v>
                </c:pt>
                <c:pt idx="4">
                  <c:v>42741</c:v>
                </c:pt>
                <c:pt idx="5">
                  <c:v>42744</c:v>
                </c:pt>
                <c:pt idx="6">
                  <c:v>42745</c:v>
                </c:pt>
                <c:pt idx="7">
                  <c:v>42746</c:v>
                </c:pt>
                <c:pt idx="8">
                  <c:v>42747</c:v>
                </c:pt>
                <c:pt idx="9">
                  <c:v>42748</c:v>
                </c:pt>
                <c:pt idx="10">
                  <c:v>42751</c:v>
                </c:pt>
                <c:pt idx="11">
                  <c:v>42752</c:v>
                </c:pt>
                <c:pt idx="12">
                  <c:v>42753</c:v>
                </c:pt>
                <c:pt idx="13">
                  <c:v>42754</c:v>
                </c:pt>
                <c:pt idx="14">
                  <c:v>42755</c:v>
                </c:pt>
                <c:pt idx="15">
                  <c:v>42758</c:v>
                </c:pt>
                <c:pt idx="16">
                  <c:v>42759</c:v>
                </c:pt>
                <c:pt idx="17">
                  <c:v>42760</c:v>
                </c:pt>
                <c:pt idx="18">
                  <c:v>42768</c:v>
                </c:pt>
                <c:pt idx="19">
                  <c:v>42769</c:v>
                </c:pt>
                <c:pt idx="20">
                  <c:v>42772</c:v>
                </c:pt>
                <c:pt idx="21">
                  <c:v>42773</c:v>
                </c:pt>
                <c:pt idx="22">
                  <c:v>42774</c:v>
                </c:pt>
                <c:pt idx="23">
                  <c:v>42775</c:v>
                </c:pt>
                <c:pt idx="24">
                  <c:v>42776</c:v>
                </c:pt>
                <c:pt idx="25">
                  <c:v>42779</c:v>
                </c:pt>
                <c:pt idx="26">
                  <c:v>42780</c:v>
                </c:pt>
                <c:pt idx="27">
                  <c:v>42781</c:v>
                </c:pt>
                <c:pt idx="28">
                  <c:v>42782</c:v>
                </c:pt>
                <c:pt idx="29">
                  <c:v>42783</c:v>
                </c:pt>
                <c:pt idx="30">
                  <c:v>42786</c:v>
                </c:pt>
                <c:pt idx="31">
                  <c:v>42787</c:v>
                </c:pt>
                <c:pt idx="32">
                  <c:v>42788</c:v>
                </c:pt>
                <c:pt idx="33">
                  <c:v>42789</c:v>
                </c:pt>
                <c:pt idx="34">
                  <c:v>42790</c:v>
                </c:pt>
                <c:pt idx="35">
                  <c:v>42793</c:v>
                </c:pt>
                <c:pt idx="36">
                  <c:v>42794</c:v>
                </c:pt>
                <c:pt idx="37">
                  <c:v>42795</c:v>
                </c:pt>
                <c:pt idx="38">
                  <c:v>42796</c:v>
                </c:pt>
                <c:pt idx="39">
                  <c:v>42797</c:v>
                </c:pt>
                <c:pt idx="40">
                  <c:v>42800</c:v>
                </c:pt>
                <c:pt idx="41">
                  <c:v>42801</c:v>
                </c:pt>
                <c:pt idx="42">
                  <c:v>42802</c:v>
                </c:pt>
                <c:pt idx="43">
                  <c:v>42803</c:v>
                </c:pt>
                <c:pt idx="44">
                  <c:v>42804</c:v>
                </c:pt>
                <c:pt idx="45">
                  <c:v>42807</c:v>
                </c:pt>
                <c:pt idx="46">
                  <c:v>42808</c:v>
                </c:pt>
                <c:pt idx="47">
                  <c:v>42809</c:v>
                </c:pt>
                <c:pt idx="48">
                  <c:v>42810</c:v>
                </c:pt>
                <c:pt idx="49">
                  <c:v>42811</c:v>
                </c:pt>
                <c:pt idx="50">
                  <c:v>42814</c:v>
                </c:pt>
                <c:pt idx="51">
                  <c:v>42815</c:v>
                </c:pt>
                <c:pt idx="52">
                  <c:v>42816</c:v>
                </c:pt>
                <c:pt idx="53">
                  <c:v>42817</c:v>
                </c:pt>
                <c:pt idx="54">
                  <c:v>42818</c:v>
                </c:pt>
                <c:pt idx="55">
                  <c:v>42821</c:v>
                </c:pt>
                <c:pt idx="56">
                  <c:v>42822</c:v>
                </c:pt>
                <c:pt idx="57">
                  <c:v>42823</c:v>
                </c:pt>
                <c:pt idx="58">
                  <c:v>42824</c:v>
                </c:pt>
                <c:pt idx="59">
                  <c:v>42825</c:v>
                </c:pt>
                <c:pt idx="60">
                  <c:v>42828</c:v>
                </c:pt>
                <c:pt idx="61">
                  <c:v>42829</c:v>
                </c:pt>
                <c:pt idx="62">
                  <c:v>42830</c:v>
                </c:pt>
                <c:pt idx="63">
                  <c:v>42832</c:v>
                </c:pt>
                <c:pt idx="64">
                  <c:v>42835</c:v>
                </c:pt>
                <c:pt idx="65">
                  <c:v>42836</c:v>
                </c:pt>
                <c:pt idx="66">
                  <c:v>42837</c:v>
                </c:pt>
                <c:pt idx="67">
                  <c:v>42838</c:v>
                </c:pt>
                <c:pt idx="68">
                  <c:v>42839</c:v>
                </c:pt>
                <c:pt idx="69">
                  <c:v>42842</c:v>
                </c:pt>
                <c:pt idx="70">
                  <c:v>42843</c:v>
                </c:pt>
                <c:pt idx="71">
                  <c:v>42844</c:v>
                </c:pt>
                <c:pt idx="72">
                  <c:v>42845</c:v>
                </c:pt>
                <c:pt idx="73">
                  <c:v>42846</c:v>
                </c:pt>
                <c:pt idx="74">
                  <c:v>42849</c:v>
                </c:pt>
                <c:pt idx="75">
                  <c:v>42850</c:v>
                </c:pt>
                <c:pt idx="76">
                  <c:v>42851</c:v>
                </c:pt>
                <c:pt idx="77">
                  <c:v>42852</c:v>
                </c:pt>
                <c:pt idx="78">
                  <c:v>42853</c:v>
                </c:pt>
                <c:pt idx="79">
                  <c:v>42858</c:v>
                </c:pt>
                <c:pt idx="80">
                  <c:v>42859</c:v>
                </c:pt>
                <c:pt idx="81">
                  <c:v>42860</c:v>
                </c:pt>
                <c:pt idx="82">
                  <c:v>42863</c:v>
                </c:pt>
                <c:pt idx="83">
                  <c:v>42864</c:v>
                </c:pt>
                <c:pt idx="84">
                  <c:v>42865</c:v>
                </c:pt>
                <c:pt idx="85">
                  <c:v>42866</c:v>
                </c:pt>
                <c:pt idx="86">
                  <c:v>42867</c:v>
                </c:pt>
                <c:pt idx="87">
                  <c:v>42870</c:v>
                </c:pt>
                <c:pt idx="88">
                  <c:v>42871</c:v>
                </c:pt>
                <c:pt idx="89">
                  <c:v>42872</c:v>
                </c:pt>
                <c:pt idx="90">
                  <c:v>42873</c:v>
                </c:pt>
                <c:pt idx="91">
                  <c:v>42874</c:v>
                </c:pt>
                <c:pt idx="92">
                  <c:v>42877</c:v>
                </c:pt>
                <c:pt idx="93">
                  <c:v>42878</c:v>
                </c:pt>
                <c:pt idx="94">
                  <c:v>42879</c:v>
                </c:pt>
                <c:pt idx="95">
                  <c:v>42880</c:v>
                </c:pt>
                <c:pt idx="96">
                  <c:v>42881</c:v>
                </c:pt>
                <c:pt idx="97">
                  <c:v>42884</c:v>
                </c:pt>
                <c:pt idx="98">
                  <c:v>42885</c:v>
                </c:pt>
                <c:pt idx="99">
                  <c:v>42886</c:v>
                </c:pt>
                <c:pt idx="100">
                  <c:v>42887</c:v>
                </c:pt>
                <c:pt idx="101">
                  <c:v>42888</c:v>
                </c:pt>
                <c:pt idx="102">
                  <c:v>42891</c:v>
                </c:pt>
                <c:pt idx="103">
                  <c:v>42892</c:v>
                </c:pt>
                <c:pt idx="104">
                  <c:v>42893</c:v>
                </c:pt>
                <c:pt idx="105">
                  <c:v>42894</c:v>
                </c:pt>
                <c:pt idx="106">
                  <c:v>42895</c:v>
                </c:pt>
                <c:pt idx="107">
                  <c:v>42898</c:v>
                </c:pt>
                <c:pt idx="108">
                  <c:v>42899</c:v>
                </c:pt>
                <c:pt idx="109">
                  <c:v>42900</c:v>
                </c:pt>
                <c:pt idx="110">
                  <c:v>42901</c:v>
                </c:pt>
                <c:pt idx="111">
                  <c:v>42902</c:v>
                </c:pt>
                <c:pt idx="112">
                  <c:v>42905</c:v>
                </c:pt>
                <c:pt idx="113">
                  <c:v>42906</c:v>
                </c:pt>
                <c:pt idx="114">
                  <c:v>42907</c:v>
                </c:pt>
                <c:pt idx="115">
                  <c:v>42908</c:v>
                </c:pt>
                <c:pt idx="116">
                  <c:v>42909</c:v>
                </c:pt>
                <c:pt idx="117">
                  <c:v>42912</c:v>
                </c:pt>
                <c:pt idx="118">
                  <c:v>42913</c:v>
                </c:pt>
                <c:pt idx="119">
                  <c:v>42914</c:v>
                </c:pt>
                <c:pt idx="120">
                  <c:v>42915</c:v>
                </c:pt>
                <c:pt idx="121">
                  <c:v>42916</c:v>
                </c:pt>
                <c:pt idx="122">
                  <c:v>42919</c:v>
                </c:pt>
                <c:pt idx="123">
                  <c:v>42920</c:v>
                </c:pt>
                <c:pt idx="124">
                  <c:v>42921</c:v>
                </c:pt>
                <c:pt idx="125">
                  <c:v>42922</c:v>
                </c:pt>
                <c:pt idx="126">
                  <c:v>42923</c:v>
                </c:pt>
                <c:pt idx="127">
                  <c:v>42926</c:v>
                </c:pt>
                <c:pt idx="128">
                  <c:v>42927</c:v>
                </c:pt>
                <c:pt idx="129">
                  <c:v>42928</c:v>
                </c:pt>
                <c:pt idx="130">
                  <c:v>42929</c:v>
                </c:pt>
                <c:pt idx="131">
                  <c:v>42930</c:v>
                </c:pt>
                <c:pt idx="132">
                  <c:v>42933</c:v>
                </c:pt>
                <c:pt idx="133">
                  <c:v>42934</c:v>
                </c:pt>
                <c:pt idx="134">
                  <c:v>42935</c:v>
                </c:pt>
                <c:pt idx="135">
                  <c:v>42936</c:v>
                </c:pt>
                <c:pt idx="136">
                  <c:v>42937</c:v>
                </c:pt>
                <c:pt idx="137">
                  <c:v>42940</c:v>
                </c:pt>
                <c:pt idx="138">
                  <c:v>42941</c:v>
                </c:pt>
                <c:pt idx="139">
                  <c:v>42942</c:v>
                </c:pt>
                <c:pt idx="140">
                  <c:v>42943</c:v>
                </c:pt>
                <c:pt idx="141">
                  <c:v>42944</c:v>
                </c:pt>
                <c:pt idx="142">
                  <c:v>42947</c:v>
                </c:pt>
                <c:pt idx="143">
                  <c:v>42948</c:v>
                </c:pt>
                <c:pt idx="144">
                  <c:v>42949</c:v>
                </c:pt>
                <c:pt idx="145">
                  <c:v>42950</c:v>
                </c:pt>
                <c:pt idx="146">
                  <c:v>42951</c:v>
                </c:pt>
                <c:pt idx="147">
                  <c:v>42954</c:v>
                </c:pt>
                <c:pt idx="148">
                  <c:v>42955</c:v>
                </c:pt>
                <c:pt idx="149">
                  <c:v>42956</c:v>
                </c:pt>
                <c:pt idx="150">
                  <c:v>42957</c:v>
                </c:pt>
                <c:pt idx="151">
                  <c:v>42958</c:v>
                </c:pt>
                <c:pt idx="152">
                  <c:v>42961</c:v>
                </c:pt>
                <c:pt idx="153">
                  <c:v>42962</c:v>
                </c:pt>
                <c:pt idx="154">
                  <c:v>42963</c:v>
                </c:pt>
                <c:pt idx="155">
                  <c:v>42964</c:v>
                </c:pt>
                <c:pt idx="156">
                  <c:v>42965</c:v>
                </c:pt>
                <c:pt idx="157">
                  <c:v>42968</c:v>
                </c:pt>
                <c:pt idx="158">
                  <c:v>42969</c:v>
                </c:pt>
                <c:pt idx="159">
                  <c:v>42970</c:v>
                </c:pt>
                <c:pt idx="160">
                  <c:v>42971</c:v>
                </c:pt>
                <c:pt idx="161">
                  <c:v>42972</c:v>
                </c:pt>
                <c:pt idx="162">
                  <c:v>42975</c:v>
                </c:pt>
                <c:pt idx="163">
                  <c:v>42976</c:v>
                </c:pt>
                <c:pt idx="164">
                  <c:v>42977</c:v>
                </c:pt>
                <c:pt idx="165">
                  <c:v>42978</c:v>
                </c:pt>
                <c:pt idx="166">
                  <c:v>42979</c:v>
                </c:pt>
                <c:pt idx="167">
                  <c:v>42983</c:v>
                </c:pt>
                <c:pt idx="168">
                  <c:v>42984</c:v>
                </c:pt>
                <c:pt idx="169">
                  <c:v>42985</c:v>
                </c:pt>
                <c:pt idx="170">
                  <c:v>42986</c:v>
                </c:pt>
                <c:pt idx="171">
                  <c:v>42989</c:v>
                </c:pt>
                <c:pt idx="172">
                  <c:v>42990</c:v>
                </c:pt>
                <c:pt idx="173">
                  <c:v>42991</c:v>
                </c:pt>
                <c:pt idx="174">
                  <c:v>42992</c:v>
                </c:pt>
                <c:pt idx="175">
                  <c:v>42993</c:v>
                </c:pt>
                <c:pt idx="176">
                  <c:v>42996</c:v>
                </c:pt>
                <c:pt idx="177">
                  <c:v>42997</c:v>
                </c:pt>
                <c:pt idx="178">
                  <c:v>42998</c:v>
                </c:pt>
                <c:pt idx="179">
                  <c:v>42999</c:v>
                </c:pt>
                <c:pt idx="180">
                  <c:v>43000</c:v>
                </c:pt>
                <c:pt idx="181">
                  <c:v>43003</c:v>
                </c:pt>
                <c:pt idx="182">
                  <c:v>43004</c:v>
                </c:pt>
                <c:pt idx="183">
                  <c:v>43005</c:v>
                </c:pt>
                <c:pt idx="184">
                  <c:v>43006</c:v>
                </c:pt>
                <c:pt idx="185">
                  <c:v>43007</c:v>
                </c:pt>
                <c:pt idx="186">
                  <c:v>43010</c:v>
                </c:pt>
                <c:pt idx="187">
                  <c:v>43011</c:v>
                </c:pt>
                <c:pt idx="188">
                  <c:v>43012</c:v>
                </c:pt>
                <c:pt idx="189">
                  <c:v>43013</c:v>
                </c:pt>
                <c:pt idx="190">
                  <c:v>43014</c:v>
                </c:pt>
                <c:pt idx="191">
                  <c:v>43017</c:v>
                </c:pt>
                <c:pt idx="192">
                  <c:v>43018</c:v>
                </c:pt>
                <c:pt idx="193">
                  <c:v>43019</c:v>
                </c:pt>
                <c:pt idx="194">
                  <c:v>43020</c:v>
                </c:pt>
                <c:pt idx="195">
                  <c:v>43021</c:v>
                </c:pt>
                <c:pt idx="196">
                  <c:v>43024</c:v>
                </c:pt>
                <c:pt idx="197">
                  <c:v>43025</c:v>
                </c:pt>
                <c:pt idx="198">
                  <c:v>43026</c:v>
                </c:pt>
                <c:pt idx="199">
                  <c:v>43027</c:v>
                </c:pt>
                <c:pt idx="200">
                  <c:v>43028</c:v>
                </c:pt>
                <c:pt idx="201">
                  <c:v>43031</c:v>
                </c:pt>
                <c:pt idx="202">
                  <c:v>43032</c:v>
                </c:pt>
                <c:pt idx="203">
                  <c:v>43033</c:v>
                </c:pt>
                <c:pt idx="204">
                  <c:v>43034</c:v>
                </c:pt>
                <c:pt idx="205">
                  <c:v>43035</c:v>
                </c:pt>
                <c:pt idx="206">
                  <c:v>43038</c:v>
                </c:pt>
                <c:pt idx="207">
                  <c:v>43039</c:v>
                </c:pt>
                <c:pt idx="208">
                  <c:v>43040</c:v>
                </c:pt>
                <c:pt idx="209">
                  <c:v>43041</c:v>
                </c:pt>
                <c:pt idx="210">
                  <c:v>43042</c:v>
                </c:pt>
                <c:pt idx="211">
                  <c:v>43045</c:v>
                </c:pt>
                <c:pt idx="212">
                  <c:v>43046</c:v>
                </c:pt>
                <c:pt idx="213">
                  <c:v>43047</c:v>
                </c:pt>
                <c:pt idx="214">
                  <c:v>43048</c:v>
                </c:pt>
                <c:pt idx="215">
                  <c:v>43049</c:v>
                </c:pt>
                <c:pt idx="216">
                  <c:v>43052</c:v>
                </c:pt>
                <c:pt idx="217">
                  <c:v>43053</c:v>
                </c:pt>
                <c:pt idx="218">
                  <c:v>43054</c:v>
                </c:pt>
                <c:pt idx="219">
                  <c:v>43055</c:v>
                </c:pt>
                <c:pt idx="220">
                  <c:v>43056</c:v>
                </c:pt>
                <c:pt idx="221">
                  <c:v>43059</c:v>
                </c:pt>
                <c:pt idx="222">
                  <c:v>43060</c:v>
                </c:pt>
                <c:pt idx="223">
                  <c:v>43061</c:v>
                </c:pt>
                <c:pt idx="224">
                  <c:v>43062</c:v>
                </c:pt>
                <c:pt idx="225">
                  <c:v>43063</c:v>
                </c:pt>
                <c:pt idx="226">
                  <c:v>43066</c:v>
                </c:pt>
                <c:pt idx="227">
                  <c:v>43067</c:v>
                </c:pt>
                <c:pt idx="228">
                  <c:v>43068</c:v>
                </c:pt>
                <c:pt idx="229">
                  <c:v>43069</c:v>
                </c:pt>
                <c:pt idx="230">
                  <c:v>43070</c:v>
                </c:pt>
                <c:pt idx="231">
                  <c:v>43073</c:v>
                </c:pt>
                <c:pt idx="232">
                  <c:v>43074</c:v>
                </c:pt>
                <c:pt idx="233">
                  <c:v>43075</c:v>
                </c:pt>
                <c:pt idx="234">
                  <c:v>43076</c:v>
                </c:pt>
                <c:pt idx="235">
                  <c:v>43077</c:v>
                </c:pt>
                <c:pt idx="236">
                  <c:v>43080</c:v>
                </c:pt>
                <c:pt idx="237">
                  <c:v>43081</c:v>
                </c:pt>
                <c:pt idx="238">
                  <c:v>43082</c:v>
                </c:pt>
                <c:pt idx="239">
                  <c:v>43083</c:v>
                </c:pt>
                <c:pt idx="240">
                  <c:v>43084</c:v>
                </c:pt>
                <c:pt idx="241">
                  <c:v>43087</c:v>
                </c:pt>
                <c:pt idx="242">
                  <c:v>43088</c:v>
                </c:pt>
                <c:pt idx="243">
                  <c:v>43089</c:v>
                </c:pt>
                <c:pt idx="244">
                  <c:v>43090</c:v>
                </c:pt>
                <c:pt idx="245">
                  <c:v>43091</c:v>
                </c:pt>
                <c:pt idx="246">
                  <c:v>43094</c:v>
                </c:pt>
                <c:pt idx="247">
                  <c:v>43095</c:v>
                </c:pt>
                <c:pt idx="248">
                  <c:v>43096</c:v>
                </c:pt>
                <c:pt idx="249">
                  <c:v>43097</c:v>
                </c:pt>
                <c:pt idx="250">
                  <c:v>43098</c:v>
                </c:pt>
              </c:numCache>
            </c:numRef>
          </c:cat>
          <c:val>
            <c:numRef>
              <c:f>Sheet1!$D$2:$D$750</c:f>
              <c:numCache>
                <c:formatCode>0%</c:formatCode>
                <c:ptCount val="251"/>
                <c:pt idx="0">
                  <c:v>1</c:v>
                </c:pt>
                <c:pt idx="1">
                  <c:v>1.0669014084507042</c:v>
                </c:pt>
                <c:pt idx="2">
                  <c:v>1.0880281690140845</c:v>
                </c:pt>
                <c:pt idx="3">
                  <c:v>1.0845070422535212</c:v>
                </c:pt>
                <c:pt idx="4">
                  <c:v>1.1091549295774648</c:v>
                </c:pt>
                <c:pt idx="5">
                  <c:v>1.1408450704225352</c:v>
                </c:pt>
                <c:pt idx="6">
                  <c:v>1.1338028169014087</c:v>
                </c:pt>
                <c:pt idx="7">
                  <c:v>1.1690140845070425</c:v>
                </c:pt>
                <c:pt idx="8">
                  <c:v>1.1619718309859155</c:v>
                </c:pt>
                <c:pt idx="9">
                  <c:v>1.1443661971830987</c:v>
                </c:pt>
                <c:pt idx="10">
                  <c:v>1.1126760563380282</c:v>
                </c:pt>
                <c:pt idx="11">
                  <c:v>1.183098591549296</c:v>
                </c:pt>
                <c:pt idx="12">
                  <c:v>1.158450704225352</c:v>
                </c:pt>
                <c:pt idx="13">
                  <c:v>1.158450704225352</c:v>
                </c:pt>
                <c:pt idx="14">
                  <c:v>1.1725352112676055</c:v>
                </c:pt>
                <c:pt idx="15">
                  <c:v>1.1866197183098592</c:v>
                </c:pt>
                <c:pt idx="16">
                  <c:v>1.1971830985915493</c:v>
                </c:pt>
                <c:pt idx="17">
                  <c:v>1.1901408450704225</c:v>
                </c:pt>
                <c:pt idx="18">
                  <c:v>1.2112676056338028</c:v>
                </c:pt>
                <c:pt idx="19">
                  <c:v>1.2112676056338028</c:v>
                </c:pt>
                <c:pt idx="20">
                  <c:v>1.2112676056338028</c:v>
                </c:pt>
                <c:pt idx="21">
                  <c:v>1.2042253521126762</c:v>
                </c:pt>
                <c:pt idx="22">
                  <c:v>1.1971830985915493</c:v>
                </c:pt>
                <c:pt idx="23">
                  <c:v>1.1866197183098592</c:v>
                </c:pt>
                <c:pt idx="24">
                  <c:v>1.2042253521126762</c:v>
                </c:pt>
                <c:pt idx="25">
                  <c:v>1.1866197183098592</c:v>
                </c:pt>
                <c:pt idx="26">
                  <c:v>1.1971830985915493</c:v>
                </c:pt>
                <c:pt idx="27">
                  <c:v>1.2218309859154932</c:v>
                </c:pt>
                <c:pt idx="28">
                  <c:v>1.1971830985915493</c:v>
                </c:pt>
                <c:pt idx="29">
                  <c:v>1.1901408450704225</c:v>
                </c:pt>
                <c:pt idx="30">
                  <c:v>1.1690140845070425</c:v>
                </c:pt>
                <c:pt idx="31">
                  <c:v>1.176056338028169</c:v>
                </c:pt>
                <c:pt idx="32">
                  <c:v>1.1690140845070425</c:v>
                </c:pt>
                <c:pt idx="33">
                  <c:v>1.1725352112676055</c:v>
                </c:pt>
                <c:pt idx="34">
                  <c:v>1.1725352112676055</c:v>
                </c:pt>
                <c:pt idx="35">
                  <c:v>1.176056338028169</c:v>
                </c:pt>
                <c:pt idx="36">
                  <c:v>1.158450704225352</c:v>
                </c:pt>
                <c:pt idx="37">
                  <c:v>1.147887323943662</c:v>
                </c:pt>
                <c:pt idx="38">
                  <c:v>1.1302816901408452</c:v>
                </c:pt>
                <c:pt idx="39">
                  <c:v>1.1549295774647887</c:v>
                </c:pt>
                <c:pt idx="40">
                  <c:v>1.1690140845070425</c:v>
                </c:pt>
                <c:pt idx="41">
                  <c:v>1.1619718309859155</c:v>
                </c:pt>
                <c:pt idx="42">
                  <c:v>1.1690140845070425</c:v>
                </c:pt>
                <c:pt idx="43">
                  <c:v>1.183098591549296</c:v>
                </c:pt>
                <c:pt idx="44">
                  <c:v>1.165492957746479</c:v>
                </c:pt>
                <c:pt idx="45">
                  <c:v>1.1619718309859155</c:v>
                </c:pt>
                <c:pt idx="46">
                  <c:v>1.1549295774647887</c:v>
                </c:pt>
                <c:pt idx="47">
                  <c:v>1.158450704225352</c:v>
                </c:pt>
                <c:pt idx="48">
                  <c:v>1.1514084507042255</c:v>
                </c:pt>
                <c:pt idx="49">
                  <c:v>1.176056338028169</c:v>
                </c:pt>
                <c:pt idx="50">
                  <c:v>1.1795774647887325</c:v>
                </c:pt>
                <c:pt idx="51">
                  <c:v>1.2253521126760563</c:v>
                </c:pt>
                <c:pt idx="52">
                  <c:v>1.2253521126760563</c:v>
                </c:pt>
                <c:pt idx="53">
                  <c:v>1.2288732394366197</c:v>
                </c:pt>
                <c:pt idx="54">
                  <c:v>1.26056338028169</c:v>
                </c:pt>
                <c:pt idx="55">
                  <c:v>1.25</c:v>
                </c:pt>
                <c:pt idx="56">
                  <c:v>1.2253521126760563</c:v>
                </c:pt>
                <c:pt idx="57">
                  <c:v>1.2253521126760563</c:v>
                </c:pt>
                <c:pt idx="58">
                  <c:v>1.25</c:v>
                </c:pt>
                <c:pt idx="59">
                  <c:v>1.2359154929577465</c:v>
                </c:pt>
                <c:pt idx="60">
                  <c:v>1.2077464788732395</c:v>
                </c:pt>
                <c:pt idx="61">
                  <c:v>1.2112676056338028</c:v>
                </c:pt>
                <c:pt idx="62">
                  <c:v>1.2077464788732395</c:v>
                </c:pt>
                <c:pt idx="63">
                  <c:v>1.2042253521126762</c:v>
                </c:pt>
                <c:pt idx="64">
                  <c:v>1.1971830985915493</c:v>
                </c:pt>
                <c:pt idx="65">
                  <c:v>1.1971830985915493</c:v>
                </c:pt>
                <c:pt idx="66">
                  <c:v>1.1971830985915493</c:v>
                </c:pt>
                <c:pt idx="67">
                  <c:v>1.1901408450704225</c:v>
                </c:pt>
                <c:pt idx="68">
                  <c:v>1.2007042253521127</c:v>
                </c:pt>
                <c:pt idx="69">
                  <c:v>1.1549295774647887</c:v>
                </c:pt>
                <c:pt idx="70">
                  <c:v>1.1619718309859155</c:v>
                </c:pt>
                <c:pt idx="71">
                  <c:v>1.147887323943662</c:v>
                </c:pt>
                <c:pt idx="72">
                  <c:v>1.1690140845070425</c:v>
                </c:pt>
                <c:pt idx="73">
                  <c:v>1.165492957746479</c:v>
                </c:pt>
                <c:pt idx="74">
                  <c:v>1.1514084507042255</c:v>
                </c:pt>
                <c:pt idx="75">
                  <c:v>1.1514084507042255</c:v>
                </c:pt>
                <c:pt idx="76">
                  <c:v>1.1619718309859155</c:v>
                </c:pt>
                <c:pt idx="77">
                  <c:v>1.1690140845070425</c:v>
                </c:pt>
                <c:pt idx="78">
                  <c:v>1.1690140845070425</c:v>
                </c:pt>
                <c:pt idx="79">
                  <c:v>1.1690140845070425</c:v>
                </c:pt>
                <c:pt idx="80">
                  <c:v>1.183098591549296</c:v>
                </c:pt>
                <c:pt idx="81">
                  <c:v>1.165492957746479</c:v>
                </c:pt>
                <c:pt idx="82">
                  <c:v>1.1619718309859155</c:v>
                </c:pt>
                <c:pt idx="83">
                  <c:v>1.1690140845070425</c:v>
                </c:pt>
                <c:pt idx="84">
                  <c:v>1.2042253521126762</c:v>
                </c:pt>
                <c:pt idx="85">
                  <c:v>1.1971830985915493</c:v>
                </c:pt>
                <c:pt idx="86">
                  <c:v>1.193661971830986</c:v>
                </c:pt>
                <c:pt idx="87">
                  <c:v>1.1901408450704225</c:v>
                </c:pt>
                <c:pt idx="88">
                  <c:v>1.1901408450704225</c:v>
                </c:pt>
                <c:pt idx="89">
                  <c:v>1.176056338028169</c:v>
                </c:pt>
                <c:pt idx="90">
                  <c:v>1.183098591549296</c:v>
                </c:pt>
                <c:pt idx="91">
                  <c:v>1.2112676056338028</c:v>
                </c:pt>
                <c:pt idx="92">
                  <c:v>1.295774647887324</c:v>
                </c:pt>
                <c:pt idx="93">
                  <c:v>1.3063380281690142</c:v>
                </c:pt>
                <c:pt idx="94">
                  <c:v>1.3556338028169015</c:v>
                </c:pt>
                <c:pt idx="95">
                  <c:v>1.3450704225352115</c:v>
                </c:pt>
                <c:pt idx="96">
                  <c:v>1.3732394366197185</c:v>
                </c:pt>
                <c:pt idx="97">
                  <c:v>1.3380281690140845</c:v>
                </c:pt>
                <c:pt idx="98">
                  <c:v>1.2922535211267607</c:v>
                </c:pt>
                <c:pt idx="99">
                  <c:v>1.2992957746478873</c:v>
                </c:pt>
                <c:pt idx="100">
                  <c:v>1.2887323943661972</c:v>
                </c:pt>
                <c:pt idx="101">
                  <c:v>1.285211267605634</c:v>
                </c:pt>
                <c:pt idx="102">
                  <c:v>1.3169014084507042</c:v>
                </c:pt>
                <c:pt idx="103">
                  <c:v>1.3661971830985915</c:v>
                </c:pt>
                <c:pt idx="104">
                  <c:v>1.3661971830985915</c:v>
                </c:pt>
                <c:pt idx="105">
                  <c:v>1.3450704225352115</c:v>
                </c:pt>
                <c:pt idx="106">
                  <c:v>1.3274647887323945</c:v>
                </c:pt>
                <c:pt idx="107">
                  <c:v>1.3345070422535212</c:v>
                </c:pt>
                <c:pt idx="108">
                  <c:v>1.3732394366197185</c:v>
                </c:pt>
                <c:pt idx="109">
                  <c:v>1.4084507042253522</c:v>
                </c:pt>
                <c:pt idx="110">
                  <c:v>1.3943661971830987</c:v>
                </c:pt>
                <c:pt idx="111">
                  <c:v>1.3908450704225352</c:v>
                </c:pt>
                <c:pt idx="112">
                  <c:v>1.4084507042253522</c:v>
                </c:pt>
                <c:pt idx="113">
                  <c:v>1.4471830985915495</c:v>
                </c:pt>
                <c:pt idx="114">
                  <c:v>1.4295774647887325</c:v>
                </c:pt>
                <c:pt idx="115">
                  <c:v>1.3978873239436622</c:v>
                </c:pt>
                <c:pt idx="116">
                  <c:v>1.4014084507042253</c:v>
                </c:pt>
                <c:pt idx="117">
                  <c:v>1.4225352112676057</c:v>
                </c:pt>
                <c:pt idx="118">
                  <c:v>1.4014084507042253</c:v>
                </c:pt>
                <c:pt idx="119">
                  <c:v>1.4049295774647887</c:v>
                </c:pt>
                <c:pt idx="120">
                  <c:v>1.4295774647887325</c:v>
                </c:pt>
                <c:pt idx="121">
                  <c:v>1.436619718309859</c:v>
                </c:pt>
                <c:pt idx="122">
                  <c:v>1.4577464788732395</c:v>
                </c:pt>
                <c:pt idx="123">
                  <c:v>1.4295774647887325</c:v>
                </c:pt>
                <c:pt idx="124">
                  <c:v>1.436619718309859</c:v>
                </c:pt>
                <c:pt idx="125">
                  <c:v>1.4295774647887325</c:v>
                </c:pt>
                <c:pt idx="126">
                  <c:v>1.4225352112676057</c:v>
                </c:pt>
                <c:pt idx="127">
                  <c:v>1.3873239436619718</c:v>
                </c:pt>
                <c:pt idx="128">
                  <c:v>1.3873239436619718</c:v>
                </c:pt>
                <c:pt idx="129">
                  <c:v>1.359154929577465</c:v>
                </c:pt>
                <c:pt idx="130">
                  <c:v>1.3767605633802817</c:v>
                </c:pt>
                <c:pt idx="131">
                  <c:v>1.359154929577465</c:v>
                </c:pt>
                <c:pt idx="132">
                  <c:v>1.3309859154929577</c:v>
                </c:pt>
                <c:pt idx="133">
                  <c:v>1.3345070422535212</c:v>
                </c:pt>
                <c:pt idx="134">
                  <c:v>1.341549295774648</c:v>
                </c:pt>
                <c:pt idx="135">
                  <c:v>1.3802816901408452</c:v>
                </c:pt>
                <c:pt idx="136">
                  <c:v>1.3556338028169015</c:v>
                </c:pt>
                <c:pt idx="137">
                  <c:v>1.3661971830985915</c:v>
                </c:pt>
                <c:pt idx="138">
                  <c:v>1.443661971830986</c:v>
                </c:pt>
                <c:pt idx="139">
                  <c:v>1.4507042253521127</c:v>
                </c:pt>
                <c:pt idx="140">
                  <c:v>1.4577464788732395</c:v>
                </c:pt>
                <c:pt idx="141">
                  <c:v>1.4788732394366197</c:v>
                </c:pt>
                <c:pt idx="142">
                  <c:v>1.563380281690141</c:v>
                </c:pt>
                <c:pt idx="143">
                  <c:v>1.563380281690141</c:v>
                </c:pt>
                <c:pt idx="144">
                  <c:v>1.5809859154929577</c:v>
                </c:pt>
                <c:pt idx="145">
                  <c:v>1.6126760563380282</c:v>
                </c:pt>
                <c:pt idx="146">
                  <c:v>1.5774647887323943</c:v>
                </c:pt>
                <c:pt idx="147">
                  <c:v>1.5845070422535212</c:v>
                </c:pt>
                <c:pt idx="148">
                  <c:v>1.591549295774648</c:v>
                </c:pt>
                <c:pt idx="149">
                  <c:v>1.436619718309859</c:v>
                </c:pt>
                <c:pt idx="150">
                  <c:v>1.4295774647887325</c:v>
                </c:pt>
                <c:pt idx="151">
                  <c:v>1.4295774647887325</c:v>
                </c:pt>
                <c:pt idx="152">
                  <c:v>1.4647887323943662</c:v>
                </c:pt>
                <c:pt idx="153">
                  <c:v>1.4295774647887325</c:v>
                </c:pt>
                <c:pt idx="154">
                  <c:v>1.4084507042253522</c:v>
                </c:pt>
                <c:pt idx="155">
                  <c:v>1.352112676056338</c:v>
                </c:pt>
                <c:pt idx="156">
                  <c:v>1.3908450704225352</c:v>
                </c:pt>
                <c:pt idx="157">
                  <c:v>1.3838028169014085</c:v>
                </c:pt>
                <c:pt idx="158">
                  <c:v>1.3485915492957745</c:v>
                </c:pt>
                <c:pt idx="159">
                  <c:v>1.3661971830985915</c:v>
                </c:pt>
                <c:pt idx="160">
                  <c:v>1.3943661971830987</c:v>
                </c:pt>
                <c:pt idx="161">
                  <c:v>1.3908450704225352</c:v>
                </c:pt>
                <c:pt idx="162">
                  <c:v>1.3838028169014085</c:v>
                </c:pt>
                <c:pt idx="163">
                  <c:v>1.3838028169014085</c:v>
                </c:pt>
                <c:pt idx="164">
                  <c:v>1.3626760563380282</c:v>
                </c:pt>
                <c:pt idx="165">
                  <c:v>1.4577464788732395</c:v>
                </c:pt>
                <c:pt idx="166">
                  <c:v>1.4823943661971832</c:v>
                </c:pt>
                <c:pt idx="167">
                  <c:v>1.4753521126760563</c:v>
                </c:pt>
                <c:pt idx="168">
                  <c:v>1.4507042253521127</c:v>
                </c:pt>
                <c:pt idx="169">
                  <c:v>1.4683098591549297</c:v>
                </c:pt>
                <c:pt idx="170">
                  <c:v>1.433098591549296</c:v>
                </c:pt>
                <c:pt idx="171">
                  <c:v>1.4225352112676057</c:v>
                </c:pt>
                <c:pt idx="172">
                  <c:v>1.443661971830986</c:v>
                </c:pt>
                <c:pt idx="173">
                  <c:v>1.443661971830986</c:v>
                </c:pt>
                <c:pt idx="174">
                  <c:v>1.454225352112676</c:v>
                </c:pt>
                <c:pt idx="175">
                  <c:v>1.436619718309859</c:v>
                </c:pt>
                <c:pt idx="176">
                  <c:v>1.443661971830986</c:v>
                </c:pt>
                <c:pt idx="177">
                  <c:v>1.454225352112676</c:v>
                </c:pt>
                <c:pt idx="178">
                  <c:v>1.443661971830986</c:v>
                </c:pt>
                <c:pt idx="179">
                  <c:v>1.4683098591549297</c:v>
                </c:pt>
                <c:pt idx="180">
                  <c:v>1.4507042253521127</c:v>
                </c:pt>
                <c:pt idx="181">
                  <c:v>1.436619718309859</c:v>
                </c:pt>
                <c:pt idx="182">
                  <c:v>1.436619718309859</c:v>
                </c:pt>
                <c:pt idx="183">
                  <c:v>1.4225352112676057</c:v>
                </c:pt>
                <c:pt idx="184">
                  <c:v>1.3838028169014085</c:v>
                </c:pt>
                <c:pt idx="185">
                  <c:v>1.3802816901408452</c:v>
                </c:pt>
                <c:pt idx="186">
                  <c:v>1.3873239436619718</c:v>
                </c:pt>
                <c:pt idx="187">
                  <c:v>1.3978873239436622</c:v>
                </c:pt>
                <c:pt idx="188">
                  <c:v>1.4119718309859157</c:v>
                </c:pt>
                <c:pt idx="189">
                  <c:v>1.4014084507042253</c:v>
                </c:pt>
                <c:pt idx="190">
                  <c:v>1.4049295774647887</c:v>
                </c:pt>
                <c:pt idx="191">
                  <c:v>1.4084507042253522</c:v>
                </c:pt>
                <c:pt idx="192">
                  <c:v>1.4084507042253522</c:v>
                </c:pt>
                <c:pt idx="193">
                  <c:v>1.4295774647887325</c:v>
                </c:pt>
                <c:pt idx="194">
                  <c:v>1.4190140845070423</c:v>
                </c:pt>
                <c:pt idx="195">
                  <c:v>1.4225352112676057</c:v>
                </c:pt>
                <c:pt idx="196">
                  <c:v>1.433098591549296</c:v>
                </c:pt>
                <c:pt idx="197">
                  <c:v>1.5140845070422535</c:v>
                </c:pt>
                <c:pt idx="198">
                  <c:v>1.5070422535211268</c:v>
                </c:pt>
                <c:pt idx="199">
                  <c:v>1.4964788732394367</c:v>
                </c:pt>
                <c:pt idx="200">
                  <c:v>1.5070422535211268</c:v>
                </c:pt>
                <c:pt idx="201">
                  <c:v>1.471830985915493</c:v>
                </c:pt>
                <c:pt idx="202">
                  <c:v>1.461267605633803</c:v>
                </c:pt>
                <c:pt idx="203">
                  <c:v>1.4788732394366197</c:v>
                </c:pt>
                <c:pt idx="204">
                  <c:v>1.4577464788732395</c:v>
                </c:pt>
                <c:pt idx="205">
                  <c:v>1.4929577464788732</c:v>
                </c:pt>
                <c:pt idx="206">
                  <c:v>1.5387323943661975</c:v>
                </c:pt>
                <c:pt idx="207">
                  <c:v>1.5387323943661975</c:v>
                </c:pt>
                <c:pt idx="208">
                  <c:v>1.5774647887323943</c:v>
                </c:pt>
                <c:pt idx="209">
                  <c:v>1.5422535211267605</c:v>
                </c:pt>
                <c:pt idx="210">
                  <c:v>1.5774647887323943</c:v>
                </c:pt>
                <c:pt idx="211">
                  <c:v>1.609154929577465</c:v>
                </c:pt>
                <c:pt idx="212">
                  <c:v>1.609154929577465</c:v>
                </c:pt>
                <c:pt idx="213">
                  <c:v>1.6760563380281692</c:v>
                </c:pt>
                <c:pt idx="214">
                  <c:v>1.6549295774647887</c:v>
                </c:pt>
                <c:pt idx="215">
                  <c:v>1.6619718309859157</c:v>
                </c:pt>
                <c:pt idx="216">
                  <c:v>1.6866197183098592</c:v>
                </c:pt>
                <c:pt idx="217">
                  <c:v>1.711267605633803</c:v>
                </c:pt>
                <c:pt idx="218">
                  <c:v>1.704225352112676</c:v>
                </c:pt>
                <c:pt idx="219">
                  <c:v>1.7007042253521127</c:v>
                </c:pt>
                <c:pt idx="220">
                  <c:v>1.693661971830986</c:v>
                </c:pt>
                <c:pt idx="221">
                  <c:v>1.6901408450704227</c:v>
                </c:pt>
                <c:pt idx="222">
                  <c:v>1.693661971830986</c:v>
                </c:pt>
                <c:pt idx="223">
                  <c:v>1.8098591549295775</c:v>
                </c:pt>
                <c:pt idx="224">
                  <c:v>1.7816901408450705</c:v>
                </c:pt>
                <c:pt idx="225">
                  <c:v>1.7816901408450705</c:v>
                </c:pt>
                <c:pt idx="226">
                  <c:v>1.7746478873239437</c:v>
                </c:pt>
                <c:pt idx="227">
                  <c:v>1.7605633802816902</c:v>
                </c:pt>
                <c:pt idx="228">
                  <c:v>1.802816901408451</c:v>
                </c:pt>
                <c:pt idx="229">
                  <c:v>1.806338028169014</c:v>
                </c:pt>
                <c:pt idx="230">
                  <c:v>1.795774647887324</c:v>
                </c:pt>
                <c:pt idx="231">
                  <c:v>1.795774647887324</c:v>
                </c:pt>
                <c:pt idx="232">
                  <c:v>1.7535211267605633</c:v>
                </c:pt>
                <c:pt idx="233">
                  <c:v>1.7500000000000002</c:v>
                </c:pt>
                <c:pt idx="234">
                  <c:v>1.7605633802816902</c:v>
                </c:pt>
                <c:pt idx="235">
                  <c:v>1.7605633802816902</c:v>
                </c:pt>
                <c:pt idx="236">
                  <c:v>1.6901408450704227</c:v>
                </c:pt>
                <c:pt idx="237">
                  <c:v>1.6971830985915495</c:v>
                </c:pt>
                <c:pt idx="238">
                  <c:v>1.6830985915492958</c:v>
                </c:pt>
                <c:pt idx="239">
                  <c:v>1.721830985915493</c:v>
                </c:pt>
                <c:pt idx="240">
                  <c:v>1.711267605633803</c:v>
                </c:pt>
                <c:pt idx="241">
                  <c:v>1.7147887323943665</c:v>
                </c:pt>
                <c:pt idx="242">
                  <c:v>1.6971830985915495</c:v>
                </c:pt>
                <c:pt idx="243">
                  <c:v>1.7253521126760565</c:v>
                </c:pt>
                <c:pt idx="244">
                  <c:v>1.704225352112676</c:v>
                </c:pt>
                <c:pt idx="245">
                  <c:v>1.6795774647887325</c:v>
                </c:pt>
                <c:pt idx="246">
                  <c:v>1.6760563380281692</c:v>
                </c:pt>
                <c:pt idx="247">
                  <c:v>1.6971830985915495</c:v>
                </c:pt>
                <c:pt idx="248">
                  <c:v>1.7183098591549295</c:v>
                </c:pt>
                <c:pt idx="249">
                  <c:v>1.7429577464788732</c:v>
                </c:pt>
                <c:pt idx="250">
                  <c:v>1.795774647887324</c:v>
                </c:pt>
              </c:numCache>
            </c:numRef>
          </c:val>
          <c:smooth val="0"/>
        </c:ser>
        <c:ser>
          <c:idx val="3"/>
          <c:order val="3"/>
          <c:tx>
            <c:strRef>
              <c:f>Sheet1!$E$1</c:f>
              <c:strCache>
                <c:ptCount val="1"/>
                <c:pt idx="0">
                  <c:v>MBB</c:v>
                </c:pt>
              </c:strCache>
            </c:strRef>
          </c:tx>
          <c:spPr>
            <a:ln>
              <a:solidFill>
                <a:srgbClr val="005BAA"/>
              </a:solidFill>
            </a:ln>
          </c:spPr>
          <c:marker>
            <c:symbol val="none"/>
          </c:marker>
          <c:cat>
            <c:numRef>
              <c:f>Sheet1!$A$2:$A$750</c:f>
              <c:numCache>
                <c:formatCode>dd/mm/yyyy</c:formatCode>
                <c:ptCount val="251"/>
                <c:pt idx="0">
                  <c:v>42734</c:v>
                </c:pt>
                <c:pt idx="1">
                  <c:v>42738</c:v>
                </c:pt>
                <c:pt idx="2">
                  <c:v>42739</c:v>
                </c:pt>
                <c:pt idx="3">
                  <c:v>42740</c:v>
                </c:pt>
                <c:pt idx="4">
                  <c:v>42741</c:v>
                </c:pt>
                <c:pt idx="5">
                  <c:v>42744</c:v>
                </c:pt>
                <c:pt idx="6">
                  <c:v>42745</c:v>
                </c:pt>
                <c:pt idx="7">
                  <c:v>42746</c:v>
                </c:pt>
                <c:pt idx="8">
                  <c:v>42747</c:v>
                </c:pt>
                <c:pt idx="9">
                  <c:v>42748</c:v>
                </c:pt>
                <c:pt idx="10">
                  <c:v>42751</c:v>
                </c:pt>
                <c:pt idx="11">
                  <c:v>42752</c:v>
                </c:pt>
                <c:pt idx="12">
                  <c:v>42753</c:v>
                </c:pt>
                <c:pt idx="13">
                  <c:v>42754</c:v>
                </c:pt>
                <c:pt idx="14">
                  <c:v>42755</c:v>
                </c:pt>
                <c:pt idx="15">
                  <c:v>42758</c:v>
                </c:pt>
                <c:pt idx="16">
                  <c:v>42759</c:v>
                </c:pt>
                <c:pt idx="17">
                  <c:v>42760</c:v>
                </c:pt>
                <c:pt idx="18">
                  <c:v>42768</c:v>
                </c:pt>
                <c:pt idx="19">
                  <c:v>42769</c:v>
                </c:pt>
                <c:pt idx="20">
                  <c:v>42772</c:v>
                </c:pt>
                <c:pt idx="21">
                  <c:v>42773</c:v>
                </c:pt>
                <c:pt idx="22">
                  <c:v>42774</c:v>
                </c:pt>
                <c:pt idx="23">
                  <c:v>42775</c:v>
                </c:pt>
                <c:pt idx="24">
                  <c:v>42776</c:v>
                </c:pt>
                <c:pt idx="25">
                  <c:v>42779</c:v>
                </c:pt>
                <c:pt idx="26">
                  <c:v>42780</c:v>
                </c:pt>
                <c:pt idx="27">
                  <c:v>42781</c:v>
                </c:pt>
                <c:pt idx="28">
                  <c:v>42782</c:v>
                </c:pt>
                <c:pt idx="29">
                  <c:v>42783</c:v>
                </c:pt>
                <c:pt idx="30">
                  <c:v>42786</c:v>
                </c:pt>
                <c:pt idx="31">
                  <c:v>42787</c:v>
                </c:pt>
                <c:pt idx="32">
                  <c:v>42788</c:v>
                </c:pt>
                <c:pt idx="33">
                  <c:v>42789</c:v>
                </c:pt>
                <c:pt idx="34">
                  <c:v>42790</c:v>
                </c:pt>
                <c:pt idx="35">
                  <c:v>42793</c:v>
                </c:pt>
                <c:pt idx="36">
                  <c:v>42794</c:v>
                </c:pt>
                <c:pt idx="37">
                  <c:v>42795</c:v>
                </c:pt>
                <c:pt idx="38">
                  <c:v>42796</c:v>
                </c:pt>
                <c:pt idx="39">
                  <c:v>42797</c:v>
                </c:pt>
                <c:pt idx="40">
                  <c:v>42800</c:v>
                </c:pt>
                <c:pt idx="41">
                  <c:v>42801</c:v>
                </c:pt>
                <c:pt idx="42">
                  <c:v>42802</c:v>
                </c:pt>
                <c:pt idx="43">
                  <c:v>42803</c:v>
                </c:pt>
                <c:pt idx="44">
                  <c:v>42804</c:v>
                </c:pt>
                <c:pt idx="45">
                  <c:v>42807</c:v>
                </c:pt>
                <c:pt idx="46">
                  <c:v>42808</c:v>
                </c:pt>
                <c:pt idx="47">
                  <c:v>42809</c:v>
                </c:pt>
                <c:pt idx="48">
                  <c:v>42810</c:v>
                </c:pt>
                <c:pt idx="49">
                  <c:v>42811</c:v>
                </c:pt>
                <c:pt idx="50">
                  <c:v>42814</c:v>
                </c:pt>
                <c:pt idx="51">
                  <c:v>42815</c:v>
                </c:pt>
                <c:pt idx="52">
                  <c:v>42816</c:v>
                </c:pt>
                <c:pt idx="53">
                  <c:v>42817</c:v>
                </c:pt>
                <c:pt idx="54">
                  <c:v>42818</c:v>
                </c:pt>
                <c:pt idx="55">
                  <c:v>42821</c:v>
                </c:pt>
                <c:pt idx="56">
                  <c:v>42822</c:v>
                </c:pt>
                <c:pt idx="57">
                  <c:v>42823</c:v>
                </c:pt>
                <c:pt idx="58">
                  <c:v>42824</c:v>
                </c:pt>
                <c:pt idx="59">
                  <c:v>42825</c:v>
                </c:pt>
                <c:pt idx="60">
                  <c:v>42828</c:v>
                </c:pt>
                <c:pt idx="61">
                  <c:v>42829</c:v>
                </c:pt>
                <c:pt idx="62">
                  <c:v>42830</c:v>
                </c:pt>
                <c:pt idx="63">
                  <c:v>42832</c:v>
                </c:pt>
                <c:pt idx="64">
                  <c:v>42835</c:v>
                </c:pt>
                <c:pt idx="65">
                  <c:v>42836</c:v>
                </c:pt>
                <c:pt idx="66">
                  <c:v>42837</c:v>
                </c:pt>
                <c:pt idx="67">
                  <c:v>42838</c:v>
                </c:pt>
                <c:pt idx="68">
                  <c:v>42839</c:v>
                </c:pt>
                <c:pt idx="69">
                  <c:v>42842</c:v>
                </c:pt>
                <c:pt idx="70">
                  <c:v>42843</c:v>
                </c:pt>
                <c:pt idx="71">
                  <c:v>42844</c:v>
                </c:pt>
                <c:pt idx="72">
                  <c:v>42845</c:v>
                </c:pt>
                <c:pt idx="73">
                  <c:v>42846</c:v>
                </c:pt>
                <c:pt idx="74">
                  <c:v>42849</c:v>
                </c:pt>
                <c:pt idx="75">
                  <c:v>42850</c:v>
                </c:pt>
                <c:pt idx="76">
                  <c:v>42851</c:v>
                </c:pt>
                <c:pt idx="77">
                  <c:v>42852</c:v>
                </c:pt>
                <c:pt idx="78">
                  <c:v>42853</c:v>
                </c:pt>
                <c:pt idx="79">
                  <c:v>42858</c:v>
                </c:pt>
                <c:pt idx="80">
                  <c:v>42859</c:v>
                </c:pt>
                <c:pt idx="81">
                  <c:v>42860</c:v>
                </c:pt>
                <c:pt idx="82">
                  <c:v>42863</c:v>
                </c:pt>
                <c:pt idx="83">
                  <c:v>42864</c:v>
                </c:pt>
                <c:pt idx="84">
                  <c:v>42865</c:v>
                </c:pt>
                <c:pt idx="85">
                  <c:v>42866</c:v>
                </c:pt>
                <c:pt idx="86">
                  <c:v>42867</c:v>
                </c:pt>
                <c:pt idx="87">
                  <c:v>42870</c:v>
                </c:pt>
                <c:pt idx="88">
                  <c:v>42871</c:v>
                </c:pt>
                <c:pt idx="89">
                  <c:v>42872</c:v>
                </c:pt>
                <c:pt idx="90">
                  <c:v>42873</c:v>
                </c:pt>
                <c:pt idx="91">
                  <c:v>42874</c:v>
                </c:pt>
                <c:pt idx="92">
                  <c:v>42877</c:v>
                </c:pt>
                <c:pt idx="93">
                  <c:v>42878</c:v>
                </c:pt>
                <c:pt idx="94">
                  <c:v>42879</c:v>
                </c:pt>
                <c:pt idx="95">
                  <c:v>42880</c:v>
                </c:pt>
                <c:pt idx="96">
                  <c:v>42881</c:v>
                </c:pt>
                <c:pt idx="97">
                  <c:v>42884</c:v>
                </c:pt>
                <c:pt idx="98">
                  <c:v>42885</c:v>
                </c:pt>
                <c:pt idx="99">
                  <c:v>42886</c:v>
                </c:pt>
                <c:pt idx="100">
                  <c:v>42887</c:v>
                </c:pt>
                <c:pt idx="101">
                  <c:v>42888</c:v>
                </c:pt>
                <c:pt idx="102">
                  <c:v>42891</c:v>
                </c:pt>
                <c:pt idx="103">
                  <c:v>42892</c:v>
                </c:pt>
                <c:pt idx="104">
                  <c:v>42893</c:v>
                </c:pt>
                <c:pt idx="105">
                  <c:v>42894</c:v>
                </c:pt>
                <c:pt idx="106">
                  <c:v>42895</c:v>
                </c:pt>
                <c:pt idx="107">
                  <c:v>42898</c:v>
                </c:pt>
                <c:pt idx="108">
                  <c:v>42899</c:v>
                </c:pt>
                <c:pt idx="109">
                  <c:v>42900</c:v>
                </c:pt>
                <c:pt idx="110">
                  <c:v>42901</c:v>
                </c:pt>
                <c:pt idx="111">
                  <c:v>42902</c:v>
                </c:pt>
                <c:pt idx="112">
                  <c:v>42905</c:v>
                </c:pt>
                <c:pt idx="113">
                  <c:v>42906</c:v>
                </c:pt>
                <c:pt idx="114">
                  <c:v>42907</c:v>
                </c:pt>
                <c:pt idx="115">
                  <c:v>42908</c:v>
                </c:pt>
                <c:pt idx="116">
                  <c:v>42909</c:v>
                </c:pt>
                <c:pt idx="117">
                  <c:v>42912</c:v>
                </c:pt>
                <c:pt idx="118">
                  <c:v>42913</c:v>
                </c:pt>
                <c:pt idx="119">
                  <c:v>42914</c:v>
                </c:pt>
                <c:pt idx="120">
                  <c:v>42915</c:v>
                </c:pt>
                <c:pt idx="121">
                  <c:v>42916</c:v>
                </c:pt>
                <c:pt idx="122">
                  <c:v>42919</c:v>
                </c:pt>
                <c:pt idx="123">
                  <c:v>42920</c:v>
                </c:pt>
                <c:pt idx="124">
                  <c:v>42921</c:v>
                </c:pt>
                <c:pt idx="125">
                  <c:v>42922</c:v>
                </c:pt>
                <c:pt idx="126">
                  <c:v>42923</c:v>
                </c:pt>
                <c:pt idx="127">
                  <c:v>42926</c:v>
                </c:pt>
                <c:pt idx="128">
                  <c:v>42927</c:v>
                </c:pt>
                <c:pt idx="129">
                  <c:v>42928</c:v>
                </c:pt>
                <c:pt idx="130">
                  <c:v>42929</c:v>
                </c:pt>
                <c:pt idx="131">
                  <c:v>42930</c:v>
                </c:pt>
                <c:pt idx="132">
                  <c:v>42933</c:v>
                </c:pt>
                <c:pt idx="133">
                  <c:v>42934</c:v>
                </c:pt>
                <c:pt idx="134">
                  <c:v>42935</c:v>
                </c:pt>
                <c:pt idx="135">
                  <c:v>42936</c:v>
                </c:pt>
                <c:pt idx="136">
                  <c:v>42937</c:v>
                </c:pt>
                <c:pt idx="137">
                  <c:v>42940</c:v>
                </c:pt>
                <c:pt idx="138">
                  <c:v>42941</c:v>
                </c:pt>
                <c:pt idx="139">
                  <c:v>42942</c:v>
                </c:pt>
                <c:pt idx="140">
                  <c:v>42943</c:v>
                </c:pt>
                <c:pt idx="141">
                  <c:v>42944</c:v>
                </c:pt>
                <c:pt idx="142">
                  <c:v>42947</c:v>
                </c:pt>
                <c:pt idx="143">
                  <c:v>42948</c:v>
                </c:pt>
                <c:pt idx="144">
                  <c:v>42949</c:v>
                </c:pt>
                <c:pt idx="145">
                  <c:v>42950</c:v>
                </c:pt>
                <c:pt idx="146">
                  <c:v>42951</c:v>
                </c:pt>
                <c:pt idx="147">
                  <c:v>42954</c:v>
                </c:pt>
                <c:pt idx="148">
                  <c:v>42955</c:v>
                </c:pt>
                <c:pt idx="149">
                  <c:v>42956</c:v>
                </c:pt>
                <c:pt idx="150">
                  <c:v>42957</c:v>
                </c:pt>
                <c:pt idx="151">
                  <c:v>42958</c:v>
                </c:pt>
                <c:pt idx="152">
                  <c:v>42961</c:v>
                </c:pt>
                <c:pt idx="153">
                  <c:v>42962</c:v>
                </c:pt>
                <c:pt idx="154">
                  <c:v>42963</c:v>
                </c:pt>
                <c:pt idx="155">
                  <c:v>42964</c:v>
                </c:pt>
                <c:pt idx="156">
                  <c:v>42965</c:v>
                </c:pt>
                <c:pt idx="157">
                  <c:v>42968</c:v>
                </c:pt>
                <c:pt idx="158">
                  <c:v>42969</c:v>
                </c:pt>
                <c:pt idx="159">
                  <c:v>42970</c:v>
                </c:pt>
                <c:pt idx="160">
                  <c:v>42971</c:v>
                </c:pt>
                <c:pt idx="161">
                  <c:v>42972</c:v>
                </c:pt>
                <c:pt idx="162">
                  <c:v>42975</c:v>
                </c:pt>
                <c:pt idx="163">
                  <c:v>42976</c:v>
                </c:pt>
                <c:pt idx="164">
                  <c:v>42977</c:v>
                </c:pt>
                <c:pt idx="165">
                  <c:v>42978</c:v>
                </c:pt>
                <c:pt idx="166">
                  <c:v>42979</c:v>
                </c:pt>
                <c:pt idx="167">
                  <c:v>42983</c:v>
                </c:pt>
                <c:pt idx="168">
                  <c:v>42984</c:v>
                </c:pt>
                <c:pt idx="169">
                  <c:v>42985</c:v>
                </c:pt>
                <c:pt idx="170">
                  <c:v>42986</c:v>
                </c:pt>
                <c:pt idx="171">
                  <c:v>42989</c:v>
                </c:pt>
                <c:pt idx="172">
                  <c:v>42990</c:v>
                </c:pt>
                <c:pt idx="173">
                  <c:v>42991</c:v>
                </c:pt>
                <c:pt idx="174">
                  <c:v>42992</c:v>
                </c:pt>
                <c:pt idx="175">
                  <c:v>42993</c:v>
                </c:pt>
                <c:pt idx="176">
                  <c:v>42996</c:v>
                </c:pt>
                <c:pt idx="177">
                  <c:v>42997</c:v>
                </c:pt>
                <c:pt idx="178">
                  <c:v>42998</c:v>
                </c:pt>
                <c:pt idx="179">
                  <c:v>42999</c:v>
                </c:pt>
                <c:pt idx="180">
                  <c:v>43000</c:v>
                </c:pt>
                <c:pt idx="181">
                  <c:v>43003</c:v>
                </c:pt>
                <c:pt idx="182">
                  <c:v>43004</c:v>
                </c:pt>
                <c:pt idx="183">
                  <c:v>43005</c:v>
                </c:pt>
                <c:pt idx="184">
                  <c:v>43006</c:v>
                </c:pt>
                <c:pt idx="185">
                  <c:v>43007</c:v>
                </c:pt>
                <c:pt idx="186">
                  <c:v>43010</c:v>
                </c:pt>
                <c:pt idx="187">
                  <c:v>43011</c:v>
                </c:pt>
                <c:pt idx="188">
                  <c:v>43012</c:v>
                </c:pt>
                <c:pt idx="189">
                  <c:v>43013</c:v>
                </c:pt>
                <c:pt idx="190">
                  <c:v>43014</c:v>
                </c:pt>
                <c:pt idx="191">
                  <c:v>43017</c:v>
                </c:pt>
                <c:pt idx="192">
                  <c:v>43018</c:v>
                </c:pt>
                <c:pt idx="193">
                  <c:v>43019</c:v>
                </c:pt>
                <c:pt idx="194">
                  <c:v>43020</c:v>
                </c:pt>
                <c:pt idx="195">
                  <c:v>43021</c:v>
                </c:pt>
                <c:pt idx="196">
                  <c:v>43024</c:v>
                </c:pt>
                <c:pt idx="197">
                  <c:v>43025</c:v>
                </c:pt>
                <c:pt idx="198">
                  <c:v>43026</c:v>
                </c:pt>
                <c:pt idx="199">
                  <c:v>43027</c:v>
                </c:pt>
                <c:pt idx="200">
                  <c:v>43028</c:v>
                </c:pt>
                <c:pt idx="201">
                  <c:v>43031</c:v>
                </c:pt>
                <c:pt idx="202">
                  <c:v>43032</c:v>
                </c:pt>
                <c:pt idx="203">
                  <c:v>43033</c:v>
                </c:pt>
                <c:pt idx="204">
                  <c:v>43034</c:v>
                </c:pt>
                <c:pt idx="205">
                  <c:v>43035</c:v>
                </c:pt>
                <c:pt idx="206">
                  <c:v>43038</c:v>
                </c:pt>
                <c:pt idx="207">
                  <c:v>43039</c:v>
                </c:pt>
                <c:pt idx="208">
                  <c:v>43040</c:v>
                </c:pt>
                <c:pt idx="209">
                  <c:v>43041</c:v>
                </c:pt>
                <c:pt idx="210">
                  <c:v>43042</c:v>
                </c:pt>
                <c:pt idx="211">
                  <c:v>43045</c:v>
                </c:pt>
                <c:pt idx="212">
                  <c:v>43046</c:v>
                </c:pt>
                <c:pt idx="213">
                  <c:v>43047</c:v>
                </c:pt>
                <c:pt idx="214">
                  <c:v>43048</c:v>
                </c:pt>
                <c:pt idx="215">
                  <c:v>43049</c:v>
                </c:pt>
                <c:pt idx="216">
                  <c:v>43052</c:v>
                </c:pt>
                <c:pt idx="217">
                  <c:v>43053</c:v>
                </c:pt>
                <c:pt idx="218">
                  <c:v>43054</c:v>
                </c:pt>
                <c:pt idx="219">
                  <c:v>43055</c:v>
                </c:pt>
                <c:pt idx="220">
                  <c:v>43056</c:v>
                </c:pt>
                <c:pt idx="221">
                  <c:v>43059</c:v>
                </c:pt>
                <c:pt idx="222">
                  <c:v>43060</c:v>
                </c:pt>
                <c:pt idx="223">
                  <c:v>43061</c:v>
                </c:pt>
                <c:pt idx="224">
                  <c:v>43062</c:v>
                </c:pt>
                <c:pt idx="225">
                  <c:v>43063</c:v>
                </c:pt>
                <c:pt idx="226">
                  <c:v>43066</c:v>
                </c:pt>
                <c:pt idx="227">
                  <c:v>43067</c:v>
                </c:pt>
                <c:pt idx="228">
                  <c:v>43068</c:v>
                </c:pt>
                <c:pt idx="229">
                  <c:v>43069</c:v>
                </c:pt>
                <c:pt idx="230">
                  <c:v>43070</c:v>
                </c:pt>
                <c:pt idx="231">
                  <c:v>43073</c:v>
                </c:pt>
                <c:pt idx="232">
                  <c:v>43074</c:v>
                </c:pt>
                <c:pt idx="233">
                  <c:v>43075</c:v>
                </c:pt>
                <c:pt idx="234">
                  <c:v>43076</c:v>
                </c:pt>
                <c:pt idx="235">
                  <c:v>43077</c:v>
                </c:pt>
                <c:pt idx="236">
                  <c:v>43080</c:v>
                </c:pt>
                <c:pt idx="237">
                  <c:v>43081</c:v>
                </c:pt>
                <c:pt idx="238">
                  <c:v>43082</c:v>
                </c:pt>
                <c:pt idx="239">
                  <c:v>43083</c:v>
                </c:pt>
                <c:pt idx="240">
                  <c:v>43084</c:v>
                </c:pt>
                <c:pt idx="241">
                  <c:v>43087</c:v>
                </c:pt>
                <c:pt idx="242">
                  <c:v>43088</c:v>
                </c:pt>
                <c:pt idx="243">
                  <c:v>43089</c:v>
                </c:pt>
                <c:pt idx="244">
                  <c:v>43090</c:v>
                </c:pt>
                <c:pt idx="245">
                  <c:v>43091</c:v>
                </c:pt>
                <c:pt idx="246">
                  <c:v>43094</c:v>
                </c:pt>
                <c:pt idx="247">
                  <c:v>43095</c:v>
                </c:pt>
                <c:pt idx="248">
                  <c:v>43096</c:v>
                </c:pt>
                <c:pt idx="249">
                  <c:v>43097</c:v>
                </c:pt>
                <c:pt idx="250">
                  <c:v>43098</c:v>
                </c:pt>
              </c:numCache>
            </c:numRef>
          </c:cat>
          <c:val>
            <c:numRef>
              <c:f>Sheet1!$E$2:$E$750</c:f>
              <c:numCache>
                <c:formatCode>0%</c:formatCode>
                <c:ptCount val="251"/>
                <c:pt idx="0">
                  <c:v>1</c:v>
                </c:pt>
                <c:pt idx="1">
                  <c:v>0.9821428571428571</c:v>
                </c:pt>
                <c:pt idx="2">
                  <c:v>0.97142857142857142</c:v>
                </c:pt>
                <c:pt idx="3">
                  <c:v>0.9642857142857143</c:v>
                </c:pt>
                <c:pt idx="4">
                  <c:v>0.9821428571428571</c:v>
                </c:pt>
                <c:pt idx="5">
                  <c:v>0.97857142857142854</c:v>
                </c:pt>
                <c:pt idx="6">
                  <c:v>0.97857142857142854</c:v>
                </c:pt>
                <c:pt idx="7">
                  <c:v>0.9821428571428571</c:v>
                </c:pt>
                <c:pt idx="8">
                  <c:v>0.98928571428571421</c:v>
                </c:pt>
                <c:pt idx="9">
                  <c:v>0.9821428571428571</c:v>
                </c:pt>
                <c:pt idx="10">
                  <c:v>0.97499999999999998</c:v>
                </c:pt>
                <c:pt idx="11">
                  <c:v>1.0107142857142857</c:v>
                </c:pt>
                <c:pt idx="12">
                  <c:v>1</c:v>
                </c:pt>
                <c:pt idx="13">
                  <c:v>0.99285714285714288</c:v>
                </c:pt>
                <c:pt idx="14">
                  <c:v>0.99285714285714288</c:v>
                </c:pt>
                <c:pt idx="15">
                  <c:v>0.98571428571428577</c:v>
                </c:pt>
                <c:pt idx="16">
                  <c:v>1.0071428571428571</c:v>
                </c:pt>
                <c:pt idx="17">
                  <c:v>1.0107142857142857</c:v>
                </c:pt>
                <c:pt idx="18">
                  <c:v>1.0142857142857142</c:v>
                </c:pt>
                <c:pt idx="19">
                  <c:v>1.0107142857142857</c:v>
                </c:pt>
                <c:pt idx="20">
                  <c:v>1.0071428571428571</c:v>
                </c:pt>
                <c:pt idx="21">
                  <c:v>1</c:v>
                </c:pt>
                <c:pt idx="22">
                  <c:v>1.0107142857142857</c:v>
                </c:pt>
                <c:pt idx="23">
                  <c:v>1.0178571428571428</c:v>
                </c:pt>
                <c:pt idx="24">
                  <c:v>1.0107142857142857</c:v>
                </c:pt>
                <c:pt idx="25">
                  <c:v>1.0285714285714287</c:v>
                </c:pt>
                <c:pt idx="26">
                  <c:v>1.0214285714285716</c:v>
                </c:pt>
                <c:pt idx="27">
                  <c:v>1.0357142857142858</c:v>
                </c:pt>
                <c:pt idx="28">
                  <c:v>1.0428571428571429</c:v>
                </c:pt>
                <c:pt idx="29">
                  <c:v>1.0535714285714286</c:v>
                </c:pt>
                <c:pt idx="30">
                  <c:v>1.0464285714285715</c:v>
                </c:pt>
                <c:pt idx="31">
                  <c:v>1.0464285714285715</c:v>
                </c:pt>
                <c:pt idx="32">
                  <c:v>1.0464285714285715</c:v>
                </c:pt>
                <c:pt idx="33">
                  <c:v>1.0142857142857142</c:v>
                </c:pt>
                <c:pt idx="34">
                  <c:v>1.0107142857142857</c:v>
                </c:pt>
                <c:pt idx="35">
                  <c:v>1.0071428571428571</c:v>
                </c:pt>
                <c:pt idx="36">
                  <c:v>1</c:v>
                </c:pt>
                <c:pt idx="37">
                  <c:v>0.99642857142857133</c:v>
                </c:pt>
                <c:pt idx="38">
                  <c:v>0.99285714285714288</c:v>
                </c:pt>
                <c:pt idx="39">
                  <c:v>0.98571428571428577</c:v>
                </c:pt>
                <c:pt idx="40">
                  <c:v>0.99642857142857133</c:v>
                </c:pt>
                <c:pt idx="41">
                  <c:v>0.99642857142857133</c:v>
                </c:pt>
                <c:pt idx="42">
                  <c:v>1.0071428571428571</c:v>
                </c:pt>
                <c:pt idx="43">
                  <c:v>1.0392857142857144</c:v>
                </c:pt>
                <c:pt idx="44">
                  <c:v>1.0285714285714287</c:v>
                </c:pt>
                <c:pt idx="45">
                  <c:v>1.05</c:v>
                </c:pt>
                <c:pt idx="46">
                  <c:v>1.0464285714285715</c:v>
                </c:pt>
                <c:pt idx="47">
                  <c:v>1.0357142857142858</c:v>
                </c:pt>
                <c:pt idx="48">
                  <c:v>1.0357142857142858</c:v>
                </c:pt>
                <c:pt idx="49">
                  <c:v>1.0357142857142858</c:v>
                </c:pt>
                <c:pt idx="50">
                  <c:v>1.075</c:v>
                </c:pt>
                <c:pt idx="51">
                  <c:v>1.1000000000000001</c:v>
                </c:pt>
                <c:pt idx="52">
                  <c:v>1.1000000000000001</c:v>
                </c:pt>
                <c:pt idx="53">
                  <c:v>1.1000000000000001</c:v>
                </c:pt>
                <c:pt idx="54">
                  <c:v>1.1178571428571429</c:v>
                </c:pt>
                <c:pt idx="55">
                  <c:v>1.1035714285714284</c:v>
                </c:pt>
                <c:pt idx="56">
                  <c:v>1.0964285714285713</c:v>
                </c:pt>
                <c:pt idx="57">
                  <c:v>1.092857142857143</c:v>
                </c:pt>
                <c:pt idx="58">
                  <c:v>1.1107142857142858</c:v>
                </c:pt>
                <c:pt idx="59">
                  <c:v>1.0964285714285713</c:v>
                </c:pt>
                <c:pt idx="60">
                  <c:v>1.1035714285714284</c:v>
                </c:pt>
                <c:pt idx="61">
                  <c:v>1.1035714285714284</c:v>
                </c:pt>
                <c:pt idx="62">
                  <c:v>1.1000000000000001</c:v>
                </c:pt>
                <c:pt idx="63">
                  <c:v>1.0964285714285713</c:v>
                </c:pt>
                <c:pt idx="64">
                  <c:v>1.092857142857143</c:v>
                </c:pt>
                <c:pt idx="65">
                  <c:v>1.1178571428571429</c:v>
                </c:pt>
                <c:pt idx="66">
                  <c:v>1.0964285714285713</c:v>
                </c:pt>
                <c:pt idx="67">
                  <c:v>1.1071428571428572</c:v>
                </c:pt>
                <c:pt idx="68">
                  <c:v>1.0857142857142856</c:v>
                </c:pt>
                <c:pt idx="69">
                  <c:v>1.0785714285714285</c:v>
                </c:pt>
                <c:pt idx="70">
                  <c:v>1.0857142857142856</c:v>
                </c:pt>
                <c:pt idx="71">
                  <c:v>1.0714285714285714</c:v>
                </c:pt>
                <c:pt idx="72">
                  <c:v>1.0714285714285714</c:v>
                </c:pt>
                <c:pt idx="73">
                  <c:v>1.0785714285714285</c:v>
                </c:pt>
                <c:pt idx="74">
                  <c:v>1.0678571428571428</c:v>
                </c:pt>
                <c:pt idx="75">
                  <c:v>1.0642857142857143</c:v>
                </c:pt>
                <c:pt idx="76">
                  <c:v>1.075</c:v>
                </c:pt>
                <c:pt idx="77">
                  <c:v>1.0857142857142856</c:v>
                </c:pt>
                <c:pt idx="78">
                  <c:v>1.1285714285714286</c:v>
                </c:pt>
                <c:pt idx="79">
                  <c:v>1.2</c:v>
                </c:pt>
                <c:pt idx="80">
                  <c:v>1.1785714285714286</c:v>
                </c:pt>
                <c:pt idx="81">
                  <c:v>1.1928571428571428</c:v>
                </c:pt>
                <c:pt idx="82">
                  <c:v>1.1714285714285713</c:v>
                </c:pt>
                <c:pt idx="83">
                  <c:v>1.1892857142857143</c:v>
                </c:pt>
                <c:pt idx="84">
                  <c:v>1.2071428571428571</c:v>
                </c:pt>
                <c:pt idx="85">
                  <c:v>1.2071428571428571</c:v>
                </c:pt>
                <c:pt idx="86">
                  <c:v>1.1928571428571428</c:v>
                </c:pt>
                <c:pt idx="87">
                  <c:v>1.1785714285714286</c:v>
                </c:pt>
                <c:pt idx="88">
                  <c:v>1.1785714285714286</c:v>
                </c:pt>
                <c:pt idx="89">
                  <c:v>1.1821428571428572</c:v>
                </c:pt>
                <c:pt idx="90">
                  <c:v>1.2285714285714284</c:v>
                </c:pt>
                <c:pt idx="91">
                  <c:v>1.2678571428571428</c:v>
                </c:pt>
                <c:pt idx="92">
                  <c:v>1.3071428571428572</c:v>
                </c:pt>
                <c:pt idx="93">
                  <c:v>1.2571428571428573</c:v>
                </c:pt>
                <c:pt idx="94">
                  <c:v>1.342857142857143</c:v>
                </c:pt>
                <c:pt idx="95">
                  <c:v>1.3642857142857143</c:v>
                </c:pt>
                <c:pt idx="96">
                  <c:v>1.3892857142857142</c:v>
                </c:pt>
                <c:pt idx="97">
                  <c:v>1.3714285714285714</c:v>
                </c:pt>
                <c:pt idx="98">
                  <c:v>1.3571428571428572</c:v>
                </c:pt>
                <c:pt idx="99">
                  <c:v>1.3464285714285715</c:v>
                </c:pt>
                <c:pt idx="100">
                  <c:v>1.3642857142857143</c:v>
                </c:pt>
                <c:pt idx="101">
                  <c:v>1.3571428571428572</c:v>
                </c:pt>
                <c:pt idx="102">
                  <c:v>1.3642857142857143</c:v>
                </c:pt>
                <c:pt idx="103">
                  <c:v>1.3857142857142857</c:v>
                </c:pt>
                <c:pt idx="104">
                  <c:v>1.4464285714285714</c:v>
                </c:pt>
                <c:pt idx="105">
                  <c:v>1.4321428571428572</c:v>
                </c:pt>
                <c:pt idx="106">
                  <c:v>1.4321428571428572</c:v>
                </c:pt>
                <c:pt idx="107">
                  <c:v>1.4178571428571429</c:v>
                </c:pt>
                <c:pt idx="108">
                  <c:v>1.4214285714285713</c:v>
                </c:pt>
                <c:pt idx="109">
                  <c:v>1.4535714285714287</c:v>
                </c:pt>
                <c:pt idx="110">
                  <c:v>1.4357142857142857</c:v>
                </c:pt>
                <c:pt idx="111">
                  <c:v>1.4428571428571428</c:v>
                </c:pt>
                <c:pt idx="112">
                  <c:v>1.4821428571428572</c:v>
                </c:pt>
                <c:pt idx="113">
                  <c:v>1.5285714285714285</c:v>
                </c:pt>
                <c:pt idx="114">
                  <c:v>1.5642857142857143</c:v>
                </c:pt>
                <c:pt idx="115">
                  <c:v>1.55</c:v>
                </c:pt>
                <c:pt idx="116">
                  <c:v>1.5357142857142858</c:v>
                </c:pt>
                <c:pt idx="117">
                  <c:v>1.55</c:v>
                </c:pt>
                <c:pt idx="118">
                  <c:v>1.55</c:v>
                </c:pt>
                <c:pt idx="119">
                  <c:v>1.5571428571428572</c:v>
                </c:pt>
                <c:pt idx="120">
                  <c:v>1.592857142857143</c:v>
                </c:pt>
                <c:pt idx="121">
                  <c:v>1.592857142857143</c:v>
                </c:pt>
                <c:pt idx="122">
                  <c:v>1.5892857142857142</c:v>
                </c:pt>
                <c:pt idx="123">
                  <c:v>1.5714285714285714</c:v>
                </c:pt>
                <c:pt idx="124">
                  <c:v>1.5535714285714286</c:v>
                </c:pt>
                <c:pt idx="125">
                  <c:v>1.5571428571428572</c:v>
                </c:pt>
                <c:pt idx="126">
                  <c:v>1.5285714285714285</c:v>
                </c:pt>
                <c:pt idx="127">
                  <c:v>1.4821428571428572</c:v>
                </c:pt>
                <c:pt idx="128">
                  <c:v>1.5142857142857142</c:v>
                </c:pt>
                <c:pt idx="129">
                  <c:v>1.5214285714285716</c:v>
                </c:pt>
                <c:pt idx="130">
                  <c:v>1.5250000000000001</c:v>
                </c:pt>
                <c:pt idx="131">
                  <c:v>1.5178571428571428</c:v>
                </c:pt>
                <c:pt idx="132">
                  <c:v>1.4714285714285715</c:v>
                </c:pt>
                <c:pt idx="133">
                  <c:v>1.4785714285714284</c:v>
                </c:pt>
                <c:pt idx="134">
                  <c:v>1.4642857142857142</c:v>
                </c:pt>
                <c:pt idx="135">
                  <c:v>1.4857142857142858</c:v>
                </c:pt>
                <c:pt idx="136">
                  <c:v>1.45</c:v>
                </c:pt>
                <c:pt idx="137">
                  <c:v>1.4785714285714284</c:v>
                </c:pt>
                <c:pt idx="138">
                  <c:v>1.5785714285714287</c:v>
                </c:pt>
                <c:pt idx="139">
                  <c:v>1.5785714285714287</c:v>
                </c:pt>
                <c:pt idx="140">
                  <c:v>1.5857142857142856</c:v>
                </c:pt>
                <c:pt idx="141">
                  <c:v>1.6785714285714286</c:v>
                </c:pt>
                <c:pt idx="142">
                  <c:v>1.7</c:v>
                </c:pt>
                <c:pt idx="143">
                  <c:v>1.6928571428571428</c:v>
                </c:pt>
                <c:pt idx="144">
                  <c:v>1.6785714285714286</c:v>
                </c:pt>
                <c:pt idx="145">
                  <c:v>1.6785714285714286</c:v>
                </c:pt>
                <c:pt idx="146">
                  <c:v>1.6642857142857144</c:v>
                </c:pt>
                <c:pt idx="147">
                  <c:v>1.6928571428571428</c:v>
                </c:pt>
                <c:pt idx="148">
                  <c:v>1.6642857142857144</c:v>
                </c:pt>
                <c:pt idx="149">
                  <c:v>1.6035714285714284</c:v>
                </c:pt>
                <c:pt idx="150">
                  <c:v>1.6071428571428572</c:v>
                </c:pt>
                <c:pt idx="151">
                  <c:v>1.5999999999999999</c:v>
                </c:pt>
                <c:pt idx="152">
                  <c:v>1.657142857142857</c:v>
                </c:pt>
                <c:pt idx="153">
                  <c:v>1.6357142857142857</c:v>
                </c:pt>
                <c:pt idx="154">
                  <c:v>1.625</c:v>
                </c:pt>
                <c:pt idx="155">
                  <c:v>1.575</c:v>
                </c:pt>
                <c:pt idx="156">
                  <c:v>1.5999999999999999</c:v>
                </c:pt>
                <c:pt idx="157">
                  <c:v>1.5857142857142856</c:v>
                </c:pt>
                <c:pt idx="158">
                  <c:v>1.5714285714285714</c:v>
                </c:pt>
                <c:pt idx="159">
                  <c:v>1.5714285714285714</c:v>
                </c:pt>
                <c:pt idx="160">
                  <c:v>1.6285714285714286</c:v>
                </c:pt>
                <c:pt idx="161">
                  <c:v>1.6392857142857142</c:v>
                </c:pt>
                <c:pt idx="162">
                  <c:v>1.6464285714285716</c:v>
                </c:pt>
                <c:pt idx="163">
                  <c:v>1.6392857142857142</c:v>
                </c:pt>
                <c:pt idx="164">
                  <c:v>1.657142857142857</c:v>
                </c:pt>
                <c:pt idx="165">
                  <c:v>1.6964285714285714</c:v>
                </c:pt>
                <c:pt idx="166">
                  <c:v>1.675</c:v>
                </c:pt>
                <c:pt idx="167">
                  <c:v>1.6678571428571429</c:v>
                </c:pt>
                <c:pt idx="168">
                  <c:v>1.6678571428571429</c:v>
                </c:pt>
                <c:pt idx="169">
                  <c:v>1.657142857142857</c:v>
                </c:pt>
                <c:pt idx="170">
                  <c:v>1.625</c:v>
                </c:pt>
                <c:pt idx="171">
                  <c:v>1.6035714285714284</c:v>
                </c:pt>
                <c:pt idx="172">
                  <c:v>1.6428571428571428</c:v>
                </c:pt>
                <c:pt idx="173">
                  <c:v>1.6428571428571428</c:v>
                </c:pt>
                <c:pt idx="174">
                  <c:v>1.6500000000000001</c:v>
                </c:pt>
                <c:pt idx="175">
                  <c:v>1.6357142857142857</c:v>
                </c:pt>
                <c:pt idx="176">
                  <c:v>1.6428571428571428</c:v>
                </c:pt>
                <c:pt idx="177">
                  <c:v>1.6357142857142857</c:v>
                </c:pt>
                <c:pt idx="178">
                  <c:v>1.6392857142857142</c:v>
                </c:pt>
                <c:pt idx="179">
                  <c:v>1.6535714285714285</c:v>
                </c:pt>
                <c:pt idx="180">
                  <c:v>1.6392857142857142</c:v>
                </c:pt>
                <c:pt idx="181">
                  <c:v>1.6357142857142857</c:v>
                </c:pt>
                <c:pt idx="182">
                  <c:v>1.625</c:v>
                </c:pt>
                <c:pt idx="183">
                  <c:v>1.6214285714285714</c:v>
                </c:pt>
                <c:pt idx="184">
                  <c:v>1.6107142857142858</c:v>
                </c:pt>
                <c:pt idx="185">
                  <c:v>1.5535714285714286</c:v>
                </c:pt>
                <c:pt idx="186">
                  <c:v>1.5428571428571429</c:v>
                </c:pt>
                <c:pt idx="187">
                  <c:v>1.5392857142857144</c:v>
                </c:pt>
                <c:pt idx="188">
                  <c:v>1.5999999999999999</c:v>
                </c:pt>
                <c:pt idx="189">
                  <c:v>1.5785714285714287</c:v>
                </c:pt>
                <c:pt idx="190">
                  <c:v>1.6500000000000001</c:v>
                </c:pt>
                <c:pt idx="191">
                  <c:v>1.657142857142857</c:v>
                </c:pt>
                <c:pt idx="192">
                  <c:v>1.6678571428571429</c:v>
                </c:pt>
                <c:pt idx="193">
                  <c:v>1.6642857142857144</c:v>
                </c:pt>
                <c:pt idx="194">
                  <c:v>1.6500000000000001</c:v>
                </c:pt>
                <c:pt idx="195">
                  <c:v>1.6678571428571429</c:v>
                </c:pt>
                <c:pt idx="196">
                  <c:v>1.6500000000000001</c:v>
                </c:pt>
                <c:pt idx="197">
                  <c:v>1.675</c:v>
                </c:pt>
                <c:pt idx="198">
                  <c:v>1.6500000000000001</c:v>
                </c:pt>
                <c:pt idx="199">
                  <c:v>1.6142857142857143</c:v>
                </c:pt>
                <c:pt idx="200">
                  <c:v>1.6071428571428572</c:v>
                </c:pt>
                <c:pt idx="201">
                  <c:v>1.5857142857142856</c:v>
                </c:pt>
                <c:pt idx="202">
                  <c:v>1.5964285714285715</c:v>
                </c:pt>
                <c:pt idx="203">
                  <c:v>1.6214285714285714</c:v>
                </c:pt>
                <c:pt idx="204">
                  <c:v>1.6071428571428572</c:v>
                </c:pt>
                <c:pt idx="205">
                  <c:v>1.6428571428571428</c:v>
                </c:pt>
                <c:pt idx="206">
                  <c:v>1.6142857142857143</c:v>
                </c:pt>
                <c:pt idx="207">
                  <c:v>1.6142857142857143</c:v>
                </c:pt>
                <c:pt idx="208">
                  <c:v>1.6178571428571427</c:v>
                </c:pt>
                <c:pt idx="209">
                  <c:v>1.6035714285714284</c:v>
                </c:pt>
                <c:pt idx="210">
                  <c:v>1.6178571428571427</c:v>
                </c:pt>
                <c:pt idx="211">
                  <c:v>1.6357142857142857</c:v>
                </c:pt>
                <c:pt idx="212">
                  <c:v>1.6607142857142858</c:v>
                </c:pt>
                <c:pt idx="213">
                  <c:v>1.7</c:v>
                </c:pt>
                <c:pt idx="214">
                  <c:v>1.6785714285714286</c:v>
                </c:pt>
                <c:pt idx="215">
                  <c:v>1.6821428571428572</c:v>
                </c:pt>
                <c:pt idx="216">
                  <c:v>1.6464285714285716</c:v>
                </c:pt>
                <c:pt idx="217">
                  <c:v>1.6500000000000001</c:v>
                </c:pt>
                <c:pt idx="218">
                  <c:v>1.6357142857142857</c:v>
                </c:pt>
                <c:pt idx="219">
                  <c:v>1.6642857142857144</c:v>
                </c:pt>
                <c:pt idx="220">
                  <c:v>1.6857142857142857</c:v>
                </c:pt>
                <c:pt idx="221">
                  <c:v>1.6964285714285714</c:v>
                </c:pt>
                <c:pt idx="222">
                  <c:v>1.7142857142857142</c:v>
                </c:pt>
                <c:pt idx="223">
                  <c:v>1.7285714285714284</c:v>
                </c:pt>
                <c:pt idx="224">
                  <c:v>1.7642857142857142</c:v>
                </c:pt>
                <c:pt idx="225">
                  <c:v>1.7678571428571428</c:v>
                </c:pt>
                <c:pt idx="226">
                  <c:v>1.7428571428571427</c:v>
                </c:pt>
                <c:pt idx="227">
                  <c:v>1.7321428571428572</c:v>
                </c:pt>
                <c:pt idx="228">
                  <c:v>1.7857142857142858</c:v>
                </c:pt>
                <c:pt idx="229">
                  <c:v>1.8285714285714287</c:v>
                </c:pt>
                <c:pt idx="230">
                  <c:v>1.8214285714285714</c:v>
                </c:pt>
                <c:pt idx="231">
                  <c:v>1.8464285714285715</c:v>
                </c:pt>
                <c:pt idx="232">
                  <c:v>1.7785714285714285</c:v>
                </c:pt>
                <c:pt idx="233">
                  <c:v>1.7785714285714285</c:v>
                </c:pt>
                <c:pt idx="234">
                  <c:v>1.7642857142857142</c:v>
                </c:pt>
                <c:pt idx="235">
                  <c:v>1.7785714285714285</c:v>
                </c:pt>
                <c:pt idx="236">
                  <c:v>1.7142857142857142</c:v>
                </c:pt>
                <c:pt idx="237">
                  <c:v>1.7142857142857142</c:v>
                </c:pt>
                <c:pt idx="238">
                  <c:v>1.6607142857142858</c:v>
                </c:pt>
                <c:pt idx="239">
                  <c:v>1.7142857142857142</c:v>
                </c:pt>
                <c:pt idx="240">
                  <c:v>1.7321428571428572</c:v>
                </c:pt>
                <c:pt idx="241">
                  <c:v>1.7642857142857142</c:v>
                </c:pt>
                <c:pt idx="242">
                  <c:v>1.7535714285714286</c:v>
                </c:pt>
                <c:pt idx="243">
                  <c:v>1.7785714285714285</c:v>
                </c:pt>
                <c:pt idx="244">
                  <c:v>1.782142857142857</c:v>
                </c:pt>
                <c:pt idx="245">
                  <c:v>1.8035714285714286</c:v>
                </c:pt>
                <c:pt idx="246">
                  <c:v>1.7857142857142858</c:v>
                </c:pt>
                <c:pt idx="247">
                  <c:v>1.7857142857142858</c:v>
                </c:pt>
                <c:pt idx="248">
                  <c:v>1.7928571428571429</c:v>
                </c:pt>
                <c:pt idx="249">
                  <c:v>1.8321428571428571</c:v>
                </c:pt>
                <c:pt idx="250">
                  <c:v>1.8142857142857143</c:v>
                </c:pt>
              </c:numCache>
            </c:numRef>
          </c:val>
          <c:smooth val="0"/>
        </c:ser>
        <c:ser>
          <c:idx val="4"/>
          <c:order val="4"/>
          <c:tx>
            <c:strRef>
              <c:f>Sheet1!$F$1</c:f>
              <c:strCache>
                <c:ptCount val="1"/>
                <c:pt idx="0">
                  <c:v>STB</c:v>
                </c:pt>
              </c:strCache>
            </c:strRef>
          </c:tx>
          <c:spPr>
            <a:ln>
              <a:solidFill>
                <a:schemeClr val="accent5">
                  <a:lumMod val="75000"/>
                </a:schemeClr>
              </a:solidFill>
            </a:ln>
          </c:spPr>
          <c:marker>
            <c:symbol val="none"/>
          </c:marker>
          <c:cat>
            <c:numRef>
              <c:f>Sheet1!$A$2:$A$750</c:f>
              <c:numCache>
                <c:formatCode>dd/mm/yyyy</c:formatCode>
                <c:ptCount val="251"/>
                <c:pt idx="0">
                  <c:v>42734</c:v>
                </c:pt>
                <c:pt idx="1">
                  <c:v>42738</c:v>
                </c:pt>
                <c:pt idx="2">
                  <c:v>42739</c:v>
                </c:pt>
                <c:pt idx="3">
                  <c:v>42740</c:v>
                </c:pt>
                <c:pt idx="4">
                  <c:v>42741</c:v>
                </c:pt>
                <c:pt idx="5">
                  <c:v>42744</c:v>
                </c:pt>
                <c:pt idx="6">
                  <c:v>42745</c:v>
                </c:pt>
                <c:pt idx="7">
                  <c:v>42746</c:v>
                </c:pt>
                <c:pt idx="8">
                  <c:v>42747</c:v>
                </c:pt>
                <c:pt idx="9">
                  <c:v>42748</c:v>
                </c:pt>
                <c:pt idx="10">
                  <c:v>42751</c:v>
                </c:pt>
                <c:pt idx="11">
                  <c:v>42752</c:v>
                </c:pt>
                <c:pt idx="12">
                  <c:v>42753</c:v>
                </c:pt>
                <c:pt idx="13">
                  <c:v>42754</c:v>
                </c:pt>
                <c:pt idx="14">
                  <c:v>42755</c:v>
                </c:pt>
                <c:pt idx="15">
                  <c:v>42758</c:v>
                </c:pt>
                <c:pt idx="16">
                  <c:v>42759</c:v>
                </c:pt>
                <c:pt idx="17">
                  <c:v>42760</c:v>
                </c:pt>
                <c:pt idx="18">
                  <c:v>42768</c:v>
                </c:pt>
                <c:pt idx="19">
                  <c:v>42769</c:v>
                </c:pt>
                <c:pt idx="20">
                  <c:v>42772</c:v>
                </c:pt>
                <c:pt idx="21">
                  <c:v>42773</c:v>
                </c:pt>
                <c:pt idx="22">
                  <c:v>42774</c:v>
                </c:pt>
                <c:pt idx="23">
                  <c:v>42775</c:v>
                </c:pt>
                <c:pt idx="24">
                  <c:v>42776</c:v>
                </c:pt>
                <c:pt idx="25">
                  <c:v>42779</c:v>
                </c:pt>
                <c:pt idx="26">
                  <c:v>42780</c:v>
                </c:pt>
                <c:pt idx="27">
                  <c:v>42781</c:v>
                </c:pt>
                <c:pt idx="28">
                  <c:v>42782</c:v>
                </c:pt>
                <c:pt idx="29">
                  <c:v>42783</c:v>
                </c:pt>
                <c:pt idx="30">
                  <c:v>42786</c:v>
                </c:pt>
                <c:pt idx="31">
                  <c:v>42787</c:v>
                </c:pt>
                <c:pt idx="32">
                  <c:v>42788</c:v>
                </c:pt>
                <c:pt idx="33">
                  <c:v>42789</c:v>
                </c:pt>
                <c:pt idx="34">
                  <c:v>42790</c:v>
                </c:pt>
                <c:pt idx="35">
                  <c:v>42793</c:v>
                </c:pt>
                <c:pt idx="36">
                  <c:v>42794</c:v>
                </c:pt>
                <c:pt idx="37">
                  <c:v>42795</c:v>
                </c:pt>
                <c:pt idx="38">
                  <c:v>42796</c:v>
                </c:pt>
                <c:pt idx="39">
                  <c:v>42797</c:v>
                </c:pt>
                <c:pt idx="40">
                  <c:v>42800</c:v>
                </c:pt>
                <c:pt idx="41">
                  <c:v>42801</c:v>
                </c:pt>
                <c:pt idx="42">
                  <c:v>42802</c:v>
                </c:pt>
                <c:pt idx="43">
                  <c:v>42803</c:v>
                </c:pt>
                <c:pt idx="44">
                  <c:v>42804</c:v>
                </c:pt>
                <c:pt idx="45">
                  <c:v>42807</c:v>
                </c:pt>
                <c:pt idx="46">
                  <c:v>42808</c:v>
                </c:pt>
                <c:pt idx="47">
                  <c:v>42809</c:v>
                </c:pt>
                <c:pt idx="48">
                  <c:v>42810</c:v>
                </c:pt>
                <c:pt idx="49">
                  <c:v>42811</c:v>
                </c:pt>
                <c:pt idx="50">
                  <c:v>42814</c:v>
                </c:pt>
                <c:pt idx="51">
                  <c:v>42815</c:v>
                </c:pt>
                <c:pt idx="52">
                  <c:v>42816</c:v>
                </c:pt>
                <c:pt idx="53">
                  <c:v>42817</c:v>
                </c:pt>
                <c:pt idx="54">
                  <c:v>42818</c:v>
                </c:pt>
                <c:pt idx="55">
                  <c:v>42821</c:v>
                </c:pt>
                <c:pt idx="56">
                  <c:v>42822</c:v>
                </c:pt>
                <c:pt idx="57">
                  <c:v>42823</c:v>
                </c:pt>
                <c:pt idx="58">
                  <c:v>42824</c:v>
                </c:pt>
                <c:pt idx="59">
                  <c:v>42825</c:v>
                </c:pt>
                <c:pt idx="60">
                  <c:v>42828</c:v>
                </c:pt>
                <c:pt idx="61">
                  <c:v>42829</c:v>
                </c:pt>
                <c:pt idx="62">
                  <c:v>42830</c:v>
                </c:pt>
                <c:pt idx="63">
                  <c:v>42832</c:v>
                </c:pt>
                <c:pt idx="64">
                  <c:v>42835</c:v>
                </c:pt>
                <c:pt idx="65">
                  <c:v>42836</c:v>
                </c:pt>
                <c:pt idx="66">
                  <c:v>42837</c:v>
                </c:pt>
                <c:pt idx="67">
                  <c:v>42838</c:v>
                </c:pt>
                <c:pt idx="68">
                  <c:v>42839</c:v>
                </c:pt>
                <c:pt idx="69">
                  <c:v>42842</c:v>
                </c:pt>
                <c:pt idx="70">
                  <c:v>42843</c:v>
                </c:pt>
                <c:pt idx="71">
                  <c:v>42844</c:v>
                </c:pt>
                <c:pt idx="72">
                  <c:v>42845</c:v>
                </c:pt>
                <c:pt idx="73">
                  <c:v>42846</c:v>
                </c:pt>
                <c:pt idx="74">
                  <c:v>42849</c:v>
                </c:pt>
                <c:pt idx="75">
                  <c:v>42850</c:v>
                </c:pt>
                <c:pt idx="76">
                  <c:v>42851</c:v>
                </c:pt>
                <c:pt idx="77">
                  <c:v>42852</c:v>
                </c:pt>
                <c:pt idx="78">
                  <c:v>42853</c:v>
                </c:pt>
                <c:pt idx="79">
                  <c:v>42858</c:v>
                </c:pt>
                <c:pt idx="80">
                  <c:v>42859</c:v>
                </c:pt>
                <c:pt idx="81">
                  <c:v>42860</c:v>
                </c:pt>
                <c:pt idx="82">
                  <c:v>42863</c:v>
                </c:pt>
                <c:pt idx="83">
                  <c:v>42864</c:v>
                </c:pt>
                <c:pt idx="84">
                  <c:v>42865</c:v>
                </c:pt>
                <c:pt idx="85">
                  <c:v>42866</c:v>
                </c:pt>
                <c:pt idx="86">
                  <c:v>42867</c:v>
                </c:pt>
                <c:pt idx="87">
                  <c:v>42870</c:v>
                </c:pt>
                <c:pt idx="88">
                  <c:v>42871</c:v>
                </c:pt>
                <c:pt idx="89">
                  <c:v>42872</c:v>
                </c:pt>
                <c:pt idx="90">
                  <c:v>42873</c:v>
                </c:pt>
                <c:pt idx="91">
                  <c:v>42874</c:v>
                </c:pt>
                <c:pt idx="92">
                  <c:v>42877</c:v>
                </c:pt>
                <c:pt idx="93">
                  <c:v>42878</c:v>
                </c:pt>
                <c:pt idx="94">
                  <c:v>42879</c:v>
                </c:pt>
                <c:pt idx="95">
                  <c:v>42880</c:v>
                </c:pt>
                <c:pt idx="96">
                  <c:v>42881</c:v>
                </c:pt>
                <c:pt idx="97">
                  <c:v>42884</c:v>
                </c:pt>
                <c:pt idx="98">
                  <c:v>42885</c:v>
                </c:pt>
                <c:pt idx="99">
                  <c:v>42886</c:v>
                </c:pt>
                <c:pt idx="100">
                  <c:v>42887</c:v>
                </c:pt>
                <c:pt idx="101">
                  <c:v>42888</c:v>
                </c:pt>
                <c:pt idx="102">
                  <c:v>42891</c:v>
                </c:pt>
                <c:pt idx="103">
                  <c:v>42892</c:v>
                </c:pt>
                <c:pt idx="104">
                  <c:v>42893</c:v>
                </c:pt>
                <c:pt idx="105">
                  <c:v>42894</c:v>
                </c:pt>
                <c:pt idx="106">
                  <c:v>42895</c:v>
                </c:pt>
                <c:pt idx="107">
                  <c:v>42898</c:v>
                </c:pt>
                <c:pt idx="108">
                  <c:v>42899</c:v>
                </c:pt>
                <c:pt idx="109">
                  <c:v>42900</c:v>
                </c:pt>
                <c:pt idx="110">
                  <c:v>42901</c:v>
                </c:pt>
                <c:pt idx="111">
                  <c:v>42902</c:v>
                </c:pt>
                <c:pt idx="112">
                  <c:v>42905</c:v>
                </c:pt>
                <c:pt idx="113">
                  <c:v>42906</c:v>
                </c:pt>
                <c:pt idx="114">
                  <c:v>42907</c:v>
                </c:pt>
                <c:pt idx="115">
                  <c:v>42908</c:v>
                </c:pt>
                <c:pt idx="116">
                  <c:v>42909</c:v>
                </c:pt>
                <c:pt idx="117">
                  <c:v>42912</c:v>
                </c:pt>
                <c:pt idx="118">
                  <c:v>42913</c:v>
                </c:pt>
                <c:pt idx="119">
                  <c:v>42914</c:v>
                </c:pt>
                <c:pt idx="120">
                  <c:v>42915</c:v>
                </c:pt>
                <c:pt idx="121">
                  <c:v>42916</c:v>
                </c:pt>
                <c:pt idx="122">
                  <c:v>42919</c:v>
                </c:pt>
                <c:pt idx="123">
                  <c:v>42920</c:v>
                </c:pt>
                <c:pt idx="124">
                  <c:v>42921</c:v>
                </c:pt>
                <c:pt idx="125">
                  <c:v>42922</c:v>
                </c:pt>
                <c:pt idx="126">
                  <c:v>42923</c:v>
                </c:pt>
                <c:pt idx="127">
                  <c:v>42926</c:v>
                </c:pt>
                <c:pt idx="128">
                  <c:v>42927</c:v>
                </c:pt>
                <c:pt idx="129">
                  <c:v>42928</c:v>
                </c:pt>
                <c:pt idx="130">
                  <c:v>42929</c:v>
                </c:pt>
                <c:pt idx="131">
                  <c:v>42930</c:v>
                </c:pt>
                <c:pt idx="132">
                  <c:v>42933</c:v>
                </c:pt>
                <c:pt idx="133">
                  <c:v>42934</c:v>
                </c:pt>
                <c:pt idx="134">
                  <c:v>42935</c:v>
                </c:pt>
                <c:pt idx="135">
                  <c:v>42936</c:v>
                </c:pt>
                <c:pt idx="136">
                  <c:v>42937</c:v>
                </c:pt>
                <c:pt idx="137">
                  <c:v>42940</c:v>
                </c:pt>
                <c:pt idx="138">
                  <c:v>42941</c:v>
                </c:pt>
                <c:pt idx="139">
                  <c:v>42942</c:v>
                </c:pt>
                <c:pt idx="140">
                  <c:v>42943</c:v>
                </c:pt>
                <c:pt idx="141">
                  <c:v>42944</c:v>
                </c:pt>
                <c:pt idx="142">
                  <c:v>42947</c:v>
                </c:pt>
                <c:pt idx="143">
                  <c:v>42948</c:v>
                </c:pt>
                <c:pt idx="144">
                  <c:v>42949</c:v>
                </c:pt>
                <c:pt idx="145">
                  <c:v>42950</c:v>
                </c:pt>
                <c:pt idx="146">
                  <c:v>42951</c:v>
                </c:pt>
                <c:pt idx="147">
                  <c:v>42954</c:v>
                </c:pt>
                <c:pt idx="148">
                  <c:v>42955</c:v>
                </c:pt>
                <c:pt idx="149">
                  <c:v>42956</c:v>
                </c:pt>
                <c:pt idx="150">
                  <c:v>42957</c:v>
                </c:pt>
                <c:pt idx="151">
                  <c:v>42958</c:v>
                </c:pt>
                <c:pt idx="152">
                  <c:v>42961</c:v>
                </c:pt>
                <c:pt idx="153">
                  <c:v>42962</c:v>
                </c:pt>
                <c:pt idx="154">
                  <c:v>42963</c:v>
                </c:pt>
                <c:pt idx="155">
                  <c:v>42964</c:v>
                </c:pt>
                <c:pt idx="156">
                  <c:v>42965</c:v>
                </c:pt>
                <c:pt idx="157">
                  <c:v>42968</c:v>
                </c:pt>
                <c:pt idx="158">
                  <c:v>42969</c:v>
                </c:pt>
                <c:pt idx="159">
                  <c:v>42970</c:v>
                </c:pt>
                <c:pt idx="160">
                  <c:v>42971</c:v>
                </c:pt>
                <c:pt idx="161">
                  <c:v>42972</c:v>
                </c:pt>
                <c:pt idx="162">
                  <c:v>42975</c:v>
                </c:pt>
                <c:pt idx="163">
                  <c:v>42976</c:v>
                </c:pt>
                <c:pt idx="164">
                  <c:v>42977</c:v>
                </c:pt>
                <c:pt idx="165">
                  <c:v>42978</c:v>
                </c:pt>
                <c:pt idx="166">
                  <c:v>42979</c:v>
                </c:pt>
                <c:pt idx="167">
                  <c:v>42983</c:v>
                </c:pt>
                <c:pt idx="168">
                  <c:v>42984</c:v>
                </c:pt>
                <c:pt idx="169">
                  <c:v>42985</c:v>
                </c:pt>
                <c:pt idx="170">
                  <c:v>42986</c:v>
                </c:pt>
                <c:pt idx="171">
                  <c:v>42989</c:v>
                </c:pt>
                <c:pt idx="172">
                  <c:v>42990</c:v>
                </c:pt>
                <c:pt idx="173">
                  <c:v>42991</c:v>
                </c:pt>
                <c:pt idx="174">
                  <c:v>42992</c:v>
                </c:pt>
                <c:pt idx="175">
                  <c:v>42993</c:v>
                </c:pt>
                <c:pt idx="176">
                  <c:v>42996</c:v>
                </c:pt>
                <c:pt idx="177">
                  <c:v>42997</c:v>
                </c:pt>
                <c:pt idx="178">
                  <c:v>42998</c:v>
                </c:pt>
                <c:pt idx="179">
                  <c:v>42999</c:v>
                </c:pt>
                <c:pt idx="180">
                  <c:v>43000</c:v>
                </c:pt>
                <c:pt idx="181">
                  <c:v>43003</c:v>
                </c:pt>
                <c:pt idx="182">
                  <c:v>43004</c:v>
                </c:pt>
                <c:pt idx="183">
                  <c:v>43005</c:v>
                </c:pt>
                <c:pt idx="184">
                  <c:v>43006</c:v>
                </c:pt>
                <c:pt idx="185">
                  <c:v>43007</c:v>
                </c:pt>
                <c:pt idx="186">
                  <c:v>43010</c:v>
                </c:pt>
                <c:pt idx="187">
                  <c:v>43011</c:v>
                </c:pt>
                <c:pt idx="188">
                  <c:v>43012</c:v>
                </c:pt>
                <c:pt idx="189">
                  <c:v>43013</c:v>
                </c:pt>
                <c:pt idx="190">
                  <c:v>43014</c:v>
                </c:pt>
                <c:pt idx="191">
                  <c:v>43017</c:v>
                </c:pt>
                <c:pt idx="192">
                  <c:v>43018</c:v>
                </c:pt>
                <c:pt idx="193">
                  <c:v>43019</c:v>
                </c:pt>
                <c:pt idx="194">
                  <c:v>43020</c:v>
                </c:pt>
                <c:pt idx="195">
                  <c:v>43021</c:v>
                </c:pt>
                <c:pt idx="196">
                  <c:v>43024</c:v>
                </c:pt>
                <c:pt idx="197">
                  <c:v>43025</c:v>
                </c:pt>
                <c:pt idx="198">
                  <c:v>43026</c:v>
                </c:pt>
                <c:pt idx="199">
                  <c:v>43027</c:v>
                </c:pt>
                <c:pt idx="200">
                  <c:v>43028</c:v>
                </c:pt>
                <c:pt idx="201">
                  <c:v>43031</c:v>
                </c:pt>
                <c:pt idx="202">
                  <c:v>43032</c:v>
                </c:pt>
                <c:pt idx="203">
                  <c:v>43033</c:v>
                </c:pt>
                <c:pt idx="204">
                  <c:v>43034</c:v>
                </c:pt>
                <c:pt idx="205">
                  <c:v>43035</c:v>
                </c:pt>
                <c:pt idx="206">
                  <c:v>43038</c:v>
                </c:pt>
                <c:pt idx="207">
                  <c:v>43039</c:v>
                </c:pt>
                <c:pt idx="208">
                  <c:v>43040</c:v>
                </c:pt>
                <c:pt idx="209">
                  <c:v>43041</c:v>
                </c:pt>
                <c:pt idx="210">
                  <c:v>43042</c:v>
                </c:pt>
                <c:pt idx="211">
                  <c:v>43045</c:v>
                </c:pt>
                <c:pt idx="212">
                  <c:v>43046</c:v>
                </c:pt>
                <c:pt idx="213">
                  <c:v>43047</c:v>
                </c:pt>
                <c:pt idx="214">
                  <c:v>43048</c:v>
                </c:pt>
                <c:pt idx="215">
                  <c:v>43049</c:v>
                </c:pt>
                <c:pt idx="216">
                  <c:v>43052</c:v>
                </c:pt>
                <c:pt idx="217">
                  <c:v>43053</c:v>
                </c:pt>
                <c:pt idx="218">
                  <c:v>43054</c:v>
                </c:pt>
                <c:pt idx="219">
                  <c:v>43055</c:v>
                </c:pt>
                <c:pt idx="220">
                  <c:v>43056</c:v>
                </c:pt>
                <c:pt idx="221">
                  <c:v>43059</c:v>
                </c:pt>
                <c:pt idx="222">
                  <c:v>43060</c:v>
                </c:pt>
                <c:pt idx="223">
                  <c:v>43061</c:v>
                </c:pt>
                <c:pt idx="224">
                  <c:v>43062</c:v>
                </c:pt>
                <c:pt idx="225">
                  <c:v>43063</c:v>
                </c:pt>
                <c:pt idx="226">
                  <c:v>43066</c:v>
                </c:pt>
                <c:pt idx="227">
                  <c:v>43067</c:v>
                </c:pt>
                <c:pt idx="228">
                  <c:v>43068</c:v>
                </c:pt>
                <c:pt idx="229">
                  <c:v>43069</c:v>
                </c:pt>
                <c:pt idx="230">
                  <c:v>43070</c:v>
                </c:pt>
                <c:pt idx="231">
                  <c:v>43073</c:v>
                </c:pt>
                <c:pt idx="232">
                  <c:v>43074</c:v>
                </c:pt>
                <c:pt idx="233">
                  <c:v>43075</c:v>
                </c:pt>
                <c:pt idx="234">
                  <c:v>43076</c:v>
                </c:pt>
                <c:pt idx="235">
                  <c:v>43077</c:v>
                </c:pt>
                <c:pt idx="236">
                  <c:v>43080</c:v>
                </c:pt>
                <c:pt idx="237">
                  <c:v>43081</c:v>
                </c:pt>
                <c:pt idx="238">
                  <c:v>43082</c:v>
                </c:pt>
                <c:pt idx="239">
                  <c:v>43083</c:v>
                </c:pt>
                <c:pt idx="240">
                  <c:v>43084</c:v>
                </c:pt>
                <c:pt idx="241">
                  <c:v>43087</c:v>
                </c:pt>
                <c:pt idx="242">
                  <c:v>43088</c:v>
                </c:pt>
                <c:pt idx="243">
                  <c:v>43089</c:v>
                </c:pt>
                <c:pt idx="244">
                  <c:v>43090</c:v>
                </c:pt>
                <c:pt idx="245">
                  <c:v>43091</c:v>
                </c:pt>
                <c:pt idx="246">
                  <c:v>43094</c:v>
                </c:pt>
                <c:pt idx="247">
                  <c:v>43095</c:v>
                </c:pt>
                <c:pt idx="248">
                  <c:v>43096</c:v>
                </c:pt>
                <c:pt idx="249">
                  <c:v>43097</c:v>
                </c:pt>
                <c:pt idx="250">
                  <c:v>43098</c:v>
                </c:pt>
              </c:numCache>
            </c:numRef>
          </c:cat>
          <c:val>
            <c:numRef>
              <c:f>Sheet1!$F$2:$F$750</c:f>
              <c:numCache>
                <c:formatCode>0%</c:formatCode>
                <c:ptCount val="251"/>
                <c:pt idx="0">
                  <c:v>1</c:v>
                </c:pt>
                <c:pt idx="1">
                  <c:v>0.93015873015873018</c:v>
                </c:pt>
                <c:pt idx="2">
                  <c:v>0.86772486772486768</c:v>
                </c:pt>
                <c:pt idx="3">
                  <c:v>0.90793650793650804</c:v>
                </c:pt>
                <c:pt idx="4">
                  <c:v>0.92910052910052909</c:v>
                </c:pt>
                <c:pt idx="5">
                  <c:v>0.95132275132275146</c:v>
                </c:pt>
                <c:pt idx="6">
                  <c:v>0.95238095238095244</c:v>
                </c:pt>
                <c:pt idx="7">
                  <c:v>0.9555555555555556</c:v>
                </c:pt>
                <c:pt idx="8">
                  <c:v>0.95661375661375658</c:v>
                </c:pt>
                <c:pt idx="9">
                  <c:v>0.94708994708994709</c:v>
                </c:pt>
                <c:pt idx="10">
                  <c:v>0.9481481481481483</c:v>
                </c:pt>
                <c:pt idx="11">
                  <c:v>0.97777777777777786</c:v>
                </c:pt>
                <c:pt idx="12">
                  <c:v>1</c:v>
                </c:pt>
                <c:pt idx="13">
                  <c:v>1.0148148148148148</c:v>
                </c:pt>
                <c:pt idx="14">
                  <c:v>1.0052910052910053</c:v>
                </c:pt>
                <c:pt idx="15">
                  <c:v>1.0105820105820107</c:v>
                </c:pt>
                <c:pt idx="16">
                  <c:v>1.0423280423280423</c:v>
                </c:pt>
                <c:pt idx="17">
                  <c:v>1.0793650793650793</c:v>
                </c:pt>
                <c:pt idx="18">
                  <c:v>1.0634920634920637</c:v>
                </c:pt>
                <c:pt idx="19">
                  <c:v>1.0634920634920637</c:v>
                </c:pt>
                <c:pt idx="20">
                  <c:v>1.052910052910053</c:v>
                </c:pt>
                <c:pt idx="21">
                  <c:v>1.0444444444444445</c:v>
                </c:pt>
                <c:pt idx="22">
                  <c:v>1.0582010582010584</c:v>
                </c:pt>
                <c:pt idx="23">
                  <c:v>1.0793650793650793</c:v>
                </c:pt>
                <c:pt idx="24">
                  <c:v>1.0793650793650793</c:v>
                </c:pt>
                <c:pt idx="25">
                  <c:v>1.0582010582010584</c:v>
                </c:pt>
                <c:pt idx="26">
                  <c:v>1.0687830687830688</c:v>
                </c:pt>
                <c:pt idx="27">
                  <c:v>1.052910052910053</c:v>
                </c:pt>
                <c:pt idx="28">
                  <c:v>1.1058201058201058</c:v>
                </c:pt>
                <c:pt idx="29">
                  <c:v>1.1640211640211642</c:v>
                </c:pt>
                <c:pt idx="30">
                  <c:v>1.1693121693121695</c:v>
                </c:pt>
                <c:pt idx="31">
                  <c:v>1.1481481481481481</c:v>
                </c:pt>
                <c:pt idx="32">
                  <c:v>1.1587301587301588</c:v>
                </c:pt>
                <c:pt idx="33">
                  <c:v>1.1693121693121695</c:v>
                </c:pt>
                <c:pt idx="34">
                  <c:v>1.08994708994709</c:v>
                </c:pt>
                <c:pt idx="35">
                  <c:v>1.1058201058201058</c:v>
                </c:pt>
                <c:pt idx="36">
                  <c:v>1.08994708994709</c:v>
                </c:pt>
                <c:pt idx="37">
                  <c:v>1.0793650793650793</c:v>
                </c:pt>
                <c:pt idx="38">
                  <c:v>1.0793650793650793</c:v>
                </c:pt>
                <c:pt idx="39">
                  <c:v>1.1534391534391535</c:v>
                </c:pt>
                <c:pt idx="40">
                  <c:v>1.142857142857143</c:v>
                </c:pt>
                <c:pt idx="41">
                  <c:v>1.1111111111111112</c:v>
                </c:pt>
                <c:pt idx="42">
                  <c:v>1.1216931216931216</c:v>
                </c:pt>
                <c:pt idx="43">
                  <c:v>1.1058201058201058</c:v>
                </c:pt>
                <c:pt idx="44">
                  <c:v>1.1058201058201058</c:v>
                </c:pt>
                <c:pt idx="45">
                  <c:v>1.1164021164021165</c:v>
                </c:pt>
                <c:pt idx="46">
                  <c:v>1.1058201058201058</c:v>
                </c:pt>
                <c:pt idx="47">
                  <c:v>1.0952380952380953</c:v>
                </c:pt>
                <c:pt idx="48">
                  <c:v>1.0952380952380953</c:v>
                </c:pt>
                <c:pt idx="49">
                  <c:v>1.08994708994709</c:v>
                </c:pt>
                <c:pt idx="50">
                  <c:v>1.1164021164021165</c:v>
                </c:pt>
                <c:pt idx="51">
                  <c:v>1.1322751322751323</c:v>
                </c:pt>
                <c:pt idx="52">
                  <c:v>1.1375661375661377</c:v>
                </c:pt>
                <c:pt idx="53">
                  <c:v>1.2063492063492065</c:v>
                </c:pt>
                <c:pt idx="54">
                  <c:v>1.2063492063492065</c:v>
                </c:pt>
                <c:pt idx="55">
                  <c:v>1.2063492063492065</c:v>
                </c:pt>
                <c:pt idx="56">
                  <c:v>1.17989417989418</c:v>
                </c:pt>
                <c:pt idx="57">
                  <c:v>1.1851851851851851</c:v>
                </c:pt>
                <c:pt idx="58">
                  <c:v>1.1904761904761905</c:v>
                </c:pt>
                <c:pt idx="59">
                  <c:v>1.2116402116402116</c:v>
                </c:pt>
                <c:pt idx="60">
                  <c:v>1.2962962962962965</c:v>
                </c:pt>
                <c:pt idx="61">
                  <c:v>1.3121693121693123</c:v>
                </c:pt>
                <c:pt idx="62">
                  <c:v>1.3015873015873018</c:v>
                </c:pt>
                <c:pt idx="63">
                  <c:v>1.3915343915343916</c:v>
                </c:pt>
                <c:pt idx="64">
                  <c:v>1.3544973544973546</c:v>
                </c:pt>
                <c:pt idx="65">
                  <c:v>1.3386243386243388</c:v>
                </c:pt>
                <c:pt idx="66">
                  <c:v>1.3492063492063493</c:v>
                </c:pt>
                <c:pt idx="67">
                  <c:v>1.2592592592592593</c:v>
                </c:pt>
                <c:pt idx="68">
                  <c:v>1.2275132275132277</c:v>
                </c:pt>
                <c:pt idx="69">
                  <c:v>1.1851851851851851</c:v>
                </c:pt>
                <c:pt idx="70">
                  <c:v>1.195767195767196</c:v>
                </c:pt>
                <c:pt idx="71">
                  <c:v>1.2275132275132277</c:v>
                </c:pt>
                <c:pt idx="72">
                  <c:v>1.2275132275132277</c:v>
                </c:pt>
                <c:pt idx="73">
                  <c:v>1.1904761904761905</c:v>
                </c:pt>
                <c:pt idx="74">
                  <c:v>1.1111111111111112</c:v>
                </c:pt>
                <c:pt idx="75">
                  <c:v>1.1746031746031746</c:v>
                </c:pt>
                <c:pt idx="76">
                  <c:v>1.253968253968254</c:v>
                </c:pt>
                <c:pt idx="77">
                  <c:v>1.3121693121693123</c:v>
                </c:pt>
                <c:pt idx="78">
                  <c:v>1.2222222222222223</c:v>
                </c:pt>
                <c:pt idx="79">
                  <c:v>1.232804232804233</c:v>
                </c:pt>
                <c:pt idx="80">
                  <c:v>1.2857142857142858</c:v>
                </c:pt>
                <c:pt idx="81">
                  <c:v>1.2804232804232805</c:v>
                </c:pt>
                <c:pt idx="82">
                  <c:v>1.2433862433862435</c:v>
                </c:pt>
                <c:pt idx="83">
                  <c:v>1.2592592592592593</c:v>
                </c:pt>
                <c:pt idx="84">
                  <c:v>1.3121693121693123</c:v>
                </c:pt>
                <c:pt idx="85">
                  <c:v>1.306878306878307</c:v>
                </c:pt>
                <c:pt idx="86">
                  <c:v>1.2910052910052909</c:v>
                </c:pt>
                <c:pt idx="87">
                  <c:v>1.3386243386243388</c:v>
                </c:pt>
                <c:pt idx="88">
                  <c:v>1.306878306878307</c:v>
                </c:pt>
                <c:pt idx="89">
                  <c:v>1.3227513227513228</c:v>
                </c:pt>
                <c:pt idx="90">
                  <c:v>1.3174603174603174</c:v>
                </c:pt>
                <c:pt idx="91">
                  <c:v>1.3121693121693123</c:v>
                </c:pt>
                <c:pt idx="92">
                  <c:v>1.343915343915344</c:v>
                </c:pt>
                <c:pt idx="93">
                  <c:v>1.3121693121693123</c:v>
                </c:pt>
                <c:pt idx="94">
                  <c:v>1.3280423280423281</c:v>
                </c:pt>
                <c:pt idx="95">
                  <c:v>1.3121693121693123</c:v>
                </c:pt>
                <c:pt idx="96">
                  <c:v>1.3015873015873018</c:v>
                </c:pt>
                <c:pt idx="97">
                  <c:v>1.343915343915344</c:v>
                </c:pt>
                <c:pt idx="98">
                  <c:v>1.3333333333333335</c:v>
                </c:pt>
                <c:pt idx="99">
                  <c:v>1.3227513227513228</c:v>
                </c:pt>
                <c:pt idx="100">
                  <c:v>1.3386243386243388</c:v>
                </c:pt>
                <c:pt idx="101">
                  <c:v>1.3121693121693123</c:v>
                </c:pt>
                <c:pt idx="102">
                  <c:v>1.343915343915344</c:v>
                </c:pt>
                <c:pt idx="103">
                  <c:v>1.4338624338624339</c:v>
                </c:pt>
                <c:pt idx="104">
                  <c:v>1.4232804232804233</c:v>
                </c:pt>
                <c:pt idx="105">
                  <c:v>1.4603174603174605</c:v>
                </c:pt>
                <c:pt idx="106">
                  <c:v>1.4708994708994712</c:v>
                </c:pt>
                <c:pt idx="107">
                  <c:v>1.3544973544973546</c:v>
                </c:pt>
                <c:pt idx="108">
                  <c:v>1.4708994708994712</c:v>
                </c:pt>
                <c:pt idx="109">
                  <c:v>1.4814814814814816</c:v>
                </c:pt>
                <c:pt idx="110">
                  <c:v>1.4550264550264551</c:v>
                </c:pt>
                <c:pt idx="111">
                  <c:v>1.4708994708994712</c:v>
                </c:pt>
                <c:pt idx="112">
                  <c:v>1.4973544973544974</c:v>
                </c:pt>
                <c:pt idx="113">
                  <c:v>1.5396825396825398</c:v>
                </c:pt>
                <c:pt idx="114">
                  <c:v>1.5449735449735451</c:v>
                </c:pt>
                <c:pt idx="115">
                  <c:v>1.5132275132275135</c:v>
                </c:pt>
                <c:pt idx="116">
                  <c:v>1.5026455026455028</c:v>
                </c:pt>
                <c:pt idx="117">
                  <c:v>1.5026455026455028</c:v>
                </c:pt>
                <c:pt idx="118">
                  <c:v>1.5185185185185186</c:v>
                </c:pt>
                <c:pt idx="119">
                  <c:v>1.5026455026455028</c:v>
                </c:pt>
                <c:pt idx="120">
                  <c:v>1.4920634920634921</c:v>
                </c:pt>
                <c:pt idx="121">
                  <c:v>1.4603174603174605</c:v>
                </c:pt>
                <c:pt idx="122">
                  <c:v>1.4391534391534393</c:v>
                </c:pt>
                <c:pt idx="123">
                  <c:v>1.3968253968253967</c:v>
                </c:pt>
                <c:pt idx="124">
                  <c:v>1.4232804232804233</c:v>
                </c:pt>
                <c:pt idx="125">
                  <c:v>1.4232804232804233</c:v>
                </c:pt>
                <c:pt idx="126">
                  <c:v>1.3756613756613758</c:v>
                </c:pt>
                <c:pt idx="127">
                  <c:v>1.3597883597883598</c:v>
                </c:pt>
                <c:pt idx="128">
                  <c:v>1.3333333333333335</c:v>
                </c:pt>
                <c:pt idx="129">
                  <c:v>1.3333333333333335</c:v>
                </c:pt>
                <c:pt idx="130">
                  <c:v>1.3121693121693123</c:v>
                </c:pt>
                <c:pt idx="131">
                  <c:v>1.2804232804232805</c:v>
                </c:pt>
                <c:pt idx="132">
                  <c:v>1.2380952380952381</c:v>
                </c:pt>
                <c:pt idx="133">
                  <c:v>1.2804232804232805</c:v>
                </c:pt>
                <c:pt idx="134">
                  <c:v>1.2751322751322753</c:v>
                </c:pt>
                <c:pt idx="135">
                  <c:v>1.2486772486772488</c:v>
                </c:pt>
                <c:pt idx="136">
                  <c:v>1.2380952380952381</c:v>
                </c:pt>
                <c:pt idx="137">
                  <c:v>1.253968253968254</c:v>
                </c:pt>
                <c:pt idx="138">
                  <c:v>1.3227513227513228</c:v>
                </c:pt>
                <c:pt idx="139">
                  <c:v>1.3544973544973546</c:v>
                </c:pt>
                <c:pt idx="140">
                  <c:v>1.3386243386243388</c:v>
                </c:pt>
                <c:pt idx="141">
                  <c:v>1.3544973544973546</c:v>
                </c:pt>
                <c:pt idx="142">
                  <c:v>1.3862433862433863</c:v>
                </c:pt>
                <c:pt idx="143">
                  <c:v>1.3756613756613758</c:v>
                </c:pt>
                <c:pt idx="144">
                  <c:v>1.3280423280423281</c:v>
                </c:pt>
                <c:pt idx="145">
                  <c:v>1.3015873015873018</c:v>
                </c:pt>
                <c:pt idx="146">
                  <c:v>1.343915343915344</c:v>
                </c:pt>
                <c:pt idx="147">
                  <c:v>1.3280423280423281</c:v>
                </c:pt>
                <c:pt idx="148">
                  <c:v>1.2910052910052909</c:v>
                </c:pt>
                <c:pt idx="149">
                  <c:v>1.2486772486772488</c:v>
                </c:pt>
                <c:pt idx="150">
                  <c:v>1.2645502645502646</c:v>
                </c:pt>
                <c:pt idx="151">
                  <c:v>1.2645502645502646</c:v>
                </c:pt>
                <c:pt idx="152">
                  <c:v>1.2804232804232805</c:v>
                </c:pt>
                <c:pt idx="153">
                  <c:v>1.2592592592592593</c:v>
                </c:pt>
                <c:pt idx="154">
                  <c:v>1.26984126984127</c:v>
                </c:pt>
                <c:pt idx="155">
                  <c:v>1.253968253968254</c:v>
                </c:pt>
                <c:pt idx="156">
                  <c:v>1.2433862433862435</c:v>
                </c:pt>
                <c:pt idx="157">
                  <c:v>1.2380952380952381</c:v>
                </c:pt>
                <c:pt idx="158">
                  <c:v>1.2380952380952381</c:v>
                </c:pt>
                <c:pt idx="159">
                  <c:v>1.2486772486772488</c:v>
                </c:pt>
                <c:pt idx="160">
                  <c:v>1.2433862433862435</c:v>
                </c:pt>
                <c:pt idx="161">
                  <c:v>1.2486772486772488</c:v>
                </c:pt>
                <c:pt idx="162">
                  <c:v>1.2433862433862435</c:v>
                </c:pt>
                <c:pt idx="163">
                  <c:v>1.2275132275132277</c:v>
                </c:pt>
                <c:pt idx="164">
                  <c:v>1.2116402116402116</c:v>
                </c:pt>
                <c:pt idx="165">
                  <c:v>1.2380952380952381</c:v>
                </c:pt>
                <c:pt idx="166">
                  <c:v>1.2275132275132277</c:v>
                </c:pt>
                <c:pt idx="167">
                  <c:v>1.253968253968254</c:v>
                </c:pt>
                <c:pt idx="168">
                  <c:v>1.232804232804233</c:v>
                </c:pt>
                <c:pt idx="169">
                  <c:v>1.2433862433862435</c:v>
                </c:pt>
                <c:pt idx="170">
                  <c:v>1.232804232804233</c:v>
                </c:pt>
                <c:pt idx="171">
                  <c:v>1.2275132275132277</c:v>
                </c:pt>
                <c:pt idx="172">
                  <c:v>1.2116402116402116</c:v>
                </c:pt>
                <c:pt idx="173">
                  <c:v>1.216931216931217</c:v>
                </c:pt>
                <c:pt idx="174">
                  <c:v>1.2380952380952381</c:v>
                </c:pt>
                <c:pt idx="175">
                  <c:v>1.216931216931217</c:v>
                </c:pt>
                <c:pt idx="176">
                  <c:v>1.2486772486772488</c:v>
                </c:pt>
                <c:pt idx="177">
                  <c:v>1.2433862433862435</c:v>
                </c:pt>
                <c:pt idx="178">
                  <c:v>1.2380952380952381</c:v>
                </c:pt>
                <c:pt idx="179">
                  <c:v>1.2275132275132277</c:v>
                </c:pt>
                <c:pt idx="180">
                  <c:v>1.2222222222222223</c:v>
                </c:pt>
                <c:pt idx="181">
                  <c:v>1.3015873015873018</c:v>
                </c:pt>
                <c:pt idx="182">
                  <c:v>1.3227513227513228</c:v>
                </c:pt>
                <c:pt idx="183">
                  <c:v>1.2962962962962965</c:v>
                </c:pt>
                <c:pt idx="184">
                  <c:v>1.3333333333333335</c:v>
                </c:pt>
                <c:pt idx="185">
                  <c:v>1.3227513227513228</c:v>
                </c:pt>
                <c:pt idx="186">
                  <c:v>1.3015873015873018</c:v>
                </c:pt>
                <c:pt idx="187">
                  <c:v>1.2857142857142858</c:v>
                </c:pt>
                <c:pt idx="188">
                  <c:v>1.2910052910052909</c:v>
                </c:pt>
                <c:pt idx="189">
                  <c:v>1.2804232804232805</c:v>
                </c:pt>
                <c:pt idx="190">
                  <c:v>1.3015873015873018</c:v>
                </c:pt>
                <c:pt idx="191">
                  <c:v>1.3174603174603174</c:v>
                </c:pt>
                <c:pt idx="192">
                  <c:v>1.3174603174603174</c:v>
                </c:pt>
                <c:pt idx="193">
                  <c:v>1.232804232804233</c:v>
                </c:pt>
                <c:pt idx="194">
                  <c:v>1.2275132275132277</c:v>
                </c:pt>
                <c:pt idx="195">
                  <c:v>1.216931216931217</c:v>
                </c:pt>
                <c:pt idx="196">
                  <c:v>1.2275132275132277</c:v>
                </c:pt>
                <c:pt idx="197">
                  <c:v>1.2116402116402116</c:v>
                </c:pt>
                <c:pt idx="198">
                  <c:v>1.2063492063492065</c:v>
                </c:pt>
                <c:pt idx="199">
                  <c:v>1.216931216931217</c:v>
                </c:pt>
                <c:pt idx="200">
                  <c:v>1.2222222222222223</c:v>
                </c:pt>
                <c:pt idx="201">
                  <c:v>1.195767195767196</c:v>
                </c:pt>
                <c:pt idx="202">
                  <c:v>1.195767195767196</c:v>
                </c:pt>
                <c:pt idx="203">
                  <c:v>1.195767195767196</c:v>
                </c:pt>
                <c:pt idx="204">
                  <c:v>1.2010582010582012</c:v>
                </c:pt>
                <c:pt idx="205">
                  <c:v>1.2010582010582012</c:v>
                </c:pt>
                <c:pt idx="206">
                  <c:v>1.1904761904761905</c:v>
                </c:pt>
                <c:pt idx="207">
                  <c:v>1.1640211640211642</c:v>
                </c:pt>
                <c:pt idx="208">
                  <c:v>1.1851851851851851</c:v>
                </c:pt>
                <c:pt idx="209">
                  <c:v>1.195767195767196</c:v>
                </c:pt>
                <c:pt idx="210">
                  <c:v>1.1746031746031746</c:v>
                </c:pt>
                <c:pt idx="211">
                  <c:v>1.1851851851851851</c:v>
                </c:pt>
                <c:pt idx="212">
                  <c:v>1.1851851851851851</c:v>
                </c:pt>
                <c:pt idx="213">
                  <c:v>1.1851851851851851</c:v>
                </c:pt>
                <c:pt idx="214">
                  <c:v>1.17989417989418</c:v>
                </c:pt>
                <c:pt idx="215">
                  <c:v>1.2063492063492065</c:v>
                </c:pt>
                <c:pt idx="216">
                  <c:v>1.1851851851851851</c:v>
                </c:pt>
                <c:pt idx="217">
                  <c:v>1.17989417989418</c:v>
                </c:pt>
                <c:pt idx="218">
                  <c:v>1.2116402116402116</c:v>
                </c:pt>
                <c:pt idx="219">
                  <c:v>1.26984126984127</c:v>
                </c:pt>
                <c:pt idx="220">
                  <c:v>1.2433862433862435</c:v>
                </c:pt>
                <c:pt idx="221">
                  <c:v>1.253968253968254</c:v>
                </c:pt>
                <c:pt idx="222">
                  <c:v>1.253968253968254</c:v>
                </c:pt>
                <c:pt idx="223">
                  <c:v>1.3121693121693123</c:v>
                </c:pt>
                <c:pt idx="224">
                  <c:v>1.306878306878307</c:v>
                </c:pt>
                <c:pt idx="225">
                  <c:v>1.3121693121693123</c:v>
                </c:pt>
                <c:pt idx="226">
                  <c:v>1.3280423280423281</c:v>
                </c:pt>
                <c:pt idx="227">
                  <c:v>1.3333333333333335</c:v>
                </c:pt>
                <c:pt idx="228">
                  <c:v>1.3968253968253967</c:v>
                </c:pt>
                <c:pt idx="229">
                  <c:v>1.3862433862433863</c:v>
                </c:pt>
                <c:pt idx="230">
                  <c:v>1.3756613756613758</c:v>
                </c:pt>
                <c:pt idx="231">
                  <c:v>1.4497354497354498</c:v>
                </c:pt>
                <c:pt idx="232">
                  <c:v>1.3756613756613758</c:v>
                </c:pt>
                <c:pt idx="233">
                  <c:v>1.4021164021164023</c:v>
                </c:pt>
                <c:pt idx="234">
                  <c:v>1.3756613756613758</c:v>
                </c:pt>
                <c:pt idx="235">
                  <c:v>1.3703703703703705</c:v>
                </c:pt>
                <c:pt idx="236">
                  <c:v>1.3015873015873018</c:v>
                </c:pt>
                <c:pt idx="237">
                  <c:v>1.3174603174603174</c:v>
                </c:pt>
                <c:pt idx="238">
                  <c:v>1.26984126984127</c:v>
                </c:pt>
                <c:pt idx="239">
                  <c:v>1.3227513227513228</c:v>
                </c:pt>
                <c:pt idx="240">
                  <c:v>1.343915343915344</c:v>
                </c:pt>
                <c:pt idx="241">
                  <c:v>1.3492063492063493</c:v>
                </c:pt>
                <c:pt idx="242">
                  <c:v>1.3280423280423281</c:v>
                </c:pt>
                <c:pt idx="243">
                  <c:v>1.3280423280423281</c:v>
                </c:pt>
                <c:pt idx="244">
                  <c:v>1.3015873015873018</c:v>
                </c:pt>
                <c:pt idx="245">
                  <c:v>1.3280423280423281</c:v>
                </c:pt>
                <c:pt idx="246">
                  <c:v>1.306878306878307</c:v>
                </c:pt>
                <c:pt idx="247">
                  <c:v>1.3333333333333335</c:v>
                </c:pt>
                <c:pt idx="248">
                  <c:v>1.3597883597883598</c:v>
                </c:pt>
                <c:pt idx="249">
                  <c:v>1.3703703703703705</c:v>
                </c:pt>
                <c:pt idx="250">
                  <c:v>1.3597883597883598</c:v>
                </c:pt>
              </c:numCache>
            </c:numRef>
          </c:val>
          <c:smooth val="0"/>
        </c:ser>
        <c:ser>
          <c:idx val="5"/>
          <c:order val="5"/>
          <c:tx>
            <c:strRef>
              <c:f>Sheet1!$G$1</c:f>
              <c:strCache>
                <c:ptCount val="1"/>
                <c:pt idx="0">
                  <c:v>ACB</c:v>
                </c:pt>
              </c:strCache>
            </c:strRef>
          </c:tx>
          <c:spPr>
            <a:ln>
              <a:solidFill>
                <a:schemeClr val="accent6">
                  <a:lumMod val="75000"/>
                </a:schemeClr>
              </a:solidFill>
            </a:ln>
          </c:spPr>
          <c:marker>
            <c:symbol val="none"/>
          </c:marker>
          <c:cat>
            <c:numRef>
              <c:f>Sheet1!$A$2:$A$750</c:f>
              <c:numCache>
                <c:formatCode>dd/mm/yyyy</c:formatCode>
                <c:ptCount val="251"/>
                <c:pt idx="0">
                  <c:v>42734</c:v>
                </c:pt>
                <c:pt idx="1">
                  <c:v>42738</c:v>
                </c:pt>
                <c:pt idx="2">
                  <c:v>42739</c:v>
                </c:pt>
                <c:pt idx="3">
                  <c:v>42740</c:v>
                </c:pt>
                <c:pt idx="4">
                  <c:v>42741</c:v>
                </c:pt>
                <c:pt idx="5">
                  <c:v>42744</c:v>
                </c:pt>
                <c:pt idx="6">
                  <c:v>42745</c:v>
                </c:pt>
                <c:pt idx="7">
                  <c:v>42746</c:v>
                </c:pt>
                <c:pt idx="8">
                  <c:v>42747</c:v>
                </c:pt>
                <c:pt idx="9">
                  <c:v>42748</c:v>
                </c:pt>
                <c:pt idx="10">
                  <c:v>42751</c:v>
                </c:pt>
                <c:pt idx="11">
                  <c:v>42752</c:v>
                </c:pt>
                <c:pt idx="12">
                  <c:v>42753</c:v>
                </c:pt>
                <c:pt idx="13">
                  <c:v>42754</c:v>
                </c:pt>
                <c:pt idx="14">
                  <c:v>42755</c:v>
                </c:pt>
                <c:pt idx="15">
                  <c:v>42758</c:v>
                </c:pt>
                <c:pt idx="16">
                  <c:v>42759</c:v>
                </c:pt>
                <c:pt idx="17">
                  <c:v>42760</c:v>
                </c:pt>
                <c:pt idx="18">
                  <c:v>42768</c:v>
                </c:pt>
                <c:pt idx="19">
                  <c:v>42769</c:v>
                </c:pt>
                <c:pt idx="20">
                  <c:v>42772</c:v>
                </c:pt>
                <c:pt idx="21">
                  <c:v>42773</c:v>
                </c:pt>
                <c:pt idx="22">
                  <c:v>42774</c:v>
                </c:pt>
                <c:pt idx="23">
                  <c:v>42775</c:v>
                </c:pt>
                <c:pt idx="24">
                  <c:v>42776</c:v>
                </c:pt>
                <c:pt idx="25">
                  <c:v>42779</c:v>
                </c:pt>
                <c:pt idx="26">
                  <c:v>42780</c:v>
                </c:pt>
                <c:pt idx="27">
                  <c:v>42781</c:v>
                </c:pt>
                <c:pt idx="28">
                  <c:v>42782</c:v>
                </c:pt>
                <c:pt idx="29">
                  <c:v>42783</c:v>
                </c:pt>
                <c:pt idx="30">
                  <c:v>42786</c:v>
                </c:pt>
                <c:pt idx="31">
                  <c:v>42787</c:v>
                </c:pt>
                <c:pt idx="32">
                  <c:v>42788</c:v>
                </c:pt>
                <c:pt idx="33">
                  <c:v>42789</c:v>
                </c:pt>
                <c:pt idx="34">
                  <c:v>42790</c:v>
                </c:pt>
                <c:pt idx="35">
                  <c:v>42793</c:v>
                </c:pt>
                <c:pt idx="36">
                  <c:v>42794</c:v>
                </c:pt>
                <c:pt idx="37">
                  <c:v>42795</c:v>
                </c:pt>
                <c:pt idx="38">
                  <c:v>42796</c:v>
                </c:pt>
                <c:pt idx="39">
                  <c:v>42797</c:v>
                </c:pt>
                <c:pt idx="40">
                  <c:v>42800</c:v>
                </c:pt>
                <c:pt idx="41">
                  <c:v>42801</c:v>
                </c:pt>
                <c:pt idx="42">
                  <c:v>42802</c:v>
                </c:pt>
                <c:pt idx="43">
                  <c:v>42803</c:v>
                </c:pt>
                <c:pt idx="44">
                  <c:v>42804</c:v>
                </c:pt>
                <c:pt idx="45">
                  <c:v>42807</c:v>
                </c:pt>
                <c:pt idx="46">
                  <c:v>42808</c:v>
                </c:pt>
                <c:pt idx="47">
                  <c:v>42809</c:v>
                </c:pt>
                <c:pt idx="48">
                  <c:v>42810</c:v>
                </c:pt>
                <c:pt idx="49">
                  <c:v>42811</c:v>
                </c:pt>
                <c:pt idx="50">
                  <c:v>42814</c:v>
                </c:pt>
                <c:pt idx="51">
                  <c:v>42815</c:v>
                </c:pt>
                <c:pt idx="52">
                  <c:v>42816</c:v>
                </c:pt>
                <c:pt idx="53">
                  <c:v>42817</c:v>
                </c:pt>
                <c:pt idx="54">
                  <c:v>42818</c:v>
                </c:pt>
                <c:pt idx="55">
                  <c:v>42821</c:v>
                </c:pt>
                <c:pt idx="56">
                  <c:v>42822</c:v>
                </c:pt>
                <c:pt idx="57">
                  <c:v>42823</c:v>
                </c:pt>
                <c:pt idx="58">
                  <c:v>42824</c:v>
                </c:pt>
                <c:pt idx="59">
                  <c:v>42825</c:v>
                </c:pt>
                <c:pt idx="60">
                  <c:v>42828</c:v>
                </c:pt>
                <c:pt idx="61">
                  <c:v>42829</c:v>
                </c:pt>
                <c:pt idx="62">
                  <c:v>42830</c:v>
                </c:pt>
                <c:pt idx="63">
                  <c:v>42832</c:v>
                </c:pt>
                <c:pt idx="64">
                  <c:v>42835</c:v>
                </c:pt>
                <c:pt idx="65">
                  <c:v>42836</c:v>
                </c:pt>
                <c:pt idx="66">
                  <c:v>42837</c:v>
                </c:pt>
                <c:pt idx="67">
                  <c:v>42838</c:v>
                </c:pt>
                <c:pt idx="68">
                  <c:v>42839</c:v>
                </c:pt>
                <c:pt idx="69">
                  <c:v>42842</c:v>
                </c:pt>
                <c:pt idx="70">
                  <c:v>42843</c:v>
                </c:pt>
                <c:pt idx="71">
                  <c:v>42844</c:v>
                </c:pt>
                <c:pt idx="72">
                  <c:v>42845</c:v>
                </c:pt>
                <c:pt idx="73">
                  <c:v>42846</c:v>
                </c:pt>
                <c:pt idx="74">
                  <c:v>42849</c:v>
                </c:pt>
                <c:pt idx="75">
                  <c:v>42850</c:v>
                </c:pt>
                <c:pt idx="76">
                  <c:v>42851</c:v>
                </c:pt>
                <c:pt idx="77">
                  <c:v>42852</c:v>
                </c:pt>
                <c:pt idx="78">
                  <c:v>42853</c:v>
                </c:pt>
                <c:pt idx="79">
                  <c:v>42858</c:v>
                </c:pt>
                <c:pt idx="80">
                  <c:v>42859</c:v>
                </c:pt>
                <c:pt idx="81">
                  <c:v>42860</c:v>
                </c:pt>
                <c:pt idx="82">
                  <c:v>42863</c:v>
                </c:pt>
                <c:pt idx="83">
                  <c:v>42864</c:v>
                </c:pt>
                <c:pt idx="84">
                  <c:v>42865</c:v>
                </c:pt>
                <c:pt idx="85">
                  <c:v>42866</c:v>
                </c:pt>
                <c:pt idx="86">
                  <c:v>42867</c:v>
                </c:pt>
                <c:pt idx="87">
                  <c:v>42870</c:v>
                </c:pt>
                <c:pt idx="88">
                  <c:v>42871</c:v>
                </c:pt>
                <c:pt idx="89">
                  <c:v>42872</c:v>
                </c:pt>
                <c:pt idx="90">
                  <c:v>42873</c:v>
                </c:pt>
                <c:pt idx="91">
                  <c:v>42874</c:v>
                </c:pt>
                <c:pt idx="92">
                  <c:v>42877</c:v>
                </c:pt>
                <c:pt idx="93">
                  <c:v>42878</c:v>
                </c:pt>
                <c:pt idx="94">
                  <c:v>42879</c:v>
                </c:pt>
                <c:pt idx="95">
                  <c:v>42880</c:v>
                </c:pt>
                <c:pt idx="96">
                  <c:v>42881</c:v>
                </c:pt>
                <c:pt idx="97">
                  <c:v>42884</c:v>
                </c:pt>
                <c:pt idx="98">
                  <c:v>42885</c:v>
                </c:pt>
                <c:pt idx="99">
                  <c:v>42886</c:v>
                </c:pt>
                <c:pt idx="100">
                  <c:v>42887</c:v>
                </c:pt>
                <c:pt idx="101">
                  <c:v>42888</c:v>
                </c:pt>
                <c:pt idx="102">
                  <c:v>42891</c:v>
                </c:pt>
                <c:pt idx="103">
                  <c:v>42892</c:v>
                </c:pt>
                <c:pt idx="104">
                  <c:v>42893</c:v>
                </c:pt>
                <c:pt idx="105">
                  <c:v>42894</c:v>
                </c:pt>
                <c:pt idx="106">
                  <c:v>42895</c:v>
                </c:pt>
                <c:pt idx="107">
                  <c:v>42898</c:v>
                </c:pt>
                <c:pt idx="108">
                  <c:v>42899</c:v>
                </c:pt>
                <c:pt idx="109">
                  <c:v>42900</c:v>
                </c:pt>
                <c:pt idx="110">
                  <c:v>42901</c:v>
                </c:pt>
                <c:pt idx="111">
                  <c:v>42902</c:v>
                </c:pt>
                <c:pt idx="112">
                  <c:v>42905</c:v>
                </c:pt>
                <c:pt idx="113">
                  <c:v>42906</c:v>
                </c:pt>
                <c:pt idx="114">
                  <c:v>42907</c:v>
                </c:pt>
                <c:pt idx="115">
                  <c:v>42908</c:v>
                </c:pt>
                <c:pt idx="116">
                  <c:v>42909</c:v>
                </c:pt>
                <c:pt idx="117">
                  <c:v>42912</c:v>
                </c:pt>
                <c:pt idx="118">
                  <c:v>42913</c:v>
                </c:pt>
                <c:pt idx="119">
                  <c:v>42914</c:v>
                </c:pt>
                <c:pt idx="120">
                  <c:v>42915</c:v>
                </c:pt>
                <c:pt idx="121">
                  <c:v>42916</c:v>
                </c:pt>
                <c:pt idx="122">
                  <c:v>42919</c:v>
                </c:pt>
                <c:pt idx="123">
                  <c:v>42920</c:v>
                </c:pt>
                <c:pt idx="124">
                  <c:v>42921</c:v>
                </c:pt>
                <c:pt idx="125">
                  <c:v>42922</c:v>
                </c:pt>
                <c:pt idx="126">
                  <c:v>42923</c:v>
                </c:pt>
                <c:pt idx="127">
                  <c:v>42926</c:v>
                </c:pt>
                <c:pt idx="128">
                  <c:v>42927</c:v>
                </c:pt>
                <c:pt idx="129">
                  <c:v>42928</c:v>
                </c:pt>
                <c:pt idx="130">
                  <c:v>42929</c:v>
                </c:pt>
                <c:pt idx="131">
                  <c:v>42930</c:v>
                </c:pt>
                <c:pt idx="132">
                  <c:v>42933</c:v>
                </c:pt>
                <c:pt idx="133">
                  <c:v>42934</c:v>
                </c:pt>
                <c:pt idx="134">
                  <c:v>42935</c:v>
                </c:pt>
                <c:pt idx="135">
                  <c:v>42936</c:v>
                </c:pt>
                <c:pt idx="136">
                  <c:v>42937</c:v>
                </c:pt>
                <c:pt idx="137">
                  <c:v>42940</c:v>
                </c:pt>
                <c:pt idx="138">
                  <c:v>42941</c:v>
                </c:pt>
                <c:pt idx="139">
                  <c:v>42942</c:v>
                </c:pt>
                <c:pt idx="140">
                  <c:v>42943</c:v>
                </c:pt>
                <c:pt idx="141">
                  <c:v>42944</c:v>
                </c:pt>
                <c:pt idx="142">
                  <c:v>42947</c:v>
                </c:pt>
                <c:pt idx="143">
                  <c:v>42948</c:v>
                </c:pt>
                <c:pt idx="144">
                  <c:v>42949</c:v>
                </c:pt>
                <c:pt idx="145">
                  <c:v>42950</c:v>
                </c:pt>
                <c:pt idx="146">
                  <c:v>42951</c:v>
                </c:pt>
                <c:pt idx="147">
                  <c:v>42954</c:v>
                </c:pt>
                <c:pt idx="148">
                  <c:v>42955</c:v>
                </c:pt>
                <c:pt idx="149">
                  <c:v>42956</c:v>
                </c:pt>
                <c:pt idx="150">
                  <c:v>42957</c:v>
                </c:pt>
                <c:pt idx="151">
                  <c:v>42958</c:v>
                </c:pt>
                <c:pt idx="152">
                  <c:v>42961</c:v>
                </c:pt>
                <c:pt idx="153">
                  <c:v>42962</c:v>
                </c:pt>
                <c:pt idx="154">
                  <c:v>42963</c:v>
                </c:pt>
                <c:pt idx="155">
                  <c:v>42964</c:v>
                </c:pt>
                <c:pt idx="156">
                  <c:v>42965</c:v>
                </c:pt>
                <c:pt idx="157">
                  <c:v>42968</c:v>
                </c:pt>
                <c:pt idx="158">
                  <c:v>42969</c:v>
                </c:pt>
                <c:pt idx="159">
                  <c:v>42970</c:v>
                </c:pt>
                <c:pt idx="160">
                  <c:v>42971</c:v>
                </c:pt>
                <c:pt idx="161">
                  <c:v>42972</c:v>
                </c:pt>
                <c:pt idx="162">
                  <c:v>42975</c:v>
                </c:pt>
                <c:pt idx="163">
                  <c:v>42976</c:v>
                </c:pt>
                <c:pt idx="164">
                  <c:v>42977</c:v>
                </c:pt>
                <c:pt idx="165">
                  <c:v>42978</c:v>
                </c:pt>
                <c:pt idx="166">
                  <c:v>42979</c:v>
                </c:pt>
                <c:pt idx="167">
                  <c:v>42983</c:v>
                </c:pt>
                <c:pt idx="168">
                  <c:v>42984</c:v>
                </c:pt>
                <c:pt idx="169">
                  <c:v>42985</c:v>
                </c:pt>
                <c:pt idx="170">
                  <c:v>42986</c:v>
                </c:pt>
                <c:pt idx="171">
                  <c:v>42989</c:v>
                </c:pt>
                <c:pt idx="172">
                  <c:v>42990</c:v>
                </c:pt>
                <c:pt idx="173">
                  <c:v>42991</c:v>
                </c:pt>
                <c:pt idx="174">
                  <c:v>42992</c:v>
                </c:pt>
                <c:pt idx="175">
                  <c:v>42993</c:v>
                </c:pt>
                <c:pt idx="176">
                  <c:v>42996</c:v>
                </c:pt>
                <c:pt idx="177">
                  <c:v>42997</c:v>
                </c:pt>
                <c:pt idx="178">
                  <c:v>42998</c:v>
                </c:pt>
                <c:pt idx="179">
                  <c:v>42999</c:v>
                </c:pt>
                <c:pt idx="180">
                  <c:v>43000</c:v>
                </c:pt>
                <c:pt idx="181">
                  <c:v>43003</c:v>
                </c:pt>
                <c:pt idx="182">
                  <c:v>43004</c:v>
                </c:pt>
                <c:pt idx="183">
                  <c:v>43005</c:v>
                </c:pt>
                <c:pt idx="184">
                  <c:v>43006</c:v>
                </c:pt>
                <c:pt idx="185">
                  <c:v>43007</c:v>
                </c:pt>
                <c:pt idx="186">
                  <c:v>43010</c:v>
                </c:pt>
                <c:pt idx="187">
                  <c:v>43011</c:v>
                </c:pt>
                <c:pt idx="188">
                  <c:v>43012</c:v>
                </c:pt>
                <c:pt idx="189">
                  <c:v>43013</c:v>
                </c:pt>
                <c:pt idx="190">
                  <c:v>43014</c:v>
                </c:pt>
                <c:pt idx="191">
                  <c:v>43017</c:v>
                </c:pt>
                <c:pt idx="192">
                  <c:v>43018</c:v>
                </c:pt>
                <c:pt idx="193">
                  <c:v>43019</c:v>
                </c:pt>
                <c:pt idx="194">
                  <c:v>43020</c:v>
                </c:pt>
                <c:pt idx="195">
                  <c:v>43021</c:v>
                </c:pt>
                <c:pt idx="196">
                  <c:v>43024</c:v>
                </c:pt>
                <c:pt idx="197">
                  <c:v>43025</c:v>
                </c:pt>
                <c:pt idx="198">
                  <c:v>43026</c:v>
                </c:pt>
                <c:pt idx="199">
                  <c:v>43027</c:v>
                </c:pt>
                <c:pt idx="200">
                  <c:v>43028</c:v>
                </c:pt>
                <c:pt idx="201">
                  <c:v>43031</c:v>
                </c:pt>
                <c:pt idx="202">
                  <c:v>43032</c:v>
                </c:pt>
                <c:pt idx="203">
                  <c:v>43033</c:v>
                </c:pt>
                <c:pt idx="204">
                  <c:v>43034</c:v>
                </c:pt>
                <c:pt idx="205">
                  <c:v>43035</c:v>
                </c:pt>
                <c:pt idx="206">
                  <c:v>43038</c:v>
                </c:pt>
                <c:pt idx="207">
                  <c:v>43039</c:v>
                </c:pt>
                <c:pt idx="208">
                  <c:v>43040</c:v>
                </c:pt>
                <c:pt idx="209">
                  <c:v>43041</c:v>
                </c:pt>
                <c:pt idx="210">
                  <c:v>43042</c:v>
                </c:pt>
                <c:pt idx="211">
                  <c:v>43045</c:v>
                </c:pt>
                <c:pt idx="212">
                  <c:v>43046</c:v>
                </c:pt>
                <c:pt idx="213">
                  <c:v>43047</c:v>
                </c:pt>
                <c:pt idx="214">
                  <c:v>43048</c:v>
                </c:pt>
                <c:pt idx="215">
                  <c:v>43049</c:v>
                </c:pt>
                <c:pt idx="216">
                  <c:v>43052</c:v>
                </c:pt>
                <c:pt idx="217">
                  <c:v>43053</c:v>
                </c:pt>
                <c:pt idx="218">
                  <c:v>43054</c:v>
                </c:pt>
                <c:pt idx="219">
                  <c:v>43055</c:v>
                </c:pt>
                <c:pt idx="220">
                  <c:v>43056</c:v>
                </c:pt>
                <c:pt idx="221">
                  <c:v>43059</c:v>
                </c:pt>
                <c:pt idx="222">
                  <c:v>43060</c:v>
                </c:pt>
                <c:pt idx="223">
                  <c:v>43061</c:v>
                </c:pt>
                <c:pt idx="224">
                  <c:v>43062</c:v>
                </c:pt>
                <c:pt idx="225">
                  <c:v>43063</c:v>
                </c:pt>
                <c:pt idx="226">
                  <c:v>43066</c:v>
                </c:pt>
                <c:pt idx="227">
                  <c:v>43067</c:v>
                </c:pt>
                <c:pt idx="228">
                  <c:v>43068</c:v>
                </c:pt>
                <c:pt idx="229">
                  <c:v>43069</c:v>
                </c:pt>
                <c:pt idx="230">
                  <c:v>43070</c:v>
                </c:pt>
                <c:pt idx="231">
                  <c:v>43073</c:v>
                </c:pt>
                <c:pt idx="232">
                  <c:v>43074</c:v>
                </c:pt>
                <c:pt idx="233">
                  <c:v>43075</c:v>
                </c:pt>
                <c:pt idx="234">
                  <c:v>43076</c:v>
                </c:pt>
                <c:pt idx="235">
                  <c:v>43077</c:v>
                </c:pt>
                <c:pt idx="236">
                  <c:v>43080</c:v>
                </c:pt>
                <c:pt idx="237">
                  <c:v>43081</c:v>
                </c:pt>
                <c:pt idx="238">
                  <c:v>43082</c:v>
                </c:pt>
                <c:pt idx="239">
                  <c:v>43083</c:v>
                </c:pt>
                <c:pt idx="240">
                  <c:v>43084</c:v>
                </c:pt>
                <c:pt idx="241">
                  <c:v>43087</c:v>
                </c:pt>
                <c:pt idx="242">
                  <c:v>43088</c:v>
                </c:pt>
                <c:pt idx="243">
                  <c:v>43089</c:v>
                </c:pt>
                <c:pt idx="244">
                  <c:v>43090</c:v>
                </c:pt>
                <c:pt idx="245">
                  <c:v>43091</c:v>
                </c:pt>
                <c:pt idx="246">
                  <c:v>43094</c:v>
                </c:pt>
                <c:pt idx="247">
                  <c:v>43095</c:v>
                </c:pt>
                <c:pt idx="248">
                  <c:v>43096</c:v>
                </c:pt>
                <c:pt idx="249">
                  <c:v>43097</c:v>
                </c:pt>
                <c:pt idx="250">
                  <c:v>43098</c:v>
                </c:pt>
              </c:numCache>
            </c:numRef>
          </c:cat>
          <c:val>
            <c:numRef>
              <c:f>Sheet1!$G$2:$G$750</c:f>
              <c:numCache>
                <c:formatCode>0%</c:formatCode>
                <c:ptCount val="251"/>
                <c:pt idx="0">
                  <c:v>1</c:v>
                </c:pt>
                <c:pt idx="1">
                  <c:v>1.0795454545454544</c:v>
                </c:pt>
                <c:pt idx="2">
                  <c:v>1.0852272727272727</c:v>
                </c:pt>
                <c:pt idx="3">
                  <c:v>1.0852272727272727</c:v>
                </c:pt>
                <c:pt idx="4">
                  <c:v>1.1420454545454546</c:v>
                </c:pt>
                <c:pt idx="5">
                  <c:v>1.1818181818181817</c:v>
                </c:pt>
                <c:pt idx="6">
                  <c:v>1.1931818181818181</c:v>
                </c:pt>
                <c:pt idx="7">
                  <c:v>1.2272727272727273</c:v>
                </c:pt>
                <c:pt idx="8">
                  <c:v>1.2272727272727273</c:v>
                </c:pt>
                <c:pt idx="9">
                  <c:v>1.2215909090909089</c:v>
                </c:pt>
                <c:pt idx="10">
                  <c:v>1.2386363636363635</c:v>
                </c:pt>
                <c:pt idx="11">
                  <c:v>1.3068181818181817</c:v>
                </c:pt>
                <c:pt idx="12">
                  <c:v>1.3125</c:v>
                </c:pt>
                <c:pt idx="13">
                  <c:v>1.3068181818181817</c:v>
                </c:pt>
                <c:pt idx="14">
                  <c:v>1.3125</c:v>
                </c:pt>
                <c:pt idx="15">
                  <c:v>1.3011363636363635</c:v>
                </c:pt>
                <c:pt idx="16">
                  <c:v>1.3352272727272727</c:v>
                </c:pt>
                <c:pt idx="17">
                  <c:v>1.3409090909090908</c:v>
                </c:pt>
                <c:pt idx="18">
                  <c:v>1.3522727272727273</c:v>
                </c:pt>
                <c:pt idx="19">
                  <c:v>1.3749999999999998</c:v>
                </c:pt>
                <c:pt idx="20">
                  <c:v>1.3409090909090908</c:v>
                </c:pt>
                <c:pt idx="21">
                  <c:v>1.3465909090909089</c:v>
                </c:pt>
                <c:pt idx="22">
                  <c:v>1.3465909090909089</c:v>
                </c:pt>
                <c:pt idx="23">
                  <c:v>1.3465909090909089</c:v>
                </c:pt>
                <c:pt idx="24">
                  <c:v>1.3579545454545452</c:v>
                </c:pt>
                <c:pt idx="25">
                  <c:v>1.3352272727272727</c:v>
                </c:pt>
                <c:pt idx="26">
                  <c:v>1.3352272727272727</c:v>
                </c:pt>
                <c:pt idx="27">
                  <c:v>1.3238636363636362</c:v>
                </c:pt>
                <c:pt idx="28">
                  <c:v>1.2897727272727271</c:v>
                </c:pt>
                <c:pt idx="29">
                  <c:v>1.2897727272727271</c:v>
                </c:pt>
                <c:pt idx="30">
                  <c:v>1.2897727272727271</c:v>
                </c:pt>
                <c:pt idx="31">
                  <c:v>1.2897727272727271</c:v>
                </c:pt>
                <c:pt idx="32">
                  <c:v>1.2840909090909092</c:v>
                </c:pt>
                <c:pt idx="33">
                  <c:v>1.2840909090909092</c:v>
                </c:pt>
                <c:pt idx="34">
                  <c:v>1.2897727272727271</c:v>
                </c:pt>
                <c:pt idx="35">
                  <c:v>1.3011363636363635</c:v>
                </c:pt>
                <c:pt idx="36">
                  <c:v>1.3011363636363635</c:v>
                </c:pt>
                <c:pt idx="37">
                  <c:v>1.2840909090909092</c:v>
                </c:pt>
                <c:pt idx="38">
                  <c:v>1.2784090909090908</c:v>
                </c:pt>
                <c:pt idx="39">
                  <c:v>1.2954545454545454</c:v>
                </c:pt>
                <c:pt idx="40">
                  <c:v>1.2840909090909092</c:v>
                </c:pt>
                <c:pt idx="41">
                  <c:v>1.2784090909090908</c:v>
                </c:pt>
                <c:pt idx="42">
                  <c:v>1.3238636363636362</c:v>
                </c:pt>
                <c:pt idx="43">
                  <c:v>1.3295454545454544</c:v>
                </c:pt>
                <c:pt idx="44">
                  <c:v>1.3465909090909089</c:v>
                </c:pt>
                <c:pt idx="45">
                  <c:v>1.3011363636363635</c:v>
                </c:pt>
                <c:pt idx="46">
                  <c:v>1.2954545454545454</c:v>
                </c:pt>
                <c:pt idx="47">
                  <c:v>1.3125</c:v>
                </c:pt>
                <c:pt idx="48">
                  <c:v>1.3181818181818181</c:v>
                </c:pt>
                <c:pt idx="49">
                  <c:v>1.3295454545454544</c:v>
                </c:pt>
                <c:pt idx="50">
                  <c:v>1.3579545454545452</c:v>
                </c:pt>
                <c:pt idx="51">
                  <c:v>1.4204545454545454</c:v>
                </c:pt>
                <c:pt idx="52">
                  <c:v>1.4204545454545454</c:v>
                </c:pt>
                <c:pt idx="53">
                  <c:v>1.4147727272727271</c:v>
                </c:pt>
                <c:pt idx="54">
                  <c:v>1.4488636363636362</c:v>
                </c:pt>
                <c:pt idx="55">
                  <c:v>1.4318181818181817</c:v>
                </c:pt>
                <c:pt idx="56">
                  <c:v>1.4034090909090908</c:v>
                </c:pt>
                <c:pt idx="57">
                  <c:v>1.3977272727272727</c:v>
                </c:pt>
                <c:pt idx="58">
                  <c:v>1.4034090909090908</c:v>
                </c:pt>
                <c:pt idx="59">
                  <c:v>1.3920454545454544</c:v>
                </c:pt>
                <c:pt idx="60">
                  <c:v>1.4204545454545454</c:v>
                </c:pt>
                <c:pt idx="61">
                  <c:v>1.4375</c:v>
                </c:pt>
                <c:pt idx="62">
                  <c:v>1.4318181818181817</c:v>
                </c:pt>
                <c:pt idx="63">
                  <c:v>1.4090909090909089</c:v>
                </c:pt>
                <c:pt idx="64">
                  <c:v>1.3863636363636362</c:v>
                </c:pt>
                <c:pt idx="65">
                  <c:v>1.3465909090909089</c:v>
                </c:pt>
                <c:pt idx="66">
                  <c:v>1.3125</c:v>
                </c:pt>
                <c:pt idx="67">
                  <c:v>1.3068181818181817</c:v>
                </c:pt>
                <c:pt idx="68">
                  <c:v>1.3011363636363635</c:v>
                </c:pt>
                <c:pt idx="69">
                  <c:v>1.2784090909090908</c:v>
                </c:pt>
                <c:pt idx="70">
                  <c:v>1.3011363636363635</c:v>
                </c:pt>
                <c:pt idx="71">
                  <c:v>1.2897727272727271</c:v>
                </c:pt>
                <c:pt idx="72">
                  <c:v>1.2897727272727271</c:v>
                </c:pt>
                <c:pt idx="73">
                  <c:v>1.2897727272727271</c:v>
                </c:pt>
                <c:pt idx="74">
                  <c:v>1.2784090909090908</c:v>
                </c:pt>
                <c:pt idx="75">
                  <c:v>1.2556818181818181</c:v>
                </c:pt>
                <c:pt idx="76">
                  <c:v>1.2897727272727271</c:v>
                </c:pt>
                <c:pt idx="77">
                  <c:v>1.2897727272727271</c:v>
                </c:pt>
                <c:pt idx="78">
                  <c:v>1.3181818181818181</c:v>
                </c:pt>
                <c:pt idx="79">
                  <c:v>1.3522727272727273</c:v>
                </c:pt>
                <c:pt idx="80">
                  <c:v>1.3522727272727273</c:v>
                </c:pt>
                <c:pt idx="81">
                  <c:v>1.3352272727272727</c:v>
                </c:pt>
                <c:pt idx="82">
                  <c:v>1.3125</c:v>
                </c:pt>
                <c:pt idx="83">
                  <c:v>1.3465909090909089</c:v>
                </c:pt>
                <c:pt idx="84">
                  <c:v>1.3465909090909089</c:v>
                </c:pt>
                <c:pt idx="85">
                  <c:v>1.3295454545454544</c:v>
                </c:pt>
                <c:pt idx="86">
                  <c:v>1.3409090909090908</c:v>
                </c:pt>
                <c:pt idx="87">
                  <c:v>1.3352272727272727</c:v>
                </c:pt>
                <c:pt idx="88">
                  <c:v>1.3579545454545452</c:v>
                </c:pt>
                <c:pt idx="89">
                  <c:v>1.3863636363636362</c:v>
                </c:pt>
                <c:pt idx="90">
                  <c:v>1.3920454545454544</c:v>
                </c:pt>
                <c:pt idx="91">
                  <c:v>1.4034090909090908</c:v>
                </c:pt>
                <c:pt idx="92">
                  <c:v>1.4261363636363635</c:v>
                </c:pt>
                <c:pt idx="93">
                  <c:v>1.3920454545454544</c:v>
                </c:pt>
                <c:pt idx="94">
                  <c:v>1.4318181818181817</c:v>
                </c:pt>
                <c:pt idx="95">
                  <c:v>1.4261363636363635</c:v>
                </c:pt>
                <c:pt idx="96">
                  <c:v>1.4204545454545454</c:v>
                </c:pt>
                <c:pt idx="97">
                  <c:v>1.4261363636363635</c:v>
                </c:pt>
                <c:pt idx="98">
                  <c:v>1.4204545454545454</c:v>
                </c:pt>
                <c:pt idx="99">
                  <c:v>1.4204545454545454</c:v>
                </c:pt>
                <c:pt idx="100">
                  <c:v>1.4090909090909089</c:v>
                </c:pt>
                <c:pt idx="101">
                  <c:v>1.4034090909090908</c:v>
                </c:pt>
                <c:pt idx="102">
                  <c:v>1.4090909090909089</c:v>
                </c:pt>
                <c:pt idx="103">
                  <c:v>1.4375</c:v>
                </c:pt>
                <c:pt idx="104">
                  <c:v>1.4999999999999998</c:v>
                </c:pt>
                <c:pt idx="105">
                  <c:v>1.4829545454545454</c:v>
                </c:pt>
                <c:pt idx="106">
                  <c:v>1.4886363636363635</c:v>
                </c:pt>
                <c:pt idx="107">
                  <c:v>1.4772727272727271</c:v>
                </c:pt>
                <c:pt idx="108">
                  <c:v>1.5056818181818181</c:v>
                </c:pt>
                <c:pt idx="109">
                  <c:v>1.5170454545454544</c:v>
                </c:pt>
                <c:pt idx="110">
                  <c:v>1.4999999999999998</c:v>
                </c:pt>
                <c:pt idx="111">
                  <c:v>1.4999999999999998</c:v>
                </c:pt>
                <c:pt idx="112">
                  <c:v>1.5113636363636362</c:v>
                </c:pt>
                <c:pt idx="113">
                  <c:v>1.5227272727272727</c:v>
                </c:pt>
                <c:pt idx="114">
                  <c:v>1.4943181818181817</c:v>
                </c:pt>
                <c:pt idx="115">
                  <c:v>1.4829545454545454</c:v>
                </c:pt>
                <c:pt idx="116">
                  <c:v>1.4602272727272725</c:v>
                </c:pt>
                <c:pt idx="117">
                  <c:v>1.4829545454545454</c:v>
                </c:pt>
                <c:pt idx="118">
                  <c:v>1.4715909090909089</c:v>
                </c:pt>
                <c:pt idx="119">
                  <c:v>1.4659090909090908</c:v>
                </c:pt>
                <c:pt idx="120">
                  <c:v>1.4772727272727271</c:v>
                </c:pt>
                <c:pt idx="121">
                  <c:v>1.4715909090909089</c:v>
                </c:pt>
                <c:pt idx="122">
                  <c:v>1.4999999999999998</c:v>
                </c:pt>
                <c:pt idx="123">
                  <c:v>1.4886363636363635</c:v>
                </c:pt>
                <c:pt idx="124">
                  <c:v>1.5056818181818181</c:v>
                </c:pt>
                <c:pt idx="125">
                  <c:v>1.5056818181818181</c:v>
                </c:pt>
                <c:pt idx="126">
                  <c:v>1.5056818181818181</c:v>
                </c:pt>
                <c:pt idx="127">
                  <c:v>1.4715909090909089</c:v>
                </c:pt>
                <c:pt idx="128">
                  <c:v>1.4715909090909089</c:v>
                </c:pt>
                <c:pt idx="129">
                  <c:v>1.4715909090909089</c:v>
                </c:pt>
                <c:pt idx="130">
                  <c:v>1.4715909090909089</c:v>
                </c:pt>
                <c:pt idx="131">
                  <c:v>1.4659090909090908</c:v>
                </c:pt>
                <c:pt idx="132">
                  <c:v>1.4147727272727271</c:v>
                </c:pt>
                <c:pt idx="133">
                  <c:v>1.4261363636363635</c:v>
                </c:pt>
                <c:pt idx="134">
                  <c:v>1.4261363636363635</c:v>
                </c:pt>
                <c:pt idx="135">
                  <c:v>1.4318181818181817</c:v>
                </c:pt>
                <c:pt idx="136">
                  <c:v>1.4204545454545454</c:v>
                </c:pt>
                <c:pt idx="137">
                  <c:v>1.4034090909090908</c:v>
                </c:pt>
                <c:pt idx="138">
                  <c:v>1.4261363636363635</c:v>
                </c:pt>
                <c:pt idx="139">
                  <c:v>1.4545454545454546</c:v>
                </c:pt>
                <c:pt idx="140">
                  <c:v>1.4431818181818179</c:v>
                </c:pt>
                <c:pt idx="141">
                  <c:v>1.4659090909090908</c:v>
                </c:pt>
                <c:pt idx="142">
                  <c:v>1.4772727272727271</c:v>
                </c:pt>
                <c:pt idx="143">
                  <c:v>1.4829545454545454</c:v>
                </c:pt>
                <c:pt idx="144">
                  <c:v>1.4829545454545454</c:v>
                </c:pt>
                <c:pt idx="145">
                  <c:v>1.4772727272727271</c:v>
                </c:pt>
                <c:pt idx="146">
                  <c:v>1.4659090909090908</c:v>
                </c:pt>
                <c:pt idx="147">
                  <c:v>1.4772727272727271</c:v>
                </c:pt>
                <c:pt idx="148">
                  <c:v>1.4772727272727271</c:v>
                </c:pt>
                <c:pt idx="149">
                  <c:v>1.4545454545454546</c:v>
                </c:pt>
                <c:pt idx="150">
                  <c:v>1.4431818181818179</c:v>
                </c:pt>
                <c:pt idx="151">
                  <c:v>1.4431818181818179</c:v>
                </c:pt>
                <c:pt idx="152">
                  <c:v>1.4602272727272725</c:v>
                </c:pt>
                <c:pt idx="153">
                  <c:v>1.4659090909090908</c:v>
                </c:pt>
                <c:pt idx="154">
                  <c:v>1.4715909090909089</c:v>
                </c:pt>
                <c:pt idx="155">
                  <c:v>1.4545454545454546</c:v>
                </c:pt>
                <c:pt idx="156">
                  <c:v>1.4602272727272725</c:v>
                </c:pt>
                <c:pt idx="157">
                  <c:v>1.4886363636363635</c:v>
                </c:pt>
                <c:pt idx="158">
                  <c:v>1.4886363636363635</c:v>
                </c:pt>
                <c:pt idx="159">
                  <c:v>1.4999999999999998</c:v>
                </c:pt>
                <c:pt idx="160">
                  <c:v>1.5568181818181817</c:v>
                </c:pt>
                <c:pt idx="161">
                  <c:v>1.5681818181818181</c:v>
                </c:pt>
                <c:pt idx="162">
                  <c:v>1.6193181818181817</c:v>
                </c:pt>
                <c:pt idx="163">
                  <c:v>1.625</c:v>
                </c:pt>
                <c:pt idx="164">
                  <c:v>1.6193181818181817</c:v>
                </c:pt>
                <c:pt idx="165">
                  <c:v>1.6306818181818179</c:v>
                </c:pt>
                <c:pt idx="166">
                  <c:v>1.625</c:v>
                </c:pt>
                <c:pt idx="167">
                  <c:v>1.6477272727272725</c:v>
                </c:pt>
                <c:pt idx="168">
                  <c:v>1.6420454545454544</c:v>
                </c:pt>
                <c:pt idx="169">
                  <c:v>1.625</c:v>
                </c:pt>
                <c:pt idx="170">
                  <c:v>1.5965909090909089</c:v>
                </c:pt>
                <c:pt idx="171">
                  <c:v>1.5624999999999998</c:v>
                </c:pt>
                <c:pt idx="172">
                  <c:v>1.5795454545454544</c:v>
                </c:pt>
                <c:pt idx="173">
                  <c:v>1.6136363636363635</c:v>
                </c:pt>
                <c:pt idx="174">
                  <c:v>1.6022727272727271</c:v>
                </c:pt>
                <c:pt idx="175">
                  <c:v>1.5965909090909089</c:v>
                </c:pt>
                <c:pt idx="176">
                  <c:v>1.6022727272727271</c:v>
                </c:pt>
                <c:pt idx="177">
                  <c:v>1.5965909090909089</c:v>
                </c:pt>
                <c:pt idx="178">
                  <c:v>1.5965909090909089</c:v>
                </c:pt>
                <c:pt idx="179">
                  <c:v>1.6136363636363635</c:v>
                </c:pt>
                <c:pt idx="180">
                  <c:v>1.6590909090909089</c:v>
                </c:pt>
                <c:pt idx="181">
                  <c:v>1.7102272727272727</c:v>
                </c:pt>
                <c:pt idx="182">
                  <c:v>1.7386363636363635</c:v>
                </c:pt>
                <c:pt idx="183">
                  <c:v>1.7102272727272727</c:v>
                </c:pt>
                <c:pt idx="184">
                  <c:v>1.7215909090909089</c:v>
                </c:pt>
                <c:pt idx="185">
                  <c:v>1.7386363636363635</c:v>
                </c:pt>
                <c:pt idx="186">
                  <c:v>1.7272727272727271</c:v>
                </c:pt>
                <c:pt idx="187">
                  <c:v>1.7215909090909089</c:v>
                </c:pt>
                <c:pt idx="188">
                  <c:v>1.7556818181818179</c:v>
                </c:pt>
                <c:pt idx="189">
                  <c:v>1.7329545454545454</c:v>
                </c:pt>
                <c:pt idx="190">
                  <c:v>1.7784090909090908</c:v>
                </c:pt>
                <c:pt idx="191">
                  <c:v>1.8124999999999998</c:v>
                </c:pt>
                <c:pt idx="192">
                  <c:v>1.8124999999999998</c:v>
                </c:pt>
                <c:pt idx="193">
                  <c:v>1.8181818181818181</c:v>
                </c:pt>
                <c:pt idx="194">
                  <c:v>1.8068181818181817</c:v>
                </c:pt>
                <c:pt idx="195">
                  <c:v>1.8409090909090906</c:v>
                </c:pt>
                <c:pt idx="196">
                  <c:v>1.8579545454545454</c:v>
                </c:pt>
                <c:pt idx="197">
                  <c:v>1.8636363636363633</c:v>
                </c:pt>
                <c:pt idx="198">
                  <c:v>1.8693181818181817</c:v>
                </c:pt>
                <c:pt idx="199">
                  <c:v>1.8409090909090906</c:v>
                </c:pt>
                <c:pt idx="200">
                  <c:v>1.8011363636363635</c:v>
                </c:pt>
                <c:pt idx="201">
                  <c:v>1.7443181818181817</c:v>
                </c:pt>
                <c:pt idx="202">
                  <c:v>1.7670454545454546</c:v>
                </c:pt>
                <c:pt idx="203">
                  <c:v>1.8124999999999998</c:v>
                </c:pt>
                <c:pt idx="204">
                  <c:v>1.7897727272727271</c:v>
                </c:pt>
                <c:pt idx="205">
                  <c:v>1.8124999999999998</c:v>
                </c:pt>
                <c:pt idx="206">
                  <c:v>1.7784090909090908</c:v>
                </c:pt>
                <c:pt idx="207">
                  <c:v>1.7386363636363635</c:v>
                </c:pt>
                <c:pt idx="208">
                  <c:v>1.7443181818181817</c:v>
                </c:pt>
                <c:pt idx="209">
                  <c:v>1.6931818181818181</c:v>
                </c:pt>
                <c:pt idx="210">
                  <c:v>1.7272727272727271</c:v>
                </c:pt>
                <c:pt idx="211">
                  <c:v>1.75</c:v>
                </c:pt>
                <c:pt idx="212">
                  <c:v>1.75</c:v>
                </c:pt>
                <c:pt idx="213">
                  <c:v>1.7840909090909089</c:v>
                </c:pt>
                <c:pt idx="214">
                  <c:v>1.7897727272727271</c:v>
                </c:pt>
                <c:pt idx="215">
                  <c:v>1.8181818181818181</c:v>
                </c:pt>
                <c:pt idx="216">
                  <c:v>1.8068181818181817</c:v>
                </c:pt>
                <c:pt idx="217">
                  <c:v>1.8295454545454546</c:v>
                </c:pt>
                <c:pt idx="218">
                  <c:v>1.8465909090909089</c:v>
                </c:pt>
                <c:pt idx="219">
                  <c:v>1.8806818181818181</c:v>
                </c:pt>
                <c:pt idx="220">
                  <c:v>1.8806818181818181</c:v>
                </c:pt>
                <c:pt idx="221">
                  <c:v>1.8636363636363633</c:v>
                </c:pt>
                <c:pt idx="222">
                  <c:v>1.8636363636363633</c:v>
                </c:pt>
                <c:pt idx="223">
                  <c:v>1.9261363636363633</c:v>
                </c:pt>
                <c:pt idx="224">
                  <c:v>1.9318181818181817</c:v>
                </c:pt>
                <c:pt idx="225">
                  <c:v>1.9375</c:v>
                </c:pt>
                <c:pt idx="226">
                  <c:v>1.9431818181818181</c:v>
                </c:pt>
                <c:pt idx="227">
                  <c:v>1.9318181818181817</c:v>
                </c:pt>
                <c:pt idx="228">
                  <c:v>1.9602272727272725</c:v>
                </c:pt>
                <c:pt idx="229">
                  <c:v>1.9829545454545452</c:v>
                </c:pt>
                <c:pt idx="230">
                  <c:v>1.8465909090909089</c:v>
                </c:pt>
                <c:pt idx="231">
                  <c:v>2.0738636363636362</c:v>
                </c:pt>
                <c:pt idx="232">
                  <c:v>1.9886363636363635</c:v>
                </c:pt>
                <c:pt idx="233">
                  <c:v>1.9829545454545452</c:v>
                </c:pt>
                <c:pt idx="234">
                  <c:v>2.0568181818181817</c:v>
                </c:pt>
                <c:pt idx="235">
                  <c:v>2.0454545454545454</c:v>
                </c:pt>
                <c:pt idx="236">
                  <c:v>2.0113636363636362</c:v>
                </c:pt>
                <c:pt idx="237">
                  <c:v>1.9659090909090908</c:v>
                </c:pt>
                <c:pt idx="238">
                  <c:v>1.9204545454545452</c:v>
                </c:pt>
                <c:pt idx="239">
                  <c:v>1.9431818181818181</c:v>
                </c:pt>
                <c:pt idx="240">
                  <c:v>1.9431818181818181</c:v>
                </c:pt>
                <c:pt idx="241">
                  <c:v>1.9943181818181817</c:v>
                </c:pt>
                <c:pt idx="242">
                  <c:v>1.9772727272727268</c:v>
                </c:pt>
                <c:pt idx="243">
                  <c:v>1.9772727272727268</c:v>
                </c:pt>
                <c:pt idx="244">
                  <c:v>1.9715909090909092</c:v>
                </c:pt>
                <c:pt idx="245">
                  <c:v>1.9659090909090908</c:v>
                </c:pt>
                <c:pt idx="246">
                  <c:v>1.9602272727272725</c:v>
                </c:pt>
                <c:pt idx="247">
                  <c:v>1.9715909090909092</c:v>
                </c:pt>
                <c:pt idx="248">
                  <c:v>2.0738636363636362</c:v>
                </c:pt>
                <c:pt idx="249">
                  <c:v>2.0909090909090904</c:v>
                </c:pt>
                <c:pt idx="250">
                  <c:v>2.0965909090909087</c:v>
                </c:pt>
              </c:numCache>
            </c:numRef>
          </c:val>
          <c:smooth val="0"/>
        </c:ser>
        <c:ser>
          <c:idx val="6"/>
          <c:order val="6"/>
          <c:tx>
            <c:strRef>
              <c:f>Sheet1!$H$1</c:f>
              <c:strCache>
                <c:ptCount val="1"/>
                <c:pt idx="0">
                  <c:v>VNIndex</c:v>
                </c:pt>
              </c:strCache>
            </c:strRef>
          </c:tx>
          <c:spPr>
            <a:ln>
              <a:solidFill>
                <a:srgbClr val="00B050"/>
              </a:solidFill>
            </a:ln>
          </c:spPr>
          <c:marker>
            <c:symbol val="none"/>
          </c:marker>
          <c:cat>
            <c:numRef>
              <c:f>Sheet1!$A$2:$A$750</c:f>
              <c:numCache>
                <c:formatCode>dd/mm/yyyy</c:formatCode>
                <c:ptCount val="251"/>
                <c:pt idx="0">
                  <c:v>42734</c:v>
                </c:pt>
                <c:pt idx="1">
                  <c:v>42738</c:v>
                </c:pt>
                <c:pt idx="2">
                  <c:v>42739</c:v>
                </c:pt>
                <c:pt idx="3">
                  <c:v>42740</c:v>
                </c:pt>
                <c:pt idx="4">
                  <c:v>42741</c:v>
                </c:pt>
                <c:pt idx="5">
                  <c:v>42744</c:v>
                </c:pt>
                <c:pt idx="6">
                  <c:v>42745</c:v>
                </c:pt>
                <c:pt idx="7">
                  <c:v>42746</c:v>
                </c:pt>
                <c:pt idx="8">
                  <c:v>42747</c:v>
                </c:pt>
                <c:pt idx="9">
                  <c:v>42748</c:v>
                </c:pt>
                <c:pt idx="10">
                  <c:v>42751</c:v>
                </c:pt>
                <c:pt idx="11">
                  <c:v>42752</c:v>
                </c:pt>
                <c:pt idx="12">
                  <c:v>42753</c:v>
                </c:pt>
                <c:pt idx="13">
                  <c:v>42754</c:v>
                </c:pt>
                <c:pt idx="14">
                  <c:v>42755</c:v>
                </c:pt>
                <c:pt idx="15">
                  <c:v>42758</c:v>
                </c:pt>
                <c:pt idx="16">
                  <c:v>42759</c:v>
                </c:pt>
                <c:pt idx="17">
                  <c:v>42760</c:v>
                </c:pt>
                <c:pt idx="18">
                  <c:v>42768</c:v>
                </c:pt>
                <c:pt idx="19">
                  <c:v>42769</c:v>
                </c:pt>
                <c:pt idx="20">
                  <c:v>42772</c:v>
                </c:pt>
                <c:pt idx="21">
                  <c:v>42773</c:v>
                </c:pt>
                <c:pt idx="22">
                  <c:v>42774</c:v>
                </c:pt>
                <c:pt idx="23">
                  <c:v>42775</c:v>
                </c:pt>
                <c:pt idx="24">
                  <c:v>42776</c:v>
                </c:pt>
                <c:pt idx="25">
                  <c:v>42779</c:v>
                </c:pt>
                <c:pt idx="26">
                  <c:v>42780</c:v>
                </c:pt>
                <c:pt idx="27">
                  <c:v>42781</c:v>
                </c:pt>
                <c:pt idx="28">
                  <c:v>42782</c:v>
                </c:pt>
                <c:pt idx="29">
                  <c:v>42783</c:v>
                </c:pt>
                <c:pt idx="30">
                  <c:v>42786</c:v>
                </c:pt>
                <c:pt idx="31">
                  <c:v>42787</c:v>
                </c:pt>
                <c:pt idx="32">
                  <c:v>42788</c:v>
                </c:pt>
                <c:pt idx="33">
                  <c:v>42789</c:v>
                </c:pt>
                <c:pt idx="34">
                  <c:v>42790</c:v>
                </c:pt>
                <c:pt idx="35">
                  <c:v>42793</c:v>
                </c:pt>
                <c:pt idx="36">
                  <c:v>42794</c:v>
                </c:pt>
                <c:pt idx="37">
                  <c:v>42795</c:v>
                </c:pt>
                <c:pt idx="38">
                  <c:v>42796</c:v>
                </c:pt>
                <c:pt idx="39">
                  <c:v>42797</c:v>
                </c:pt>
                <c:pt idx="40">
                  <c:v>42800</c:v>
                </c:pt>
                <c:pt idx="41">
                  <c:v>42801</c:v>
                </c:pt>
                <c:pt idx="42">
                  <c:v>42802</c:v>
                </c:pt>
                <c:pt idx="43">
                  <c:v>42803</c:v>
                </c:pt>
                <c:pt idx="44">
                  <c:v>42804</c:v>
                </c:pt>
                <c:pt idx="45">
                  <c:v>42807</c:v>
                </c:pt>
                <c:pt idx="46">
                  <c:v>42808</c:v>
                </c:pt>
                <c:pt idx="47">
                  <c:v>42809</c:v>
                </c:pt>
                <c:pt idx="48">
                  <c:v>42810</c:v>
                </c:pt>
                <c:pt idx="49">
                  <c:v>42811</c:v>
                </c:pt>
                <c:pt idx="50">
                  <c:v>42814</c:v>
                </c:pt>
                <c:pt idx="51">
                  <c:v>42815</c:v>
                </c:pt>
                <c:pt idx="52">
                  <c:v>42816</c:v>
                </c:pt>
                <c:pt idx="53">
                  <c:v>42817</c:v>
                </c:pt>
                <c:pt idx="54">
                  <c:v>42818</c:v>
                </c:pt>
                <c:pt idx="55">
                  <c:v>42821</c:v>
                </c:pt>
                <c:pt idx="56">
                  <c:v>42822</c:v>
                </c:pt>
                <c:pt idx="57">
                  <c:v>42823</c:v>
                </c:pt>
                <c:pt idx="58">
                  <c:v>42824</c:v>
                </c:pt>
                <c:pt idx="59">
                  <c:v>42825</c:v>
                </c:pt>
                <c:pt idx="60">
                  <c:v>42828</c:v>
                </c:pt>
                <c:pt idx="61">
                  <c:v>42829</c:v>
                </c:pt>
                <c:pt idx="62">
                  <c:v>42830</c:v>
                </c:pt>
                <c:pt idx="63">
                  <c:v>42832</c:v>
                </c:pt>
                <c:pt idx="64">
                  <c:v>42835</c:v>
                </c:pt>
                <c:pt idx="65">
                  <c:v>42836</c:v>
                </c:pt>
                <c:pt idx="66">
                  <c:v>42837</c:v>
                </c:pt>
                <c:pt idx="67">
                  <c:v>42838</c:v>
                </c:pt>
                <c:pt idx="68">
                  <c:v>42839</c:v>
                </c:pt>
                <c:pt idx="69">
                  <c:v>42842</c:v>
                </c:pt>
                <c:pt idx="70">
                  <c:v>42843</c:v>
                </c:pt>
                <c:pt idx="71">
                  <c:v>42844</c:v>
                </c:pt>
                <c:pt idx="72">
                  <c:v>42845</c:v>
                </c:pt>
                <c:pt idx="73">
                  <c:v>42846</c:v>
                </c:pt>
                <c:pt idx="74">
                  <c:v>42849</c:v>
                </c:pt>
                <c:pt idx="75">
                  <c:v>42850</c:v>
                </c:pt>
                <c:pt idx="76">
                  <c:v>42851</c:v>
                </c:pt>
                <c:pt idx="77">
                  <c:v>42852</c:v>
                </c:pt>
                <c:pt idx="78">
                  <c:v>42853</c:v>
                </c:pt>
                <c:pt idx="79">
                  <c:v>42858</c:v>
                </c:pt>
                <c:pt idx="80">
                  <c:v>42859</c:v>
                </c:pt>
                <c:pt idx="81">
                  <c:v>42860</c:v>
                </c:pt>
                <c:pt idx="82">
                  <c:v>42863</c:v>
                </c:pt>
                <c:pt idx="83">
                  <c:v>42864</c:v>
                </c:pt>
                <c:pt idx="84">
                  <c:v>42865</c:v>
                </c:pt>
                <c:pt idx="85">
                  <c:v>42866</c:v>
                </c:pt>
                <c:pt idx="86">
                  <c:v>42867</c:v>
                </c:pt>
                <c:pt idx="87">
                  <c:v>42870</c:v>
                </c:pt>
                <c:pt idx="88">
                  <c:v>42871</c:v>
                </c:pt>
                <c:pt idx="89">
                  <c:v>42872</c:v>
                </c:pt>
                <c:pt idx="90">
                  <c:v>42873</c:v>
                </c:pt>
                <c:pt idx="91">
                  <c:v>42874</c:v>
                </c:pt>
                <c:pt idx="92">
                  <c:v>42877</c:v>
                </c:pt>
                <c:pt idx="93">
                  <c:v>42878</c:v>
                </c:pt>
                <c:pt idx="94">
                  <c:v>42879</c:v>
                </c:pt>
                <c:pt idx="95">
                  <c:v>42880</c:v>
                </c:pt>
                <c:pt idx="96">
                  <c:v>42881</c:v>
                </c:pt>
                <c:pt idx="97">
                  <c:v>42884</c:v>
                </c:pt>
                <c:pt idx="98">
                  <c:v>42885</c:v>
                </c:pt>
                <c:pt idx="99">
                  <c:v>42886</c:v>
                </c:pt>
                <c:pt idx="100">
                  <c:v>42887</c:v>
                </c:pt>
                <c:pt idx="101">
                  <c:v>42888</c:v>
                </c:pt>
                <c:pt idx="102">
                  <c:v>42891</c:v>
                </c:pt>
                <c:pt idx="103">
                  <c:v>42892</c:v>
                </c:pt>
                <c:pt idx="104">
                  <c:v>42893</c:v>
                </c:pt>
                <c:pt idx="105">
                  <c:v>42894</c:v>
                </c:pt>
                <c:pt idx="106">
                  <c:v>42895</c:v>
                </c:pt>
                <c:pt idx="107">
                  <c:v>42898</c:v>
                </c:pt>
                <c:pt idx="108">
                  <c:v>42899</c:v>
                </c:pt>
                <c:pt idx="109">
                  <c:v>42900</c:v>
                </c:pt>
                <c:pt idx="110">
                  <c:v>42901</c:v>
                </c:pt>
                <c:pt idx="111">
                  <c:v>42902</c:v>
                </c:pt>
                <c:pt idx="112">
                  <c:v>42905</c:v>
                </c:pt>
                <c:pt idx="113">
                  <c:v>42906</c:v>
                </c:pt>
                <c:pt idx="114">
                  <c:v>42907</c:v>
                </c:pt>
                <c:pt idx="115">
                  <c:v>42908</c:v>
                </c:pt>
                <c:pt idx="116">
                  <c:v>42909</c:v>
                </c:pt>
                <c:pt idx="117">
                  <c:v>42912</c:v>
                </c:pt>
                <c:pt idx="118">
                  <c:v>42913</c:v>
                </c:pt>
                <c:pt idx="119">
                  <c:v>42914</c:v>
                </c:pt>
                <c:pt idx="120">
                  <c:v>42915</c:v>
                </c:pt>
                <c:pt idx="121">
                  <c:v>42916</c:v>
                </c:pt>
                <c:pt idx="122">
                  <c:v>42919</c:v>
                </c:pt>
                <c:pt idx="123">
                  <c:v>42920</c:v>
                </c:pt>
                <c:pt idx="124">
                  <c:v>42921</c:v>
                </c:pt>
                <c:pt idx="125">
                  <c:v>42922</c:v>
                </c:pt>
                <c:pt idx="126">
                  <c:v>42923</c:v>
                </c:pt>
                <c:pt idx="127">
                  <c:v>42926</c:v>
                </c:pt>
                <c:pt idx="128">
                  <c:v>42927</c:v>
                </c:pt>
                <c:pt idx="129">
                  <c:v>42928</c:v>
                </c:pt>
                <c:pt idx="130">
                  <c:v>42929</c:v>
                </c:pt>
                <c:pt idx="131">
                  <c:v>42930</c:v>
                </c:pt>
                <c:pt idx="132">
                  <c:v>42933</c:v>
                </c:pt>
                <c:pt idx="133">
                  <c:v>42934</c:v>
                </c:pt>
                <c:pt idx="134">
                  <c:v>42935</c:v>
                </c:pt>
                <c:pt idx="135">
                  <c:v>42936</c:v>
                </c:pt>
                <c:pt idx="136">
                  <c:v>42937</c:v>
                </c:pt>
                <c:pt idx="137">
                  <c:v>42940</c:v>
                </c:pt>
                <c:pt idx="138">
                  <c:v>42941</c:v>
                </c:pt>
                <c:pt idx="139">
                  <c:v>42942</c:v>
                </c:pt>
                <c:pt idx="140">
                  <c:v>42943</c:v>
                </c:pt>
                <c:pt idx="141">
                  <c:v>42944</c:v>
                </c:pt>
                <c:pt idx="142">
                  <c:v>42947</c:v>
                </c:pt>
                <c:pt idx="143">
                  <c:v>42948</c:v>
                </c:pt>
                <c:pt idx="144">
                  <c:v>42949</c:v>
                </c:pt>
                <c:pt idx="145">
                  <c:v>42950</c:v>
                </c:pt>
                <c:pt idx="146">
                  <c:v>42951</c:v>
                </c:pt>
                <c:pt idx="147">
                  <c:v>42954</c:v>
                </c:pt>
                <c:pt idx="148">
                  <c:v>42955</c:v>
                </c:pt>
                <c:pt idx="149">
                  <c:v>42956</c:v>
                </c:pt>
                <c:pt idx="150">
                  <c:v>42957</c:v>
                </c:pt>
                <c:pt idx="151">
                  <c:v>42958</c:v>
                </c:pt>
                <c:pt idx="152">
                  <c:v>42961</c:v>
                </c:pt>
                <c:pt idx="153">
                  <c:v>42962</c:v>
                </c:pt>
                <c:pt idx="154">
                  <c:v>42963</c:v>
                </c:pt>
                <c:pt idx="155">
                  <c:v>42964</c:v>
                </c:pt>
                <c:pt idx="156">
                  <c:v>42965</c:v>
                </c:pt>
                <c:pt idx="157">
                  <c:v>42968</c:v>
                </c:pt>
                <c:pt idx="158">
                  <c:v>42969</c:v>
                </c:pt>
                <c:pt idx="159">
                  <c:v>42970</c:v>
                </c:pt>
                <c:pt idx="160">
                  <c:v>42971</c:v>
                </c:pt>
                <c:pt idx="161">
                  <c:v>42972</c:v>
                </c:pt>
                <c:pt idx="162">
                  <c:v>42975</c:v>
                </c:pt>
                <c:pt idx="163">
                  <c:v>42976</c:v>
                </c:pt>
                <c:pt idx="164">
                  <c:v>42977</c:v>
                </c:pt>
                <c:pt idx="165">
                  <c:v>42978</c:v>
                </c:pt>
                <c:pt idx="166">
                  <c:v>42979</c:v>
                </c:pt>
                <c:pt idx="167">
                  <c:v>42983</c:v>
                </c:pt>
                <c:pt idx="168">
                  <c:v>42984</c:v>
                </c:pt>
                <c:pt idx="169">
                  <c:v>42985</c:v>
                </c:pt>
                <c:pt idx="170">
                  <c:v>42986</c:v>
                </c:pt>
                <c:pt idx="171">
                  <c:v>42989</c:v>
                </c:pt>
                <c:pt idx="172">
                  <c:v>42990</c:v>
                </c:pt>
                <c:pt idx="173">
                  <c:v>42991</c:v>
                </c:pt>
                <c:pt idx="174">
                  <c:v>42992</c:v>
                </c:pt>
                <c:pt idx="175">
                  <c:v>42993</c:v>
                </c:pt>
                <c:pt idx="176">
                  <c:v>42996</c:v>
                </c:pt>
                <c:pt idx="177">
                  <c:v>42997</c:v>
                </c:pt>
                <c:pt idx="178">
                  <c:v>42998</c:v>
                </c:pt>
                <c:pt idx="179">
                  <c:v>42999</c:v>
                </c:pt>
                <c:pt idx="180">
                  <c:v>43000</c:v>
                </c:pt>
                <c:pt idx="181">
                  <c:v>43003</c:v>
                </c:pt>
                <c:pt idx="182">
                  <c:v>43004</c:v>
                </c:pt>
                <c:pt idx="183">
                  <c:v>43005</c:v>
                </c:pt>
                <c:pt idx="184">
                  <c:v>43006</c:v>
                </c:pt>
                <c:pt idx="185">
                  <c:v>43007</c:v>
                </c:pt>
                <c:pt idx="186">
                  <c:v>43010</c:v>
                </c:pt>
                <c:pt idx="187">
                  <c:v>43011</c:v>
                </c:pt>
                <c:pt idx="188">
                  <c:v>43012</c:v>
                </c:pt>
                <c:pt idx="189">
                  <c:v>43013</c:v>
                </c:pt>
                <c:pt idx="190">
                  <c:v>43014</c:v>
                </c:pt>
                <c:pt idx="191">
                  <c:v>43017</c:v>
                </c:pt>
                <c:pt idx="192">
                  <c:v>43018</c:v>
                </c:pt>
                <c:pt idx="193">
                  <c:v>43019</c:v>
                </c:pt>
                <c:pt idx="194">
                  <c:v>43020</c:v>
                </c:pt>
                <c:pt idx="195">
                  <c:v>43021</c:v>
                </c:pt>
                <c:pt idx="196">
                  <c:v>43024</c:v>
                </c:pt>
                <c:pt idx="197">
                  <c:v>43025</c:v>
                </c:pt>
                <c:pt idx="198">
                  <c:v>43026</c:v>
                </c:pt>
                <c:pt idx="199">
                  <c:v>43027</c:v>
                </c:pt>
                <c:pt idx="200">
                  <c:v>43028</c:v>
                </c:pt>
                <c:pt idx="201">
                  <c:v>43031</c:v>
                </c:pt>
                <c:pt idx="202">
                  <c:v>43032</c:v>
                </c:pt>
                <c:pt idx="203">
                  <c:v>43033</c:v>
                </c:pt>
                <c:pt idx="204">
                  <c:v>43034</c:v>
                </c:pt>
                <c:pt idx="205">
                  <c:v>43035</c:v>
                </c:pt>
                <c:pt idx="206">
                  <c:v>43038</c:v>
                </c:pt>
                <c:pt idx="207">
                  <c:v>43039</c:v>
                </c:pt>
                <c:pt idx="208">
                  <c:v>43040</c:v>
                </c:pt>
                <c:pt idx="209">
                  <c:v>43041</c:v>
                </c:pt>
                <c:pt idx="210">
                  <c:v>43042</c:v>
                </c:pt>
                <c:pt idx="211">
                  <c:v>43045</c:v>
                </c:pt>
                <c:pt idx="212">
                  <c:v>43046</c:v>
                </c:pt>
                <c:pt idx="213">
                  <c:v>43047</c:v>
                </c:pt>
                <c:pt idx="214">
                  <c:v>43048</c:v>
                </c:pt>
                <c:pt idx="215">
                  <c:v>43049</c:v>
                </c:pt>
                <c:pt idx="216">
                  <c:v>43052</c:v>
                </c:pt>
                <c:pt idx="217">
                  <c:v>43053</c:v>
                </c:pt>
                <c:pt idx="218">
                  <c:v>43054</c:v>
                </c:pt>
                <c:pt idx="219">
                  <c:v>43055</c:v>
                </c:pt>
                <c:pt idx="220">
                  <c:v>43056</c:v>
                </c:pt>
                <c:pt idx="221">
                  <c:v>43059</c:v>
                </c:pt>
                <c:pt idx="222">
                  <c:v>43060</c:v>
                </c:pt>
                <c:pt idx="223">
                  <c:v>43061</c:v>
                </c:pt>
                <c:pt idx="224">
                  <c:v>43062</c:v>
                </c:pt>
                <c:pt idx="225">
                  <c:v>43063</c:v>
                </c:pt>
                <c:pt idx="226">
                  <c:v>43066</c:v>
                </c:pt>
                <c:pt idx="227">
                  <c:v>43067</c:v>
                </c:pt>
                <c:pt idx="228">
                  <c:v>43068</c:v>
                </c:pt>
                <c:pt idx="229">
                  <c:v>43069</c:v>
                </c:pt>
                <c:pt idx="230">
                  <c:v>43070</c:v>
                </c:pt>
                <c:pt idx="231">
                  <c:v>43073</c:v>
                </c:pt>
                <c:pt idx="232">
                  <c:v>43074</c:v>
                </c:pt>
                <c:pt idx="233">
                  <c:v>43075</c:v>
                </c:pt>
                <c:pt idx="234">
                  <c:v>43076</c:v>
                </c:pt>
                <c:pt idx="235">
                  <c:v>43077</c:v>
                </c:pt>
                <c:pt idx="236">
                  <c:v>43080</c:v>
                </c:pt>
                <c:pt idx="237">
                  <c:v>43081</c:v>
                </c:pt>
                <c:pt idx="238">
                  <c:v>43082</c:v>
                </c:pt>
                <c:pt idx="239">
                  <c:v>43083</c:v>
                </c:pt>
                <c:pt idx="240">
                  <c:v>43084</c:v>
                </c:pt>
                <c:pt idx="241">
                  <c:v>43087</c:v>
                </c:pt>
                <c:pt idx="242">
                  <c:v>43088</c:v>
                </c:pt>
                <c:pt idx="243">
                  <c:v>43089</c:v>
                </c:pt>
                <c:pt idx="244">
                  <c:v>43090</c:v>
                </c:pt>
                <c:pt idx="245">
                  <c:v>43091</c:v>
                </c:pt>
                <c:pt idx="246">
                  <c:v>43094</c:v>
                </c:pt>
                <c:pt idx="247">
                  <c:v>43095</c:v>
                </c:pt>
                <c:pt idx="248">
                  <c:v>43096</c:v>
                </c:pt>
                <c:pt idx="249">
                  <c:v>43097</c:v>
                </c:pt>
                <c:pt idx="250">
                  <c:v>43098</c:v>
                </c:pt>
              </c:numCache>
            </c:numRef>
          </c:cat>
          <c:val>
            <c:numRef>
              <c:f>Sheet1!$H$2:$H$750</c:f>
              <c:numCache>
                <c:formatCode>0%</c:formatCode>
                <c:ptCount val="251"/>
                <c:pt idx="0">
                  <c:v>1</c:v>
                </c:pt>
                <c:pt idx="1">
                  <c:v>1.0107389414472001</c:v>
                </c:pt>
                <c:pt idx="2">
                  <c:v>1.0147848451577</c:v>
                </c:pt>
                <c:pt idx="3">
                  <c:v>1.0164543444583152</c:v>
                </c:pt>
                <c:pt idx="4">
                  <c:v>1.0224555176199859</c:v>
                </c:pt>
                <c:pt idx="5">
                  <c:v>1.026621745604404</c:v>
                </c:pt>
                <c:pt idx="6">
                  <c:v>1.0243656654684374</c:v>
                </c:pt>
                <c:pt idx="7">
                  <c:v>1.0335253508204612</c:v>
                </c:pt>
                <c:pt idx="8">
                  <c:v>1.0332245401356657</c:v>
                </c:pt>
                <c:pt idx="9">
                  <c:v>1.0303668386301081</c:v>
                </c:pt>
                <c:pt idx="10">
                  <c:v>1.0196579782513875</c:v>
                </c:pt>
                <c:pt idx="11">
                  <c:v>1.0298404199317159</c:v>
                </c:pt>
                <c:pt idx="12">
                  <c:v>1.027689623535428</c:v>
                </c:pt>
                <c:pt idx="13">
                  <c:v>1.0262306917141697</c:v>
                </c:pt>
                <c:pt idx="14">
                  <c:v>1.0321717027388813</c:v>
                </c:pt>
                <c:pt idx="15">
                  <c:v>1.0335103102862213</c:v>
                </c:pt>
                <c:pt idx="16">
                  <c:v>1.0398423752011672</c:v>
                </c:pt>
                <c:pt idx="17">
                  <c:v>1.0487463714711147</c:v>
                </c:pt>
                <c:pt idx="18">
                  <c:v>1.0576202866725826</c:v>
                </c:pt>
                <c:pt idx="19">
                  <c:v>1.0533638154827261</c:v>
                </c:pt>
                <c:pt idx="20">
                  <c:v>1.0528975589212928</c:v>
                </c:pt>
                <c:pt idx="21">
                  <c:v>1.0558304630980493</c:v>
                </c:pt>
                <c:pt idx="22">
                  <c:v>1.055905665769248</c:v>
                </c:pt>
                <c:pt idx="23">
                  <c:v>1.0538150315099193</c:v>
                </c:pt>
                <c:pt idx="24">
                  <c:v>1.0585227187269692</c:v>
                </c:pt>
                <c:pt idx="25">
                  <c:v>1.0604930287123799</c:v>
                </c:pt>
                <c:pt idx="26">
                  <c:v>1.0622527712184338</c:v>
                </c:pt>
                <c:pt idx="27">
                  <c:v>1.070239294899755</c:v>
                </c:pt>
                <c:pt idx="28">
                  <c:v>1.0669002962985246</c:v>
                </c:pt>
                <c:pt idx="29">
                  <c:v>1.0646141350940785</c:v>
                </c:pt>
                <c:pt idx="30">
                  <c:v>1.0687653225442568</c:v>
                </c:pt>
                <c:pt idx="31">
                  <c:v>1.0777294809511633</c:v>
                </c:pt>
                <c:pt idx="32">
                  <c:v>1.0787672778137078</c:v>
                </c:pt>
                <c:pt idx="33">
                  <c:v>1.0782107780468362</c:v>
                </c:pt>
                <c:pt idx="34">
                  <c:v>1.0746010498292899</c:v>
                </c:pt>
                <c:pt idx="35">
                  <c:v>1.0790680884985036</c:v>
                </c:pt>
                <c:pt idx="36">
                  <c:v>1.0690661332290523</c:v>
                </c:pt>
                <c:pt idx="37">
                  <c:v>1.0671559853806007</c:v>
                </c:pt>
                <c:pt idx="38">
                  <c:v>1.0641328379984056</c:v>
                </c:pt>
                <c:pt idx="39">
                  <c:v>1.0718185509949314</c:v>
                </c:pt>
                <c:pt idx="40">
                  <c:v>1.0773384270609292</c:v>
                </c:pt>
                <c:pt idx="41">
                  <c:v>1.0777144404169237</c:v>
                </c:pt>
                <c:pt idx="42">
                  <c:v>1.0778046836223623</c:v>
                </c:pt>
                <c:pt idx="43">
                  <c:v>1.0766014408831801</c:v>
                </c:pt>
                <c:pt idx="44">
                  <c:v>1.0712018890911006</c:v>
                </c:pt>
                <c:pt idx="45">
                  <c:v>1.0681336201061862</c:v>
                </c:pt>
                <c:pt idx="46">
                  <c:v>1.0749620226510446</c:v>
                </c:pt>
                <c:pt idx="47">
                  <c:v>1.0726006587753998</c:v>
                </c:pt>
                <c:pt idx="48">
                  <c:v>1.0752778738700799</c:v>
                </c:pt>
                <c:pt idx="49">
                  <c:v>1.0686901198730578</c:v>
                </c:pt>
                <c:pt idx="50">
                  <c:v>1.0755034818836766</c:v>
                </c:pt>
                <c:pt idx="51">
                  <c:v>1.0771729811842916</c:v>
                </c:pt>
                <c:pt idx="52">
                  <c:v>1.0722998480906043</c:v>
                </c:pt>
                <c:pt idx="53">
                  <c:v>1.082256681757336</c:v>
                </c:pt>
                <c:pt idx="54">
                  <c:v>1.0861371395911983</c:v>
                </c:pt>
                <c:pt idx="55">
                  <c:v>1.0882127333162874</c:v>
                </c:pt>
                <c:pt idx="56">
                  <c:v>1.0818054657301428</c:v>
                </c:pt>
                <c:pt idx="57">
                  <c:v>1.0836253703731558</c:v>
                </c:pt>
                <c:pt idx="58">
                  <c:v>1.0887241114804398</c:v>
                </c:pt>
                <c:pt idx="59">
                  <c:v>1.0863928286732745</c:v>
                </c:pt>
                <c:pt idx="60">
                  <c:v>1.0864981124129529</c:v>
                </c:pt>
                <c:pt idx="61">
                  <c:v>1.0891452464391536</c:v>
                </c:pt>
                <c:pt idx="62">
                  <c:v>1.0877615172890942</c:v>
                </c:pt>
                <c:pt idx="63">
                  <c:v>1.0948756899845082</c:v>
                </c:pt>
                <c:pt idx="64">
                  <c:v>1.0977634725585452</c:v>
                </c:pt>
                <c:pt idx="65">
                  <c:v>1.0999593905575527</c:v>
                </c:pt>
                <c:pt idx="66">
                  <c:v>1.0913110833696813</c:v>
                </c:pt>
                <c:pt idx="67">
                  <c:v>1.0894610976581889</c:v>
                </c:pt>
                <c:pt idx="68">
                  <c:v>1.080587182456721</c:v>
                </c:pt>
                <c:pt idx="69">
                  <c:v>1.0691262953660114</c:v>
                </c:pt>
                <c:pt idx="70">
                  <c:v>1.0752929144043195</c:v>
                </c:pt>
                <c:pt idx="71">
                  <c:v>1.0780603727044384</c:v>
                </c:pt>
                <c:pt idx="72">
                  <c:v>1.0718787131318903</c:v>
                </c:pt>
                <c:pt idx="73">
                  <c:v>1.0715026997758961</c:v>
                </c:pt>
                <c:pt idx="74">
                  <c:v>1.0669604584354837</c:v>
                </c:pt>
                <c:pt idx="75">
                  <c:v>1.0642381217380843</c:v>
                </c:pt>
                <c:pt idx="76">
                  <c:v>1.0679380931610689</c:v>
                </c:pt>
                <c:pt idx="77">
                  <c:v>1.0776993998826838</c:v>
                </c:pt>
                <c:pt idx="78">
                  <c:v>1.0795042639914569</c:v>
                </c:pt>
                <c:pt idx="79">
                  <c:v>1.0822266006888563</c:v>
                </c:pt>
                <c:pt idx="80">
                  <c:v>1.0859566531803209</c:v>
                </c:pt>
                <c:pt idx="81">
                  <c:v>1.0829184652638861</c:v>
                </c:pt>
                <c:pt idx="82">
                  <c:v>1.0812038443605516</c:v>
                </c:pt>
                <c:pt idx="83">
                  <c:v>1.086092017988479</c:v>
                </c:pt>
                <c:pt idx="84">
                  <c:v>1.0894009355212295</c:v>
                </c:pt>
                <c:pt idx="85">
                  <c:v>1.0904236918495345</c:v>
                </c:pt>
                <c:pt idx="86">
                  <c:v>1.090995232150646</c:v>
                </c:pt>
                <c:pt idx="87">
                  <c:v>1.0909651510821665</c:v>
                </c:pt>
                <c:pt idx="88">
                  <c:v>1.0904838539864936</c:v>
                </c:pt>
                <c:pt idx="89">
                  <c:v>1.0937476499165251</c:v>
                </c:pt>
                <c:pt idx="90">
                  <c:v>1.0934317986974897</c:v>
                </c:pt>
                <c:pt idx="91">
                  <c:v>1.103704483583257</c:v>
                </c:pt>
                <c:pt idx="92">
                  <c:v>1.1191661527817469</c:v>
                </c:pt>
                <c:pt idx="93">
                  <c:v>1.1143983034277376</c:v>
                </c:pt>
                <c:pt idx="94">
                  <c:v>1.1171206401251372</c:v>
                </c:pt>
                <c:pt idx="95">
                  <c:v>1.1158722757832358</c:v>
                </c:pt>
                <c:pt idx="96">
                  <c:v>1.1181283559192021</c:v>
                </c:pt>
                <c:pt idx="97">
                  <c:v>1.1223998676432987</c:v>
                </c:pt>
                <c:pt idx="98">
                  <c:v>1.1103072781145187</c:v>
                </c:pt>
                <c:pt idx="99">
                  <c:v>1.1097206972791673</c:v>
                </c:pt>
                <c:pt idx="100">
                  <c:v>1.1157068299065982</c:v>
                </c:pt>
                <c:pt idx="101">
                  <c:v>1.1112097101689051</c:v>
                </c:pt>
                <c:pt idx="102">
                  <c:v>1.1182486801931204</c:v>
                </c:pt>
                <c:pt idx="103">
                  <c:v>1.1300103779686252</c:v>
                </c:pt>
                <c:pt idx="104">
                  <c:v>1.1332440928301775</c:v>
                </c:pt>
                <c:pt idx="105">
                  <c:v>1.1282355949283318</c:v>
                </c:pt>
                <c:pt idx="106">
                  <c:v>1.127618933024501</c:v>
                </c:pt>
                <c:pt idx="107">
                  <c:v>1.1296794862153503</c:v>
                </c:pt>
                <c:pt idx="108">
                  <c:v>1.1384029960744206</c:v>
                </c:pt>
                <c:pt idx="109">
                  <c:v>1.1442387233594538</c:v>
                </c:pt>
                <c:pt idx="110">
                  <c:v>1.1439379126746583</c:v>
                </c:pt>
                <c:pt idx="111">
                  <c:v>1.1449456284687232</c:v>
                </c:pt>
                <c:pt idx="112">
                  <c:v>1.1533532871087582</c:v>
                </c:pt>
                <c:pt idx="113">
                  <c:v>1.1550979890805722</c:v>
                </c:pt>
                <c:pt idx="114">
                  <c:v>1.1542256380946652</c:v>
                </c:pt>
                <c:pt idx="115">
                  <c:v>1.1525561387940499</c:v>
                </c:pt>
                <c:pt idx="116">
                  <c:v>1.1566321235730292</c:v>
                </c:pt>
                <c:pt idx="117">
                  <c:v>1.1619113510911907</c:v>
                </c:pt>
                <c:pt idx="118">
                  <c:v>1.1543760434370629</c:v>
                </c:pt>
                <c:pt idx="119">
                  <c:v>1.1566772451757485</c:v>
                </c:pt>
                <c:pt idx="120">
                  <c:v>1.1607532299547281</c:v>
                </c:pt>
                <c:pt idx="121">
                  <c:v>1.1678523621159025</c:v>
                </c:pt>
                <c:pt idx="122">
                  <c:v>1.1714771308676883</c:v>
                </c:pt>
                <c:pt idx="123">
                  <c:v>1.1664535924316031</c:v>
                </c:pt>
                <c:pt idx="124">
                  <c:v>1.170634860950261</c:v>
                </c:pt>
                <c:pt idx="125">
                  <c:v>1.1771474122760841</c:v>
                </c:pt>
                <c:pt idx="126">
                  <c:v>1.1667393625821589</c:v>
                </c:pt>
                <c:pt idx="127">
                  <c:v>1.152947192684284</c:v>
                </c:pt>
                <c:pt idx="128">
                  <c:v>1.1571585422714215</c:v>
                </c:pt>
                <c:pt idx="129">
                  <c:v>1.1643930392407538</c:v>
                </c:pt>
                <c:pt idx="130">
                  <c:v>1.1706047798817814</c:v>
                </c:pt>
                <c:pt idx="131">
                  <c:v>1.1695519424849972</c:v>
                </c:pt>
                <c:pt idx="132">
                  <c:v>1.1564817182306315</c:v>
                </c:pt>
                <c:pt idx="133">
                  <c:v>1.1543459623685834</c:v>
                </c:pt>
                <c:pt idx="134">
                  <c:v>1.1600764059139379</c:v>
                </c:pt>
                <c:pt idx="135">
                  <c:v>1.1557296915186426</c:v>
                </c:pt>
                <c:pt idx="136">
                  <c:v>1.1458781415915893</c:v>
                </c:pt>
                <c:pt idx="137">
                  <c:v>1.1426895483327568</c:v>
                </c:pt>
                <c:pt idx="138">
                  <c:v>1.1540150706153083</c:v>
                </c:pt>
                <c:pt idx="139">
                  <c:v>1.1639568637478004</c:v>
                </c:pt>
                <c:pt idx="140">
                  <c:v>1.1603772165987336</c:v>
                </c:pt>
                <c:pt idx="141">
                  <c:v>1.1687848752387686</c:v>
                </c:pt>
                <c:pt idx="142">
                  <c:v>1.1785010603576638</c:v>
                </c:pt>
                <c:pt idx="143">
                  <c:v>1.1834042745198308</c:v>
                </c:pt>
                <c:pt idx="144">
                  <c:v>1.182531923533924</c:v>
                </c:pt>
                <c:pt idx="145">
                  <c:v>1.1859310842721134</c:v>
                </c:pt>
                <c:pt idx="146">
                  <c:v>1.186216854422669</c:v>
                </c:pt>
                <c:pt idx="147">
                  <c:v>1.1926842841457728</c:v>
                </c:pt>
                <c:pt idx="148">
                  <c:v>1.1905635688179645</c:v>
                </c:pt>
                <c:pt idx="149">
                  <c:v>1.1636259719945252</c:v>
                </c:pt>
                <c:pt idx="150">
                  <c:v>1.1632800397070102</c:v>
                </c:pt>
                <c:pt idx="151">
                  <c:v>1.1612495675846406</c:v>
                </c:pt>
                <c:pt idx="152">
                  <c:v>1.167401146088709</c:v>
                </c:pt>
                <c:pt idx="153">
                  <c:v>1.1597154330921833</c:v>
                </c:pt>
                <c:pt idx="154">
                  <c:v>1.1634906071863673</c:v>
                </c:pt>
                <c:pt idx="155">
                  <c:v>1.1544963677109812</c:v>
                </c:pt>
                <c:pt idx="156">
                  <c:v>1.1565719614360703</c:v>
                </c:pt>
                <c:pt idx="157">
                  <c:v>1.1563012318197541</c:v>
                </c:pt>
                <c:pt idx="158">
                  <c:v>1.1449757095372028</c:v>
                </c:pt>
                <c:pt idx="159">
                  <c:v>1.1506459909455984</c:v>
                </c:pt>
                <c:pt idx="160">
                  <c:v>1.1577752041752523</c:v>
                </c:pt>
                <c:pt idx="161">
                  <c:v>1.1605727435438506</c:v>
                </c:pt>
                <c:pt idx="162">
                  <c:v>1.1690405643208446</c:v>
                </c:pt>
                <c:pt idx="163">
                  <c:v>1.1641824717613969</c:v>
                </c:pt>
                <c:pt idx="164">
                  <c:v>1.1701234827861087</c:v>
                </c:pt>
                <c:pt idx="165">
                  <c:v>1.1773128581527215</c:v>
                </c:pt>
                <c:pt idx="166">
                  <c:v>1.186292057093868</c:v>
                </c:pt>
                <c:pt idx="167">
                  <c:v>1.1916765683517077</c:v>
                </c:pt>
                <c:pt idx="168">
                  <c:v>1.1935415945974399</c:v>
                </c:pt>
                <c:pt idx="169">
                  <c:v>1.1983094439514492</c:v>
                </c:pt>
                <c:pt idx="170">
                  <c:v>1.205047603290869</c:v>
                </c:pt>
                <c:pt idx="171">
                  <c:v>1.1994374840194324</c:v>
                </c:pt>
                <c:pt idx="172">
                  <c:v>1.2031524959766571</c:v>
                </c:pt>
                <c:pt idx="173">
                  <c:v>1.2074240077007534</c:v>
                </c:pt>
                <c:pt idx="174">
                  <c:v>1.2127483568216344</c:v>
                </c:pt>
                <c:pt idx="175">
                  <c:v>1.2119963301096455</c:v>
                </c:pt>
                <c:pt idx="176">
                  <c:v>1.2150796396287997</c:v>
                </c:pt>
                <c:pt idx="177">
                  <c:v>1.2121617759862831</c:v>
                </c:pt>
                <c:pt idx="178">
                  <c:v>1.2120564922466046</c:v>
                </c:pt>
                <c:pt idx="179">
                  <c:v>1.2091536691383278</c:v>
                </c:pt>
                <c:pt idx="180">
                  <c:v>1.2139666400950562</c:v>
                </c:pt>
                <c:pt idx="181">
                  <c:v>1.2116353572878908</c:v>
                </c:pt>
                <c:pt idx="182">
                  <c:v>1.2112894250003761</c:v>
                </c:pt>
                <c:pt idx="183">
                  <c:v>1.2089130205904914</c:v>
                </c:pt>
                <c:pt idx="184">
                  <c:v>1.2104922766856678</c:v>
                </c:pt>
                <c:pt idx="185">
                  <c:v>1.2098906553160766</c:v>
                </c:pt>
                <c:pt idx="186">
                  <c:v>1.206596778317566</c:v>
                </c:pt>
                <c:pt idx="187">
                  <c:v>1.2002346323341404</c:v>
                </c:pt>
                <c:pt idx="188">
                  <c:v>1.2117556815618091</c:v>
                </c:pt>
                <c:pt idx="189">
                  <c:v>1.2111089385894986</c:v>
                </c:pt>
                <c:pt idx="190">
                  <c:v>1.2149743558891211</c:v>
                </c:pt>
                <c:pt idx="191">
                  <c:v>1.2167190578609353</c:v>
                </c:pt>
                <c:pt idx="192">
                  <c:v>1.2192609081474572</c:v>
                </c:pt>
                <c:pt idx="193">
                  <c:v>1.2242242844465836</c:v>
                </c:pt>
                <c:pt idx="194">
                  <c:v>1.2271120670206206</c:v>
                </c:pt>
                <c:pt idx="195">
                  <c:v>1.2347526584144271</c:v>
                </c:pt>
                <c:pt idx="196">
                  <c:v>1.2324664972099808</c:v>
                </c:pt>
                <c:pt idx="197">
                  <c:v>1.2457924105464226</c:v>
                </c:pt>
                <c:pt idx="198">
                  <c:v>1.2449351000947555</c:v>
                </c:pt>
                <c:pt idx="199">
                  <c:v>1.2467550047377682</c:v>
                </c:pt>
                <c:pt idx="200">
                  <c:v>1.2436115330816551</c:v>
                </c:pt>
                <c:pt idx="201">
                  <c:v>1.2333839697986071</c:v>
                </c:pt>
                <c:pt idx="202">
                  <c:v>1.241205047603291</c:v>
                </c:pt>
                <c:pt idx="203">
                  <c:v>1.2494021387639689</c:v>
                </c:pt>
                <c:pt idx="204">
                  <c:v>1.2485297877780619</c:v>
                </c:pt>
                <c:pt idx="205">
                  <c:v>1.2639613759080723</c:v>
                </c:pt>
                <c:pt idx="206">
                  <c:v>1.2712259539458841</c:v>
                </c:pt>
                <c:pt idx="207">
                  <c:v>1.2593138508279813</c:v>
                </c:pt>
                <c:pt idx="208">
                  <c:v>1.26748086092018</c:v>
                </c:pt>
                <c:pt idx="209">
                  <c:v>1.2530118669815151</c:v>
                </c:pt>
                <c:pt idx="210">
                  <c:v>1.2690149954126371</c:v>
                </c:pt>
                <c:pt idx="211">
                  <c:v>1.2770767217651571</c:v>
                </c:pt>
                <c:pt idx="212">
                  <c:v>1.2789417480108893</c:v>
                </c:pt>
                <c:pt idx="213">
                  <c:v>1.2930347285935597</c:v>
                </c:pt>
                <c:pt idx="214">
                  <c:v>1.2940875659903439</c:v>
                </c:pt>
                <c:pt idx="215">
                  <c:v>1.3058342232316091</c:v>
                </c:pt>
                <c:pt idx="216">
                  <c:v>1.3225743378404802</c:v>
                </c:pt>
                <c:pt idx="217">
                  <c:v>1.3249206611818851</c:v>
                </c:pt>
                <c:pt idx="218">
                  <c:v>1.3274625114684073</c:v>
                </c:pt>
                <c:pt idx="219">
                  <c:v>1.3428188969272188</c:v>
                </c:pt>
                <c:pt idx="220">
                  <c:v>1.3396453442026262</c:v>
                </c:pt>
                <c:pt idx="221">
                  <c:v>1.3589874712349781</c:v>
                </c:pt>
                <c:pt idx="222">
                  <c:v>1.3811722592386482</c:v>
                </c:pt>
                <c:pt idx="223">
                  <c:v>1.4027704664069667</c:v>
                </c:pt>
                <c:pt idx="224">
                  <c:v>1.4043346819679035</c:v>
                </c:pt>
                <c:pt idx="225">
                  <c:v>1.4071472618707417</c:v>
                </c:pt>
                <c:pt idx="226">
                  <c:v>1.4117195842796337</c:v>
                </c:pt>
                <c:pt idx="227">
                  <c:v>1.4156301231819755</c:v>
                </c:pt>
                <c:pt idx="228">
                  <c:v>1.4320694271060508</c:v>
                </c:pt>
                <c:pt idx="229">
                  <c:v>1.4287454690390602</c:v>
                </c:pt>
                <c:pt idx="230">
                  <c:v>1.4443876246484275</c:v>
                </c:pt>
                <c:pt idx="231">
                  <c:v>1.4589619023267706</c:v>
                </c:pt>
                <c:pt idx="232">
                  <c:v>1.4338141290778648</c:v>
                </c:pt>
                <c:pt idx="233">
                  <c:v>1.4253011866981515</c:v>
                </c:pt>
                <c:pt idx="234">
                  <c:v>1.4117797464165927</c:v>
                </c:pt>
                <c:pt idx="235">
                  <c:v>1.4140508670867988</c:v>
                </c:pt>
                <c:pt idx="236">
                  <c:v>1.3798938138282673</c:v>
                </c:pt>
                <c:pt idx="237">
                  <c:v>1.3946335373832479</c:v>
                </c:pt>
                <c:pt idx="238">
                  <c:v>1.3903469851249115</c:v>
                </c:pt>
                <c:pt idx="239">
                  <c:v>1.4075683968294554</c:v>
                </c:pt>
                <c:pt idx="240">
                  <c:v>1.4065305999669109</c:v>
                </c:pt>
                <c:pt idx="241">
                  <c:v>1.4409734233759983</c:v>
                </c:pt>
                <c:pt idx="242">
                  <c:v>1.4309865086407869</c:v>
                </c:pt>
                <c:pt idx="243">
                  <c:v>1.4341299802969001</c:v>
                </c:pt>
                <c:pt idx="244">
                  <c:v>1.4229247822882669</c:v>
                </c:pt>
                <c:pt idx="245">
                  <c:v>1.4323401567223668</c:v>
                </c:pt>
                <c:pt idx="246">
                  <c:v>1.4413494367319926</c:v>
                </c:pt>
                <c:pt idx="247">
                  <c:v>1.4528103238227021</c:v>
                </c:pt>
                <c:pt idx="248">
                  <c:v>1.4566155789853656</c:v>
                </c:pt>
                <c:pt idx="249">
                  <c:v>1.4690390602674208</c:v>
                </c:pt>
                <c:pt idx="250">
                  <c:v>1.4803495420157324</c:v>
                </c:pt>
              </c:numCache>
            </c:numRef>
          </c:val>
          <c:smooth val="0"/>
        </c:ser>
        <c:dLbls>
          <c:showLegendKey val="0"/>
          <c:showVal val="0"/>
          <c:showCatName val="0"/>
          <c:showSerName val="0"/>
          <c:showPercent val="0"/>
          <c:showBubbleSize val="0"/>
        </c:dLbls>
        <c:marker val="1"/>
        <c:smooth val="0"/>
        <c:axId val="118215424"/>
        <c:axId val="118216960"/>
      </c:lineChart>
      <c:dateAx>
        <c:axId val="118215424"/>
        <c:scaling>
          <c:orientation val="minMax"/>
        </c:scaling>
        <c:delete val="0"/>
        <c:axPos val="b"/>
        <c:numFmt formatCode="dd/mm/yyyy" sourceLinked="1"/>
        <c:majorTickMark val="out"/>
        <c:minorTickMark val="none"/>
        <c:tickLblPos val="nextTo"/>
        <c:txPr>
          <a:bodyPr/>
          <a:lstStyle/>
          <a:p>
            <a:pPr algn="ctr">
              <a:defRPr lang="en-US" sz="800" b="0" i="0" u="none" strike="noStrike" kern="1200" baseline="0">
                <a:solidFill>
                  <a:srgbClr val="005993"/>
                </a:solidFill>
                <a:latin typeface="Arial" pitchFamily="34" charset="0"/>
                <a:ea typeface="+mn-ea"/>
                <a:cs typeface="Arial" pitchFamily="34" charset="0"/>
              </a:defRPr>
            </a:pPr>
            <a:endParaRPr lang="en-US"/>
          </a:p>
        </c:txPr>
        <c:crossAx val="118216960"/>
        <c:crosses val="autoZero"/>
        <c:auto val="1"/>
        <c:lblOffset val="100"/>
        <c:baseTimeUnit val="days"/>
        <c:majorUnit val="1"/>
        <c:majorTimeUnit val="months"/>
      </c:dateAx>
      <c:valAx>
        <c:axId val="118216960"/>
        <c:scaling>
          <c:orientation val="minMax"/>
          <c:min val="0.500000000000001"/>
        </c:scaling>
        <c:delete val="0"/>
        <c:axPos val="l"/>
        <c:numFmt formatCode="0%" sourceLinked="1"/>
        <c:majorTickMark val="out"/>
        <c:minorTickMark val="none"/>
        <c:tickLblPos val="nextTo"/>
        <c:txPr>
          <a:bodyPr/>
          <a:lstStyle/>
          <a:p>
            <a:pPr>
              <a:defRPr sz="800">
                <a:solidFill>
                  <a:srgbClr val="005993"/>
                </a:solidFill>
                <a:latin typeface="Arial" pitchFamily="34" charset="0"/>
                <a:cs typeface="Arial" pitchFamily="34" charset="0"/>
              </a:defRPr>
            </a:pPr>
            <a:endParaRPr lang="en-US"/>
          </a:p>
        </c:txPr>
        <c:crossAx val="118215424"/>
        <c:crosses val="autoZero"/>
        <c:crossBetween val="between"/>
        <c:majorUnit val="0.2"/>
      </c:valAx>
    </c:plotArea>
    <c:legend>
      <c:legendPos val="r"/>
      <c:layout>
        <c:manualLayout>
          <c:xMode val="edge"/>
          <c:yMode val="edge"/>
          <c:x val="5.1525423728813587E-2"/>
          <c:y val="0.89052456984542927"/>
          <c:w val="0.91457627118644058"/>
          <c:h val="0.10367271799358478"/>
        </c:manualLayout>
      </c:layout>
      <c:overlay val="0"/>
      <c:txPr>
        <a:bodyPr/>
        <a:lstStyle/>
        <a:p>
          <a:pPr>
            <a:defRPr sz="900" b="0">
              <a:solidFill>
                <a:srgbClr val="005993"/>
              </a:solidFill>
              <a:latin typeface="Arial" pitchFamily="34" charset="0"/>
              <a:cs typeface="Arial" pitchFamily="34" charset="0"/>
            </a:defRPr>
          </a:pPr>
          <a:endParaRPr lang="en-US"/>
        </a:p>
      </c:txPr>
    </c:legend>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100">
                <a:solidFill>
                  <a:srgbClr val="005993"/>
                </a:solidFill>
                <a:latin typeface="Arial" pitchFamily="34" charset="0"/>
                <a:cs typeface="Arial" pitchFamily="34" charset="0"/>
              </a:defRPr>
            </a:pPr>
            <a:r>
              <a:rPr lang="en-US" sz="1100" err="1" smtClean="0">
                <a:solidFill>
                  <a:srgbClr val="005993"/>
                </a:solidFill>
                <a:latin typeface="Arial" pitchFamily="34" charset="0"/>
                <a:cs typeface="Arial" pitchFamily="34" charset="0"/>
              </a:rPr>
              <a:t>Tăng</a:t>
            </a:r>
            <a:r>
              <a:rPr lang="en-US" sz="1100" baseline="0" smtClean="0">
                <a:solidFill>
                  <a:srgbClr val="005993"/>
                </a:solidFill>
                <a:latin typeface="Arial" pitchFamily="34" charset="0"/>
                <a:cs typeface="Arial" pitchFamily="34" charset="0"/>
              </a:rPr>
              <a:t> </a:t>
            </a:r>
            <a:r>
              <a:rPr lang="en-US" sz="1100" baseline="0" err="1" smtClean="0">
                <a:solidFill>
                  <a:srgbClr val="005993"/>
                </a:solidFill>
                <a:latin typeface="Arial" pitchFamily="34" charset="0"/>
                <a:cs typeface="Arial" pitchFamily="34" charset="0"/>
              </a:rPr>
              <a:t>trưởng</a:t>
            </a:r>
            <a:r>
              <a:rPr lang="en-US" sz="1100" baseline="0" smtClean="0">
                <a:solidFill>
                  <a:srgbClr val="005993"/>
                </a:solidFill>
                <a:latin typeface="Arial" pitchFamily="34" charset="0"/>
                <a:cs typeface="Arial" pitchFamily="34" charset="0"/>
              </a:rPr>
              <a:t> CPI theo tháng (</a:t>
            </a:r>
            <a:r>
              <a:rPr lang="en-US" sz="1100" smtClean="0">
                <a:solidFill>
                  <a:srgbClr val="005993"/>
                </a:solidFill>
                <a:latin typeface="Arial" pitchFamily="34" charset="0"/>
                <a:cs typeface="Arial" pitchFamily="34" charset="0"/>
              </a:rPr>
              <a:t>2016-2017)</a:t>
            </a:r>
            <a:endParaRPr lang="en-US" sz="1100">
              <a:solidFill>
                <a:srgbClr val="005993"/>
              </a:solidFill>
              <a:latin typeface="Arial" pitchFamily="34" charset="0"/>
              <a:cs typeface="Arial" pitchFamily="34" charset="0"/>
            </a:endParaRPr>
          </a:p>
        </c:rich>
      </c:tx>
      <c:layout>
        <c:manualLayout>
          <c:xMode val="edge"/>
          <c:yMode val="edge"/>
          <c:x val="0.21671119235095793"/>
          <c:y val="0"/>
        </c:manualLayout>
      </c:layout>
      <c:overlay val="0"/>
    </c:title>
    <c:autoTitleDeleted val="0"/>
    <c:plotArea>
      <c:layout>
        <c:manualLayout>
          <c:layoutTarget val="inner"/>
          <c:xMode val="edge"/>
          <c:yMode val="edge"/>
          <c:x val="9.0151152980878169E-2"/>
          <c:y val="0.14533464566929133"/>
          <c:w val="0.88059008248968884"/>
          <c:h val="0.58777906438165817"/>
        </c:manualLayout>
      </c:layout>
      <c:lineChart>
        <c:grouping val="standard"/>
        <c:varyColors val="0"/>
        <c:ser>
          <c:idx val="0"/>
          <c:order val="0"/>
          <c:tx>
            <c:strRef>
              <c:f>Sheet1!$B$1</c:f>
              <c:strCache>
                <c:ptCount val="1"/>
                <c:pt idx="0">
                  <c:v>% CPI (m-o-m)</c:v>
                </c:pt>
              </c:strCache>
            </c:strRef>
          </c:tx>
          <c:spPr>
            <a:ln>
              <a:solidFill>
                <a:srgbClr val="005BAA"/>
              </a:solidFill>
            </a:ln>
          </c:spPr>
          <c:marker>
            <c:spPr>
              <a:solidFill>
                <a:srgbClr val="005BAA"/>
              </a:solidFill>
              <a:ln>
                <a:solidFill>
                  <a:srgbClr val="005BAA"/>
                </a:solidFill>
              </a:ln>
            </c:spPr>
          </c:marker>
          <c:dLbls>
            <c:dLbl>
              <c:idx val="0"/>
              <c:layout>
                <c:manualLayout>
                  <c:x val="-2.976190476190476E-2"/>
                  <c:y val="3.5845684730585151E-2"/>
                </c:manualLayout>
              </c:layout>
              <c:showLegendKey val="0"/>
              <c:showVal val="1"/>
              <c:showCatName val="0"/>
              <c:showSerName val="0"/>
              <c:showPercent val="0"/>
              <c:showBubbleSize val="0"/>
            </c:dLbl>
            <c:dLbl>
              <c:idx val="1"/>
              <c:layout>
                <c:manualLayout>
                  <c:x val="-8.6309758155230606E-2"/>
                  <c:y val="-5.2640497143739383E-2"/>
                </c:manualLayout>
              </c:layout>
              <c:showLegendKey val="0"/>
              <c:showVal val="1"/>
              <c:showCatName val="0"/>
              <c:showSerName val="0"/>
              <c:showPercent val="0"/>
              <c:showBubbleSize val="0"/>
            </c:dLbl>
            <c:dLbl>
              <c:idx val="2"/>
              <c:layout>
                <c:manualLayout>
                  <c:x val="-5.9523809523809521E-2"/>
                  <c:y val="-7.2222479542998305E-2"/>
                </c:manualLayout>
              </c:layout>
              <c:showLegendKey val="0"/>
              <c:showVal val="1"/>
              <c:showCatName val="0"/>
              <c:showSerName val="0"/>
              <c:showPercent val="0"/>
              <c:showBubbleSize val="0"/>
            </c:dLbl>
            <c:dLbl>
              <c:idx val="3"/>
              <c:layout>
                <c:manualLayout>
                  <c:x val="-5.0595238095238124E-2"/>
                  <c:y val="3.3252837356686563E-2"/>
                </c:manualLayout>
              </c:layout>
              <c:showLegendKey val="0"/>
              <c:showVal val="1"/>
              <c:showCatName val="0"/>
              <c:showSerName val="0"/>
              <c:showPercent val="0"/>
              <c:showBubbleSize val="0"/>
            </c:dLbl>
            <c:dLbl>
              <c:idx val="4"/>
              <c:layout>
                <c:manualLayout>
                  <c:x val="-5.3571428571428568E-2"/>
                  <c:y val="-6.3674154701250582E-2"/>
                </c:manualLayout>
              </c:layout>
              <c:showLegendKey val="0"/>
              <c:showVal val="1"/>
              <c:showCatName val="0"/>
              <c:showSerName val="0"/>
              <c:showPercent val="0"/>
              <c:showBubbleSize val="0"/>
            </c:dLbl>
            <c:dLbl>
              <c:idx val="5"/>
              <c:layout>
                <c:manualLayout>
                  <c:x val="-6.8452380952380959E-2"/>
                  <c:y val="4.6368067792983914E-2"/>
                </c:manualLayout>
              </c:layout>
              <c:showLegendKey val="0"/>
              <c:showVal val="1"/>
              <c:showCatName val="0"/>
              <c:showSerName val="0"/>
              <c:showPercent val="0"/>
              <c:showBubbleSize val="0"/>
            </c:dLbl>
            <c:dLbl>
              <c:idx val="6"/>
              <c:layout>
                <c:manualLayout>
                  <c:x val="-7.1428571428571425E-2"/>
                  <c:y val="5.7104197596540965E-2"/>
                </c:manualLayout>
              </c:layout>
              <c:showLegendKey val="0"/>
              <c:showVal val="1"/>
              <c:showCatName val="0"/>
              <c:showSerName val="0"/>
              <c:showPercent val="0"/>
              <c:showBubbleSize val="0"/>
            </c:dLbl>
            <c:dLbl>
              <c:idx val="7"/>
              <c:layout>
                <c:manualLayout>
                  <c:x val="-2.6785714285714284E-2"/>
                  <c:y val="4.905255199471488E-2"/>
                </c:manualLayout>
              </c:layout>
              <c:showLegendKey val="0"/>
              <c:showVal val="1"/>
              <c:showCatName val="0"/>
              <c:showSerName val="0"/>
              <c:showPercent val="0"/>
              <c:showBubbleSize val="0"/>
            </c:dLbl>
            <c:dLbl>
              <c:idx val="8"/>
              <c:layout>
                <c:manualLayout>
                  <c:x val="-7.7380952380952384E-2"/>
                  <c:y val="-4.7207601557203223E-2"/>
                </c:manualLayout>
              </c:layout>
              <c:showLegendKey val="0"/>
              <c:showVal val="1"/>
              <c:showCatName val="0"/>
              <c:showSerName val="0"/>
              <c:showPercent val="0"/>
              <c:showBubbleSize val="0"/>
            </c:dLbl>
            <c:dLbl>
              <c:idx val="9"/>
              <c:layout>
                <c:manualLayout>
                  <c:x val="-5.6547619047619048E-2"/>
                  <c:y val="-6.3214451134784619E-2"/>
                </c:manualLayout>
              </c:layout>
              <c:showLegendKey val="0"/>
              <c:showVal val="1"/>
              <c:showCatName val="0"/>
              <c:showSerName val="0"/>
              <c:showPercent val="0"/>
              <c:showBubbleSize val="0"/>
            </c:dLbl>
            <c:dLbl>
              <c:idx val="10"/>
              <c:layout>
                <c:manualLayout>
                  <c:x val="-8.3333333333333329E-2"/>
                  <c:y val="4.1522407564549772E-2"/>
                </c:manualLayout>
              </c:layout>
              <c:showLegendKey val="0"/>
              <c:showVal val="1"/>
              <c:showCatName val="0"/>
              <c:showSerName val="0"/>
              <c:showPercent val="0"/>
              <c:showBubbleSize val="0"/>
            </c:dLbl>
            <c:dLbl>
              <c:idx val="11"/>
              <c:layout>
                <c:manualLayout>
                  <c:x val="-5.059547244094488E-2"/>
                  <c:y val="6.3577273429056752E-2"/>
                </c:manualLayout>
              </c:layout>
              <c:showLegendKey val="0"/>
              <c:showVal val="1"/>
              <c:showCatName val="0"/>
              <c:showSerName val="0"/>
              <c:showPercent val="0"/>
              <c:showBubbleSize val="0"/>
            </c:dLbl>
            <c:dLbl>
              <c:idx val="12"/>
              <c:layout>
                <c:manualLayout>
                  <c:x val="-6.2500234345706784E-2"/>
                  <c:y val="-4.973053965794149E-2"/>
                </c:manualLayout>
              </c:layout>
              <c:showLegendKey val="0"/>
              <c:showVal val="1"/>
              <c:showCatName val="0"/>
              <c:showSerName val="0"/>
              <c:showPercent val="0"/>
              <c:showBubbleSize val="0"/>
            </c:dLbl>
            <c:dLbl>
              <c:idx val="13"/>
              <c:layout>
                <c:manualLayout>
                  <c:x val="-2.6785714285714284E-2"/>
                  <c:y val="-5.8299752972054961E-2"/>
                </c:manualLayout>
              </c:layout>
              <c:showLegendKey val="0"/>
              <c:showVal val="1"/>
              <c:showCatName val="0"/>
              <c:showSerName val="0"/>
              <c:showPercent val="0"/>
              <c:showBubbleSize val="0"/>
            </c:dLbl>
            <c:dLbl>
              <c:idx val="14"/>
              <c:layout>
                <c:manualLayout>
                  <c:x val="-0.10119047619047619"/>
                  <c:y val="5.7234301838951188E-2"/>
                </c:manualLayout>
              </c:layout>
              <c:showLegendKey val="0"/>
              <c:showVal val="1"/>
              <c:showCatName val="0"/>
              <c:showSerName val="0"/>
              <c:showPercent val="0"/>
              <c:showBubbleSize val="0"/>
            </c:dLbl>
            <c:dLbl>
              <c:idx val="15"/>
              <c:layout>
                <c:manualLayout>
                  <c:x val="-3.5714285714285712E-2"/>
                  <c:y val="-3.9303407430108725E-2"/>
                </c:manualLayout>
              </c:layout>
              <c:showLegendKey val="0"/>
              <c:showVal val="1"/>
              <c:showCatName val="0"/>
              <c:showSerName val="0"/>
              <c:showPercent val="0"/>
              <c:showBubbleSize val="0"/>
            </c:dLbl>
            <c:dLbl>
              <c:idx val="16"/>
              <c:layout>
                <c:manualLayout>
                  <c:x val="-0.12202380952380952"/>
                  <c:y val="2.0105361829771278E-2"/>
                </c:manualLayout>
              </c:layout>
              <c:showLegendKey val="0"/>
              <c:showVal val="1"/>
              <c:showCatName val="0"/>
              <c:showSerName val="0"/>
              <c:showPercent val="0"/>
              <c:showBubbleSize val="0"/>
            </c:dLbl>
            <c:dLbl>
              <c:idx val="17"/>
              <c:layout>
                <c:manualLayout>
                  <c:x val="2.083286464191976E-2"/>
                  <c:y val="-7.7975809284527853E-2"/>
                </c:manualLayout>
              </c:layout>
              <c:showLegendKey val="0"/>
              <c:showVal val="1"/>
              <c:showCatName val="0"/>
              <c:showSerName val="0"/>
              <c:showPercent val="0"/>
              <c:showBubbleSize val="0"/>
            </c:dLbl>
            <c:dLbl>
              <c:idx val="18"/>
              <c:layout>
                <c:manualLayout>
                  <c:x val="-6.25E-2"/>
                  <c:y val="0.12483989501312336"/>
                </c:manualLayout>
              </c:layout>
              <c:showLegendKey val="0"/>
              <c:showVal val="1"/>
              <c:showCatName val="0"/>
              <c:showSerName val="0"/>
              <c:showPercent val="0"/>
              <c:showBubbleSize val="0"/>
            </c:dLbl>
            <c:dLbl>
              <c:idx val="19"/>
              <c:layout>
                <c:manualLayout>
                  <c:x val="-5.3571428571428568E-2"/>
                  <c:y val="-4.6008248968878902E-2"/>
                </c:manualLayout>
              </c:layout>
              <c:showLegendKey val="0"/>
              <c:showVal val="1"/>
              <c:showCatName val="0"/>
              <c:showSerName val="0"/>
              <c:showPercent val="0"/>
              <c:showBubbleSize val="0"/>
            </c:dLbl>
            <c:dLbl>
              <c:idx val="20"/>
              <c:layout>
                <c:manualLayout>
                  <c:x val="-2.0833333333333332E-2"/>
                  <c:y val="-5.4198174782039255E-2"/>
                </c:manualLayout>
              </c:layout>
              <c:showLegendKey val="0"/>
              <c:showVal val="1"/>
              <c:showCatName val="0"/>
              <c:showSerName val="0"/>
              <c:showPercent val="0"/>
              <c:showBubbleSize val="0"/>
            </c:dLbl>
            <c:dLbl>
              <c:idx val="21"/>
              <c:layout>
                <c:manualLayout>
                  <c:x val="-2.976190476190476E-2"/>
                  <c:y val="-3.9550966891361512E-2"/>
                </c:manualLayout>
              </c:layout>
              <c:showLegendKey val="0"/>
              <c:showVal val="1"/>
              <c:showCatName val="0"/>
              <c:showSerName val="0"/>
              <c:showPercent val="0"/>
              <c:showBubbleSize val="0"/>
            </c:dLbl>
            <c:dLbl>
              <c:idx val="22"/>
              <c:layout>
                <c:manualLayout>
                  <c:x val="-3.273809523809524E-2"/>
                  <c:y val="3.3873723713522021E-2"/>
                </c:manualLayout>
              </c:layout>
              <c:showLegendKey val="0"/>
              <c:showVal val="1"/>
              <c:showCatName val="0"/>
              <c:showSerName val="0"/>
              <c:showPercent val="0"/>
              <c:showBubbleSize val="0"/>
            </c:dLbl>
            <c:dLbl>
              <c:idx val="23"/>
              <c:layout>
                <c:manualLayout>
                  <c:x val="0"/>
                  <c:y val="-4.8273372142946976E-2"/>
                </c:manualLayout>
              </c:layout>
              <c:showLegendKey val="0"/>
              <c:showVal val="1"/>
              <c:showCatName val="0"/>
              <c:showSerName val="0"/>
              <c:showPercent val="0"/>
              <c:showBubbleSize val="0"/>
            </c:dLbl>
            <c:numFmt formatCode="#.#00%" sourceLinked="0"/>
            <c:txPr>
              <a:bodyPr/>
              <a:lstStyle/>
              <a:p>
                <a:pPr>
                  <a:defRPr sz="800" b="0">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numRef>
              <c:f>Sheet1!$A$2:$A$49</c:f>
              <c:numCache>
                <c:formatCode>mmm\-yy</c:formatCode>
                <c:ptCount val="2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numCache>
            </c:numRef>
          </c:cat>
          <c:val>
            <c:numRef>
              <c:f>Sheet1!$B$2:$B$49</c:f>
              <c:numCache>
                <c:formatCode>#.000%</c:formatCode>
                <c:ptCount val="24"/>
                <c:pt idx="0">
                  <c:v>1.1999999999999999E-3</c:v>
                </c:pt>
                <c:pt idx="1">
                  <c:v>4.1999999999999997E-3</c:v>
                </c:pt>
                <c:pt idx="2">
                  <c:v>5.7000000000000002E-3</c:v>
                </c:pt>
                <c:pt idx="3">
                  <c:v>3.3E-3</c:v>
                </c:pt>
                <c:pt idx="4">
                  <c:v>5.4000000000000003E-3</c:v>
                </c:pt>
                <c:pt idx="5">
                  <c:v>4.5999999999999999E-3</c:v>
                </c:pt>
                <c:pt idx="6">
                  <c:v>1.2999999999999999E-3</c:v>
                </c:pt>
                <c:pt idx="7">
                  <c:v>1E-3</c:v>
                </c:pt>
                <c:pt idx="8">
                  <c:v>5.4000000000000003E-3</c:v>
                </c:pt>
                <c:pt idx="9">
                  <c:v>8.3000000000000001E-3</c:v>
                </c:pt>
                <c:pt idx="10">
                  <c:v>4.7999999999999996E-3</c:v>
                </c:pt>
                <c:pt idx="11">
                  <c:v>2.3E-3</c:v>
                </c:pt>
                <c:pt idx="12">
                  <c:v>4.5999999999999999E-3</c:v>
                </c:pt>
                <c:pt idx="13">
                  <c:v>2.3E-3</c:v>
                </c:pt>
                <c:pt idx="14">
                  <c:v>2.0999999999999999E-3</c:v>
                </c:pt>
                <c:pt idx="15">
                  <c:v>0</c:v>
                </c:pt>
                <c:pt idx="16">
                  <c:v>-5.3E-3</c:v>
                </c:pt>
                <c:pt idx="17">
                  <c:v>-1.6999999999999999E-3</c:v>
                </c:pt>
                <c:pt idx="18">
                  <c:v>1.1000000000000001E-3</c:v>
                </c:pt>
                <c:pt idx="19">
                  <c:v>9.1999999999999998E-3</c:v>
                </c:pt>
                <c:pt idx="20">
                  <c:v>5.8999999999999999E-3</c:v>
                </c:pt>
                <c:pt idx="21">
                  <c:v>4.1000000000000003E-3</c:v>
                </c:pt>
                <c:pt idx="22">
                  <c:v>1.2999999999999999E-3</c:v>
                </c:pt>
                <c:pt idx="23">
                  <c:v>2.0999999999999999E-3</c:v>
                </c:pt>
              </c:numCache>
            </c:numRef>
          </c:val>
          <c:smooth val="0"/>
        </c:ser>
        <c:dLbls>
          <c:showLegendKey val="0"/>
          <c:showVal val="0"/>
          <c:showCatName val="0"/>
          <c:showSerName val="0"/>
          <c:showPercent val="0"/>
          <c:showBubbleSize val="0"/>
        </c:dLbls>
        <c:marker val="1"/>
        <c:smooth val="0"/>
        <c:axId val="103463168"/>
        <c:axId val="103501824"/>
      </c:lineChart>
      <c:dateAx>
        <c:axId val="103463168"/>
        <c:scaling>
          <c:orientation val="minMax"/>
        </c:scaling>
        <c:delete val="0"/>
        <c:axPos val="b"/>
        <c:numFmt formatCode="mm/yyyy" sourceLinked="0"/>
        <c:majorTickMark val="none"/>
        <c:minorTickMark val="none"/>
        <c:tickLblPos val="low"/>
        <c:txPr>
          <a:bodyPr/>
          <a:lstStyle/>
          <a:p>
            <a:pPr>
              <a:defRPr sz="800" b="0">
                <a:solidFill>
                  <a:srgbClr val="005993"/>
                </a:solidFill>
                <a:latin typeface="Arial" pitchFamily="34" charset="0"/>
                <a:cs typeface="Arial" pitchFamily="34" charset="0"/>
              </a:defRPr>
            </a:pPr>
            <a:endParaRPr lang="en-US"/>
          </a:p>
        </c:txPr>
        <c:crossAx val="103501824"/>
        <c:crossesAt val="-0.60000000000000064"/>
        <c:auto val="1"/>
        <c:lblOffset val="100"/>
        <c:baseTimeUnit val="months"/>
        <c:majorUnit val="2"/>
        <c:majorTimeUnit val="months"/>
      </c:dateAx>
      <c:valAx>
        <c:axId val="103501824"/>
        <c:scaling>
          <c:orientation val="minMax"/>
        </c:scaling>
        <c:delete val="0"/>
        <c:axPos val="l"/>
        <c:numFmt formatCode="#.#00%" sourceLinked="0"/>
        <c:majorTickMark val="out"/>
        <c:minorTickMark val="none"/>
        <c:tickLblPos val="nextTo"/>
        <c:txPr>
          <a:bodyPr/>
          <a:lstStyle/>
          <a:p>
            <a:pPr>
              <a:defRPr sz="800" b="0">
                <a:solidFill>
                  <a:srgbClr val="005993"/>
                </a:solidFill>
                <a:latin typeface="Arial" pitchFamily="34" charset="0"/>
                <a:cs typeface="Arial" pitchFamily="34" charset="0"/>
              </a:defRPr>
            </a:pPr>
            <a:endParaRPr lang="en-US"/>
          </a:p>
        </c:txPr>
        <c:crossAx val="103463168"/>
        <c:crosses val="autoZero"/>
        <c:crossBetween val="between"/>
      </c:valAx>
    </c:plotArea>
    <c:legend>
      <c:legendPos val="r"/>
      <c:layout>
        <c:manualLayout>
          <c:xMode val="edge"/>
          <c:yMode val="edge"/>
          <c:x val="0.12193452380952392"/>
          <c:y val="0.90305352128186756"/>
          <c:w val="0.82151785714285708"/>
          <c:h val="9.6946478718132764E-2"/>
        </c:manualLayout>
      </c:layout>
      <c:overlay val="0"/>
      <c:txPr>
        <a:bodyPr/>
        <a:lstStyle/>
        <a:p>
          <a:pPr>
            <a:defRPr sz="1000" b="0">
              <a:solidFill>
                <a:srgbClr val="005993"/>
              </a:solidFill>
              <a:latin typeface="Arial" pitchFamily="34" charset="0"/>
              <a:cs typeface="Arial" pitchFamily="34" charset="0"/>
            </a:defRPr>
          </a:pPr>
          <a:endParaRPr lang="en-US"/>
        </a:p>
      </c:txPr>
    </c:legend>
    <c:plotVisOnly val="1"/>
    <c:dispBlanksAs val="gap"/>
    <c:showDLblsOverMax val="0"/>
  </c:chart>
  <c:spPr>
    <a:noFill/>
  </c:spPr>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300">
                <a:solidFill>
                  <a:srgbClr val="005993"/>
                </a:solidFill>
                <a:latin typeface="Arial" pitchFamily="34" charset="0"/>
                <a:cs typeface="Arial" pitchFamily="34" charset="0"/>
              </a:defRPr>
            </a:pPr>
            <a:r>
              <a:rPr lang="en-US" sz="1300" b="1" i="0" u="none" strike="noStrike" baseline="0" err="1" smtClean="0">
                <a:solidFill>
                  <a:srgbClr val="005993"/>
                </a:solidFill>
              </a:rPr>
              <a:t>Chỉ</a:t>
            </a:r>
            <a:r>
              <a:rPr lang="en-US" sz="1300" b="1" i="0" u="none" strike="noStrike" baseline="0" smtClean="0">
                <a:solidFill>
                  <a:srgbClr val="005993"/>
                </a:solidFill>
              </a:rPr>
              <a:t> </a:t>
            </a:r>
            <a:r>
              <a:rPr lang="en-US" sz="1300" b="1" i="0" u="none" strike="noStrike" baseline="0" err="1" smtClean="0">
                <a:solidFill>
                  <a:srgbClr val="005993"/>
                </a:solidFill>
              </a:rPr>
              <a:t>số</a:t>
            </a:r>
            <a:r>
              <a:rPr lang="en-US" sz="1300" b="1" i="0" u="none" strike="noStrike" baseline="0" smtClean="0">
                <a:solidFill>
                  <a:srgbClr val="005993"/>
                </a:solidFill>
              </a:rPr>
              <a:t> </a:t>
            </a:r>
            <a:r>
              <a:rPr lang="en-US" sz="1300" b="1" i="0" u="none" strike="noStrike" baseline="0" err="1" smtClean="0">
                <a:solidFill>
                  <a:srgbClr val="005993"/>
                </a:solidFill>
              </a:rPr>
              <a:t>quản</a:t>
            </a:r>
            <a:r>
              <a:rPr lang="en-US" sz="1300" b="1" i="0" u="none" strike="noStrike" baseline="0" smtClean="0">
                <a:solidFill>
                  <a:srgbClr val="005993"/>
                </a:solidFill>
              </a:rPr>
              <a:t> </a:t>
            </a:r>
            <a:r>
              <a:rPr lang="en-US" sz="1300" b="1" i="0" u="none" strike="noStrike" baseline="0" err="1" smtClean="0">
                <a:solidFill>
                  <a:srgbClr val="005993"/>
                </a:solidFill>
              </a:rPr>
              <a:t>lý</a:t>
            </a:r>
            <a:r>
              <a:rPr lang="en-US" sz="1300" b="1" i="0" u="none" strike="noStrike" baseline="0" smtClean="0">
                <a:solidFill>
                  <a:srgbClr val="005993"/>
                </a:solidFill>
              </a:rPr>
              <a:t> </a:t>
            </a:r>
            <a:r>
              <a:rPr lang="en-US" sz="1300" b="1" i="0" u="none" strike="noStrike" baseline="0" err="1" smtClean="0">
                <a:solidFill>
                  <a:srgbClr val="005993"/>
                </a:solidFill>
              </a:rPr>
              <a:t>sức</a:t>
            </a:r>
            <a:r>
              <a:rPr lang="en-US" sz="1300" b="1" i="0" u="none" strike="noStrike" baseline="0" smtClean="0">
                <a:solidFill>
                  <a:srgbClr val="005993"/>
                </a:solidFill>
              </a:rPr>
              <a:t> </a:t>
            </a:r>
            <a:r>
              <a:rPr lang="en-US" sz="1300" b="1" i="0" u="none" strike="noStrike" baseline="0" err="1" smtClean="0">
                <a:solidFill>
                  <a:srgbClr val="005993"/>
                </a:solidFill>
              </a:rPr>
              <a:t>mua</a:t>
            </a:r>
            <a:r>
              <a:rPr lang="en-US" sz="1300" b="1" i="0" u="none" strike="noStrike" baseline="0" smtClean="0">
                <a:solidFill>
                  <a:srgbClr val="005993"/>
                </a:solidFill>
              </a:rPr>
              <a:t> (PMI)</a:t>
            </a:r>
            <a:endParaRPr lang="en-US" sz="1300">
              <a:solidFill>
                <a:srgbClr val="005993"/>
              </a:solidFill>
              <a:latin typeface="Arial" pitchFamily="34" charset="0"/>
              <a:cs typeface="Arial" pitchFamily="34" charset="0"/>
            </a:endParaRPr>
          </a:p>
        </c:rich>
      </c:tx>
      <c:layout>
        <c:manualLayout>
          <c:xMode val="edge"/>
          <c:yMode val="edge"/>
          <c:x val="0.35010931758530184"/>
          <c:y val="2.6315789473684216E-2"/>
        </c:manualLayout>
      </c:layout>
      <c:overlay val="1"/>
    </c:title>
    <c:autoTitleDeleted val="0"/>
    <c:plotArea>
      <c:layout>
        <c:manualLayout>
          <c:layoutTarget val="inner"/>
          <c:xMode val="edge"/>
          <c:yMode val="edge"/>
          <c:x val="4.0740682414698172E-2"/>
          <c:y val="0.11846611085379052"/>
          <c:w val="0.94870656167979062"/>
          <c:h val="0.67355372857804563"/>
        </c:manualLayout>
      </c:layout>
      <c:barChart>
        <c:barDir val="col"/>
        <c:grouping val="clustered"/>
        <c:varyColors val="0"/>
        <c:ser>
          <c:idx val="0"/>
          <c:order val="0"/>
          <c:tx>
            <c:strRef>
              <c:f>Sheet1!$B$1</c:f>
              <c:strCache>
                <c:ptCount val="1"/>
                <c:pt idx="0">
                  <c:v>PMI</c:v>
                </c:pt>
              </c:strCache>
            </c:strRef>
          </c:tx>
          <c:spPr>
            <a:solidFill>
              <a:srgbClr val="D71249"/>
            </a:solidFill>
            <a:ln>
              <a:solidFill>
                <a:srgbClr val="D71249"/>
              </a:solidFill>
            </a:ln>
          </c:spPr>
          <c:invertIfNegative val="0"/>
          <c:dLbls>
            <c:dLbl>
              <c:idx val="1"/>
              <c:numFmt formatCode="##,#00" sourceLinked="0"/>
              <c:spPr/>
              <c:txPr>
                <a:bodyPr/>
                <a:lstStyle/>
                <a:p>
                  <a:pPr>
                    <a:buNone/>
                    <a:defRPr sz="8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dLbl>
            <c:dLbl>
              <c:idx val="4"/>
              <c:numFmt formatCode="##,#00" sourceLinked="0"/>
              <c:spPr/>
              <c:txPr>
                <a:bodyPr/>
                <a:lstStyle/>
                <a:p>
                  <a:pPr>
                    <a:buNone/>
                    <a:defRPr sz="8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dLbl>
            <c:numFmt formatCode="##,#00" sourceLinked="0"/>
            <c:txPr>
              <a:bodyPr/>
              <a:lstStyle/>
              <a:p>
                <a:pPr>
                  <a:defRPr sz="8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Sheet1!$A$2:$A$61</c:f>
              <c:strCache>
                <c:ptCount val="36"/>
                <c:pt idx="0">
                  <c:v>T1/2015</c:v>
                </c:pt>
                <c:pt idx="1">
                  <c:v>T2/2015</c:v>
                </c:pt>
                <c:pt idx="2">
                  <c:v>T3/2015</c:v>
                </c:pt>
                <c:pt idx="3">
                  <c:v>T4/2015</c:v>
                </c:pt>
                <c:pt idx="4">
                  <c:v>T5/2015</c:v>
                </c:pt>
                <c:pt idx="5">
                  <c:v>T6/2015</c:v>
                </c:pt>
                <c:pt idx="6">
                  <c:v>T7/2015</c:v>
                </c:pt>
                <c:pt idx="7">
                  <c:v>T8/2015</c:v>
                </c:pt>
                <c:pt idx="8">
                  <c:v>T9/2015</c:v>
                </c:pt>
                <c:pt idx="9">
                  <c:v>T10/2015</c:v>
                </c:pt>
                <c:pt idx="10">
                  <c:v>T11/2015</c:v>
                </c:pt>
                <c:pt idx="11">
                  <c:v>T12/2015</c:v>
                </c:pt>
                <c:pt idx="12">
                  <c:v>T1/2016</c:v>
                </c:pt>
                <c:pt idx="13">
                  <c:v>T2/2016</c:v>
                </c:pt>
                <c:pt idx="14">
                  <c:v>T3/2016</c:v>
                </c:pt>
                <c:pt idx="15">
                  <c:v>T4/2016</c:v>
                </c:pt>
                <c:pt idx="16">
                  <c:v>T5/2016</c:v>
                </c:pt>
                <c:pt idx="17">
                  <c:v>T6/2016</c:v>
                </c:pt>
                <c:pt idx="18">
                  <c:v>T7/2016</c:v>
                </c:pt>
                <c:pt idx="19">
                  <c:v>T8/2016</c:v>
                </c:pt>
                <c:pt idx="20">
                  <c:v>T9/2016</c:v>
                </c:pt>
                <c:pt idx="21">
                  <c:v>T10/2016</c:v>
                </c:pt>
                <c:pt idx="22">
                  <c:v>T11/2016</c:v>
                </c:pt>
                <c:pt idx="23">
                  <c:v>T12/2016</c:v>
                </c:pt>
                <c:pt idx="24">
                  <c:v>T1/2017</c:v>
                </c:pt>
                <c:pt idx="25">
                  <c:v>T2/2017</c:v>
                </c:pt>
                <c:pt idx="26">
                  <c:v>T3/2017</c:v>
                </c:pt>
                <c:pt idx="27">
                  <c:v>T4/2017</c:v>
                </c:pt>
                <c:pt idx="28">
                  <c:v>T5/2017</c:v>
                </c:pt>
                <c:pt idx="29">
                  <c:v>T6/2017</c:v>
                </c:pt>
                <c:pt idx="30">
                  <c:v>T7/2017</c:v>
                </c:pt>
                <c:pt idx="31">
                  <c:v>T8/2017</c:v>
                </c:pt>
                <c:pt idx="32">
                  <c:v>T9/2017</c:v>
                </c:pt>
                <c:pt idx="33">
                  <c:v>T10/2017</c:v>
                </c:pt>
                <c:pt idx="34">
                  <c:v>T11/2017</c:v>
                </c:pt>
                <c:pt idx="35">
                  <c:v>T12/2017</c:v>
                </c:pt>
              </c:strCache>
            </c:strRef>
          </c:cat>
          <c:val>
            <c:numRef>
              <c:f>Sheet1!$B$2:$B$61</c:f>
              <c:numCache>
                <c:formatCode>_(* ##,#00_);_(* \(##,#00\);_(* "-"??_);_(@_)</c:formatCode>
                <c:ptCount val="36"/>
                <c:pt idx="0">
                  <c:v>51.5</c:v>
                </c:pt>
                <c:pt idx="1">
                  <c:v>51.7</c:v>
                </c:pt>
                <c:pt idx="2">
                  <c:v>50.7</c:v>
                </c:pt>
                <c:pt idx="3">
                  <c:v>53.5</c:v>
                </c:pt>
                <c:pt idx="4">
                  <c:v>54.8</c:v>
                </c:pt>
                <c:pt idx="5">
                  <c:v>52.2</c:v>
                </c:pt>
                <c:pt idx="6">
                  <c:v>52.6</c:v>
                </c:pt>
                <c:pt idx="7">
                  <c:v>51.3</c:v>
                </c:pt>
                <c:pt idx="8">
                  <c:v>49.5</c:v>
                </c:pt>
                <c:pt idx="9">
                  <c:v>50.1</c:v>
                </c:pt>
                <c:pt idx="10">
                  <c:v>49.4</c:v>
                </c:pt>
                <c:pt idx="11">
                  <c:v>51.3</c:v>
                </c:pt>
                <c:pt idx="12">
                  <c:v>51.5</c:v>
                </c:pt>
                <c:pt idx="13">
                  <c:v>50.3</c:v>
                </c:pt>
                <c:pt idx="14">
                  <c:v>50.7</c:v>
                </c:pt>
                <c:pt idx="15">
                  <c:v>52.3</c:v>
                </c:pt>
                <c:pt idx="16">
                  <c:v>52.7</c:v>
                </c:pt>
                <c:pt idx="17">
                  <c:v>52.6</c:v>
                </c:pt>
                <c:pt idx="18">
                  <c:v>51.9</c:v>
                </c:pt>
                <c:pt idx="19">
                  <c:v>52.2</c:v>
                </c:pt>
                <c:pt idx="20">
                  <c:v>52.9</c:v>
                </c:pt>
                <c:pt idx="21">
                  <c:v>51.7</c:v>
                </c:pt>
                <c:pt idx="22">
                  <c:v>54</c:v>
                </c:pt>
                <c:pt idx="23">
                  <c:v>52.4</c:v>
                </c:pt>
                <c:pt idx="24">
                  <c:v>51.9</c:v>
                </c:pt>
                <c:pt idx="25">
                  <c:v>54.2</c:v>
                </c:pt>
                <c:pt idx="26">
                  <c:v>54.6</c:v>
                </c:pt>
                <c:pt idx="27">
                  <c:v>54.1</c:v>
                </c:pt>
                <c:pt idx="28">
                  <c:v>51.6</c:v>
                </c:pt>
                <c:pt idx="29" formatCode="_(* ###,000_);_(* \(###,000\);_(* &quot;-&quot;??_);_(@_)">
                  <c:v>52.5</c:v>
                </c:pt>
                <c:pt idx="30" formatCode="_(* ###,000_);_(* \(###,000\);_(* &quot;-&quot;??_);_(@_)">
                  <c:v>51.7</c:v>
                </c:pt>
                <c:pt idx="31" formatCode="_(* ###,000_);_(* \(###,000\);_(* &quot;-&quot;??_);_(@_)">
                  <c:v>51.8</c:v>
                </c:pt>
                <c:pt idx="32" formatCode="_(* ###,000_);_(* \(###,000\);_(* &quot;-&quot;??_);_(@_)">
                  <c:v>53.3</c:v>
                </c:pt>
                <c:pt idx="33" formatCode="_(* ###,000_);_(* \(###,000\);_(* &quot;-&quot;??_);_(@_)">
                  <c:v>51.6</c:v>
                </c:pt>
                <c:pt idx="34" formatCode="_(* ###,000_);_(* \(###,000\);_(* &quot;-&quot;??_);_(@_)">
                  <c:v>51.4</c:v>
                </c:pt>
                <c:pt idx="35" formatCode="_(* ###,000_);_(* \(###,000\);_(* &quot;-&quot;??_);_(@_)">
                  <c:v>52.5</c:v>
                </c:pt>
              </c:numCache>
            </c:numRef>
          </c:val>
        </c:ser>
        <c:dLbls>
          <c:showLegendKey val="0"/>
          <c:showVal val="0"/>
          <c:showCatName val="0"/>
          <c:showSerName val="0"/>
          <c:showPercent val="0"/>
          <c:showBubbleSize val="0"/>
        </c:dLbls>
        <c:gapWidth val="150"/>
        <c:axId val="103663104"/>
        <c:axId val="103664640"/>
      </c:barChart>
      <c:catAx>
        <c:axId val="103663104"/>
        <c:scaling>
          <c:orientation val="minMax"/>
        </c:scaling>
        <c:delete val="0"/>
        <c:axPos val="b"/>
        <c:numFmt formatCode="mm/yyyy" sourceLinked="0"/>
        <c:majorTickMark val="out"/>
        <c:minorTickMark val="none"/>
        <c:tickLblPos val="low"/>
        <c:txPr>
          <a:bodyPr/>
          <a:lstStyle/>
          <a:p>
            <a:pPr>
              <a:defRPr sz="800" b="0">
                <a:solidFill>
                  <a:srgbClr val="005993"/>
                </a:solidFill>
                <a:latin typeface="Arial" pitchFamily="34" charset="0"/>
                <a:cs typeface="Arial" pitchFamily="34" charset="0"/>
              </a:defRPr>
            </a:pPr>
            <a:endParaRPr lang="en-US"/>
          </a:p>
        </c:txPr>
        <c:crossAx val="103664640"/>
        <c:crossesAt val="50"/>
        <c:auto val="1"/>
        <c:lblAlgn val="ctr"/>
        <c:lblOffset val="100"/>
        <c:noMultiLvlLbl val="0"/>
      </c:catAx>
      <c:valAx>
        <c:axId val="103664640"/>
        <c:scaling>
          <c:orientation val="minMax"/>
          <c:min val="48"/>
        </c:scaling>
        <c:delete val="0"/>
        <c:axPos val="l"/>
        <c:numFmt formatCode="#,##0" sourceLinked="0"/>
        <c:majorTickMark val="none"/>
        <c:minorTickMark val="none"/>
        <c:tickLblPos val="nextTo"/>
        <c:txPr>
          <a:bodyPr/>
          <a:lstStyle/>
          <a:p>
            <a:pPr>
              <a:defRPr sz="800" b="0">
                <a:solidFill>
                  <a:srgbClr val="005993"/>
                </a:solidFill>
                <a:latin typeface="Arial" pitchFamily="34" charset="0"/>
                <a:cs typeface="Arial" pitchFamily="34" charset="0"/>
              </a:defRPr>
            </a:pPr>
            <a:endParaRPr lang="en-US"/>
          </a:p>
        </c:txPr>
        <c:crossAx val="103663104"/>
        <c:crosses val="autoZero"/>
        <c:crossBetween val="between"/>
        <c:majorUnit val="2"/>
      </c:valAx>
      <c:spPr>
        <a:noFill/>
        <a:ln w="25400">
          <a:noFill/>
        </a:ln>
      </c:spPr>
    </c:plotArea>
    <c:plotVisOnly val="1"/>
    <c:dispBlanksAs val="gap"/>
    <c:showDLblsOverMax val="0"/>
  </c:chart>
  <c:spPr>
    <a:noFill/>
  </c:spPr>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100">
                <a:solidFill>
                  <a:srgbClr val="005993"/>
                </a:solidFill>
                <a:latin typeface="Arial" pitchFamily="34" charset="0"/>
                <a:cs typeface="Arial" pitchFamily="34" charset="0"/>
              </a:defRPr>
            </a:pPr>
            <a:r>
              <a:rPr lang="en-US" sz="1100" b="1" smtClean="0">
                <a:solidFill>
                  <a:srgbClr val="005993"/>
                </a:solidFill>
                <a:latin typeface="Arial" pitchFamily="34" charset="0"/>
                <a:cs typeface="Arial" pitchFamily="34" charset="0"/>
              </a:rPr>
              <a:t>Xuất</a:t>
            </a:r>
            <a:r>
              <a:rPr lang="en-US" sz="1100" b="1" baseline="0" smtClean="0">
                <a:solidFill>
                  <a:srgbClr val="005993"/>
                </a:solidFill>
                <a:latin typeface="Arial" pitchFamily="34" charset="0"/>
                <a:cs typeface="Arial" pitchFamily="34" charset="0"/>
              </a:rPr>
              <a:t> </a:t>
            </a:r>
            <a:r>
              <a:rPr lang="en-US" sz="1100" b="1" baseline="0" err="1" smtClean="0">
                <a:solidFill>
                  <a:srgbClr val="005993"/>
                </a:solidFill>
                <a:latin typeface="Arial" pitchFamily="34" charset="0"/>
                <a:cs typeface="Arial" pitchFamily="34" charset="0"/>
              </a:rPr>
              <a:t>nhập</a:t>
            </a:r>
            <a:r>
              <a:rPr lang="en-US" sz="1100" b="1" baseline="0" smtClean="0">
                <a:solidFill>
                  <a:srgbClr val="005993"/>
                </a:solidFill>
                <a:latin typeface="Arial" pitchFamily="34" charset="0"/>
                <a:cs typeface="Arial" pitchFamily="34" charset="0"/>
              </a:rPr>
              <a:t> </a:t>
            </a:r>
            <a:r>
              <a:rPr lang="en-US" sz="1100" b="1" baseline="0" err="1" smtClean="0">
                <a:solidFill>
                  <a:srgbClr val="005993"/>
                </a:solidFill>
                <a:latin typeface="Arial" pitchFamily="34" charset="0"/>
                <a:cs typeface="Arial" pitchFamily="34" charset="0"/>
              </a:rPr>
              <a:t>khẩu</a:t>
            </a:r>
            <a:r>
              <a:rPr lang="en-US" sz="1100" b="1" baseline="0" smtClean="0">
                <a:solidFill>
                  <a:srgbClr val="005993"/>
                </a:solidFill>
                <a:latin typeface="Arial" pitchFamily="34" charset="0"/>
                <a:cs typeface="Arial" pitchFamily="34" charset="0"/>
              </a:rPr>
              <a:t> (</a:t>
            </a:r>
            <a:r>
              <a:rPr lang="en-US" sz="1100" b="1" baseline="0" err="1" smtClean="0">
                <a:solidFill>
                  <a:srgbClr val="005993"/>
                </a:solidFill>
                <a:latin typeface="Arial" pitchFamily="34" charset="0"/>
                <a:cs typeface="Arial" pitchFamily="34" charset="0"/>
              </a:rPr>
              <a:t>nghìn</a:t>
            </a:r>
            <a:r>
              <a:rPr lang="en-US" sz="1100" b="1" baseline="0" smtClean="0">
                <a:solidFill>
                  <a:srgbClr val="005993"/>
                </a:solidFill>
                <a:latin typeface="Arial" pitchFamily="34" charset="0"/>
                <a:cs typeface="Arial" pitchFamily="34" charset="0"/>
              </a:rPr>
              <a:t> </a:t>
            </a:r>
            <a:r>
              <a:rPr lang="en-US" sz="1100" b="1" baseline="0" err="1" smtClean="0">
                <a:solidFill>
                  <a:srgbClr val="005993"/>
                </a:solidFill>
                <a:latin typeface="Arial" pitchFamily="34" charset="0"/>
                <a:cs typeface="Arial" pitchFamily="34" charset="0"/>
              </a:rPr>
              <a:t>tỷ</a:t>
            </a:r>
            <a:r>
              <a:rPr lang="en-US" sz="1100" b="1" baseline="0" smtClean="0">
                <a:solidFill>
                  <a:srgbClr val="005993"/>
                </a:solidFill>
                <a:latin typeface="Arial" pitchFamily="34" charset="0"/>
                <a:cs typeface="Arial" pitchFamily="34" charset="0"/>
              </a:rPr>
              <a:t> </a:t>
            </a:r>
            <a:r>
              <a:rPr lang="en-US" sz="1100" b="1" baseline="0" err="1" smtClean="0">
                <a:solidFill>
                  <a:srgbClr val="005993"/>
                </a:solidFill>
                <a:latin typeface="Arial" pitchFamily="34" charset="0"/>
                <a:cs typeface="Arial" pitchFamily="34" charset="0"/>
              </a:rPr>
              <a:t>đồng</a:t>
            </a:r>
            <a:r>
              <a:rPr lang="en-US" sz="1100" b="1" smtClean="0">
                <a:solidFill>
                  <a:srgbClr val="005993"/>
                </a:solidFill>
                <a:latin typeface="Arial" pitchFamily="34" charset="0"/>
                <a:cs typeface="Arial" pitchFamily="34" charset="0"/>
              </a:rPr>
              <a:t>)</a:t>
            </a:r>
            <a:endParaRPr lang="en-US" sz="1100">
              <a:solidFill>
                <a:srgbClr val="005993"/>
              </a:solidFill>
              <a:latin typeface="Arial" pitchFamily="34" charset="0"/>
              <a:cs typeface="Arial" pitchFamily="34" charset="0"/>
            </a:endParaRPr>
          </a:p>
        </c:rich>
      </c:tx>
      <c:layout>
        <c:manualLayout>
          <c:xMode val="edge"/>
          <c:yMode val="edge"/>
          <c:x val="0.39988606275788485"/>
          <c:y val="4.7823066234367762E-3"/>
        </c:manualLayout>
      </c:layout>
      <c:overlay val="1"/>
    </c:title>
    <c:autoTitleDeleted val="0"/>
    <c:plotArea>
      <c:layout>
        <c:manualLayout>
          <c:layoutTarget val="inner"/>
          <c:xMode val="edge"/>
          <c:yMode val="edge"/>
          <c:x val="5.8603658982630098E-2"/>
          <c:y val="0.13324532962791416"/>
          <c:w val="0.92776684371608287"/>
          <c:h val="0.66169754515979617"/>
        </c:manualLayout>
      </c:layout>
      <c:barChart>
        <c:barDir val="col"/>
        <c:grouping val="clustered"/>
        <c:varyColors val="0"/>
        <c:ser>
          <c:idx val="0"/>
          <c:order val="0"/>
          <c:tx>
            <c:strRef>
              <c:f>Sheet1!$B$1</c:f>
              <c:strCache>
                <c:ptCount val="1"/>
                <c:pt idx="0">
                  <c:v>Xuất khẩu</c:v>
                </c:pt>
              </c:strCache>
            </c:strRef>
          </c:tx>
          <c:spPr>
            <a:solidFill>
              <a:srgbClr val="005993"/>
            </a:solidFill>
            <a:ln>
              <a:solidFill>
                <a:srgbClr val="005993"/>
              </a:solidFill>
            </a:ln>
          </c:spPr>
          <c:invertIfNegative val="0"/>
          <c:cat>
            <c:numRef>
              <c:f>Sheet1!$A$2:$A$29</c:f>
              <c:numCache>
                <c:formatCode>General</c:formatCode>
                <c:ptCount val="14"/>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pt idx="13">
                  <c:v>2017</c:v>
                </c:pt>
              </c:numCache>
            </c:numRef>
          </c:cat>
          <c:val>
            <c:numRef>
              <c:f>Sheet1!$B$2:$B$29</c:f>
              <c:numCache>
                <c:formatCode>General</c:formatCode>
                <c:ptCount val="14"/>
                <c:pt idx="0">
                  <c:v>562.80653999999993</c:v>
                </c:pt>
                <c:pt idx="1">
                  <c:v>689.43270000000007</c:v>
                </c:pt>
                <c:pt idx="2">
                  <c:v>846.22817999999995</c:v>
                </c:pt>
                <c:pt idx="3">
                  <c:v>1031.7057600000001</c:v>
                </c:pt>
                <c:pt idx="4">
                  <c:v>1331.91174</c:v>
                </c:pt>
                <c:pt idx="5">
                  <c:v>1213.1466</c:v>
                </c:pt>
                <c:pt idx="6">
                  <c:v>1533.9612</c:v>
                </c:pt>
                <c:pt idx="7">
                  <c:v>2058.7374</c:v>
                </c:pt>
                <c:pt idx="8">
                  <c:v>2432.6669999999999</c:v>
                </c:pt>
                <c:pt idx="9">
                  <c:v>2808.7211999999995</c:v>
                </c:pt>
                <c:pt idx="10" formatCode="_(* #,##0_);_(* \(#,##0\);_(* &quot;-&quot;??_);_(@_)">
                  <c:v>3186.8999999999996</c:v>
                </c:pt>
                <c:pt idx="11">
                  <c:v>3554.9360000000001</c:v>
                </c:pt>
                <c:pt idx="12">
                  <c:v>3897.7680999999998</c:v>
                </c:pt>
                <c:pt idx="13">
                  <c:v>4793.7922500000004</c:v>
                </c:pt>
              </c:numCache>
            </c:numRef>
          </c:val>
        </c:ser>
        <c:ser>
          <c:idx val="1"/>
          <c:order val="1"/>
          <c:tx>
            <c:strRef>
              <c:f>Sheet1!$C$1</c:f>
              <c:strCache>
                <c:ptCount val="1"/>
                <c:pt idx="0">
                  <c:v>Nhập khẩu</c:v>
                </c:pt>
              </c:strCache>
            </c:strRef>
          </c:tx>
          <c:spPr>
            <a:solidFill>
              <a:srgbClr val="569BCA"/>
            </a:solidFill>
            <a:ln>
              <a:solidFill>
                <a:srgbClr val="569BCA"/>
              </a:solidFill>
            </a:ln>
          </c:spPr>
          <c:invertIfNegative val="0"/>
          <c:cat>
            <c:numRef>
              <c:f>Sheet1!$A$2:$A$29</c:f>
              <c:numCache>
                <c:formatCode>General</c:formatCode>
                <c:ptCount val="14"/>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pt idx="13">
                  <c:v>2017</c:v>
                </c:pt>
              </c:numCache>
            </c:numRef>
          </c:cat>
          <c:val>
            <c:numRef>
              <c:f>Sheet1!$C$2:$C$29</c:f>
              <c:numCache>
                <c:formatCode>General</c:formatCode>
                <c:ptCount val="14"/>
                <c:pt idx="0">
                  <c:v>611.24742000000003</c:v>
                </c:pt>
                <c:pt idx="1">
                  <c:v>741.27294000000006</c:v>
                </c:pt>
                <c:pt idx="2">
                  <c:v>905.07960000000003</c:v>
                </c:pt>
                <c:pt idx="3">
                  <c:v>1251.81432</c:v>
                </c:pt>
                <c:pt idx="4">
                  <c:v>1603.43562</c:v>
                </c:pt>
                <c:pt idx="5">
                  <c:v>1389.4884000000002</c:v>
                </c:pt>
                <c:pt idx="6">
                  <c:v>1642.3158000000001</c:v>
                </c:pt>
                <c:pt idx="7">
                  <c:v>2069.3604</c:v>
                </c:pt>
                <c:pt idx="8">
                  <c:v>2417.7947999999997</c:v>
                </c:pt>
                <c:pt idx="9">
                  <c:v>2789.5998000000004</c:v>
                </c:pt>
                <c:pt idx="10">
                  <c:v>3144.4079999999999</c:v>
                </c:pt>
                <c:pt idx="11">
                  <c:v>3624.9839999999999</c:v>
                </c:pt>
                <c:pt idx="12">
                  <c:v>3840.1547</c:v>
                </c:pt>
                <c:pt idx="13">
                  <c:v>4733.9175000000005</c:v>
                </c:pt>
              </c:numCache>
            </c:numRef>
          </c:val>
        </c:ser>
        <c:dLbls>
          <c:showLegendKey val="0"/>
          <c:showVal val="0"/>
          <c:showCatName val="0"/>
          <c:showSerName val="0"/>
          <c:showPercent val="0"/>
          <c:showBubbleSize val="0"/>
        </c:dLbls>
        <c:gapWidth val="150"/>
        <c:axId val="103609472"/>
        <c:axId val="103611008"/>
      </c:barChart>
      <c:lineChart>
        <c:grouping val="standard"/>
        <c:varyColors val="0"/>
        <c:ser>
          <c:idx val="2"/>
          <c:order val="2"/>
          <c:tx>
            <c:strRef>
              <c:f>Sheet1!$D$1</c:f>
              <c:strCache>
                <c:ptCount val="1"/>
                <c:pt idx="0">
                  <c:v>Cán cân TM</c:v>
                </c:pt>
              </c:strCache>
            </c:strRef>
          </c:tx>
          <c:spPr>
            <a:ln>
              <a:solidFill>
                <a:srgbClr val="D71249"/>
              </a:solidFill>
            </a:ln>
          </c:spPr>
          <c:marker>
            <c:symbol val="none"/>
          </c:marker>
          <c:cat>
            <c:numRef>
              <c:f>Sheet1!$A$2:$A$29</c:f>
              <c:numCache>
                <c:formatCode>General</c:formatCode>
                <c:ptCount val="14"/>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pt idx="13">
                  <c:v>2017</c:v>
                </c:pt>
              </c:numCache>
            </c:numRef>
          </c:cat>
          <c:val>
            <c:numRef>
              <c:f>Sheet1!$D$2:$D$29</c:f>
              <c:numCache>
                <c:formatCode>_(* ##,#00,000_);_(* \(##,#00,000\);_(* "-"??_);_(@_)</c:formatCode>
                <c:ptCount val="14"/>
                <c:pt idx="0">
                  <c:v>-48.440880000000107</c:v>
                </c:pt>
                <c:pt idx="1">
                  <c:v>-51.840239999999994</c:v>
                </c:pt>
                <c:pt idx="2">
                  <c:v>-58.851420000000076</c:v>
                </c:pt>
                <c:pt idx="3">
                  <c:v>-220.1085599999999</c:v>
                </c:pt>
                <c:pt idx="4">
                  <c:v>-271.52387999999996</c:v>
                </c:pt>
                <c:pt idx="5">
                  <c:v>-176.34180000000015</c:v>
                </c:pt>
                <c:pt idx="6">
                  <c:v>-108.35460000000012</c:v>
                </c:pt>
                <c:pt idx="7">
                  <c:v>-10.623000000000047</c:v>
                </c:pt>
                <c:pt idx="8">
                  <c:v>14.872200000000248</c:v>
                </c:pt>
                <c:pt idx="9">
                  <c:v>19.121399999999085</c:v>
                </c:pt>
                <c:pt idx="10">
                  <c:v>42.491999999999734</c:v>
                </c:pt>
                <c:pt idx="11">
                  <c:v>-70.047999999999774</c:v>
                </c:pt>
                <c:pt idx="12">
                  <c:v>57.613399999999729</c:v>
                </c:pt>
                <c:pt idx="13">
                  <c:v>59.874749999999949</c:v>
                </c:pt>
              </c:numCache>
            </c:numRef>
          </c:val>
          <c:smooth val="0"/>
        </c:ser>
        <c:dLbls>
          <c:showLegendKey val="0"/>
          <c:showVal val="0"/>
          <c:showCatName val="0"/>
          <c:showSerName val="0"/>
          <c:showPercent val="0"/>
          <c:showBubbleSize val="0"/>
        </c:dLbls>
        <c:marker val="1"/>
        <c:smooth val="0"/>
        <c:axId val="103609472"/>
        <c:axId val="103611008"/>
      </c:lineChart>
      <c:catAx>
        <c:axId val="103609472"/>
        <c:scaling>
          <c:orientation val="minMax"/>
        </c:scaling>
        <c:delete val="0"/>
        <c:axPos val="b"/>
        <c:numFmt formatCode="General" sourceLinked="1"/>
        <c:majorTickMark val="none"/>
        <c:minorTickMark val="none"/>
        <c:tickLblPos val="low"/>
        <c:txPr>
          <a:bodyPr/>
          <a:lstStyle/>
          <a:p>
            <a:pPr>
              <a:defRPr sz="800" b="0">
                <a:solidFill>
                  <a:srgbClr val="005993"/>
                </a:solidFill>
                <a:latin typeface="Arial" pitchFamily="34" charset="0"/>
                <a:cs typeface="Arial" pitchFamily="34" charset="0"/>
              </a:defRPr>
            </a:pPr>
            <a:endParaRPr lang="en-US"/>
          </a:p>
        </c:txPr>
        <c:crossAx val="103611008"/>
        <c:crosses val="autoZero"/>
        <c:auto val="1"/>
        <c:lblAlgn val="ctr"/>
        <c:lblOffset val="100"/>
        <c:noMultiLvlLbl val="0"/>
      </c:catAx>
      <c:valAx>
        <c:axId val="103611008"/>
        <c:scaling>
          <c:orientation val="minMax"/>
          <c:min val="-300"/>
        </c:scaling>
        <c:delete val="0"/>
        <c:axPos val="l"/>
        <c:numFmt formatCode="#,##0" sourceLinked="0"/>
        <c:majorTickMark val="out"/>
        <c:minorTickMark val="none"/>
        <c:tickLblPos val="nextTo"/>
        <c:txPr>
          <a:bodyPr/>
          <a:lstStyle/>
          <a:p>
            <a:pPr>
              <a:defRPr sz="800" b="0">
                <a:solidFill>
                  <a:srgbClr val="005993"/>
                </a:solidFill>
                <a:latin typeface="Arial" pitchFamily="34" charset="0"/>
                <a:cs typeface="Arial" pitchFamily="34" charset="0"/>
              </a:defRPr>
            </a:pPr>
            <a:endParaRPr lang="en-US"/>
          </a:p>
        </c:txPr>
        <c:crossAx val="103609472"/>
        <c:crosses val="autoZero"/>
        <c:crossBetween val="between"/>
      </c:valAx>
    </c:plotArea>
    <c:legend>
      <c:legendPos val="r"/>
      <c:layout>
        <c:manualLayout>
          <c:xMode val="edge"/>
          <c:yMode val="edge"/>
          <c:x val="7.1921210320408074E-2"/>
          <c:y val="0.92610367454068265"/>
          <c:w val="0.85018518518518504"/>
          <c:h val="7.389621905370039E-2"/>
        </c:manualLayout>
      </c:layout>
      <c:overlay val="0"/>
      <c:txPr>
        <a:bodyPr/>
        <a:lstStyle/>
        <a:p>
          <a:pPr>
            <a:defRPr sz="1000" b="0">
              <a:solidFill>
                <a:srgbClr val="005993"/>
              </a:solidFill>
              <a:latin typeface="Arial" pitchFamily="34" charset="0"/>
              <a:cs typeface="Arial" pitchFamily="34" charset="0"/>
            </a:defRPr>
          </a:pPr>
          <a:endParaRPr lang="en-US"/>
        </a:p>
      </c:txPr>
    </c:legend>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100">
                <a:solidFill>
                  <a:srgbClr val="005993"/>
                </a:solidFill>
                <a:latin typeface="Arial" pitchFamily="34" charset="0"/>
                <a:cs typeface="Arial" pitchFamily="34" charset="0"/>
              </a:defRPr>
            </a:pPr>
            <a:r>
              <a:rPr lang="en-US" sz="1100" b="1" smtClean="0">
                <a:solidFill>
                  <a:srgbClr val="005993"/>
                </a:solidFill>
                <a:latin typeface="Arial" pitchFamily="34" charset="0"/>
                <a:cs typeface="Arial" pitchFamily="34" charset="0"/>
              </a:rPr>
              <a:t>FDI </a:t>
            </a:r>
            <a:r>
              <a:rPr lang="en-US" sz="1100" b="1" err="1" smtClean="0">
                <a:solidFill>
                  <a:srgbClr val="005993"/>
                </a:solidFill>
                <a:latin typeface="Arial" pitchFamily="34" charset="0"/>
                <a:cs typeface="Arial" pitchFamily="34" charset="0"/>
              </a:rPr>
              <a:t>đăng</a:t>
            </a:r>
            <a:r>
              <a:rPr lang="en-US" sz="1100" b="1" baseline="0" smtClean="0">
                <a:solidFill>
                  <a:srgbClr val="005993"/>
                </a:solidFill>
                <a:latin typeface="Arial" pitchFamily="34" charset="0"/>
                <a:cs typeface="Arial" pitchFamily="34" charset="0"/>
              </a:rPr>
              <a:t> </a:t>
            </a:r>
            <a:r>
              <a:rPr lang="en-US" sz="1100" b="1" baseline="0" err="1" smtClean="0">
                <a:solidFill>
                  <a:srgbClr val="005993"/>
                </a:solidFill>
                <a:latin typeface="Arial" pitchFamily="34" charset="0"/>
                <a:cs typeface="Arial" pitchFamily="34" charset="0"/>
              </a:rPr>
              <a:t>ký</a:t>
            </a:r>
            <a:r>
              <a:rPr lang="en-US" sz="1100" b="1" baseline="0" smtClean="0">
                <a:solidFill>
                  <a:srgbClr val="005993"/>
                </a:solidFill>
                <a:latin typeface="Arial" pitchFamily="34" charset="0"/>
                <a:cs typeface="Arial" pitchFamily="34" charset="0"/>
              </a:rPr>
              <a:t> </a:t>
            </a:r>
            <a:r>
              <a:rPr lang="en-US" sz="1100" b="1" baseline="0" err="1" smtClean="0">
                <a:solidFill>
                  <a:srgbClr val="005993"/>
                </a:solidFill>
                <a:latin typeface="Arial" pitchFamily="34" charset="0"/>
                <a:cs typeface="Arial" pitchFamily="34" charset="0"/>
              </a:rPr>
              <a:t>mới</a:t>
            </a:r>
            <a:r>
              <a:rPr lang="en-US" sz="1100" b="1" baseline="0" smtClean="0">
                <a:solidFill>
                  <a:srgbClr val="005993"/>
                </a:solidFill>
                <a:latin typeface="Arial" pitchFamily="34" charset="0"/>
                <a:cs typeface="Arial" pitchFamily="34" charset="0"/>
              </a:rPr>
              <a:t> </a:t>
            </a:r>
            <a:r>
              <a:rPr lang="en-US" sz="1100" b="1" baseline="0" err="1" smtClean="0">
                <a:solidFill>
                  <a:srgbClr val="005993"/>
                </a:solidFill>
                <a:latin typeface="Arial" pitchFamily="34" charset="0"/>
                <a:cs typeface="Arial" pitchFamily="34" charset="0"/>
              </a:rPr>
              <a:t>và</a:t>
            </a:r>
            <a:r>
              <a:rPr lang="en-US" sz="1100" b="1" baseline="0" smtClean="0">
                <a:solidFill>
                  <a:srgbClr val="005993"/>
                </a:solidFill>
                <a:latin typeface="Arial" pitchFamily="34" charset="0"/>
                <a:cs typeface="Arial" pitchFamily="34" charset="0"/>
              </a:rPr>
              <a:t> </a:t>
            </a:r>
            <a:r>
              <a:rPr lang="en-US" sz="1100" b="1" baseline="0" err="1" smtClean="0">
                <a:solidFill>
                  <a:srgbClr val="005993"/>
                </a:solidFill>
                <a:latin typeface="Arial" pitchFamily="34" charset="0"/>
                <a:cs typeface="Arial" pitchFamily="34" charset="0"/>
              </a:rPr>
              <a:t>giải</a:t>
            </a:r>
            <a:r>
              <a:rPr lang="en-US" sz="1100" b="1" baseline="0" smtClean="0">
                <a:solidFill>
                  <a:srgbClr val="005993"/>
                </a:solidFill>
                <a:latin typeface="Arial" pitchFamily="34" charset="0"/>
                <a:cs typeface="Arial" pitchFamily="34" charset="0"/>
              </a:rPr>
              <a:t> </a:t>
            </a:r>
            <a:r>
              <a:rPr lang="en-US" sz="1100" b="1" baseline="0" err="1" smtClean="0">
                <a:solidFill>
                  <a:srgbClr val="005993"/>
                </a:solidFill>
                <a:latin typeface="Arial" pitchFamily="34" charset="0"/>
                <a:cs typeface="Arial" pitchFamily="34" charset="0"/>
              </a:rPr>
              <a:t>ngân</a:t>
            </a:r>
            <a:r>
              <a:rPr lang="en-US" sz="1100" b="1" baseline="0" smtClean="0">
                <a:solidFill>
                  <a:srgbClr val="005993"/>
                </a:solidFill>
                <a:latin typeface="Arial" pitchFamily="34" charset="0"/>
                <a:cs typeface="Arial" pitchFamily="34" charset="0"/>
              </a:rPr>
              <a:t> (</a:t>
            </a:r>
            <a:r>
              <a:rPr lang="en-US" sz="1100" b="1" baseline="0" err="1" smtClean="0">
                <a:solidFill>
                  <a:srgbClr val="005993"/>
                </a:solidFill>
                <a:latin typeface="Arial" pitchFamily="34" charset="0"/>
                <a:cs typeface="Arial" pitchFamily="34" charset="0"/>
              </a:rPr>
              <a:t>nghìn</a:t>
            </a:r>
            <a:r>
              <a:rPr lang="en-US" sz="1100" b="1" baseline="0" smtClean="0">
                <a:solidFill>
                  <a:srgbClr val="005993"/>
                </a:solidFill>
                <a:latin typeface="Arial" pitchFamily="34" charset="0"/>
                <a:cs typeface="Arial" pitchFamily="34" charset="0"/>
              </a:rPr>
              <a:t> </a:t>
            </a:r>
            <a:r>
              <a:rPr lang="en-US" sz="1100" b="1" baseline="0" err="1" smtClean="0">
                <a:solidFill>
                  <a:srgbClr val="005993"/>
                </a:solidFill>
                <a:latin typeface="Arial" pitchFamily="34" charset="0"/>
                <a:cs typeface="Arial" pitchFamily="34" charset="0"/>
              </a:rPr>
              <a:t>tỷ</a:t>
            </a:r>
            <a:r>
              <a:rPr lang="en-US" sz="1100" b="1" baseline="0" smtClean="0">
                <a:solidFill>
                  <a:srgbClr val="005993"/>
                </a:solidFill>
                <a:latin typeface="Arial" pitchFamily="34" charset="0"/>
                <a:cs typeface="Arial" pitchFamily="34" charset="0"/>
              </a:rPr>
              <a:t> </a:t>
            </a:r>
            <a:r>
              <a:rPr lang="en-US" sz="1100" b="1" baseline="0" err="1" smtClean="0">
                <a:solidFill>
                  <a:srgbClr val="005993"/>
                </a:solidFill>
                <a:latin typeface="Arial" pitchFamily="34" charset="0"/>
                <a:cs typeface="Arial" pitchFamily="34" charset="0"/>
              </a:rPr>
              <a:t>đồng</a:t>
            </a:r>
            <a:r>
              <a:rPr lang="en-US" sz="1100" b="1" baseline="0" smtClean="0">
                <a:solidFill>
                  <a:srgbClr val="005993"/>
                </a:solidFill>
                <a:latin typeface="Arial" pitchFamily="34" charset="0"/>
                <a:cs typeface="Arial" pitchFamily="34" charset="0"/>
              </a:rPr>
              <a:t>)</a:t>
            </a:r>
            <a:endParaRPr lang="en-US" sz="1100">
              <a:solidFill>
                <a:srgbClr val="005993"/>
              </a:solidFill>
              <a:latin typeface="Arial" pitchFamily="34" charset="0"/>
              <a:cs typeface="Arial" pitchFamily="34" charset="0"/>
            </a:endParaRPr>
          </a:p>
        </c:rich>
      </c:tx>
      <c:layout>
        <c:manualLayout>
          <c:xMode val="edge"/>
          <c:yMode val="edge"/>
          <c:x val="0.30758893999636894"/>
          <c:y val="2.5641056231607399E-2"/>
        </c:manualLayout>
      </c:layout>
      <c:overlay val="1"/>
    </c:title>
    <c:autoTitleDeleted val="0"/>
    <c:plotArea>
      <c:layout>
        <c:manualLayout>
          <c:layoutTarget val="inner"/>
          <c:xMode val="edge"/>
          <c:yMode val="edge"/>
          <c:x val="5.9318575744069728E-2"/>
          <c:y val="0.14173343575955444"/>
          <c:w val="0.94055860941910563"/>
          <c:h val="0.6536562319953908"/>
        </c:manualLayout>
      </c:layout>
      <c:barChart>
        <c:barDir val="col"/>
        <c:grouping val="clustered"/>
        <c:varyColors val="0"/>
        <c:ser>
          <c:idx val="0"/>
          <c:order val="0"/>
          <c:tx>
            <c:strRef>
              <c:f>Sheet1!$B$1</c:f>
              <c:strCache>
                <c:ptCount val="1"/>
                <c:pt idx="0">
                  <c:v>Đăng ký mới</c:v>
                </c:pt>
              </c:strCache>
            </c:strRef>
          </c:tx>
          <c:spPr>
            <a:solidFill>
              <a:srgbClr val="005993"/>
            </a:solidFill>
            <a:ln>
              <a:solidFill>
                <a:srgbClr val="005993"/>
              </a:solidFill>
            </a:ln>
          </c:spPr>
          <c:invertIfNegative val="0"/>
          <c:dLbls>
            <c:dLbl>
              <c:idx val="4"/>
              <c:layout>
                <c:manualLayout>
                  <c:x val="1.5723270440251573E-3"/>
                  <c:y val="4.4189930804104036E-3"/>
                </c:manualLayout>
              </c:layout>
              <c:showLegendKey val="0"/>
              <c:showVal val="1"/>
              <c:showCatName val="0"/>
              <c:showSerName val="0"/>
              <c:showPercent val="0"/>
              <c:showBubbleSize val="0"/>
            </c:dLbl>
            <c:dLbl>
              <c:idx val="5"/>
              <c:layout>
                <c:manualLayout>
                  <c:x val="0"/>
                  <c:y val="-1.4492563429571304E-2"/>
                </c:manualLayout>
              </c:layout>
              <c:showLegendKey val="0"/>
              <c:showVal val="1"/>
              <c:showCatName val="0"/>
              <c:showSerName val="0"/>
              <c:showPercent val="0"/>
              <c:showBubbleSize val="0"/>
            </c:dLbl>
            <c:dLbl>
              <c:idx val="6"/>
              <c:layout>
                <c:manualLayout>
                  <c:x val="-9.1225539876822748E-3"/>
                  <c:y val="4.0650600493120194E-3"/>
                </c:manualLayout>
              </c:layout>
              <c:showLegendKey val="0"/>
              <c:showVal val="1"/>
              <c:showCatName val="0"/>
              <c:showSerName val="0"/>
              <c:showPercent val="0"/>
              <c:showBubbleSize val="0"/>
            </c:dLbl>
            <c:dLbl>
              <c:idx val="7"/>
              <c:layout>
                <c:manualLayout>
                  <c:x val="-3.8924379735551923E-4"/>
                  <c:y val="-1.9756223653861447E-2"/>
                </c:manualLayout>
              </c:layout>
              <c:showLegendKey val="0"/>
              <c:showVal val="1"/>
              <c:showCatName val="0"/>
              <c:showSerName val="0"/>
              <c:showPercent val="0"/>
              <c:showBubbleSize val="0"/>
            </c:dLbl>
            <c:dLbl>
              <c:idx val="8"/>
              <c:layout>
                <c:manualLayout>
                  <c:x val="-9.9009900990100173E-3"/>
                  <c:y val="0"/>
                </c:manualLayout>
              </c:layout>
              <c:showLegendKey val="0"/>
              <c:showVal val="1"/>
              <c:showCatName val="0"/>
              <c:showSerName val="0"/>
              <c:showPercent val="0"/>
              <c:showBubbleSize val="0"/>
            </c:dLbl>
            <c:dLbl>
              <c:idx val="10"/>
              <c:layout>
                <c:manualLayout>
                  <c:x val="-6.6006600660067213E-3"/>
                  <c:y val="0"/>
                </c:manualLayout>
              </c:layout>
              <c:showLegendKey val="0"/>
              <c:showVal val="1"/>
              <c:showCatName val="0"/>
              <c:showSerName val="0"/>
              <c:showPercent val="0"/>
              <c:showBubbleSize val="0"/>
            </c:dLbl>
            <c:dLbl>
              <c:idx val="11"/>
              <c:layout>
                <c:manualLayout>
                  <c:x val="-1.1551285049764697E-2"/>
                  <c:y val="-9.8039215686274508E-3"/>
                </c:manualLayout>
              </c:layout>
              <c:showLegendKey val="0"/>
              <c:showVal val="1"/>
              <c:showCatName val="0"/>
              <c:showSerName val="0"/>
              <c:showPercent val="0"/>
              <c:showBubbleSize val="0"/>
            </c:dLbl>
            <c:numFmt formatCode="#,##0" sourceLinked="0"/>
            <c:txPr>
              <a:bodyPr/>
              <a:lstStyle/>
              <a:p>
                <a:pPr>
                  <a:defRPr sz="900" b="1">
                    <a:solidFill>
                      <a:srgbClr val="005993"/>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numRef>
              <c:f>Sheet1!$A$2:$A$21</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Sheet1!$B$2:$B$21</c:f>
              <c:numCache>
                <c:formatCode>General</c:formatCode>
                <c:ptCount val="10"/>
                <c:pt idx="0">
                  <c:v>1281.1338000000001</c:v>
                </c:pt>
                <c:pt idx="1">
                  <c:v>346.3098</c:v>
                </c:pt>
                <c:pt idx="2">
                  <c:v>395.06936999999999</c:v>
                </c:pt>
                <c:pt idx="3">
                  <c:v>312.31620000000004</c:v>
                </c:pt>
                <c:pt idx="4">
                  <c:v>276.474198</c:v>
                </c:pt>
                <c:pt idx="5">
                  <c:v>303.81779999999998</c:v>
                </c:pt>
                <c:pt idx="6">
                  <c:v>331.43759999999997</c:v>
                </c:pt>
                <c:pt idx="7">
                  <c:v>341.0462</c:v>
                </c:pt>
                <c:pt idx="8">
                  <c:v>336.37361999999996</c:v>
                </c:pt>
                <c:pt idx="9">
                  <c:v>477.65250000000003</c:v>
                </c:pt>
              </c:numCache>
            </c:numRef>
          </c:val>
        </c:ser>
        <c:ser>
          <c:idx val="1"/>
          <c:order val="1"/>
          <c:tx>
            <c:strRef>
              <c:f>Sheet1!$C$1</c:f>
              <c:strCache>
                <c:ptCount val="1"/>
                <c:pt idx="0">
                  <c:v>Giải ngân</c:v>
                </c:pt>
              </c:strCache>
            </c:strRef>
          </c:tx>
          <c:spPr>
            <a:solidFill>
              <a:srgbClr val="D71249"/>
            </a:solidFill>
            <a:ln>
              <a:solidFill>
                <a:srgbClr val="D71249"/>
              </a:solidFill>
            </a:ln>
          </c:spPr>
          <c:invertIfNegative val="0"/>
          <c:dLbls>
            <c:dLbl>
              <c:idx val="0"/>
              <c:layout>
                <c:manualLayout>
                  <c:x val="2.2105714508458812E-3"/>
                  <c:y val="-9.1159627773801048E-3"/>
                </c:manualLayout>
              </c:layout>
              <c:showLegendKey val="0"/>
              <c:showVal val="1"/>
              <c:showCatName val="0"/>
              <c:showSerName val="0"/>
              <c:showPercent val="0"/>
              <c:showBubbleSize val="0"/>
            </c:dLbl>
            <c:dLbl>
              <c:idx val="1"/>
              <c:layout>
                <c:manualLayout>
                  <c:x val="8.4063784479770226E-3"/>
                  <c:y val="4.0650600493120177E-3"/>
                </c:manualLayout>
              </c:layout>
              <c:showLegendKey val="0"/>
              <c:showVal val="1"/>
              <c:showCatName val="0"/>
              <c:showSerName val="0"/>
              <c:showPercent val="0"/>
              <c:showBubbleSize val="0"/>
            </c:dLbl>
            <c:dLbl>
              <c:idx val="2"/>
              <c:layout>
                <c:manualLayout>
                  <c:x val="4.1720589381772826E-3"/>
                  <c:y val="1.2195180147936061E-2"/>
                </c:manualLayout>
              </c:layout>
              <c:showLegendKey val="0"/>
              <c:showVal val="1"/>
              <c:showCatName val="0"/>
              <c:showSerName val="0"/>
              <c:showPercent val="0"/>
              <c:showBubbleSize val="0"/>
            </c:dLbl>
            <c:dLbl>
              <c:idx val="3"/>
              <c:layout>
                <c:manualLayout>
                  <c:x val="5.8220940204256654E-3"/>
                  <c:y val="1.2195180147936061E-2"/>
                </c:manualLayout>
              </c:layout>
              <c:showLegendKey val="0"/>
              <c:showVal val="1"/>
              <c:showCatName val="0"/>
              <c:showSerName val="0"/>
              <c:showPercent val="0"/>
              <c:showBubbleSize val="0"/>
            </c:dLbl>
            <c:dLbl>
              <c:idx val="4"/>
              <c:layout>
                <c:manualLayout>
                  <c:x val="5.9780151243471477E-3"/>
                  <c:y val="8.1301200986240527E-3"/>
                </c:manualLayout>
              </c:layout>
              <c:showLegendKey val="0"/>
              <c:showVal val="1"/>
              <c:showCatName val="0"/>
              <c:showSerName val="0"/>
              <c:showPercent val="0"/>
              <c:showBubbleSize val="0"/>
            </c:dLbl>
            <c:dLbl>
              <c:idx val="5"/>
              <c:layout>
                <c:manualLayout>
                  <c:x val="2.9111573317486257E-3"/>
                  <c:y val="1.613616479758212E-2"/>
                </c:manualLayout>
              </c:layout>
              <c:showLegendKey val="0"/>
              <c:showVal val="1"/>
              <c:showCatName val="0"/>
              <c:showSerName val="0"/>
              <c:showPercent val="0"/>
              <c:showBubbleSize val="0"/>
            </c:dLbl>
            <c:dLbl>
              <c:idx val="7"/>
              <c:layout>
                <c:manualLayout>
                  <c:x val="3.3781508443520031E-3"/>
                  <c:y val="-4.6047085023462973E-3"/>
                </c:manualLayout>
              </c:layout>
              <c:showLegendKey val="0"/>
              <c:showVal val="1"/>
              <c:showCatName val="0"/>
              <c:showSerName val="0"/>
              <c:showPercent val="0"/>
              <c:showBubbleSize val="0"/>
            </c:dLbl>
            <c:dLbl>
              <c:idx val="9"/>
              <c:layout>
                <c:manualLayout>
                  <c:x val="1.6190140147575891E-2"/>
                  <c:y val="-5.263157894736842E-3"/>
                </c:manualLayout>
              </c:layout>
              <c:showLegendKey val="0"/>
              <c:showVal val="1"/>
              <c:showCatName val="0"/>
              <c:showSerName val="0"/>
              <c:showPercent val="0"/>
              <c:showBubbleSize val="0"/>
            </c:dLbl>
            <c:dLbl>
              <c:idx val="10"/>
              <c:layout>
                <c:manualLayout>
                  <c:x val="0"/>
                  <c:y val="0"/>
                </c:manualLayout>
              </c:layout>
              <c:showLegendKey val="0"/>
              <c:showVal val="1"/>
              <c:showCatName val="0"/>
              <c:showSerName val="0"/>
              <c:showPercent val="0"/>
              <c:showBubbleSize val="0"/>
            </c:dLbl>
            <c:numFmt formatCode="#,##0" sourceLinked="0"/>
            <c:txPr>
              <a:bodyPr/>
              <a:lstStyle/>
              <a:p>
                <a:pPr>
                  <a:defRPr sz="900" b="1">
                    <a:solidFill>
                      <a:srgbClr val="D71249"/>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numRef>
              <c:f>Sheet1!$A$2:$A$21</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Sheet1!$C$2:$C$21</c:f>
              <c:numCache>
                <c:formatCode>General</c:formatCode>
                <c:ptCount val="10"/>
                <c:pt idx="0">
                  <c:v>244.32900000000001</c:v>
                </c:pt>
                <c:pt idx="1">
                  <c:v>212.46</c:v>
                </c:pt>
                <c:pt idx="2">
                  <c:v>233.70599999999999</c:v>
                </c:pt>
                <c:pt idx="3">
                  <c:v>233.70599999999999</c:v>
                </c:pt>
                <c:pt idx="4">
                  <c:v>222.23316000000003</c:v>
                </c:pt>
                <c:pt idx="5">
                  <c:v>244.32900000000001</c:v>
                </c:pt>
                <c:pt idx="6">
                  <c:v>263.4504</c:v>
                </c:pt>
                <c:pt idx="7">
                  <c:v>317.40500000000003</c:v>
                </c:pt>
                <c:pt idx="8">
                  <c:v>350.11219999999997</c:v>
                </c:pt>
                <c:pt idx="9">
                  <c:v>392.4375</c:v>
                </c:pt>
              </c:numCache>
            </c:numRef>
          </c:val>
        </c:ser>
        <c:dLbls>
          <c:showLegendKey val="0"/>
          <c:showVal val="0"/>
          <c:showCatName val="0"/>
          <c:showSerName val="0"/>
          <c:showPercent val="0"/>
          <c:showBubbleSize val="0"/>
        </c:dLbls>
        <c:gapWidth val="150"/>
        <c:axId val="103857536"/>
        <c:axId val="103863424"/>
      </c:barChart>
      <c:catAx>
        <c:axId val="103857536"/>
        <c:scaling>
          <c:orientation val="minMax"/>
        </c:scaling>
        <c:delete val="0"/>
        <c:axPos val="b"/>
        <c:numFmt formatCode="General" sourceLinked="1"/>
        <c:majorTickMark val="out"/>
        <c:minorTickMark val="none"/>
        <c:tickLblPos val="nextTo"/>
        <c:txPr>
          <a:bodyPr/>
          <a:lstStyle/>
          <a:p>
            <a:pPr>
              <a:defRPr sz="900" b="0">
                <a:solidFill>
                  <a:srgbClr val="005993"/>
                </a:solidFill>
                <a:latin typeface="Arial" pitchFamily="34" charset="0"/>
                <a:cs typeface="Arial" pitchFamily="34" charset="0"/>
              </a:defRPr>
            </a:pPr>
            <a:endParaRPr lang="en-US"/>
          </a:p>
        </c:txPr>
        <c:crossAx val="103863424"/>
        <c:crosses val="autoZero"/>
        <c:auto val="1"/>
        <c:lblAlgn val="ctr"/>
        <c:lblOffset val="100"/>
        <c:noMultiLvlLbl val="0"/>
      </c:catAx>
      <c:valAx>
        <c:axId val="103863424"/>
        <c:scaling>
          <c:orientation val="minMax"/>
        </c:scaling>
        <c:delete val="0"/>
        <c:axPos val="l"/>
        <c:numFmt formatCode="#,##0" sourceLinked="0"/>
        <c:majorTickMark val="out"/>
        <c:minorTickMark val="none"/>
        <c:tickLblPos val="nextTo"/>
        <c:txPr>
          <a:bodyPr/>
          <a:lstStyle/>
          <a:p>
            <a:pPr>
              <a:defRPr sz="900" b="0">
                <a:solidFill>
                  <a:srgbClr val="005993"/>
                </a:solidFill>
                <a:latin typeface="Arial" pitchFamily="34" charset="0"/>
                <a:cs typeface="Arial" pitchFamily="34" charset="0"/>
              </a:defRPr>
            </a:pPr>
            <a:endParaRPr lang="en-US"/>
          </a:p>
        </c:txPr>
        <c:crossAx val="103857536"/>
        <c:crosses val="autoZero"/>
        <c:crossBetween val="between"/>
      </c:valAx>
    </c:plotArea>
    <c:legend>
      <c:legendPos val="r"/>
      <c:layout>
        <c:manualLayout>
          <c:xMode val="edge"/>
          <c:yMode val="edge"/>
          <c:x val="9.0789134848709929E-2"/>
          <c:y val="0.89629584763444081"/>
          <c:w val="0.83931927444712973"/>
          <c:h val="0.10370396882207909"/>
        </c:manualLayout>
      </c:layout>
      <c:overlay val="0"/>
      <c:txPr>
        <a:bodyPr/>
        <a:lstStyle/>
        <a:p>
          <a:pPr>
            <a:defRPr sz="1000" b="0">
              <a:solidFill>
                <a:srgbClr val="005993"/>
              </a:solidFill>
              <a:latin typeface="Arial" pitchFamily="34" charset="0"/>
              <a:cs typeface="Arial" pitchFamily="34" charset="0"/>
            </a:defRPr>
          </a:pPr>
          <a:endParaRPr lang="en-US"/>
        </a:p>
      </c:txPr>
    </c:legend>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100">
                <a:solidFill>
                  <a:srgbClr val="005993"/>
                </a:solidFill>
                <a:latin typeface="Arial" pitchFamily="34" charset="0"/>
                <a:cs typeface="Arial" pitchFamily="34" charset="0"/>
              </a:defRPr>
            </a:pPr>
            <a:r>
              <a:rPr lang="en-US" sz="1100" b="1" dirty="0" err="1" smtClean="0">
                <a:solidFill>
                  <a:srgbClr val="005993"/>
                </a:solidFill>
                <a:latin typeface="Arial" pitchFamily="34" charset="0"/>
                <a:cs typeface="Arial" pitchFamily="34" charset="0"/>
              </a:rPr>
              <a:t>Tỷ</a:t>
            </a:r>
            <a:r>
              <a:rPr lang="en-US" sz="1100" b="1" baseline="0" dirty="0" smtClean="0">
                <a:solidFill>
                  <a:srgbClr val="005993"/>
                </a:solidFill>
                <a:latin typeface="Arial" pitchFamily="34" charset="0"/>
                <a:cs typeface="Arial" pitchFamily="34" charset="0"/>
              </a:rPr>
              <a:t> </a:t>
            </a:r>
            <a:r>
              <a:rPr lang="en-US" sz="1100" b="1" baseline="0" dirty="0" err="1" smtClean="0">
                <a:solidFill>
                  <a:srgbClr val="005993"/>
                </a:solidFill>
                <a:latin typeface="Arial" pitchFamily="34" charset="0"/>
                <a:cs typeface="Arial" pitchFamily="34" charset="0"/>
              </a:rPr>
              <a:t>giá</a:t>
            </a:r>
            <a:r>
              <a:rPr lang="en-US" sz="1100" b="1" baseline="0" dirty="0" smtClean="0">
                <a:solidFill>
                  <a:srgbClr val="005993"/>
                </a:solidFill>
                <a:latin typeface="Arial" pitchFamily="34" charset="0"/>
                <a:cs typeface="Arial" pitchFamily="34" charset="0"/>
              </a:rPr>
              <a:t> </a:t>
            </a:r>
            <a:r>
              <a:rPr lang="en-US" sz="1100" b="1" baseline="0" dirty="0" err="1" smtClean="0">
                <a:solidFill>
                  <a:srgbClr val="005993"/>
                </a:solidFill>
                <a:latin typeface="Arial" pitchFamily="34" charset="0"/>
                <a:cs typeface="Arial" pitchFamily="34" charset="0"/>
              </a:rPr>
              <a:t>trung</a:t>
            </a:r>
            <a:r>
              <a:rPr lang="en-US" sz="1100" b="1" baseline="0" dirty="0" smtClean="0">
                <a:solidFill>
                  <a:srgbClr val="005993"/>
                </a:solidFill>
                <a:latin typeface="Arial" pitchFamily="34" charset="0"/>
                <a:cs typeface="Arial" pitchFamily="34" charset="0"/>
              </a:rPr>
              <a:t> </a:t>
            </a:r>
            <a:r>
              <a:rPr lang="en-US" sz="1100" b="1" baseline="0" dirty="0" err="1" smtClean="0">
                <a:solidFill>
                  <a:srgbClr val="005993"/>
                </a:solidFill>
                <a:latin typeface="Arial" pitchFamily="34" charset="0"/>
                <a:cs typeface="Arial" pitchFamily="34" charset="0"/>
              </a:rPr>
              <a:t>tâm</a:t>
            </a:r>
            <a:r>
              <a:rPr lang="en-US" sz="1100" b="1" baseline="0" dirty="0" smtClean="0">
                <a:solidFill>
                  <a:srgbClr val="005993"/>
                </a:solidFill>
                <a:latin typeface="Arial" pitchFamily="34" charset="0"/>
                <a:cs typeface="Arial" pitchFamily="34" charset="0"/>
              </a:rPr>
              <a:t> </a:t>
            </a:r>
            <a:r>
              <a:rPr lang="en-US" sz="1100" b="1" baseline="0" dirty="0" err="1" smtClean="0">
                <a:solidFill>
                  <a:srgbClr val="005993"/>
                </a:solidFill>
                <a:latin typeface="Arial" pitchFamily="34" charset="0"/>
                <a:cs typeface="Arial" pitchFamily="34" charset="0"/>
              </a:rPr>
              <a:t>của</a:t>
            </a:r>
            <a:r>
              <a:rPr lang="en-US" sz="1100" b="1" baseline="0" dirty="0" smtClean="0">
                <a:solidFill>
                  <a:srgbClr val="005993"/>
                </a:solidFill>
                <a:latin typeface="Arial" pitchFamily="34" charset="0"/>
                <a:cs typeface="Arial" pitchFamily="34" charset="0"/>
              </a:rPr>
              <a:t> NHNN</a:t>
            </a:r>
            <a:endParaRPr lang="en-US" sz="1100" b="1" dirty="0">
              <a:solidFill>
                <a:srgbClr val="005993"/>
              </a:solidFill>
              <a:latin typeface="Arial" pitchFamily="34" charset="0"/>
              <a:cs typeface="Arial" pitchFamily="34" charset="0"/>
            </a:endParaRPr>
          </a:p>
        </c:rich>
      </c:tx>
      <c:layout>
        <c:manualLayout>
          <c:xMode val="edge"/>
          <c:yMode val="edge"/>
          <c:x val="0.29149081364829399"/>
          <c:y val="1.8518518518518517E-2"/>
        </c:manualLayout>
      </c:layout>
      <c:overlay val="1"/>
    </c:title>
    <c:autoTitleDeleted val="0"/>
    <c:plotArea>
      <c:layout>
        <c:manualLayout>
          <c:layoutTarget val="inner"/>
          <c:xMode val="edge"/>
          <c:yMode val="edge"/>
          <c:x val="0.10766070150322118"/>
          <c:y val="0.13796296296296295"/>
          <c:w val="0.85630326890956809"/>
          <c:h val="0.63918525809273841"/>
        </c:manualLayout>
      </c:layout>
      <c:lineChart>
        <c:grouping val="stacked"/>
        <c:varyColors val="0"/>
        <c:ser>
          <c:idx val="0"/>
          <c:order val="0"/>
          <c:tx>
            <c:strRef>
              <c:f>Sheet1!$B$1</c:f>
              <c:strCache>
                <c:ptCount val="1"/>
                <c:pt idx="0">
                  <c:v>Tỷ giá trung tâm</c:v>
                </c:pt>
              </c:strCache>
            </c:strRef>
          </c:tx>
          <c:spPr>
            <a:ln>
              <a:solidFill>
                <a:srgbClr val="D71249"/>
              </a:solidFill>
            </a:ln>
          </c:spPr>
          <c:marker>
            <c:symbol val="none"/>
          </c:marker>
          <c:cat>
            <c:numRef>
              <c:f>Sheet1!$A$2:$A$503</c:f>
              <c:numCache>
                <c:formatCode>dd/mm/yyyy;@</c:formatCode>
                <c:ptCount val="502"/>
                <c:pt idx="0">
                  <c:v>42373</c:v>
                </c:pt>
                <c:pt idx="1">
                  <c:v>42374</c:v>
                </c:pt>
                <c:pt idx="2">
                  <c:v>42375</c:v>
                </c:pt>
                <c:pt idx="3">
                  <c:v>42376</c:v>
                </c:pt>
                <c:pt idx="4">
                  <c:v>42377</c:v>
                </c:pt>
                <c:pt idx="5">
                  <c:v>42380</c:v>
                </c:pt>
                <c:pt idx="6">
                  <c:v>42381</c:v>
                </c:pt>
                <c:pt idx="7">
                  <c:v>42382</c:v>
                </c:pt>
                <c:pt idx="8">
                  <c:v>42383</c:v>
                </c:pt>
                <c:pt idx="9">
                  <c:v>42384</c:v>
                </c:pt>
                <c:pt idx="10">
                  <c:v>42387</c:v>
                </c:pt>
                <c:pt idx="11">
                  <c:v>42388</c:v>
                </c:pt>
                <c:pt idx="12">
                  <c:v>42389</c:v>
                </c:pt>
                <c:pt idx="13">
                  <c:v>42390</c:v>
                </c:pt>
                <c:pt idx="14">
                  <c:v>42391</c:v>
                </c:pt>
                <c:pt idx="15">
                  <c:v>42394</c:v>
                </c:pt>
                <c:pt idx="16">
                  <c:v>42395</c:v>
                </c:pt>
                <c:pt idx="17">
                  <c:v>42396</c:v>
                </c:pt>
                <c:pt idx="18">
                  <c:v>42397</c:v>
                </c:pt>
                <c:pt idx="19">
                  <c:v>42398</c:v>
                </c:pt>
                <c:pt idx="20">
                  <c:v>42401</c:v>
                </c:pt>
                <c:pt idx="21">
                  <c:v>42402</c:v>
                </c:pt>
                <c:pt idx="22">
                  <c:v>42403</c:v>
                </c:pt>
                <c:pt idx="23">
                  <c:v>42404</c:v>
                </c:pt>
                <c:pt idx="24">
                  <c:v>42405</c:v>
                </c:pt>
                <c:pt idx="25">
                  <c:v>42415</c:v>
                </c:pt>
                <c:pt idx="26">
                  <c:v>42416</c:v>
                </c:pt>
                <c:pt idx="27">
                  <c:v>42417</c:v>
                </c:pt>
                <c:pt idx="28">
                  <c:v>42418</c:v>
                </c:pt>
                <c:pt idx="29">
                  <c:v>42419</c:v>
                </c:pt>
                <c:pt idx="30">
                  <c:v>42422</c:v>
                </c:pt>
                <c:pt idx="31">
                  <c:v>42423</c:v>
                </c:pt>
                <c:pt idx="32">
                  <c:v>42424</c:v>
                </c:pt>
                <c:pt idx="33">
                  <c:v>42425</c:v>
                </c:pt>
                <c:pt idx="34">
                  <c:v>42426</c:v>
                </c:pt>
                <c:pt idx="35">
                  <c:v>42429</c:v>
                </c:pt>
                <c:pt idx="36">
                  <c:v>42430</c:v>
                </c:pt>
                <c:pt idx="37">
                  <c:v>42431</c:v>
                </c:pt>
                <c:pt idx="38">
                  <c:v>42432</c:v>
                </c:pt>
                <c:pt idx="39">
                  <c:v>42433</c:v>
                </c:pt>
                <c:pt idx="40">
                  <c:v>42436</c:v>
                </c:pt>
                <c:pt idx="41">
                  <c:v>42437</c:v>
                </c:pt>
                <c:pt idx="42">
                  <c:v>42438</c:v>
                </c:pt>
                <c:pt idx="43">
                  <c:v>42439</c:v>
                </c:pt>
                <c:pt idx="44">
                  <c:v>42440</c:v>
                </c:pt>
                <c:pt idx="45">
                  <c:v>42443</c:v>
                </c:pt>
                <c:pt idx="46">
                  <c:v>42444</c:v>
                </c:pt>
                <c:pt idx="47">
                  <c:v>42445</c:v>
                </c:pt>
                <c:pt idx="48">
                  <c:v>42446</c:v>
                </c:pt>
                <c:pt idx="49">
                  <c:v>42447</c:v>
                </c:pt>
                <c:pt idx="50">
                  <c:v>42450</c:v>
                </c:pt>
                <c:pt idx="51">
                  <c:v>42451</c:v>
                </c:pt>
                <c:pt idx="52">
                  <c:v>42452</c:v>
                </c:pt>
                <c:pt idx="53">
                  <c:v>42453</c:v>
                </c:pt>
                <c:pt idx="54">
                  <c:v>42454</c:v>
                </c:pt>
                <c:pt idx="55">
                  <c:v>42457</c:v>
                </c:pt>
                <c:pt idx="56">
                  <c:v>42458</c:v>
                </c:pt>
                <c:pt idx="57">
                  <c:v>42459</c:v>
                </c:pt>
                <c:pt idx="58">
                  <c:v>42460</c:v>
                </c:pt>
                <c:pt idx="59">
                  <c:v>42461</c:v>
                </c:pt>
                <c:pt idx="60">
                  <c:v>42464</c:v>
                </c:pt>
                <c:pt idx="61">
                  <c:v>42465</c:v>
                </c:pt>
                <c:pt idx="62">
                  <c:v>42466</c:v>
                </c:pt>
                <c:pt idx="63">
                  <c:v>42467</c:v>
                </c:pt>
                <c:pt idx="64">
                  <c:v>42468</c:v>
                </c:pt>
                <c:pt idx="65">
                  <c:v>42471</c:v>
                </c:pt>
                <c:pt idx="66">
                  <c:v>42472</c:v>
                </c:pt>
                <c:pt idx="67">
                  <c:v>42473</c:v>
                </c:pt>
                <c:pt idx="68">
                  <c:v>42474</c:v>
                </c:pt>
                <c:pt idx="69">
                  <c:v>42475</c:v>
                </c:pt>
                <c:pt idx="70">
                  <c:v>42479</c:v>
                </c:pt>
                <c:pt idx="71">
                  <c:v>42480</c:v>
                </c:pt>
                <c:pt idx="72">
                  <c:v>42481</c:v>
                </c:pt>
                <c:pt idx="73">
                  <c:v>42482</c:v>
                </c:pt>
                <c:pt idx="74">
                  <c:v>42485</c:v>
                </c:pt>
                <c:pt idx="75">
                  <c:v>42486</c:v>
                </c:pt>
                <c:pt idx="76">
                  <c:v>42487</c:v>
                </c:pt>
                <c:pt idx="77">
                  <c:v>42488</c:v>
                </c:pt>
                <c:pt idx="78">
                  <c:v>42489</c:v>
                </c:pt>
                <c:pt idx="79">
                  <c:v>42494</c:v>
                </c:pt>
                <c:pt idx="80">
                  <c:v>42495</c:v>
                </c:pt>
                <c:pt idx="81">
                  <c:v>42496</c:v>
                </c:pt>
                <c:pt idx="82">
                  <c:v>42499</c:v>
                </c:pt>
                <c:pt idx="83">
                  <c:v>42500</c:v>
                </c:pt>
                <c:pt idx="84">
                  <c:v>42501</c:v>
                </c:pt>
                <c:pt idx="85">
                  <c:v>42502</c:v>
                </c:pt>
                <c:pt idx="86">
                  <c:v>42503</c:v>
                </c:pt>
                <c:pt idx="87">
                  <c:v>42506</c:v>
                </c:pt>
                <c:pt idx="88">
                  <c:v>42507</c:v>
                </c:pt>
                <c:pt idx="89">
                  <c:v>42508</c:v>
                </c:pt>
                <c:pt idx="90">
                  <c:v>42509</c:v>
                </c:pt>
                <c:pt idx="91">
                  <c:v>42510</c:v>
                </c:pt>
                <c:pt idx="92">
                  <c:v>42513</c:v>
                </c:pt>
                <c:pt idx="93">
                  <c:v>42514</c:v>
                </c:pt>
                <c:pt idx="94">
                  <c:v>42515</c:v>
                </c:pt>
                <c:pt idx="95">
                  <c:v>42516</c:v>
                </c:pt>
                <c:pt idx="96">
                  <c:v>42517</c:v>
                </c:pt>
                <c:pt idx="97">
                  <c:v>42520</c:v>
                </c:pt>
                <c:pt idx="98">
                  <c:v>42521</c:v>
                </c:pt>
                <c:pt idx="99">
                  <c:v>42522</c:v>
                </c:pt>
                <c:pt idx="100">
                  <c:v>42523</c:v>
                </c:pt>
                <c:pt idx="101">
                  <c:v>42524</c:v>
                </c:pt>
                <c:pt idx="102">
                  <c:v>42527</c:v>
                </c:pt>
                <c:pt idx="103">
                  <c:v>42528</c:v>
                </c:pt>
                <c:pt idx="104">
                  <c:v>42529</c:v>
                </c:pt>
                <c:pt idx="105">
                  <c:v>42530</c:v>
                </c:pt>
                <c:pt idx="106">
                  <c:v>42531</c:v>
                </c:pt>
                <c:pt idx="107">
                  <c:v>42534</c:v>
                </c:pt>
                <c:pt idx="108">
                  <c:v>42535</c:v>
                </c:pt>
                <c:pt idx="109">
                  <c:v>42536</c:v>
                </c:pt>
                <c:pt idx="110">
                  <c:v>42537</c:v>
                </c:pt>
                <c:pt idx="111">
                  <c:v>42538</c:v>
                </c:pt>
                <c:pt idx="112">
                  <c:v>42541</c:v>
                </c:pt>
                <c:pt idx="113">
                  <c:v>42542</c:v>
                </c:pt>
                <c:pt idx="114">
                  <c:v>42543</c:v>
                </c:pt>
                <c:pt idx="115">
                  <c:v>42544</c:v>
                </c:pt>
                <c:pt idx="116">
                  <c:v>42545</c:v>
                </c:pt>
                <c:pt idx="117">
                  <c:v>42548</c:v>
                </c:pt>
                <c:pt idx="118">
                  <c:v>42549</c:v>
                </c:pt>
                <c:pt idx="119">
                  <c:v>42550</c:v>
                </c:pt>
                <c:pt idx="120">
                  <c:v>42551</c:v>
                </c:pt>
                <c:pt idx="121">
                  <c:v>42552</c:v>
                </c:pt>
                <c:pt idx="122">
                  <c:v>42555</c:v>
                </c:pt>
                <c:pt idx="123">
                  <c:v>42556</c:v>
                </c:pt>
                <c:pt idx="124">
                  <c:v>42557</c:v>
                </c:pt>
                <c:pt idx="125">
                  <c:v>42558</c:v>
                </c:pt>
                <c:pt idx="126">
                  <c:v>42559</c:v>
                </c:pt>
                <c:pt idx="127">
                  <c:v>42562</c:v>
                </c:pt>
                <c:pt idx="128">
                  <c:v>42563</c:v>
                </c:pt>
                <c:pt idx="129">
                  <c:v>42564</c:v>
                </c:pt>
                <c:pt idx="130">
                  <c:v>42565</c:v>
                </c:pt>
                <c:pt idx="131">
                  <c:v>42566</c:v>
                </c:pt>
                <c:pt idx="132">
                  <c:v>42569</c:v>
                </c:pt>
                <c:pt idx="133">
                  <c:v>42570</c:v>
                </c:pt>
                <c:pt idx="134">
                  <c:v>42571</c:v>
                </c:pt>
                <c:pt idx="135">
                  <c:v>42572</c:v>
                </c:pt>
                <c:pt idx="136">
                  <c:v>42573</c:v>
                </c:pt>
                <c:pt idx="137">
                  <c:v>42576</c:v>
                </c:pt>
                <c:pt idx="138">
                  <c:v>42577</c:v>
                </c:pt>
                <c:pt idx="139">
                  <c:v>42578</c:v>
                </c:pt>
                <c:pt idx="140">
                  <c:v>42579</c:v>
                </c:pt>
                <c:pt idx="141">
                  <c:v>42580</c:v>
                </c:pt>
                <c:pt idx="142">
                  <c:v>42583</c:v>
                </c:pt>
                <c:pt idx="143">
                  <c:v>42584</c:v>
                </c:pt>
                <c:pt idx="144">
                  <c:v>42585</c:v>
                </c:pt>
                <c:pt idx="145">
                  <c:v>42586</c:v>
                </c:pt>
                <c:pt idx="146">
                  <c:v>42587</c:v>
                </c:pt>
                <c:pt idx="147">
                  <c:v>42590</c:v>
                </c:pt>
                <c:pt idx="148">
                  <c:v>42591</c:v>
                </c:pt>
                <c:pt idx="149">
                  <c:v>42592</c:v>
                </c:pt>
                <c:pt idx="150">
                  <c:v>42593</c:v>
                </c:pt>
                <c:pt idx="151">
                  <c:v>42594</c:v>
                </c:pt>
                <c:pt idx="152">
                  <c:v>42597</c:v>
                </c:pt>
                <c:pt idx="153">
                  <c:v>42598</c:v>
                </c:pt>
                <c:pt idx="154">
                  <c:v>42599</c:v>
                </c:pt>
                <c:pt idx="155">
                  <c:v>42600</c:v>
                </c:pt>
                <c:pt idx="156">
                  <c:v>42601</c:v>
                </c:pt>
                <c:pt idx="157">
                  <c:v>42604</c:v>
                </c:pt>
                <c:pt idx="158">
                  <c:v>42605</c:v>
                </c:pt>
                <c:pt idx="159">
                  <c:v>42606</c:v>
                </c:pt>
                <c:pt idx="160">
                  <c:v>42607</c:v>
                </c:pt>
                <c:pt idx="161">
                  <c:v>42608</c:v>
                </c:pt>
                <c:pt idx="162">
                  <c:v>42611</c:v>
                </c:pt>
                <c:pt idx="163">
                  <c:v>42612</c:v>
                </c:pt>
                <c:pt idx="164">
                  <c:v>42613</c:v>
                </c:pt>
                <c:pt idx="165">
                  <c:v>42614</c:v>
                </c:pt>
                <c:pt idx="166">
                  <c:v>42618</c:v>
                </c:pt>
                <c:pt idx="167">
                  <c:v>42619</c:v>
                </c:pt>
                <c:pt idx="168">
                  <c:v>42620</c:v>
                </c:pt>
                <c:pt idx="169">
                  <c:v>42621</c:v>
                </c:pt>
                <c:pt idx="170">
                  <c:v>42622</c:v>
                </c:pt>
                <c:pt idx="171">
                  <c:v>42625</c:v>
                </c:pt>
                <c:pt idx="172">
                  <c:v>42626</c:v>
                </c:pt>
                <c:pt idx="173">
                  <c:v>42627</c:v>
                </c:pt>
                <c:pt idx="174">
                  <c:v>42628</c:v>
                </c:pt>
                <c:pt idx="175">
                  <c:v>42629</c:v>
                </c:pt>
                <c:pt idx="176">
                  <c:v>42632</c:v>
                </c:pt>
                <c:pt idx="177">
                  <c:v>42633</c:v>
                </c:pt>
                <c:pt idx="178">
                  <c:v>42634</c:v>
                </c:pt>
                <c:pt idx="179">
                  <c:v>42635</c:v>
                </c:pt>
                <c:pt idx="180">
                  <c:v>42636</c:v>
                </c:pt>
                <c:pt idx="181">
                  <c:v>42639</c:v>
                </c:pt>
                <c:pt idx="182">
                  <c:v>42640</c:v>
                </c:pt>
                <c:pt idx="183">
                  <c:v>42641</c:v>
                </c:pt>
                <c:pt idx="184">
                  <c:v>42642</c:v>
                </c:pt>
                <c:pt idx="185">
                  <c:v>42643</c:v>
                </c:pt>
                <c:pt idx="186">
                  <c:v>42646</c:v>
                </c:pt>
                <c:pt idx="187">
                  <c:v>42647</c:v>
                </c:pt>
                <c:pt idx="188">
                  <c:v>42648</c:v>
                </c:pt>
                <c:pt idx="189">
                  <c:v>42649</c:v>
                </c:pt>
                <c:pt idx="190">
                  <c:v>42650</c:v>
                </c:pt>
                <c:pt idx="191">
                  <c:v>42653</c:v>
                </c:pt>
                <c:pt idx="192">
                  <c:v>42654</c:v>
                </c:pt>
                <c:pt idx="193">
                  <c:v>42655</c:v>
                </c:pt>
                <c:pt idx="194">
                  <c:v>42656</c:v>
                </c:pt>
                <c:pt idx="195">
                  <c:v>42657</c:v>
                </c:pt>
                <c:pt idx="196">
                  <c:v>42660</c:v>
                </c:pt>
                <c:pt idx="197">
                  <c:v>42661</c:v>
                </c:pt>
                <c:pt idx="198">
                  <c:v>42662</c:v>
                </c:pt>
                <c:pt idx="199">
                  <c:v>42663</c:v>
                </c:pt>
                <c:pt idx="200">
                  <c:v>42664</c:v>
                </c:pt>
                <c:pt idx="201">
                  <c:v>42667</c:v>
                </c:pt>
                <c:pt idx="202">
                  <c:v>42668</c:v>
                </c:pt>
                <c:pt idx="203">
                  <c:v>42669</c:v>
                </c:pt>
                <c:pt idx="204">
                  <c:v>42670</c:v>
                </c:pt>
                <c:pt idx="205">
                  <c:v>42671</c:v>
                </c:pt>
                <c:pt idx="206">
                  <c:v>42674</c:v>
                </c:pt>
                <c:pt idx="207">
                  <c:v>42675</c:v>
                </c:pt>
                <c:pt idx="208">
                  <c:v>42676</c:v>
                </c:pt>
                <c:pt idx="209">
                  <c:v>42677</c:v>
                </c:pt>
                <c:pt idx="210">
                  <c:v>42678</c:v>
                </c:pt>
                <c:pt idx="211">
                  <c:v>42681</c:v>
                </c:pt>
                <c:pt idx="212">
                  <c:v>42682</c:v>
                </c:pt>
                <c:pt idx="213">
                  <c:v>42683</c:v>
                </c:pt>
                <c:pt idx="214">
                  <c:v>42684</c:v>
                </c:pt>
                <c:pt idx="215">
                  <c:v>42685</c:v>
                </c:pt>
                <c:pt idx="216">
                  <c:v>42688</c:v>
                </c:pt>
                <c:pt idx="217">
                  <c:v>42689</c:v>
                </c:pt>
                <c:pt idx="218">
                  <c:v>42690</c:v>
                </c:pt>
                <c:pt idx="219">
                  <c:v>42691</c:v>
                </c:pt>
                <c:pt idx="220">
                  <c:v>42692</c:v>
                </c:pt>
                <c:pt idx="221">
                  <c:v>42695</c:v>
                </c:pt>
                <c:pt idx="222">
                  <c:v>42696</c:v>
                </c:pt>
                <c:pt idx="223">
                  <c:v>42697</c:v>
                </c:pt>
                <c:pt idx="224">
                  <c:v>42698</c:v>
                </c:pt>
                <c:pt idx="225">
                  <c:v>42699</c:v>
                </c:pt>
                <c:pt idx="226">
                  <c:v>42702</c:v>
                </c:pt>
                <c:pt idx="227">
                  <c:v>42703</c:v>
                </c:pt>
                <c:pt idx="228">
                  <c:v>42704</c:v>
                </c:pt>
                <c:pt idx="229">
                  <c:v>42705</c:v>
                </c:pt>
                <c:pt idx="230">
                  <c:v>42706</c:v>
                </c:pt>
                <c:pt idx="231">
                  <c:v>42709</c:v>
                </c:pt>
                <c:pt idx="232">
                  <c:v>42710</c:v>
                </c:pt>
                <c:pt idx="233">
                  <c:v>42711</c:v>
                </c:pt>
                <c:pt idx="234">
                  <c:v>42712</c:v>
                </c:pt>
                <c:pt idx="235">
                  <c:v>42713</c:v>
                </c:pt>
                <c:pt idx="236">
                  <c:v>42716</c:v>
                </c:pt>
                <c:pt idx="237">
                  <c:v>42717</c:v>
                </c:pt>
                <c:pt idx="238">
                  <c:v>42718</c:v>
                </c:pt>
                <c:pt idx="239">
                  <c:v>42719</c:v>
                </c:pt>
                <c:pt idx="240">
                  <c:v>42720</c:v>
                </c:pt>
                <c:pt idx="241">
                  <c:v>42723</c:v>
                </c:pt>
                <c:pt idx="242">
                  <c:v>42724</c:v>
                </c:pt>
                <c:pt idx="243">
                  <c:v>42725</c:v>
                </c:pt>
                <c:pt idx="244">
                  <c:v>42726</c:v>
                </c:pt>
                <c:pt idx="245">
                  <c:v>42727</c:v>
                </c:pt>
                <c:pt idx="246">
                  <c:v>42730</c:v>
                </c:pt>
                <c:pt idx="247">
                  <c:v>42731</c:v>
                </c:pt>
                <c:pt idx="248">
                  <c:v>42732</c:v>
                </c:pt>
                <c:pt idx="249">
                  <c:v>42733</c:v>
                </c:pt>
                <c:pt idx="250">
                  <c:v>42734</c:v>
                </c:pt>
                <c:pt idx="251">
                  <c:v>42738</c:v>
                </c:pt>
                <c:pt idx="252">
                  <c:v>42739</c:v>
                </c:pt>
                <c:pt idx="253">
                  <c:v>42740</c:v>
                </c:pt>
                <c:pt idx="254">
                  <c:v>42741</c:v>
                </c:pt>
                <c:pt idx="255">
                  <c:v>42744</c:v>
                </c:pt>
                <c:pt idx="256">
                  <c:v>42745</c:v>
                </c:pt>
                <c:pt idx="257">
                  <c:v>42746</c:v>
                </c:pt>
                <c:pt idx="258">
                  <c:v>42747</c:v>
                </c:pt>
                <c:pt idx="259">
                  <c:v>42748</c:v>
                </c:pt>
                <c:pt idx="260">
                  <c:v>42751</c:v>
                </c:pt>
                <c:pt idx="261">
                  <c:v>42752</c:v>
                </c:pt>
                <c:pt idx="262">
                  <c:v>42753</c:v>
                </c:pt>
                <c:pt idx="263">
                  <c:v>42754</c:v>
                </c:pt>
                <c:pt idx="264">
                  <c:v>42755</c:v>
                </c:pt>
                <c:pt idx="265">
                  <c:v>42758</c:v>
                </c:pt>
                <c:pt idx="266">
                  <c:v>42759</c:v>
                </c:pt>
                <c:pt idx="267">
                  <c:v>42760</c:v>
                </c:pt>
                <c:pt idx="268">
                  <c:v>42768</c:v>
                </c:pt>
                <c:pt idx="269">
                  <c:v>42769</c:v>
                </c:pt>
                <c:pt idx="270">
                  <c:v>42772</c:v>
                </c:pt>
                <c:pt idx="271">
                  <c:v>42773</c:v>
                </c:pt>
                <c:pt idx="272">
                  <c:v>42774</c:v>
                </c:pt>
                <c:pt idx="273">
                  <c:v>42775</c:v>
                </c:pt>
                <c:pt idx="274">
                  <c:v>42776</c:v>
                </c:pt>
                <c:pt idx="275">
                  <c:v>42779</c:v>
                </c:pt>
                <c:pt idx="276">
                  <c:v>42780</c:v>
                </c:pt>
                <c:pt idx="277">
                  <c:v>42781</c:v>
                </c:pt>
                <c:pt idx="278">
                  <c:v>42782</c:v>
                </c:pt>
                <c:pt idx="279">
                  <c:v>42783</c:v>
                </c:pt>
                <c:pt idx="280">
                  <c:v>42786</c:v>
                </c:pt>
                <c:pt idx="281">
                  <c:v>42787</c:v>
                </c:pt>
                <c:pt idx="282">
                  <c:v>42788</c:v>
                </c:pt>
                <c:pt idx="283">
                  <c:v>42789</c:v>
                </c:pt>
                <c:pt idx="284">
                  <c:v>42790</c:v>
                </c:pt>
                <c:pt idx="285">
                  <c:v>42793</c:v>
                </c:pt>
                <c:pt idx="286">
                  <c:v>42794</c:v>
                </c:pt>
                <c:pt idx="287">
                  <c:v>42795</c:v>
                </c:pt>
                <c:pt idx="288">
                  <c:v>42796</c:v>
                </c:pt>
                <c:pt idx="289">
                  <c:v>42797</c:v>
                </c:pt>
                <c:pt idx="290">
                  <c:v>42800</c:v>
                </c:pt>
                <c:pt idx="291">
                  <c:v>42801</c:v>
                </c:pt>
                <c:pt idx="292">
                  <c:v>42802</c:v>
                </c:pt>
                <c:pt idx="293">
                  <c:v>42803</c:v>
                </c:pt>
                <c:pt idx="294">
                  <c:v>42804</c:v>
                </c:pt>
                <c:pt idx="295">
                  <c:v>42807</c:v>
                </c:pt>
                <c:pt idx="296">
                  <c:v>42808</c:v>
                </c:pt>
                <c:pt idx="297">
                  <c:v>42809</c:v>
                </c:pt>
                <c:pt idx="298">
                  <c:v>42810</c:v>
                </c:pt>
                <c:pt idx="299">
                  <c:v>42811</c:v>
                </c:pt>
                <c:pt idx="300">
                  <c:v>42814</c:v>
                </c:pt>
                <c:pt idx="301">
                  <c:v>42815</c:v>
                </c:pt>
                <c:pt idx="302">
                  <c:v>42816</c:v>
                </c:pt>
                <c:pt idx="303">
                  <c:v>42817</c:v>
                </c:pt>
                <c:pt idx="304">
                  <c:v>42818</c:v>
                </c:pt>
                <c:pt idx="305">
                  <c:v>42821</c:v>
                </c:pt>
                <c:pt idx="306">
                  <c:v>42822</c:v>
                </c:pt>
                <c:pt idx="307">
                  <c:v>42823</c:v>
                </c:pt>
                <c:pt idx="308">
                  <c:v>42824</c:v>
                </c:pt>
                <c:pt idx="309">
                  <c:v>42825</c:v>
                </c:pt>
                <c:pt idx="310">
                  <c:v>42828</c:v>
                </c:pt>
                <c:pt idx="311">
                  <c:v>42829</c:v>
                </c:pt>
                <c:pt idx="312">
                  <c:v>42830</c:v>
                </c:pt>
                <c:pt idx="313">
                  <c:v>42832</c:v>
                </c:pt>
                <c:pt idx="314">
                  <c:v>42835</c:v>
                </c:pt>
                <c:pt idx="315">
                  <c:v>42836</c:v>
                </c:pt>
                <c:pt idx="316">
                  <c:v>42837</c:v>
                </c:pt>
                <c:pt idx="317">
                  <c:v>42838</c:v>
                </c:pt>
                <c:pt idx="318">
                  <c:v>42839</c:v>
                </c:pt>
                <c:pt idx="319">
                  <c:v>42842</c:v>
                </c:pt>
                <c:pt idx="320">
                  <c:v>42843</c:v>
                </c:pt>
                <c:pt idx="321">
                  <c:v>42844</c:v>
                </c:pt>
                <c:pt idx="322">
                  <c:v>42845</c:v>
                </c:pt>
                <c:pt idx="323">
                  <c:v>42846</c:v>
                </c:pt>
                <c:pt idx="324">
                  <c:v>42849</c:v>
                </c:pt>
                <c:pt idx="325">
                  <c:v>42850</c:v>
                </c:pt>
                <c:pt idx="326">
                  <c:v>42851</c:v>
                </c:pt>
                <c:pt idx="327">
                  <c:v>42852</c:v>
                </c:pt>
                <c:pt idx="328">
                  <c:v>42853</c:v>
                </c:pt>
                <c:pt idx="329">
                  <c:v>42858</c:v>
                </c:pt>
                <c:pt idx="330">
                  <c:v>42859</c:v>
                </c:pt>
                <c:pt idx="331">
                  <c:v>42860</c:v>
                </c:pt>
                <c:pt idx="332">
                  <c:v>42863</c:v>
                </c:pt>
                <c:pt idx="333">
                  <c:v>42864</c:v>
                </c:pt>
                <c:pt idx="334">
                  <c:v>42865</c:v>
                </c:pt>
                <c:pt idx="335">
                  <c:v>42866</c:v>
                </c:pt>
                <c:pt idx="336">
                  <c:v>42867</c:v>
                </c:pt>
                <c:pt idx="337">
                  <c:v>42870</c:v>
                </c:pt>
                <c:pt idx="338">
                  <c:v>42871</c:v>
                </c:pt>
                <c:pt idx="339">
                  <c:v>42872</c:v>
                </c:pt>
                <c:pt idx="340">
                  <c:v>42873</c:v>
                </c:pt>
                <c:pt idx="341">
                  <c:v>42874</c:v>
                </c:pt>
                <c:pt idx="342">
                  <c:v>42877</c:v>
                </c:pt>
                <c:pt idx="343">
                  <c:v>42878</c:v>
                </c:pt>
                <c:pt idx="344">
                  <c:v>42879</c:v>
                </c:pt>
                <c:pt idx="345">
                  <c:v>42880</c:v>
                </c:pt>
                <c:pt idx="346">
                  <c:v>42881</c:v>
                </c:pt>
                <c:pt idx="347">
                  <c:v>42884</c:v>
                </c:pt>
                <c:pt idx="348">
                  <c:v>42885</c:v>
                </c:pt>
                <c:pt idx="349">
                  <c:v>42886</c:v>
                </c:pt>
                <c:pt idx="350">
                  <c:v>42887</c:v>
                </c:pt>
                <c:pt idx="351">
                  <c:v>42888</c:v>
                </c:pt>
                <c:pt idx="352">
                  <c:v>42891</c:v>
                </c:pt>
                <c:pt idx="353">
                  <c:v>42892</c:v>
                </c:pt>
                <c:pt idx="354">
                  <c:v>42893</c:v>
                </c:pt>
                <c:pt idx="355">
                  <c:v>42894</c:v>
                </c:pt>
                <c:pt idx="356">
                  <c:v>42895</c:v>
                </c:pt>
                <c:pt idx="357">
                  <c:v>42898</c:v>
                </c:pt>
                <c:pt idx="358">
                  <c:v>42899</c:v>
                </c:pt>
                <c:pt idx="359">
                  <c:v>42900</c:v>
                </c:pt>
                <c:pt idx="360">
                  <c:v>42901</c:v>
                </c:pt>
                <c:pt idx="361">
                  <c:v>42902</c:v>
                </c:pt>
                <c:pt idx="362">
                  <c:v>42905</c:v>
                </c:pt>
                <c:pt idx="363">
                  <c:v>42906</c:v>
                </c:pt>
                <c:pt idx="364">
                  <c:v>42907</c:v>
                </c:pt>
                <c:pt idx="365">
                  <c:v>42908</c:v>
                </c:pt>
                <c:pt idx="366">
                  <c:v>42909</c:v>
                </c:pt>
                <c:pt idx="367">
                  <c:v>42912</c:v>
                </c:pt>
                <c:pt idx="368">
                  <c:v>42913</c:v>
                </c:pt>
                <c:pt idx="369">
                  <c:v>42914</c:v>
                </c:pt>
                <c:pt idx="370">
                  <c:v>42915</c:v>
                </c:pt>
                <c:pt idx="371">
                  <c:v>42916</c:v>
                </c:pt>
                <c:pt idx="372">
                  <c:v>42919</c:v>
                </c:pt>
                <c:pt idx="373">
                  <c:v>42920</c:v>
                </c:pt>
                <c:pt idx="374">
                  <c:v>42921</c:v>
                </c:pt>
                <c:pt idx="375">
                  <c:v>42922</c:v>
                </c:pt>
                <c:pt idx="376">
                  <c:v>42923</c:v>
                </c:pt>
                <c:pt idx="377">
                  <c:v>42926</c:v>
                </c:pt>
                <c:pt idx="378">
                  <c:v>42927</c:v>
                </c:pt>
                <c:pt idx="379">
                  <c:v>42928</c:v>
                </c:pt>
                <c:pt idx="380">
                  <c:v>42929</c:v>
                </c:pt>
                <c:pt idx="381">
                  <c:v>42930</c:v>
                </c:pt>
                <c:pt idx="382">
                  <c:v>42933</c:v>
                </c:pt>
                <c:pt idx="383">
                  <c:v>42934</c:v>
                </c:pt>
                <c:pt idx="384">
                  <c:v>42935</c:v>
                </c:pt>
                <c:pt idx="385">
                  <c:v>42936</c:v>
                </c:pt>
                <c:pt idx="386">
                  <c:v>42937</c:v>
                </c:pt>
                <c:pt idx="387">
                  <c:v>42940</c:v>
                </c:pt>
                <c:pt idx="388">
                  <c:v>42941</c:v>
                </c:pt>
                <c:pt idx="389">
                  <c:v>42942</c:v>
                </c:pt>
                <c:pt idx="390">
                  <c:v>42943</c:v>
                </c:pt>
                <c:pt idx="391">
                  <c:v>42944</c:v>
                </c:pt>
                <c:pt idx="392">
                  <c:v>42947</c:v>
                </c:pt>
                <c:pt idx="393">
                  <c:v>42948</c:v>
                </c:pt>
                <c:pt idx="394">
                  <c:v>42949</c:v>
                </c:pt>
                <c:pt idx="395">
                  <c:v>42950</c:v>
                </c:pt>
                <c:pt idx="396">
                  <c:v>42951</c:v>
                </c:pt>
                <c:pt idx="397">
                  <c:v>42954</c:v>
                </c:pt>
                <c:pt idx="398">
                  <c:v>42955</c:v>
                </c:pt>
                <c:pt idx="399">
                  <c:v>42956</c:v>
                </c:pt>
                <c:pt idx="400">
                  <c:v>42957</c:v>
                </c:pt>
                <c:pt idx="401">
                  <c:v>42958</c:v>
                </c:pt>
                <c:pt idx="402">
                  <c:v>42961</c:v>
                </c:pt>
                <c:pt idx="403">
                  <c:v>42962</c:v>
                </c:pt>
                <c:pt idx="404">
                  <c:v>42963</c:v>
                </c:pt>
                <c:pt idx="405">
                  <c:v>42964</c:v>
                </c:pt>
                <c:pt idx="406">
                  <c:v>42965</c:v>
                </c:pt>
                <c:pt idx="407">
                  <c:v>42968</c:v>
                </c:pt>
                <c:pt idx="408">
                  <c:v>42969</c:v>
                </c:pt>
                <c:pt idx="409">
                  <c:v>42970</c:v>
                </c:pt>
                <c:pt idx="410">
                  <c:v>42971</c:v>
                </c:pt>
                <c:pt idx="411">
                  <c:v>42972</c:v>
                </c:pt>
                <c:pt idx="412">
                  <c:v>42975</c:v>
                </c:pt>
                <c:pt idx="413">
                  <c:v>42976</c:v>
                </c:pt>
                <c:pt idx="414">
                  <c:v>42977</c:v>
                </c:pt>
                <c:pt idx="415">
                  <c:v>42978</c:v>
                </c:pt>
                <c:pt idx="416">
                  <c:v>42979</c:v>
                </c:pt>
                <c:pt idx="417">
                  <c:v>42982</c:v>
                </c:pt>
                <c:pt idx="418">
                  <c:v>42983</c:v>
                </c:pt>
                <c:pt idx="419">
                  <c:v>42984</c:v>
                </c:pt>
                <c:pt idx="420">
                  <c:v>42985</c:v>
                </c:pt>
                <c:pt idx="421">
                  <c:v>42986</c:v>
                </c:pt>
                <c:pt idx="422">
                  <c:v>42989</c:v>
                </c:pt>
                <c:pt idx="423">
                  <c:v>42990</c:v>
                </c:pt>
                <c:pt idx="424">
                  <c:v>42991</c:v>
                </c:pt>
                <c:pt idx="425">
                  <c:v>42992</c:v>
                </c:pt>
                <c:pt idx="426">
                  <c:v>42993</c:v>
                </c:pt>
                <c:pt idx="427">
                  <c:v>42996</c:v>
                </c:pt>
                <c:pt idx="428">
                  <c:v>42997</c:v>
                </c:pt>
                <c:pt idx="429">
                  <c:v>42998</c:v>
                </c:pt>
                <c:pt idx="430">
                  <c:v>42999</c:v>
                </c:pt>
                <c:pt idx="431">
                  <c:v>43000</c:v>
                </c:pt>
                <c:pt idx="432">
                  <c:v>43003</c:v>
                </c:pt>
                <c:pt idx="433">
                  <c:v>43004</c:v>
                </c:pt>
                <c:pt idx="434">
                  <c:v>43005</c:v>
                </c:pt>
                <c:pt idx="435">
                  <c:v>43006</c:v>
                </c:pt>
                <c:pt idx="436">
                  <c:v>43007</c:v>
                </c:pt>
                <c:pt idx="437">
                  <c:v>43010</c:v>
                </c:pt>
                <c:pt idx="438">
                  <c:v>43011</c:v>
                </c:pt>
                <c:pt idx="439">
                  <c:v>43012</c:v>
                </c:pt>
                <c:pt idx="440">
                  <c:v>43013</c:v>
                </c:pt>
                <c:pt idx="441">
                  <c:v>43014</c:v>
                </c:pt>
                <c:pt idx="442">
                  <c:v>43017</c:v>
                </c:pt>
                <c:pt idx="443">
                  <c:v>43018</c:v>
                </c:pt>
                <c:pt idx="444">
                  <c:v>43019</c:v>
                </c:pt>
                <c:pt idx="445">
                  <c:v>43020</c:v>
                </c:pt>
                <c:pt idx="446">
                  <c:v>43021</c:v>
                </c:pt>
                <c:pt idx="447">
                  <c:v>43024</c:v>
                </c:pt>
                <c:pt idx="448">
                  <c:v>43025</c:v>
                </c:pt>
                <c:pt idx="449">
                  <c:v>43026</c:v>
                </c:pt>
                <c:pt idx="450">
                  <c:v>43027</c:v>
                </c:pt>
                <c:pt idx="451">
                  <c:v>43028</c:v>
                </c:pt>
                <c:pt idx="452">
                  <c:v>43031</c:v>
                </c:pt>
                <c:pt idx="453">
                  <c:v>43032</c:v>
                </c:pt>
                <c:pt idx="454">
                  <c:v>43033</c:v>
                </c:pt>
                <c:pt idx="455">
                  <c:v>43034</c:v>
                </c:pt>
                <c:pt idx="456">
                  <c:v>43035</c:v>
                </c:pt>
                <c:pt idx="457">
                  <c:v>43038</c:v>
                </c:pt>
                <c:pt idx="458">
                  <c:v>43039</c:v>
                </c:pt>
                <c:pt idx="459">
                  <c:v>43040</c:v>
                </c:pt>
                <c:pt idx="460">
                  <c:v>43041</c:v>
                </c:pt>
                <c:pt idx="461">
                  <c:v>43042</c:v>
                </c:pt>
                <c:pt idx="462">
                  <c:v>43045</c:v>
                </c:pt>
                <c:pt idx="463">
                  <c:v>43046</c:v>
                </c:pt>
                <c:pt idx="464">
                  <c:v>43047</c:v>
                </c:pt>
                <c:pt idx="465">
                  <c:v>43048</c:v>
                </c:pt>
                <c:pt idx="466">
                  <c:v>43049</c:v>
                </c:pt>
                <c:pt idx="467">
                  <c:v>43052</c:v>
                </c:pt>
                <c:pt idx="468">
                  <c:v>43053</c:v>
                </c:pt>
                <c:pt idx="469">
                  <c:v>43054</c:v>
                </c:pt>
                <c:pt idx="470">
                  <c:v>43055</c:v>
                </c:pt>
                <c:pt idx="471">
                  <c:v>43056</c:v>
                </c:pt>
                <c:pt idx="472">
                  <c:v>43059</c:v>
                </c:pt>
                <c:pt idx="473">
                  <c:v>43060</c:v>
                </c:pt>
                <c:pt idx="474">
                  <c:v>43061</c:v>
                </c:pt>
                <c:pt idx="475">
                  <c:v>43062</c:v>
                </c:pt>
                <c:pt idx="476">
                  <c:v>43063</c:v>
                </c:pt>
                <c:pt idx="477">
                  <c:v>43066</c:v>
                </c:pt>
                <c:pt idx="478">
                  <c:v>43067</c:v>
                </c:pt>
                <c:pt idx="479">
                  <c:v>43068</c:v>
                </c:pt>
                <c:pt idx="480">
                  <c:v>43069</c:v>
                </c:pt>
                <c:pt idx="481">
                  <c:v>43070</c:v>
                </c:pt>
                <c:pt idx="482">
                  <c:v>43073</c:v>
                </c:pt>
                <c:pt idx="483">
                  <c:v>43074</c:v>
                </c:pt>
                <c:pt idx="484">
                  <c:v>43075</c:v>
                </c:pt>
                <c:pt idx="485">
                  <c:v>43076</c:v>
                </c:pt>
                <c:pt idx="486">
                  <c:v>43077</c:v>
                </c:pt>
                <c:pt idx="487">
                  <c:v>43080</c:v>
                </c:pt>
                <c:pt idx="488">
                  <c:v>43081</c:v>
                </c:pt>
                <c:pt idx="489">
                  <c:v>43082</c:v>
                </c:pt>
                <c:pt idx="490">
                  <c:v>43083</c:v>
                </c:pt>
                <c:pt idx="491">
                  <c:v>43084</c:v>
                </c:pt>
                <c:pt idx="492">
                  <c:v>43087</c:v>
                </c:pt>
                <c:pt idx="493">
                  <c:v>43088</c:v>
                </c:pt>
                <c:pt idx="494">
                  <c:v>43089</c:v>
                </c:pt>
                <c:pt idx="495">
                  <c:v>43090</c:v>
                </c:pt>
                <c:pt idx="496">
                  <c:v>43091</c:v>
                </c:pt>
                <c:pt idx="497">
                  <c:v>43094</c:v>
                </c:pt>
                <c:pt idx="498">
                  <c:v>43095</c:v>
                </c:pt>
                <c:pt idx="499">
                  <c:v>43096</c:v>
                </c:pt>
                <c:pt idx="500">
                  <c:v>43097</c:v>
                </c:pt>
                <c:pt idx="501">
                  <c:v>43098</c:v>
                </c:pt>
              </c:numCache>
            </c:numRef>
          </c:cat>
          <c:val>
            <c:numRef>
              <c:f>Sheet1!$B$2:$B$503</c:f>
              <c:numCache>
                <c:formatCode>_(* #,##0_);_(* \(#,##0\);_(* "-"??_);_(@_)</c:formatCode>
                <c:ptCount val="502"/>
                <c:pt idx="0">
                  <c:v>21896</c:v>
                </c:pt>
                <c:pt idx="1">
                  <c:v>21907</c:v>
                </c:pt>
                <c:pt idx="2">
                  <c:v>21907</c:v>
                </c:pt>
                <c:pt idx="3">
                  <c:v>21919</c:v>
                </c:pt>
                <c:pt idx="4">
                  <c:v>21909</c:v>
                </c:pt>
                <c:pt idx="5">
                  <c:v>21911</c:v>
                </c:pt>
                <c:pt idx="6">
                  <c:v>21913</c:v>
                </c:pt>
                <c:pt idx="7">
                  <c:v>21909</c:v>
                </c:pt>
                <c:pt idx="8">
                  <c:v>21907</c:v>
                </c:pt>
                <c:pt idx="9">
                  <c:v>21917</c:v>
                </c:pt>
                <c:pt idx="10">
                  <c:v>21913</c:v>
                </c:pt>
                <c:pt idx="11">
                  <c:v>21906</c:v>
                </c:pt>
                <c:pt idx="12">
                  <c:v>21901</c:v>
                </c:pt>
                <c:pt idx="13">
                  <c:v>21910</c:v>
                </c:pt>
                <c:pt idx="14">
                  <c:v>21908</c:v>
                </c:pt>
                <c:pt idx="15">
                  <c:v>21910</c:v>
                </c:pt>
                <c:pt idx="16">
                  <c:v>21898</c:v>
                </c:pt>
                <c:pt idx="17">
                  <c:v>21893</c:v>
                </c:pt>
                <c:pt idx="18">
                  <c:v>21886</c:v>
                </c:pt>
                <c:pt idx="19">
                  <c:v>21881</c:v>
                </c:pt>
                <c:pt idx="20">
                  <c:v>21892</c:v>
                </c:pt>
                <c:pt idx="21">
                  <c:v>21894</c:v>
                </c:pt>
                <c:pt idx="22">
                  <c:v>21897</c:v>
                </c:pt>
                <c:pt idx="23">
                  <c:v>21876</c:v>
                </c:pt>
                <c:pt idx="24">
                  <c:v>21861</c:v>
                </c:pt>
                <c:pt idx="25">
                  <c:v>21873</c:v>
                </c:pt>
                <c:pt idx="26">
                  <c:v>21884</c:v>
                </c:pt>
                <c:pt idx="27">
                  <c:v>21895</c:v>
                </c:pt>
                <c:pt idx="28">
                  <c:v>21901</c:v>
                </c:pt>
                <c:pt idx="29">
                  <c:v>21900</c:v>
                </c:pt>
                <c:pt idx="30">
                  <c:v>21894</c:v>
                </c:pt>
                <c:pt idx="31">
                  <c:v>21899</c:v>
                </c:pt>
                <c:pt idx="32">
                  <c:v>21901</c:v>
                </c:pt>
                <c:pt idx="33">
                  <c:v>21903</c:v>
                </c:pt>
                <c:pt idx="34">
                  <c:v>21899</c:v>
                </c:pt>
                <c:pt idx="35">
                  <c:v>21914</c:v>
                </c:pt>
                <c:pt idx="36">
                  <c:v>21907</c:v>
                </c:pt>
                <c:pt idx="37">
                  <c:v>21905</c:v>
                </c:pt>
                <c:pt idx="38">
                  <c:v>21904</c:v>
                </c:pt>
                <c:pt idx="39">
                  <c:v>21889</c:v>
                </c:pt>
                <c:pt idx="40">
                  <c:v>21873</c:v>
                </c:pt>
                <c:pt idx="41">
                  <c:v>21878</c:v>
                </c:pt>
                <c:pt idx="42">
                  <c:v>21877</c:v>
                </c:pt>
                <c:pt idx="43">
                  <c:v>21884</c:v>
                </c:pt>
                <c:pt idx="44">
                  <c:v>21874</c:v>
                </c:pt>
                <c:pt idx="45">
                  <c:v>21859</c:v>
                </c:pt>
                <c:pt idx="46">
                  <c:v>21872</c:v>
                </c:pt>
                <c:pt idx="47">
                  <c:v>21878</c:v>
                </c:pt>
                <c:pt idx="48">
                  <c:v>21863</c:v>
                </c:pt>
                <c:pt idx="49">
                  <c:v>21838</c:v>
                </c:pt>
                <c:pt idx="50">
                  <c:v>21848</c:v>
                </c:pt>
                <c:pt idx="51">
                  <c:v>21853</c:v>
                </c:pt>
                <c:pt idx="52">
                  <c:v>21861</c:v>
                </c:pt>
                <c:pt idx="53">
                  <c:v>21882</c:v>
                </c:pt>
                <c:pt idx="54">
                  <c:v>21879</c:v>
                </c:pt>
                <c:pt idx="55">
                  <c:v>21891</c:v>
                </c:pt>
                <c:pt idx="56">
                  <c:v>21889</c:v>
                </c:pt>
                <c:pt idx="57">
                  <c:v>21878</c:v>
                </c:pt>
                <c:pt idx="58">
                  <c:v>21857</c:v>
                </c:pt>
                <c:pt idx="59">
                  <c:v>21850</c:v>
                </c:pt>
                <c:pt idx="60">
                  <c:v>21852</c:v>
                </c:pt>
                <c:pt idx="61">
                  <c:v>21853</c:v>
                </c:pt>
                <c:pt idx="62">
                  <c:v>21857</c:v>
                </c:pt>
                <c:pt idx="63">
                  <c:v>21852</c:v>
                </c:pt>
                <c:pt idx="64">
                  <c:v>21846</c:v>
                </c:pt>
                <c:pt idx="65">
                  <c:v>21842</c:v>
                </c:pt>
                <c:pt idx="66">
                  <c:v>21834</c:v>
                </c:pt>
                <c:pt idx="67">
                  <c:v>21838</c:v>
                </c:pt>
                <c:pt idx="68">
                  <c:v>21851</c:v>
                </c:pt>
                <c:pt idx="69">
                  <c:v>21862</c:v>
                </c:pt>
                <c:pt idx="70">
                  <c:v>21855</c:v>
                </c:pt>
                <c:pt idx="71">
                  <c:v>21838</c:v>
                </c:pt>
                <c:pt idx="72">
                  <c:v>21848</c:v>
                </c:pt>
                <c:pt idx="73">
                  <c:v>21851</c:v>
                </c:pt>
                <c:pt idx="74">
                  <c:v>21870</c:v>
                </c:pt>
                <c:pt idx="75">
                  <c:v>21875</c:v>
                </c:pt>
                <c:pt idx="76">
                  <c:v>21873</c:v>
                </c:pt>
                <c:pt idx="77">
                  <c:v>21872</c:v>
                </c:pt>
                <c:pt idx="78">
                  <c:v>21842</c:v>
                </c:pt>
                <c:pt idx="79">
                  <c:v>21828</c:v>
                </c:pt>
                <c:pt idx="80">
                  <c:v>21846</c:v>
                </c:pt>
                <c:pt idx="81">
                  <c:v>21857</c:v>
                </c:pt>
                <c:pt idx="82">
                  <c:v>21858</c:v>
                </c:pt>
                <c:pt idx="83">
                  <c:v>21874</c:v>
                </c:pt>
                <c:pt idx="84">
                  <c:v>21880</c:v>
                </c:pt>
                <c:pt idx="85">
                  <c:v>21870</c:v>
                </c:pt>
                <c:pt idx="86">
                  <c:v>21877</c:v>
                </c:pt>
                <c:pt idx="87">
                  <c:v>21889</c:v>
                </c:pt>
                <c:pt idx="88">
                  <c:v>21892</c:v>
                </c:pt>
                <c:pt idx="89">
                  <c:v>21890</c:v>
                </c:pt>
                <c:pt idx="90">
                  <c:v>21911</c:v>
                </c:pt>
                <c:pt idx="91">
                  <c:v>21918</c:v>
                </c:pt>
                <c:pt idx="92">
                  <c:v>21913</c:v>
                </c:pt>
                <c:pt idx="93">
                  <c:v>21910</c:v>
                </c:pt>
                <c:pt idx="94">
                  <c:v>21921</c:v>
                </c:pt>
                <c:pt idx="95">
                  <c:v>21924</c:v>
                </c:pt>
                <c:pt idx="96">
                  <c:v>21915</c:v>
                </c:pt>
                <c:pt idx="97">
                  <c:v>21927</c:v>
                </c:pt>
                <c:pt idx="98">
                  <c:v>21939</c:v>
                </c:pt>
                <c:pt idx="99">
                  <c:v>21946</c:v>
                </c:pt>
                <c:pt idx="100">
                  <c:v>21939</c:v>
                </c:pt>
                <c:pt idx="101">
                  <c:v>21939</c:v>
                </c:pt>
                <c:pt idx="102">
                  <c:v>21914</c:v>
                </c:pt>
                <c:pt idx="103">
                  <c:v>21896</c:v>
                </c:pt>
                <c:pt idx="104">
                  <c:v>21876</c:v>
                </c:pt>
                <c:pt idx="105">
                  <c:v>21869</c:v>
                </c:pt>
                <c:pt idx="106">
                  <c:v>21874</c:v>
                </c:pt>
                <c:pt idx="107">
                  <c:v>21885</c:v>
                </c:pt>
                <c:pt idx="108">
                  <c:v>21877</c:v>
                </c:pt>
                <c:pt idx="109">
                  <c:v>21887</c:v>
                </c:pt>
                <c:pt idx="110">
                  <c:v>21878</c:v>
                </c:pt>
                <c:pt idx="111">
                  <c:v>21862</c:v>
                </c:pt>
                <c:pt idx="112">
                  <c:v>21863</c:v>
                </c:pt>
                <c:pt idx="113">
                  <c:v>21848</c:v>
                </c:pt>
                <c:pt idx="114">
                  <c:v>21850</c:v>
                </c:pt>
                <c:pt idx="115">
                  <c:v>21847</c:v>
                </c:pt>
                <c:pt idx="116">
                  <c:v>21845</c:v>
                </c:pt>
                <c:pt idx="117">
                  <c:v>21866</c:v>
                </c:pt>
                <c:pt idx="118">
                  <c:v>21888</c:v>
                </c:pt>
                <c:pt idx="119">
                  <c:v>21882</c:v>
                </c:pt>
                <c:pt idx="120">
                  <c:v>21873</c:v>
                </c:pt>
                <c:pt idx="121">
                  <c:v>21865</c:v>
                </c:pt>
                <c:pt idx="122">
                  <c:v>21858</c:v>
                </c:pt>
                <c:pt idx="123">
                  <c:v>21858</c:v>
                </c:pt>
                <c:pt idx="124">
                  <c:v>21866</c:v>
                </c:pt>
                <c:pt idx="125">
                  <c:v>21869</c:v>
                </c:pt>
                <c:pt idx="126">
                  <c:v>21862</c:v>
                </c:pt>
                <c:pt idx="127">
                  <c:v>21855</c:v>
                </c:pt>
                <c:pt idx="128">
                  <c:v>21869</c:v>
                </c:pt>
                <c:pt idx="129">
                  <c:v>21879</c:v>
                </c:pt>
                <c:pt idx="130">
                  <c:v>21875</c:v>
                </c:pt>
                <c:pt idx="131">
                  <c:v>21864</c:v>
                </c:pt>
                <c:pt idx="132">
                  <c:v>21873</c:v>
                </c:pt>
                <c:pt idx="133">
                  <c:v>21883</c:v>
                </c:pt>
                <c:pt idx="134">
                  <c:v>21888</c:v>
                </c:pt>
                <c:pt idx="135">
                  <c:v>21895</c:v>
                </c:pt>
                <c:pt idx="136">
                  <c:v>21881</c:v>
                </c:pt>
                <c:pt idx="137">
                  <c:v>21888</c:v>
                </c:pt>
                <c:pt idx="138">
                  <c:v>21890</c:v>
                </c:pt>
                <c:pt idx="139">
                  <c:v>21878</c:v>
                </c:pt>
                <c:pt idx="140">
                  <c:v>21875</c:v>
                </c:pt>
                <c:pt idx="141">
                  <c:v>21862</c:v>
                </c:pt>
                <c:pt idx="142">
                  <c:v>21853</c:v>
                </c:pt>
                <c:pt idx="143">
                  <c:v>21845</c:v>
                </c:pt>
                <c:pt idx="144">
                  <c:v>21830</c:v>
                </c:pt>
                <c:pt idx="145">
                  <c:v>21833</c:v>
                </c:pt>
                <c:pt idx="146">
                  <c:v>21828</c:v>
                </c:pt>
                <c:pt idx="147">
                  <c:v>21833</c:v>
                </c:pt>
                <c:pt idx="148">
                  <c:v>21840</c:v>
                </c:pt>
                <c:pt idx="149">
                  <c:v>21838</c:v>
                </c:pt>
                <c:pt idx="150">
                  <c:v>21833</c:v>
                </c:pt>
                <c:pt idx="151">
                  <c:v>21849</c:v>
                </c:pt>
                <c:pt idx="152">
                  <c:v>21847</c:v>
                </c:pt>
                <c:pt idx="153">
                  <c:v>21846</c:v>
                </c:pt>
                <c:pt idx="154">
                  <c:v>21842</c:v>
                </c:pt>
                <c:pt idx="155">
                  <c:v>21857</c:v>
                </c:pt>
                <c:pt idx="156">
                  <c:v>21856</c:v>
                </c:pt>
                <c:pt idx="157">
                  <c:v>21875</c:v>
                </c:pt>
                <c:pt idx="158">
                  <c:v>21886</c:v>
                </c:pt>
                <c:pt idx="159">
                  <c:v>21884</c:v>
                </c:pt>
                <c:pt idx="160">
                  <c:v>21898</c:v>
                </c:pt>
                <c:pt idx="161">
                  <c:v>21895</c:v>
                </c:pt>
                <c:pt idx="162">
                  <c:v>21914</c:v>
                </c:pt>
                <c:pt idx="163">
                  <c:v>21912</c:v>
                </c:pt>
                <c:pt idx="164">
                  <c:v>21921</c:v>
                </c:pt>
                <c:pt idx="165">
                  <c:v>21920</c:v>
                </c:pt>
                <c:pt idx="166">
                  <c:v>21925</c:v>
                </c:pt>
                <c:pt idx="167">
                  <c:v>21922</c:v>
                </c:pt>
                <c:pt idx="168">
                  <c:v>21917</c:v>
                </c:pt>
                <c:pt idx="169">
                  <c:v>21914</c:v>
                </c:pt>
                <c:pt idx="170">
                  <c:v>21914</c:v>
                </c:pt>
                <c:pt idx="171">
                  <c:v>21945</c:v>
                </c:pt>
                <c:pt idx="172">
                  <c:v>21954</c:v>
                </c:pt>
                <c:pt idx="173">
                  <c:v>21965</c:v>
                </c:pt>
                <c:pt idx="174">
                  <c:v>21958</c:v>
                </c:pt>
                <c:pt idx="175">
                  <c:v>21956</c:v>
                </c:pt>
                <c:pt idx="176">
                  <c:v>21959</c:v>
                </c:pt>
                <c:pt idx="177">
                  <c:v>21953</c:v>
                </c:pt>
                <c:pt idx="178">
                  <c:v>21953</c:v>
                </c:pt>
                <c:pt idx="179">
                  <c:v>21944</c:v>
                </c:pt>
                <c:pt idx="180">
                  <c:v>21942</c:v>
                </c:pt>
                <c:pt idx="181">
                  <c:v>21946</c:v>
                </c:pt>
                <c:pt idx="182">
                  <c:v>21943</c:v>
                </c:pt>
                <c:pt idx="183">
                  <c:v>21940</c:v>
                </c:pt>
                <c:pt idx="184">
                  <c:v>21940</c:v>
                </c:pt>
                <c:pt idx="185">
                  <c:v>21949</c:v>
                </c:pt>
                <c:pt idx="186">
                  <c:v>21948</c:v>
                </c:pt>
                <c:pt idx="187">
                  <c:v>21952</c:v>
                </c:pt>
                <c:pt idx="188">
                  <c:v>21964</c:v>
                </c:pt>
                <c:pt idx="189">
                  <c:v>21971</c:v>
                </c:pt>
                <c:pt idx="190">
                  <c:v>21980</c:v>
                </c:pt>
                <c:pt idx="191">
                  <c:v>21970</c:v>
                </c:pt>
                <c:pt idx="192">
                  <c:v>21987</c:v>
                </c:pt>
                <c:pt idx="193">
                  <c:v>21997</c:v>
                </c:pt>
                <c:pt idx="194">
                  <c:v>22012</c:v>
                </c:pt>
                <c:pt idx="195">
                  <c:v>22011</c:v>
                </c:pt>
                <c:pt idx="196">
                  <c:v>22016</c:v>
                </c:pt>
                <c:pt idx="197">
                  <c:v>22020</c:v>
                </c:pt>
                <c:pt idx="198">
                  <c:v>22011</c:v>
                </c:pt>
                <c:pt idx="199">
                  <c:v>22005</c:v>
                </c:pt>
                <c:pt idx="200">
                  <c:v>22019</c:v>
                </c:pt>
                <c:pt idx="201">
                  <c:v>22032</c:v>
                </c:pt>
                <c:pt idx="202">
                  <c:v>22033</c:v>
                </c:pt>
                <c:pt idx="203">
                  <c:v>22030</c:v>
                </c:pt>
                <c:pt idx="204">
                  <c:v>22032</c:v>
                </c:pt>
                <c:pt idx="205">
                  <c:v>22045</c:v>
                </c:pt>
                <c:pt idx="206">
                  <c:v>22039</c:v>
                </c:pt>
                <c:pt idx="207">
                  <c:v>22033</c:v>
                </c:pt>
                <c:pt idx="208">
                  <c:v>22027</c:v>
                </c:pt>
                <c:pt idx="209">
                  <c:v>22018</c:v>
                </c:pt>
                <c:pt idx="210">
                  <c:v>22012</c:v>
                </c:pt>
                <c:pt idx="211">
                  <c:v>22015</c:v>
                </c:pt>
                <c:pt idx="212">
                  <c:v>22029</c:v>
                </c:pt>
                <c:pt idx="213">
                  <c:v>22025</c:v>
                </c:pt>
                <c:pt idx="214">
                  <c:v>22043</c:v>
                </c:pt>
                <c:pt idx="215">
                  <c:v>22056</c:v>
                </c:pt>
                <c:pt idx="216">
                  <c:v>22067</c:v>
                </c:pt>
                <c:pt idx="217">
                  <c:v>22086</c:v>
                </c:pt>
                <c:pt idx="218">
                  <c:v>22093</c:v>
                </c:pt>
                <c:pt idx="219">
                  <c:v>22101</c:v>
                </c:pt>
                <c:pt idx="220">
                  <c:v>22112</c:v>
                </c:pt>
                <c:pt idx="221">
                  <c:v>22124</c:v>
                </c:pt>
                <c:pt idx="222">
                  <c:v>22120</c:v>
                </c:pt>
                <c:pt idx="223">
                  <c:v>22118</c:v>
                </c:pt>
                <c:pt idx="224">
                  <c:v>22131</c:v>
                </c:pt>
                <c:pt idx="225">
                  <c:v>22137</c:v>
                </c:pt>
                <c:pt idx="226">
                  <c:v>22132</c:v>
                </c:pt>
                <c:pt idx="227">
                  <c:v>22121</c:v>
                </c:pt>
                <c:pt idx="228">
                  <c:v>22118</c:v>
                </c:pt>
                <c:pt idx="229">
                  <c:v>22127</c:v>
                </c:pt>
                <c:pt idx="230">
                  <c:v>22124</c:v>
                </c:pt>
                <c:pt idx="231">
                  <c:v>22118</c:v>
                </c:pt>
                <c:pt idx="232">
                  <c:v>22120</c:v>
                </c:pt>
                <c:pt idx="233">
                  <c:v>22124</c:v>
                </c:pt>
                <c:pt idx="234">
                  <c:v>22115</c:v>
                </c:pt>
                <c:pt idx="235">
                  <c:v>22117</c:v>
                </c:pt>
                <c:pt idx="236">
                  <c:v>22125</c:v>
                </c:pt>
                <c:pt idx="237">
                  <c:v>22120</c:v>
                </c:pt>
                <c:pt idx="238">
                  <c:v>22124</c:v>
                </c:pt>
                <c:pt idx="239">
                  <c:v>22135</c:v>
                </c:pt>
                <c:pt idx="240">
                  <c:v>22144</c:v>
                </c:pt>
                <c:pt idx="241">
                  <c:v>22148</c:v>
                </c:pt>
                <c:pt idx="242">
                  <c:v>22148</c:v>
                </c:pt>
                <c:pt idx="243">
                  <c:v>22154</c:v>
                </c:pt>
                <c:pt idx="244">
                  <c:v>22152</c:v>
                </c:pt>
                <c:pt idx="245">
                  <c:v>22155</c:v>
                </c:pt>
                <c:pt idx="246">
                  <c:v>22153</c:v>
                </c:pt>
                <c:pt idx="247">
                  <c:v>22152</c:v>
                </c:pt>
                <c:pt idx="248">
                  <c:v>22156</c:v>
                </c:pt>
                <c:pt idx="249">
                  <c:v>22162</c:v>
                </c:pt>
                <c:pt idx="250">
                  <c:v>22159</c:v>
                </c:pt>
                <c:pt idx="251">
                  <c:v>22158</c:v>
                </c:pt>
                <c:pt idx="252">
                  <c:v>22162</c:v>
                </c:pt>
                <c:pt idx="253">
                  <c:v>22159</c:v>
                </c:pt>
                <c:pt idx="254">
                  <c:v>22154</c:v>
                </c:pt>
                <c:pt idx="255">
                  <c:v>22168</c:v>
                </c:pt>
                <c:pt idx="256">
                  <c:v>22167</c:v>
                </c:pt>
                <c:pt idx="257">
                  <c:v>22166</c:v>
                </c:pt>
                <c:pt idx="258">
                  <c:v>22164</c:v>
                </c:pt>
                <c:pt idx="259">
                  <c:v>22161</c:v>
                </c:pt>
                <c:pt idx="260">
                  <c:v>22161</c:v>
                </c:pt>
                <c:pt idx="261">
                  <c:v>22168</c:v>
                </c:pt>
                <c:pt idx="262">
                  <c:v>22164</c:v>
                </c:pt>
                <c:pt idx="263">
                  <c:v>22180</c:v>
                </c:pt>
                <c:pt idx="264">
                  <c:v>22193</c:v>
                </c:pt>
                <c:pt idx="265">
                  <c:v>22191</c:v>
                </c:pt>
                <c:pt idx="266">
                  <c:v>22187</c:v>
                </c:pt>
                <c:pt idx="267">
                  <c:v>22202</c:v>
                </c:pt>
                <c:pt idx="268">
                  <c:v>22199</c:v>
                </c:pt>
                <c:pt idx="269">
                  <c:v>22198</c:v>
                </c:pt>
                <c:pt idx="270">
                  <c:v>22197</c:v>
                </c:pt>
                <c:pt idx="271">
                  <c:v>22196</c:v>
                </c:pt>
                <c:pt idx="272">
                  <c:v>22208</c:v>
                </c:pt>
                <c:pt idx="273">
                  <c:v>22216</c:v>
                </c:pt>
                <c:pt idx="274">
                  <c:v>22224</c:v>
                </c:pt>
                <c:pt idx="275">
                  <c:v>22234</c:v>
                </c:pt>
                <c:pt idx="276">
                  <c:v>22235</c:v>
                </c:pt>
                <c:pt idx="277">
                  <c:v>22236</c:v>
                </c:pt>
                <c:pt idx="278">
                  <c:v>22234</c:v>
                </c:pt>
                <c:pt idx="279">
                  <c:v>22229</c:v>
                </c:pt>
                <c:pt idx="280">
                  <c:v>22231</c:v>
                </c:pt>
                <c:pt idx="281">
                  <c:v>22231</c:v>
                </c:pt>
                <c:pt idx="282">
                  <c:v>22235</c:v>
                </c:pt>
                <c:pt idx="283">
                  <c:v>22231</c:v>
                </c:pt>
                <c:pt idx="284">
                  <c:v>22228</c:v>
                </c:pt>
                <c:pt idx="285">
                  <c:v>22228</c:v>
                </c:pt>
                <c:pt idx="286">
                  <c:v>22232</c:v>
                </c:pt>
                <c:pt idx="287">
                  <c:v>22232</c:v>
                </c:pt>
                <c:pt idx="288">
                  <c:v>22241</c:v>
                </c:pt>
                <c:pt idx="289">
                  <c:v>22246</c:v>
                </c:pt>
                <c:pt idx="290">
                  <c:v>22246</c:v>
                </c:pt>
                <c:pt idx="291">
                  <c:v>22246</c:v>
                </c:pt>
                <c:pt idx="292">
                  <c:v>22246</c:v>
                </c:pt>
                <c:pt idx="293">
                  <c:v>22258</c:v>
                </c:pt>
                <c:pt idx="294">
                  <c:v>22263</c:v>
                </c:pt>
                <c:pt idx="295">
                  <c:v>22262</c:v>
                </c:pt>
                <c:pt idx="296">
                  <c:v>22262</c:v>
                </c:pt>
                <c:pt idx="297">
                  <c:v>22262</c:v>
                </c:pt>
                <c:pt idx="298">
                  <c:v>22252</c:v>
                </c:pt>
                <c:pt idx="299">
                  <c:v>22251</c:v>
                </c:pt>
                <c:pt idx="300">
                  <c:v>22254</c:v>
                </c:pt>
                <c:pt idx="301">
                  <c:v>22254</c:v>
                </c:pt>
                <c:pt idx="302">
                  <c:v>22253</c:v>
                </c:pt>
                <c:pt idx="303">
                  <c:v>22253</c:v>
                </c:pt>
                <c:pt idx="304">
                  <c:v>22256</c:v>
                </c:pt>
                <c:pt idx="305">
                  <c:v>22256</c:v>
                </c:pt>
                <c:pt idx="306">
                  <c:v>22253</c:v>
                </c:pt>
                <c:pt idx="307">
                  <c:v>22270</c:v>
                </c:pt>
                <c:pt idx="308">
                  <c:v>22265</c:v>
                </c:pt>
                <c:pt idx="309">
                  <c:v>22276</c:v>
                </c:pt>
                <c:pt idx="310">
                  <c:v>22281</c:v>
                </c:pt>
                <c:pt idx="311">
                  <c:v>22288</c:v>
                </c:pt>
                <c:pt idx="312">
                  <c:v>22297</c:v>
                </c:pt>
                <c:pt idx="313">
                  <c:v>22311</c:v>
                </c:pt>
                <c:pt idx="314">
                  <c:v>22316</c:v>
                </c:pt>
                <c:pt idx="315">
                  <c:v>22321</c:v>
                </c:pt>
                <c:pt idx="316">
                  <c:v>22321</c:v>
                </c:pt>
                <c:pt idx="317">
                  <c:v>22320</c:v>
                </c:pt>
                <c:pt idx="318">
                  <c:v>22320</c:v>
                </c:pt>
                <c:pt idx="319">
                  <c:v>22323</c:v>
                </c:pt>
                <c:pt idx="320">
                  <c:v>22323</c:v>
                </c:pt>
                <c:pt idx="321">
                  <c:v>22322</c:v>
                </c:pt>
                <c:pt idx="322">
                  <c:v>22330</c:v>
                </c:pt>
                <c:pt idx="323">
                  <c:v>22335</c:v>
                </c:pt>
                <c:pt idx="324">
                  <c:v>22339</c:v>
                </c:pt>
                <c:pt idx="325">
                  <c:v>22344</c:v>
                </c:pt>
                <c:pt idx="326">
                  <c:v>22343</c:v>
                </c:pt>
                <c:pt idx="327">
                  <c:v>22347</c:v>
                </c:pt>
                <c:pt idx="328">
                  <c:v>22350</c:v>
                </c:pt>
                <c:pt idx="329">
                  <c:v>22349</c:v>
                </c:pt>
                <c:pt idx="330">
                  <c:v>22355</c:v>
                </c:pt>
                <c:pt idx="331">
                  <c:v>22353</c:v>
                </c:pt>
                <c:pt idx="332">
                  <c:v>22358</c:v>
                </c:pt>
                <c:pt idx="333">
                  <c:v>22364</c:v>
                </c:pt>
                <c:pt idx="334">
                  <c:v>22373</c:v>
                </c:pt>
                <c:pt idx="335">
                  <c:v>22377</c:v>
                </c:pt>
                <c:pt idx="336">
                  <c:v>22375</c:v>
                </c:pt>
                <c:pt idx="337">
                  <c:v>22373</c:v>
                </c:pt>
                <c:pt idx="338">
                  <c:v>22372</c:v>
                </c:pt>
                <c:pt idx="339">
                  <c:v>22370</c:v>
                </c:pt>
                <c:pt idx="340">
                  <c:v>22368</c:v>
                </c:pt>
                <c:pt idx="341">
                  <c:v>22377</c:v>
                </c:pt>
                <c:pt idx="342">
                  <c:v>22375</c:v>
                </c:pt>
                <c:pt idx="343">
                  <c:v>22375</c:v>
                </c:pt>
                <c:pt idx="344">
                  <c:v>22384</c:v>
                </c:pt>
                <c:pt idx="345">
                  <c:v>22384</c:v>
                </c:pt>
                <c:pt idx="346">
                  <c:v>22384</c:v>
                </c:pt>
                <c:pt idx="347">
                  <c:v>22384</c:v>
                </c:pt>
                <c:pt idx="348">
                  <c:v>22391</c:v>
                </c:pt>
                <c:pt idx="349">
                  <c:v>22396</c:v>
                </c:pt>
                <c:pt idx="350">
                  <c:v>22396</c:v>
                </c:pt>
                <c:pt idx="351">
                  <c:v>22403</c:v>
                </c:pt>
                <c:pt idx="352">
                  <c:v>22403</c:v>
                </c:pt>
                <c:pt idx="353">
                  <c:v>22403</c:v>
                </c:pt>
                <c:pt idx="354">
                  <c:v>22401</c:v>
                </c:pt>
                <c:pt idx="355">
                  <c:v>22406</c:v>
                </c:pt>
                <c:pt idx="356">
                  <c:v>22406</c:v>
                </c:pt>
                <c:pt idx="357">
                  <c:v>22408</c:v>
                </c:pt>
                <c:pt idx="358">
                  <c:v>22408</c:v>
                </c:pt>
                <c:pt idx="359">
                  <c:v>22408</c:v>
                </c:pt>
                <c:pt idx="360">
                  <c:v>22405</c:v>
                </c:pt>
                <c:pt idx="361">
                  <c:v>22410</c:v>
                </c:pt>
                <c:pt idx="362">
                  <c:v>22417</c:v>
                </c:pt>
                <c:pt idx="363">
                  <c:v>22422</c:v>
                </c:pt>
                <c:pt idx="364">
                  <c:v>22428</c:v>
                </c:pt>
                <c:pt idx="365">
                  <c:v>22433</c:v>
                </c:pt>
                <c:pt idx="366">
                  <c:v>22432</c:v>
                </c:pt>
                <c:pt idx="367">
                  <c:v>22431</c:v>
                </c:pt>
                <c:pt idx="368">
                  <c:v>22436</c:v>
                </c:pt>
                <c:pt idx="369">
                  <c:v>22433</c:v>
                </c:pt>
                <c:pt idx="370">
                  <c:v>22432</c:v>
                </c:pt>
                <c:pt idx="371">
                  <c:v>22431</c:v>
                </c:pt>
                <c:pt idx="372">
                  <c:v>22431</c:v>
                </c:pt>
                <c:pt idx="373">
                  <c:v>22440</c:v>
                </c:pt>
                <c:pt idx="374">
                  <c:v>22444</c:v>
                </c:pt>
                <c:pt idx="375">
                  <c:v>22447</c:v>
                </c:pt>
                <c:pt idx="376">
                  <c:v>22447</c:v>
                </c:pt>
                <c:pt idx="377">
                  <c:v>22449</c:v>
                </c:pt>
                <c:pt idx="378">
                  <c:v>22449</c:v>
                </c:pt>
                <c:pt idx="379">
                  <c:v>22448</c:v>
                </c:pt>
                <c:pt idx="380">
                  <c:v>22448</c:v>
                </c:pt>
                <c:pt idx="381">
                  <c:v>22445</c:v>
                </c:pt>
                <c:pt idx="382">
                  <c:v>22437</c:v>
                </c:pt>
                <c:pt idx="383">
                  <c:v>22436</c:v>
                </c:pt>
                <c:pt idx="384">
                  <c:v>22433</c:v>
                </c:pt>
                <c:pt idx="385">
                  <c:v>22433</c:v>
                </c:pt>
                <c:pt idx="386">
                  <c:v>22432</c:v>
                </c:pt>
                <c:pt idx="387">
                  <c:v>22429</c:v>
                </c:pt>
                <c:pt idx="388">
                  <c:v>22429</c:v>
                </c:pt>
                <c:pt idx="389">
                  <c:v>22433</c:v>
                </c:pt>
                <c:pt idx="390">
                  <c:v>22430</c:v>
                </c:pt>
                <c:pt idx="391">
                  <c:v>22433</c:v>
                </c:pt>
                <c:pt idx="392">
                  <c:v>22432</c:v>
                </c:pt>
                <c:pt idx="393">
                  <c:v>22429</c:v>
                </c:pt>
                <c:pt idx="394">
                  <c:v>22430</c:v>
                </c:pt>
                <c:pt idx="395">
                  <c:v>22434</c:v>
                </c:pt>
                <c:pt idx="396">
                  <c:v>22434</c:v>
                </c:pt>
                <c:pt idx="397">
                  <c:v>22440</c:v>
                </c:pt>
                <c:pt idx="398">
                  <c:v>22440</c:v>
                </c:pt>
                <c:pt idx="399">
                  <c:v>22440</c:v>
                </c:pt>
                <c:pt idx="400">
                  <c:v>22443</c:v>
                </c:pt>
                <c:pt idx="401">
                  <c:v>22442</c:v>
                </c:pt>
                <c:pt idx="402">
                  <c:v>22441</c:v>
                </c:pt>
                <c:pt idx="403">
                  <c:v>22444</c:v>
                </c:pt>
                <c:pt idx="404">
                  <c:v>22450</c:v>
                </c:pt>
                <c:pt idx="405">
                  <c:v>22450</c:v>
                </c:pt>
                <c:pt idx="406">
                  <c:v>22450</c:v>
                </c:pt>
                <c:pt idx="407">
                  <c:v>22450</c:v>
                </c:pt>
                <c:pt idx="408">
                  <c:v>22448</c:v>
                </c:pt>
                <c:pt idx="409">
                  <c:v>22447</c:v>
                </c:pt>
                <c:pt idx="410">
                  <c:v>22447</c:v>
                </c:pt>
                <c:pt idx="411">
                  <c:v>22446</c:v>
                </c:pt>
                <c:pt idx="412">
                  <c:v>22443</c:v>
                </c:pt>
                <c:pt idx="413">
                  <c:v>22438</c:v>
                </c:pt>
                <c:pt idx="414">
                  <c:v>22438</c:v>
                </c:pt>
                <c:pt idx="415">
                  <c:v>22443</c:v>
                </c:pt>
                <c:pt idx="416">
                  <c:v>22443</c:v>
                </c:pt>
                <c:pt idx="417">
                  <c:v>22443</c:v>
                </c:pt>
                <c:pt idx="418">
                  <c:v>22439</c:v>
                </c:pt>
                <c:pt idx="419">
                  <c:v>22434</c:v>
                </c:pt>
                <c:pt idx="420">
                  <c:v>22439</c:v>
                </c:pt>
                <c:pt idx="421">
                  <c:v>22432</c:v>
                </c:pt>
                <c:pt idx="422">
                  <c:v>22428</c:v>
                </c:pt>
                <c:pt idx="423">
                  <c:v>22434</c:v>
                </c:pt>
                <c:pt idx="424">
                  <c:v>22438</c:v>
                </c:pt>
                <c:pt idx="425">
                  <c:v>22441</c:v>
                </c:pt>
                <c:pt idx="426">
                  <c:v>22441</c:v>
                </c:pt>
                <c:pt idx="427">
                  <c:v>22439</c:v>
                </c:pt>
                <c:pt idx="428">
                  <c:v>22443</c:v>
                </c:pt>
                <c:pt idx="429">
                  <c:v>22446</c:v>
                </c:pt>
                <c:pt idx="430">
                  <c:v>22446</c:v>
                </c:pt>
                <c:pt idx="431">
                  <c:v>22450</c:v>
                </c:pt>
                <c:pt idx="432">
                  <c:v>22448</c:v>
                </c:pt>
                <c:pt idx="433">
                  <c:v>22456</c:v>
                </c:pt>
                <c:pt idx="434">
                  <c:v>22464</c:v>
                </c:pt>
                <c:pt idx="435">
                  <c:v>22470</c:v>
                </c:pt>
                <c:pt idx="436">
                  <c:v>22470</c:v>
                </c:pt>
                <c:pt idx="437">
                  <c:v>22468</c:v>
                </c:pt>
                <c:pt idx="438">
                  <c:v>22473</c:v>
                </c:pt>
                <c:pt idx="439">
                  <c:v>22473</c:v>
                </c:pt>
                <c:pt idx="440">
                  <c:v>22468</c:v>
                </c:pt>
                <c:pt idx="441">
                  <c:v>22470</c:v>
                </c:pt>
                <c:pt idx="442">
                  <c:v>22469</c:v>
                </c:pt>
                <c:pt idx="443">
                  <c:v>22467</c:v>
                </c:pt>
                <c:pt idx="444">
                  <c:v>22459</c:v>
                </c:pt>
                <c:pt idx="445">
                  <c:v>22453</c:v>
                </c:pt>
                <c:pt idx="446">
                  <c:v>22453</c:v>
                </c:pt>
                <c:pt idx="447">
                  <c:v>22451</c:v>
                </c:pt>
                <c:pt idx="448">
                  <c:v>22452</c:v>
                </c:pt>
                <c:pt idx="449">
                  <c:v>22460</c:v>
                </c:pt>
                <c:pt idx="450">
                  <c:v>22462</c:v>
                </c:pt>
                <c:pt idx="451">
                  <c:v>22459</c:v>
                </c:pt>
                <c:pt idx="452">
                  <c:v>22465</c:v>
                </c:pt>
                <c:pt idx="453">
                  <c:v>22469</c:v>
                </c:pt>
                <c:pt idx="454">
                  <c:v>22470</c:v>
                </c:pt>
                <c:pt idx="455">
                  <c:v>22467</c:v>
                </c:pt>
                <c:pt idx="456">
                  <c:v>22474</c:v>
                </c:pt>
                <c:pt idx="457">
                  <c:v>22477</c:v>
                </c:pt>
                <c:pt idx="458">
                  <c:v>22471</c:v>
                </c:pt>
                <c:pt idx="459">
                  <c:v>22468</c:v>
                </c:pt>
                <c:pt idx="460">
                  <c:v>22466</c:v>
                </c:pt>
                <c:pt idx="461">
                  <c:v>22462</c:v>
                </c:pt>
                <c:pt idx="462">
                  <c:v>22469</c:v>
                </c:pt>
                <c:pt idx="463">
                  <c:v>22466</c:v>
                </c:pt>
                <c:pt idx="464">
                  <c:v>22470</c:v>
                </c:pt>
                <c:pt idx="465">
                  <c:v>22469</c:v>
                </c:pt>
                <c:pt idx="466">
                  <c:v>22465</c:v>
                </c:pt>
                <c:pt idx="467">
                  <c:v>22462</c:v>
                </c:pt>
                <c:pt idx="468">
                  <c:v>22466</c:v>
                </c:pt>
                <c:pt idx="469">
                  <c:v>22456</c:v>
                </c:pt>
                <c:pt idx="470">
                  <c:v>22449</c:v>
                </c:pt>
                <c:pt idx="471">
                  <c:v>22446</c:v>
                </c:pt>
                <c:pt idx="472">
                  <c:v>22442</c:v>
                </c:pt>
                <c:pt idx="473">
                  <c:v>22446</c:v>
                </c:pt>
                <c:pt idx="474">
                  <c:v>22441</c:v>
                </c:pt>
                <c:pt idx="475">
                  <c:v>22431</c:v>
                </c:pt>
                <c:pt idx="476">
                  <c:v>22430</c:v>
                </c:pt>
                <c:pt idx="477">
                  <c:v>22431</c:v>
                </c:pt>
                <c:pt idx="478">
                  <c:v>22428</c:v>
                </c:pt>
                <c:pt idx="479">
                  <c:v>22428</c:v>
                </c:pt>
                <c:pt idx="480">
                  <c:v>22433</c:v>
                </c:pt>
                <c:pt idx="481">
                  <c:v>22438</c:v>
                </c:pt>
                <c:pt idx="482">
                  <c:v>22429</c:v>
                </c:pt>
                <c:pt idx="483">
                  <c:v>22436</c:v>
                </c:pt>
                <c:pt idx="484">
                  <c:v>22443</c:v>
                </c:pt>
                <c:pt idx="485">
                  <c:v>22445</c:v>
                </c:pt>
                <c:pt idx="486">
                  <c:v>22452</c:v>
                </c:pt>
                <c:pt idx="487">
                  <c:v>22454</c:v>
                </c:pt>
                <c:pt idx="488">
                  <c:v>22450</c:v>
                </c:pt>
                <c:pt idx="489">
                  <c:v>22450</c:v>
                </c:pt>
                <c:pt idx="490">
                  <c:v>22443</c:v>
                </c:pt>
                <c:pt idx="491">
                  <c:v>22441</c:v>
                </c:pt>
                <c:pt idx="492">
                  <c:v>22439</c:v>
                </c:pt>
                <c:pt idx="493">
                  <c:v>22445</c:v>
                </c:pt>
                <c:pt idx="494">
                  <c:v>22437</c:v>
                </c:pt>
                <c:pt idx="495">
                  <c:v>22430</c:v>
                </c:pt>
                <c:pt idx="496">
                  <c:v>22433</c:v>
                </c:pt>
                <c:pt idx="497">
                  <c:v>22430</c:v>
                </c:pt>
                <c:pt idx="498">
                  <c:v>22425</c:v>
                </c:pt>
                <c:pt idx="499">
                  <c:v>22419</c:v>
                </c:pt>
                <c:pt idx="500">
                  <c:v>22426</c:v>
                </c:pt>
                <c:pt idx="501">
                  <c:v>22425</c:v>
                </c:pt>
              </c:numCache>
            </c:numRef>
          </c:val>
          <c:smooth val="0"/>
        </c:ser>
        <c:dLbls>
          <c:showLegendKey val="0"/>
          <c:showVal val="0"/>
          <c:showCatName val="0"/>
          <c:showSerName val="0"/>
          <c:showPercent val="0"/>
          <c:showBubbleSize val="0"/>
        </c:dLbls>
        <c:marker val="1"/>
        <c:smooth val="0"/>
        <c:axId val="103801600"/>
        <c:axId val="103803136"/>
      </c:lineChart>
      <c:dateAx>
        <c:axId val="103801600"/>
        <c:scaling>
          <c:orientation val="minMax"/>
        </c:scaling>
        <c:delete val="0"/>
        <c:axPos val="b"/>
        <c:numFmt formatCode="dd/mm/yyyy;@" sourceLinked="1"/>
        <c:majorTickMark val="out"/>
        <c:minorTickMark val="none"/>
        <c:tickLblPos val="nextTo"/>
        <c:txPr>
          <a:bodyPr/>
          <a:lstStyle/>
          <a:p>
            <a:pPr>
              <a:defRPr sz="800" b="0">
                <a:solidFill>
                  <a:srgbClr val="005993"/>
                </a:solidFill>
                <a:latin typeface="Arial" pitchFamily="34" charset="0"/>
                <a:cs typeface="Arial" pitchFamily="34" charset="0"/>
              </a:defRPr>
            </a:pPr>
            <a:endParaRPr lang="en-US"/>
          </a:p>
        </c:txPr>
        <c:crossAx val="103803136"/>
        <c:crosses val="autoZero"/>
        <c:auto val="1"/>
        <c:lblOffset val="100"/>
        <c:baseTimeUnit val="days"/>
        <c:majorUnit val="60"/>
        <c:majorTimeUnit val="days"/>
      </c:dateAx>
      <c:valAx>
        <c:axId val="103803136"/>
        <c:scaling>
          <c:orientation val="minMax"/>
        </c:scaling>
        <c:delete val="0"/>
        <c:axPos val="l"/>
        <c:numFmt formatCode="#,##0" sourceLinked="0"/>
        <c:majorTickMark val="out"/>
        <c:minorTickMark val="none"/>
        <c:tickLblPos val="nextTo"/>
        <c:txPr>
          <a:bodyPr/>
          <a:lstStyle/>
          <a:p>
            <a:pPr>
              <a:defRPr sz="800" b="0">
                <a:solidFill>
                  <a:srgbClr val="005993"/>
                </a:solidFill>
                <a:latin typeface="Arial" pitchFamily="34" charset="0"/>
                <a:cs typeface="Arial" pitchFamily="34" charset="0"/>
              </a:defRPr>
            </a:pPr>
            <a:endParaRPr lang="en-US"/>
          </a:p>
        </c:txPr>
        <c:crossAx val="103801600"/>
        <c:crosses val="autoZero"/>
        <c:crossBetween val="between"/>
      </c:valAx>
    </c:plotArea>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100">
                <a:solidFill>
                  <a:srgbClr val="005993"/>
                </a:solidFill>
                <a:latin typeface="Arial" pitchFamily="34" charset="0"/>
                <a:cs typeface="Arial" pitchFamily="34" charset="0"/>
              </a:defRPr>
            </a:pPr>
            <a:r>
              <a:rPr lang="en-US" err="1" smtClean="0">
                <a:solidFill>
                  <a:srgbClr val="005993"/>
                </a:solidFill>
              </a:rPr>
              <a:t>Tăng</a:t>
            </a:r>
            <a:r>
              <a:rPr lang="en-US" baseline="0" smtClean="0">
                <a:solidFill>
                  <a:srgbClr val="005993"/>
                </a:solidFill>
              </a:rPr>
              <a:t> </a:t>
            </a:r>
            <a:r>
              <a:rPr lang="en-US" baseline="0" err="1" smtClean="0">
                <a:solidFill>
                  <a:srgbClr val="005993"/>
                </a:solidFill>
              </a:rPr>
              <a:t>trưởng</a:t>
            </a:r>
            <a:r>
              <a:rPr lang="en-US" baseline="0" smtClean="0">
                <a:solidFill>
                  <a:srgbClr val="005993"/>
                </a:solidFill>
              </a:rPr>
              <a:t> </a:t>
            </a:r>
            <a:r>
              <a:rPr lang="en-US" baseline="0" err="1" smtClean="0">
                <a:solidFill>
                  <a:srgbClr val="005993"/>
                </a:solidFill>
              </a:rPr>
              <a:t>tín</a:t>
            </a:r>
            <a:r>
              <a:rPr lang="en-US" baseline="0" smtClean="0">
                <a:solidFill>
                  <a:srgbClr val="005993"/>
                </a:solidFill>
              </a:rPr>
              <a:t> </a:t>
            </a:r>
            <a:r>
              <a:rPr lang="en-US" baseline="0" err="1" smtClean="0">
                <a:solidFill>
                  <a:srgbClr val="005993"/>
                </a:solidFill>
              </a:rPr>
              <a:t>dụng</a:t>
            </a:r>
            <a:endParaRPr lang="en-US">
              <a:solidFill>
                <a:srgbClr val="005993"/>
              </a:solidFill>
            </a:endParaRPr>
          </a:p>
        </c:rich>
      </c:tx>
      <c:layout>
        <c:manualLayout>
          <c:xMode val="edge"/>
          <c:yMode val="edge"/>
          <c:x val="0.37021238416627011"/>
          <c:y val="1.9893203004796825E-3"/>
        </c:manualLayout>
      </c:layout>
      <c:overlay val="1"/>
    </c:title>
    <c:autoTitleDeleted val="0"/>
    <c:plotArea>
      <c:layout>
        <c:manualLayout>
          <c:layoutTarget val="inner"/>
          <c:xMode val="edge"/>
          <c:yMode val="edge"/>
          <c:x val="8.9078262944404671E-2"/>
          <c:y val="0.13461538461538491"/>
          <c:w val="0.8556416129801957"/>
          <c:h val="0.62591836734693873"/>
        </c:manualLayout>
      </c:layout>
      <c:lineChart>
        <c:grouping val="standard"/>
        <c:varyColors val="0"/>
        <c:ser>
          <c:idx val="0"/>
          <c:order val="0"/>
          <c:tx>
            <c:strRef>
              <c:f>Sheet1!$B$1</c:f>
              <c:strCache>
                <c:ptCount val="1"/>
                <c:pt idx="0">
                  <c:v>Credit growth</c:v>
                </c:pt>
              </c:strCache>
            </c:strRef>
          </c:tx>
          <c:spPr>
            <a:ln>
              <a:solidFill>
                <a:srgbClr val="005BAA"/>
              </a:solidFill>
            </a:ln>
          </c:spPr>
          <c:marker>
            <c:spPr>
              <a:solidFill>
                <a:srgbClr val="005BAA"/>
              </a:solidFill>
              <a:ln>
                <a:solidFill>
                  <a:srgbClr val="005BAA"/>
                </a:solidFill>
              </a:ln>
            </c:spPr>
          </c:marker>
          <c:cat>
            <c:numRef>
              <c:f>Sheet1!$A$2:$A$29</c:f>
              <c:numCache>
                <c:formatCode>General</c:formatCode>
                <c:ptCount val="13"/>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numCache>
            </c:numRef>
          </c:cat>
          <c:val>
            <c:numRef>
              <c:f>Sheet1!$B$2:$B$29</c:f>
              <c:numCache>
                <c:formatCode>#.000%</c:formatCode>
                <c:ptCount val="13"/>
                <c:pt idx="0">
                  <c:v>0.21</c:v>
                </c:pt>
                <c:pt idx="1">
                  <c:v>0.25</c:v>
                </c:pt>
                <c:pt idx="2">
                  <c:v>0.52</c:v>
                </c:pt>
                <c:pt idx="3">
                  <c:v>0.25</c:v>
                </c:pt>
                <c:pt idx="4">
                  <c:v>0.31</c:v>
                </c:pt>
                <c:pt idx="5">
                  <c:v>0.32</c:v>
                </c:pt>
                <c:pt idx="6">
                  <c:v>0.14000000000000001</c:v>
                </c:pt>
                <c:pt idx="7">
                  <c:v>0.09</c:v>
                </c:pt>
                <c:pt idx="8">
                  <c:v>8.8999999999999996E-2</c:v>
                </c:pt>
                <c:pt idx="9">
                  <c:v>0.12620000000000001</c:v>
                </c:pt>
                <c:pt idx="10">
                  <c:v>0.182</c:v>
                </c:pt>
                <c:pt idx="11">
                  <c:v>0.18390000000000001</c:v>
                </c:pt>
                <c:pt idx="12">
                  <c:v>0.1817</c:v>
                </c:pt>
              </c:numCache>
            </c:numRef>
          </c:val>
          <c:smooth val="0"/>
        </c:ser>
        <c:dLbls>
          <c:showLegendKey val="0"/>
          <c:showVal val="0"/>
          <c:showCatName val="0"/>
          <c:showSerName val="0"/>
          <c:showPercent val="0"/>
          <c:showBubbleSize val="0"/>
        </c:dLbls>
        <c:marker val="1"/>
        <c:smooth val="0"/>
        <c:axId val="103310848"/>
        <c:axId val="103312768"/>
      </c:lineChart>
      <c:catAx>
        <c:axId val="103310848"/>
        <c:scaling>
          <c:orientation val="minMax"/>
        </c:scaling>
        <c:delete val="0"/>
        <c:axPos val="b"/>
        <c:numFmt formatCode="General" sourceLinked="1"/>
        <c:majorTickMark val="out"/>
        <c:minorTickMark val="none"/>
        <c:tickLblPos val="nextTo"/>
        <c:txPr>
          <a:bodyPr/>
          <a:lstStyle/>
          <a:p>
            <a:pPr>
              <a:defRPr sz="800" b="0">
                <a:solidFill>
                  <a:srgbClr val="005993"/>
                </a:solidFill>
                <a:latin typeface="Arial" pitchFamily="34" charset="0"/>
                <a:cs typeface="Arial" pitchFamily="34" charset="0"/>
              </a:defRPr>
            </a:pPr>
            <a:endParaRPr lang="en-US"/>
          </a:p>
        </c:txPr>
        <c:crossAx val="103312768"/>
        <c:crosses val="autoZero"/>
        <c:auto val="1"/>
        <c:lblAlgn val="ctr"/>
        <c:lblOffset val="100"/>
        <c:noMultiLvlLbl val="0"/>
      </c:catAx>
      <c:valAx>
        <c:axId val="103312768"/>
        <c:scaling>
          <c:orientation val="minMax"/>
        </c:scaling>
        <c:delete val="0"/>
        <c:axPos val="l"/>
        <c:numFmt formatCode="0%" sourceLinked="0"/>
        <c:majorTickMark val="out"/>
        <c:minorTickMark val="none"/>
        <c:tickLblPos val="nextTo"/>
        <c:txPr>
          <a:bodyPr/>
          <a:lstStyle/>
          <a:p>
            <a:pPr>
              <a:defRPr sz="800" b="0">
                <a:solidFill>
                  <a:srgbClr val="005993"/>
                </a:solidFill>
                <a:latin typeface="Arial" pitchFamily="34" charset="0"/>
                <a:cs typeface="Arial" pitchFamily="34" charset="0"/>
              </a:defRPr>
            </a:pPr>
            <a:endParaRPr lang="en-US"/>
          </a:p>
        </c:txPr>
        <c:crossAx val="103310848"/>
        <c:crosses val="autoZero"/>
        <c:crossBetween val="between"/>
      </c:valAx>
    </c:plotArea>
    <c:plotVisOnly val="1"/>
    <c:dispBlanksAs val="gap"/>
    <c:showDLblsOverMax val="0"/>
  </c:chart>
  <c:spPr>
    <a:noFill/>
    <a:ln>
      <a:noFill/>
    </a:ln>
  </c:spPr>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C2AC47-90BD-4DF6-AF82-F102B773D267}"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596760B6-EEC5-4FE8-A830-D490F9166BFF}">
      <dgm:prSet phldrT="[Text]" custT="1"/>
      <dgm:spPr>
        <a:solidFill>
          <a:srgbClr val="005993"/>
        </a:solidFill>
        <a:ln>
          <a:solidFill>
            <a:srgbClr val="00588F"/>
          </a:solidFill>
        </a:ln>
      </dgm:spPr>
      <dgm:t>
        <a:bodyPr/>
        <a:lstStyle/>
        <a:p>
          <a:r>
            <a:rPr lang="en-US" sz="1800" b="1" dirty="0" err="1" smtClean="0">
              <a:solidFill>
                <a:schemeClr val="bg1"/>
              </a:solidFill>
              <a:latin typeface="Arial" pitchFamily="34" charset="0"/>
              <a:cs typeface="Arial" pitchFamily="34" charset="0"/>
            </a:rPr>
            <a:t>Tiềm</a:t>
          </a:r>
          <a:r>
            <a:rPr lang="en-US" sz="1800" b="1" dirty="0" smtClean="0">
              <a:solidFill>
                <a:schemeClr val="bg1"/>
              </a:solidFill>
              <a:latin typeface="Arial" pitchFamily="34" charset="0"/>
              <a:cs typeface="Arial" pitchFamily="34" charset="0"/>
            </a:rPr>
            <a:t> </a:t>
          </a:r>
          <a:r>
            <a:rPr lang="en-US" sz="1800" b="1" dirty="0" err="1" smtClean="0">
              <a:solidFill>
                <a:schemeClr val="bg1"/>
              </a:solidFill>
              <a:latin typeface="Arial" pitchFamily="34" charset="0"/>
              <a:cs typeface="Arial" pitchFamily="34" charset="0"/>
            </a:rPr>
            <a:t>lực</a:t>
          </a:r>
          <a:r>
            <a:rPr lang="en-US" sz="1800" b="1" dirty="0" smtClean="0">
              <a:solidFill>
                <a:schemeClr val="bg1"/>
              </a:solidFill>
              <a:latin typeface="Arial" pitchFamily="34" charset="0"/>
              <a:cs typeface="Arial" pitchFamily="34" charset="0"/>
            </a:rPr>
            <a:t> </a:t>
          </a:r>
          <a:r>
            <a:rPr lang="en-US" sz="1800" b="1" dirty="0" err="1" smtClean="0">
              <a:solidFill>
                <a:schemeClr val="bg1"/>
              </a:solidFill>
              <a:latin typeface="Arial" pitchFamily="34" charset="0"/>
              <a:cs typeface="Arial" pitchFamily="34" charset="0"/>
            </a:rPr>
            <a:t>vững</a:t>
          </a:r>
          <a:r>
            <a:rPr lang="en-US" sz="1800" b="1" dirty="0" smtClean="0">
              <a:solidFill>
                <a:schemeClr val="bg1"/>
              </a:solidFill>
              <a:latin typeface="Arial" pitchFamily="34" charset="0"/>
              <a:cs typeface="Arial" pitchFamily="34" charset="0"/>
            </a:rPr>
            <a:t> </a:t>
          </a:r>
          <a:r>
            <a:rPr lang="en-US" sz="1800" b="1" dirty="0" err="1" smtClean="0">
              <a:solidFill>
                <a:schemeClr val="bg1"/>
              </a:solidFill>
              <a:latin typeface="Arial" pitchFamily="34" charset="0"/>
              <a:cs typeface="Arial" pitchFamily="34" charset="0"/>
            </a:rPr>
            <a:t>mạnh</a:t>
          </a:r>
          <a:endParaRPr lang="en-US" sz="1800" b="1" dirty="0">
            <a:latin typeface="Arial" pitchFamily="34" charset="0"/>
            <a:cs typeface="Arial" pitchFamily="34" charset="0"/>
          </a:endParaRPr>
        </a:p>
      </dgm:t>
    </dgm:pt>
    <dgm:pt modelId="{8D1DC020-39B2-4BE7-833A-6C801116E400}" type="parTrans" cxnId="{AF32A6E2-C989-4758-8DF4-FC172694E2E1}">
      <dgm:prSet/>
      <dgm:spPr/>
      <dgm:t>
        <a:bodyPr/>
        <a:lstStyle/>
        <a:p>
          <a:endParaRPr lang="en-US"/>
        </a:p>
      </dgm:t>
    </dgm:pt>
    <dgm:pt modelId="{2468B3E6-D486-4A5D-A013-FB226D1674C9}" type="sibTrans" cxnId="{AF32A6E2-C989-4758-8DF4-FC172694E2E1}">
      <dgm:prSet/>
      <dgm:spPr/>
      <dgm:t>
        <a:bodyPr/>
        <a:lstStyle/>
        <a:p>
          <a:endParaRPr lang="en-US"/>
        </a:p>
      </dgm:t>
    </dgm:pt>
    <dgm:pt modelId="{F33F1B11-98D2-444B-ADA4-ABDCBDE33D53}">
      <dgm:prSet phldrT="[Text]" custT="1"/>
      <dgm:spPr>
        <a:solidFill>
          <a:srgbClr val="D71249"/>
        </a:solidFill>
        <a:ln>
          <a:solidFill>
            <a:srgbClr val="00588F"/>
          </a:solidFill>
        </a:ln>
      </dgm:spPr>
      <dgm:t>
        <a:bodyPr/>
        <a:lstStyle/>
        <a:p>
          <a:r>
            <a:rPr lang="en-US" sz="2400" b="1" smtClean="0">
              <a:latin typeface="Arial" pitchFamily="34" charset="0"/>
              <a:cs typeface="Arial" pitchFamily="34" charset="0"/>
            </a:rPr>
            <a:t>1</a:t>
          </a:r>
          <a:endParaRPr lang="en-US" sz="2400" b="1" dirty="0">
            <a:latin typeface="Arial" pitchFamily="34" charset="0"/>
            <a:cs typeface="Arial" pitchFamily="34" charset="0"/>
          </a:endParaRPr>
        </a:p>
      </dgm:t>
    </dgm:pt>
    <dgm:pt modelId="{EA5E9567-538F-45DD-A228-BF214985FC7F}" type="parTrans" cxnId="{8A24005D-2FE4-4707-9A12-75E0AC41900E}">
      <dgm:prSet/>
      <dgm:spPr/>
      <dgm:t>
        <a:bodyPr/>
        <a:lstStyle/>
        <a:p>
          <a:endParaRPr lang="en-US"/>
        </a:p>
      </dgm:t>
    </dgm:pt>
    <dgm:pt modelId="{18B4E22F-6A6E-44B4-87FC-56381B1864E3}" type="sibTrans" cxnId="{8A24005D-2FE4-4707-9A12-75E0AC41900E}">
      <dgm:prSet/>
      <dgm:spPr>
        <a:solidFill>
          <a:srgbClr val="005BAA"/>
        </a:solidFill>
      </dgm:spPr>
      <dgm:t>
        <a:bodyPr/>
        <a:lstStyle/>
        <a:p>
          <a:endParaRPr lang="en-US" sz="2400" b="1">
            <a:latin typeface="Arial" pitchFamily="34" charset="0"/>
            <a:cs typeface="Arial" pitchFamily="34" charset="0"/>
          </a:endParaRPr>
        </a:p>
      </dgm:t>
    </dgm:pt>
    <dgm:pt modelId="{BA335DB3-1B39-4237-A0DC-8ECAA9B22E38}">
      <dgm:prSet phldrT="[Text]" custT="1"/>
      <dgm:spPr>
        <a:solidFill>
          <a:srgbClr val="D71249"/>
        </a:solidFill>
        <a:ln>
          <a:solidFill>
            <a:srgbClr val="00588F"/>
          </a:solidFill>
        </a:ln>
      </dgm:spPr>
      <dgm:t>
        <a:bodyPr/>
        <a:lstStyle/>
        <a:p>
          <a:r>
            <a:rPr lang="en-US" sz="2400" b="1" smtClean="0">
              <a:latin typeface="Arial" pitchFamily="34" charset="0"/>
              <a:cs typeface="Arial" pitchFamily="34" charset="0"/>
            </a:rPr>
            <a:t>2</a:t>
          </a:r>
          <a:endParaRPr lang="en-US" sz="2400" b="1" dirty="0">
            <a:latin typeface="Arial" pitchFamily="34" charset="0"/>
            <a:cs typeface="Arial" pitchFamily="34" charset="0"/>
          </a:endParaRPr>
        </a:p>
      </dgm:t>
    </dgm:pt>
    <dgm:pt modelId="{36BAB3BE-4569-443B-A0B3-502D8ECCE74D}" type="parTrans" cxnId="{832A27A4-99CA-4CE4-B5DB-4003AC19A679}">
      <dgm:prSet/>
      <dgm:spPr/>
      <dgm:t>
        <a:bodyPr/>
        <a:lstStyle/>
        <a:p>
          <a:endParaRPr lang="en-US"/>
        </a:p>
      </dgm:t>
    </dgm:pt>
    <dgm:pt modelId="{9D4FD740-5318-49E4-B8E1-06B39F5DAB93}" type="sibTrans" cxnId="{832A27A4-99CA-4CE4-B5DB-4003AC19A679}">
      <dgm:prSet/>
      <dgm:spPr>
        <a:solidFill>
          <a:srgbClr val="005BAA"/>
        </a:solidFill>
      </dgm:spPr>
      <dgm:t>
        <a:bodyPr/>
        <a:lstStyle/>
        <a:p>
          <a:endParaRPr lang="en-US" sz="2400" b="1">
            <a:latin typeface="Arial" pitchFamily="34" charset="0"/>
            <a:cs typeface="Arial" pitchFamily="34" charset="0"/>
          </a:endParaRPr>
        </a:p>
      </dgm:t>
    </dgm:pt>
    <dgm:pt modelId="{E709763B-11DE-45C0-B43F-C7D5F1210AA7}">
      <dgm:prSet phldrT="[Text]" custT="1"/>
      <dgm:spPr>
        <a:solidFill>
          <a:srgbClr val="D71249"/>
        </a:solidFill>
        <a:ln>
          <a:solidFill>
            <a:srgbClr val="00588F"/>
          </a:solidFill>
        </a:ln>
      </dgm:spPr>
      <dgm:t>
        <a:bodyPr/>
        <a:lstStyle/>
        <a:p>
          <a:r>
            <a:rPr lang="en-US" sz="2400" b="1" smtClean="0">
              <a:latin typeface="Arial" pitchFamily="34" charset="0"/>
              <a:cs typeface="Arial" pitchFamily="34" charset="0"/>
            </a:rPr>
            <a:t>7</a:t>
          </a:r>
          <a:endParaRPr lang="en-US" sz="2400" b="1" dirty="0">
            <a:latin typeface="Arial" pitchFamily="34" charset="0"/>
            <a:cs typeface="Arial" pitchFamily="34" charset="0"/>
          </a:endParaRPr>
        </a:p>
      </dgm:t>
    </dgm:pt>
    <dgm:pt modelId="{39440756-804E-454F-BEB6-1EFE55FA2E68}" type="parTrans" cxnId="{68C3C4AA-A2CA-4121-95B0-7B4717011FFC}">
      <dgm:prSet/>
      <dgm:spPr/>
      <dgm:t>
        <a:bodyPr/>
        <a:lstStyle/>
        <a:p>
          <a:endParaRPr lang="en-US"/>
        </a:p>
      </dgm:t>
    </dgm:pt>
    <dgm:pt modelId="{0F97D924-02C3-4E2E-AED8-ABB8C275ADF4}" type="sibTrans" cxnId="{68C3C4AA-A2CA-4121-95B0-7B4717011FFC}">
      <dgm:prSet/>
      <dgm:spPr>
        <a:solidFill>
          <a:srgbClr val="005BAA"/>
        </a:solidFill>
      </dgm:spPr>
      <dgm:t>
        <a:bodyPr/>
        <a:lstStyle/>
        <a:p>
          <a:endParaRPr lang="en-US" sz="2400" b="1">
            <a:latin typeface="Arial" pitchFamily="34" charset="0"/>
            <a:cs typeface="Arial" pitchFamily="34" charset="0"/>
          </a:endParaRPr>
        </a:p>
      </dgm:t>
    </dgm:pt>
    <dgm:pt modelId="{833DD196-E17C-41D6-B3B9-D68085286C8F}">
      <dgm:prSet phldrT="[Text]" custT="1"/>
      <dgm:spPr>
        <a:solidFill>
          <a:srgbClr val="D71249"/>
        </a:solidFill>
        <a:ln>
          <a:solidFill>
            <a:srgbClr val="00588F"/>
          </a:solidFill>
        </a:ln>
      </dgm:spPr>
      <dgm:t>
        <a:bodyPr/>
        <a:lstStyle/>
        <a:p>
          <a:r>
            <a:rPr lang="en-US" sz="2400" b="1" smtClean="0">
              <a:latin typeface="Arial" pitchFamily="34" charset="0"/>
              <a:cs typeface="Arial" pitchFamily="34" charset="0"/>
            </a:rPr>
            <a:t>8</a:t>
          </a:r>
          <a:endParaRPr lang="en-US" sz="2400" b="1" dirty="0">
            <a:latin typeface="Arial" pitchFamily="34" charset="0"/>
            <a:cs typeface="Arial" pitchFamily="34" charset="0"/>
          </a:endParaRPr>
        </a:p>
      </dgm:t>
    </dgm:pt>
    <dgm:pt modelId="{70756C9F-A2EC-4E94-9E8D-2F013C1E716A}" type="parTrans" cxnId="{BE6DF3CB-B2DE-4264-9374-3BAB64A95AAF}">
      <dgm:prSet/>
      <dgm:spPr/>
      <dgm:t>
        <a:bodyPr/>
        <a:lstStyle/>
        <a:p>
          <a:endParaRPr lang="en-US"/>
        </a:p>
      </dgm:t>
    </dgm:pt>
    <dgm:pt modelId="{7ED9B4BE-57D1-4B6F-B998-E20838629711}" type="sibTrans" cxnId="{BE6DF3CB-B2DE-4264-9374-3BAB64A95AAF}">
      <dgm:prSet/>
      <dgm:spPr>
        <a:solidFill>
          <a:srgbClr val="00588F"/>
        </a:solidFill>
        <a:ln>
          <a:solidFill>
            <a:srgbClr val="00588F"/>
          </a:solidFill>
        </a:ln>
      </dgm:spPr>
      <dgm:t>
        <a:bodyPr/>
        <a:lstStyle/>
        <a:p>
          <a:endParaRPr lang="en-US" sz="2400" b="1">
            <a:latin typeface="Arial" pitchFamily="34" charset="0"/>
            <a:cs typeface="Arial" pitchFamily="34" charset="0"/>
          </a:endParaRPr>
        </a:p>
      </dgm:t>
    </dgm:pt>
    <dgm:pt modelId="{A5C77E67-3468-4966-B244-066A08635FCD}">
      <dgm:prSet custT="1"/>
      <dgm:spPr>
        <a:solidFill>
          <a:srgbClr val="D71249"/>
        </a:solidFill>
        <a:ln>
          <a:solidFill>
            <a:srgbClr val="00588F"/>
          </a:solidFill>
        </a:ln>
      </dgm:spPr>
      <dgm:t>
        <a:bodyPr/>
        <a:lstStyle/>
        <a:p>
          <a:r>
            <a:rPr lang="en-US" sz="2400" b="1" smtClean="0">
              <a:latin typeface="Arial" pitchFamily="34" charset="0"/>
              <a:cs typeface="Arial" pitchFamily="34" charset="0"/>
            </a:rPr>
            <a:t>3</a:t>
          </a:r>
          <a:endParaRPr lang="en-US" sz="2400" b="1" dirty="0">
            <a:latin typeface="Arial" pitchFamily="34" charset="0"/>
            <a:cs typeface="Arial" pitchFamily="34" charset="0"/>
          </a:endParaRPr>
        </a:p>
      </dgm:t>
    </dgm:pt>
    <dgm:pt modelId="{1F90E26F-07A5-466A-9C18-6EED9FF1E436}" type="parTrans" cxnId="{EA8A91E8-9ED7-428C-999E-995CA2B5AE41}">
      <dgm:prSet/>
      <dgm:spPr/>
      <dgm:t>
        <a:bodyPr/>
        <a:lstStyle/>
        <a:p>
          <a:endParaRPr lang="en-US"/>
        </a:p>
      </dgm:t>
    </dgm:pt>
    <dgm:pt modelId="{F658D3BF-C518-4783-98B9-F2E60034B7DF}" type="sibTrans" cxnId="{EA8A91E8-9ED7-428C-999E-995CA2B5AE41}">
      <dgm:prSet/>
      <dgm:spPr>
        <a:solidFill>
          <a:srgbClr val="005BAA"/>
        </a:solidFill>
      </dgm:spPr>
      <dgm:t>
        <a:bodyPr/>
        <a:lstStyle/>
        <a:p>
          <a:endParaRPr lang="en-US" sz="2400" b="1">
            <a:latin typeface="Arial" pitchFamily="34" charset="0"/>
            <a:cs typeface="Arial" pitchFamily="34" charset="0"/>
          </a:endParaRPr>
        </a:p>
      </dgm:t>
    </dgm:pt>
    <dgm:pt modelId="{0743D933-B2CE-4A01-979B-17E053C9C85A}">
      <dgm:prSet custT="1"/>
      <dgm:spPr>
        <a:solidFill>
          <a:srgbClr val="D71249"/>
        </a:solidFill>
        <a:ln>
          <a:solidFill>
            <a:srgbClr val="00588F"/>
          </a:solidFill>
        </a:ln>
      </dgm:spPr>
      <dgm:t>
        <a:bodyPr/>
        <a:lstStyle/>
        <a:p>
          <a:r>
            <a:rPr lang="en-US" sz="2400" b="1" smtClean="0">
              <a:latin typeface="Arial" pitchFamily="34" charset="0"/>
              <a:cs typeface="Arial" pitchFamily="34" charset="0"/>
            </a:rPr>
            <a:t>6</a:t>
          </a:r>
          <a:endParaRPr lang="en-US" sz="2400" b="1" dirty="0">
            <a:latin typeface="Arial" pitchFamily="34" charset="0"/>
            <a:cs typeface="Arial" pitchFamily="34" charset="0"/>
          </a:endParaRPr>
        </a:p>
      </dgm:t>
    </dgm:pt>
    <dgm:pt modelId="{32F2DEBF-28D6-4E94-8C03-BE4F6D1E0B3B}" type="parTrans" cxnId="{3C26A322-40C8-41FD-821C-78D94F44B796}">
      <dgm:prSet/>
      <dgm:spPr/>
      <dgm:t>
        <a:bodyPr/>
        <a:lstStyle/>
        <a:p>
          <a:endParaRPr lang="en-US"/>
        </a:p>
      </dgm:t>
    </dgm:pt>
    <dgm:pt modelId="{A60087CD-7EAE-4B3E-9C4D-30DA772C01A0}" type="sibTrans" cxnId="{3C26A322-40C8-41FD-821C-78D94F44B796}">
      <dgm:prSet/>
      <dgm:spPr>
        <a:solidFill>
          <a:srgbClr val="005BAA"/>
        </a:solidFill>
      </dgm:spPr>
      <dgm:t>
        <a:bodyPr/>
        <a:lstStyle/>
        <a:p>
          <a:endParaRPr lang="en-US" sz="2400" b="1">
            <a:latin typeface="Arial" pitchFamily="34" charset="0"/>
            <a:cs typeface="Arial" pitchFamily="34" charset="0"/>
          </a:endParaRPr>
        </a:p>
      </dgm:t>
    </dgm:pt>
    <dgm:pt modelId="{B802524C-2E90-4B4F-B747-3038929F0AC9}">
      <dgm:prSet custT="1"/>
      <dgm:spPr>
        <a:solidFill>
          <a:srgbClr val="D71249"/>
        </a:solidFill>
        <a:ln>
          <a:solidFill>
            <a:srgbClr val="00588F"/>
          </a:solidFill>
        </a:ln>
      </dgm:spPr>
      <dgm:t>
        <a:bodyPr/>
        <a:lstStyle/>
        <a:p>
          <a:r>
            <a:rPr lang="en-US" sz="2400" b="1" smtClean="0">
              <a:latin typeface="Arial" pitchFamily="34" charset="0"/>
              <a:cs typeface="Arial" pitchFamily="34" charset="0"/>
            </a:rPr>
            <a:t>4</a:t>
          </a:r>
          <a:endParaRPr lang="en-US" sz="2400" b="1" dirty="0">
            <a:latin typeface="Arial" pitchFamily="34" charset="0"/>
            <a:cs typeface="Arial" pitchFamily="34" charset="0"/>
          </a:endParaRPr>
        </a:p>
      </dgm:t>
    </dgm:pt>
    <dgm:pt modelId="{ADE1EF55-BA94-4BFC-813C-EB170D12FA6D}" type="parTrans" cxnId="{8FCB66C7-7684-4405-A514-46C670AAA894}">
      <dgm:prSet/>
      <dgm:spPr/>
      <dgm:t>
        <a:bodyPr/>
        <a:lstStyle/>
        <a:p>
          <a:endParaRPr lang="en-US"/>
        </a:p>
      </dgm:t>
    </dgm:pt>
    <dgm:pt modelId="{B4A6577D-FEA9-4EA9-B992-2B86EBE8DA3D}" type="sibTrans" cxnId="{8FCB66C7-7684-4405-A514-46C670AAA894}">
      <dgm:prSet/>
      <dgm:spPr>
        <a:solidFill>
          <a:srgbClr val="005BAA"/>
        </a:solidFill>
      </dgm:spPr>
      <dgm:t>
        <a:bodyPr/>
        <a:lstStyle/>
        <a:p>
          <a:endParaRPr lang="en-US" sz="2400" b="1">
            <a:latin typeface="Arial" pitchFamily="34" charset="0"/>
            <a:cs typeface="Arial" pitchFamily="34" charset="0"/>
          </a:endParaRPr>
        </a:p>
      </dgm:t>
    </dgm:pt>
    <dgm:pt modelId="{CAF33FCA-9D79-4C4B-BDF8-821612EE5C21}">
      <dgm:prSet custT="1"/>
      <dgm:spPr>
        <a:solidFill>
          <a:srgbClr val="D71249"/>
        </a:solidFill>
        <a:ln>
          <a:solidFill>
            <a:srgbClr val="00588F"/>
          </a:solidFill>
        </a:ln>
      </dgm:spPr>
      <dgm:t>
        <a:bodyPr/>
        <a:lstStyle/>
        <a:p>
          <a:r>
            <a:rPr lang="en-US" sz="2400" b="1" smtClean="0">
              <a:latin typeface="Arial" pitchFamily="34" charset="0"/>
              <a:cs typeface="Arial" pitchFamily="34" charset="0"/>
            </a:rPr>
            <a:t>5</a:t>
          </a:r>
          <a:endParaRPr lang="en-US" sz="2400" b="1" dirty="0">
            <a:latin typeface="Arial" pitchFamily="34" charset="0"/>
            <a:cs typeface="Arial" pitchFamily="34" charset="0"/>
          </a:endParaRPr>
        </a:p>
      </dgm:t>
    </dgm:pt>
    <dgm:pt modelId="{B50423D7-85D5-4E51-A6AF-7B1AA715E30C}" type="parTrans" cxnId="{1E3763B3-FDF4-4CB5-98BF-13C83968F5CE}">
      <dgm:prSet/>
      <dgm:spPr/>
      <dgm:t>
        <a:bodyPr/>
        <a:lstStyle/>
        <a:p>
          <a:endParaRPr lang="en-US"/>
        </a:p>
      </dgm:t>
    </dgm:pt>
    <dgm:pt modelId="{5E02804A-1C69-4507-9232-E99E331D5D64}" type="sibTrans" cxnId="{1E3763B3-FDF4-4CB5-98BF-13C83968F5CE}">
      <dgm:prSet/>
      <dgm:spPr>
        <a:solidFill>
          <a:srgbClr val="005BAA"/>
        </a:solidFill>
      </dgm:spPr>
      <dgm:t>
        <a:bodyPr/>
        <a:lstStyle/>
        <a:p>
          <a:endParaRPr lang="en-US" sz="2400" b="1">
            <a:latin typeface="Arial" pitchFamily="34" charset="0"/>
            <a:cs typeface="Arial" pitchFamily="34" charset="0"/>
          </a:endParaRPr>
        </a:p>
      </dgm:t>
    </dgm:pt>
    <dgm:pt modelId="{52B74CD4-12CE-4710-9A92-B8DAB3037655}" type="pres">
      <dgm:prSet presAssocID="{ABC2AC47-90BD-4DF6-AF82-F102B773D267}" presName="Name0" presStyleCnt="0">
        <dgm:presLayoutVars>
          <dgm:chMax val="1"/>
          <dgm:dir/>
          <dgm:animLvl val="ctr"/>
          <dgm:resizeHandles val="exact"/>
        </dgm:presLayoutVars>
      </dgm:prSet>
      <dgm:spPr/>
      <dgm:t>
        <a:bodyPr/>
        <a:lstStyle/>
        <a:p>
          <a:endParaRPr lang="en-US"/>
        </a:p>
      </dgm:t>
    </dgm:pt>
    <dgm:pt modelId="{988AB565-CA95-4AB8-B101-8C6F8990F655}" type="pres">
      <dgm:prSet presAssocID="{596760B6-EEC5-4FE8-A830-D490F9166BFF}" presName="centerShape" presStyleLbl="node0" presStyleIdx="0" presStyleCnt="1" custScaleX="166062" custScaleY="148449"/>
      <dgm:spPr/>
      <dgm:t>
        <a:bodyPr/>
        <a:lstStyle/>
        <a:p>
          <a:endParaRPr lang="en-US"/>
        </a:p>
      </dgm:t>
    </dgm:pt>
    <dgm:pt modelId="{2EE90759-99F0-4AD9-96C5-C9418F5DDF5C}" type="pres">
      <dgm:prSet presAssocID="{F33F1B11-98D2-444B-ADA4-ABDCBDE33D53}" presName="node" presStyleLbl="node1" presStyleIdx="0" presStyleCnt="8">
        <dgm:presLayoutVars>
          <dgm:bulletEnabled val="1"/>
        </dgm:presLayoutVars>
      </dgm:prSet>
      <dgm:spPr/>
      <dgm:t>
        <a:bodyPr/>
        <a:lstStyle/>
        <a:p>
          <a:endParaRPr lang="en-US"/>
        </a:p>
      </dgm:t>
    </dgm:pt>
    <dgm:pt modelId="{1462E49C-130F-48A0-A93A-1ED84650EFFD}" type="pres">
      <dgm:prSet presAssocID="{F33F1B11-98D2-444B-ADA4-ABDCBDE33D53}" presName="dummy" presStyleCnt="0"/>
      <dgm:spPr/>
    </dgm:pt>
    <dgm:pt modelId="{579520AE-AB6F-4250-AA4D-8C6EA8DDDA86}" type="pres">
      <dgm:prSet presAssocID="{18B4E22F-6A6E-44B4-87FC-56381B1864E3}" presName="sibTrans" presStyleLbl="sibTrans2D1" presStyleIdx="0" presStyleCnt="8" custLinFactNeighborX="-1248" custLinFactNeighborY="1741"/>
      <dgm:spPr/>
      <dgm:t>
        <a:bodyPr/>
        <a:lstStyle/>
        <a:p>
          <a:endParaRPr lang="en-US"/>
        </a:p>
      </dgm:t>
    </dgm:pt>
    <dgm:pt modelId="{F96BF803-2561-44D4-9BC7-9A3250F88CD7}" type="pres">
      <dgm:prSet presAssocID="{BA335DB3-1B39-4237-A0DC-8ECAA9B22E38}" presName="node" presStyleLbl="node1" presStyleIdx="1" presStyleCnt="8">
        <dgm:presLayoutVars>
          <dgm:bulletEnabled val="1"/>
        </dgm:presLayoutVars>
      </dgm:prSet>
      <dgm:spPr/>
      <dgm:t>
        <a:bodyPr/>
        <a:lstStyle/>
        <a:p>
          <a:endParaRPr lang="en-US"/>
        </a:p>
      </dgm:t>
    </dgm:pt>
    <dgm:pt modelId="{EC5243DE-A4DB-4A45-B6F1-F1CA10E5BDCB}" type="pres">
      <dgm:prSet presAssocID="{BA335DB3-1B39-4237-A0DC-8ECAA9B22E38}" presName="dummy" presStyleCnt="0"/>
      <dgm:spPr/>
    </dgm:pt>
    <dgm:pt modelId="{253C3F1A-4D98-4513-BFB8-0EAFD7812555}" type="pres">
      <dgm:prSet presAssocID="{9D4FD740-5318-49E4-B8E1-06B39F5DAB93}" presName="sibTrans" presStyleLbl="sibTrans2D1" presStyleIdx="1" presStyleCnt="8"/>
      <dgm:spPr/>
      <dgm:t>
        <a:bodyPr/>
        <a:lstStyle/>
        <a:p>
          <a:endParaRPr lang="en-US"/>
        </a:p>
      </dgm:t>
    </dgm:pt>
    <dgm:pt modelId="{36601AD5-3A56-495C-8723-2CACD21065AA}" type="pres">
      <dgm:prSet presAssocID="{A5C77E67-3468-4966-B244-066A08635FCD}" presName="node" presStyleLbl="node1" presStyleIdx="2" presStyleCnt="8">
        <dgm:presLayoutVars>
          <dgm:bulletEnabled val="1"/>
        </dgm:presLayoutVars>
      </dgm:prSet>
      <dgm:spPr/>
      <dgm:t>
        <a:bodyPr/>
        <a:lstStyle/>
        <a:p>
          <a:endParaRPr lang="en-US"/>
        </a:p>
      </dgm:t>
    </dgm:pt>
    <dgm:pt modelId="{3FD17324-65C7-4EAC-B0B8-A776BB1886F9}" type="pres">
      <dgm:prSet presAssocID="{A5C77E67-3468-4966-B244-066A08635FCD}" presName="dummy" presStyleCnt="0"/>
      <dgm:spPr/>
    </dgm:pt>
    <dgm:pt modelId="{A5BF3D86-8D21-41B0-9A11-62D5B0D30BB4}" type="pres">
      <dgm:prSet presAssocID="{F658D3BF-C518-4783-98B9-F2E60034B7DF}" presName="sibTrans" presStyleLbl="sibTrans2D1" presStyleIdx="2" presStyleCnt="8"/>
      <dgm:spPr/>
      <dgm:t>
        <a:bodyPr/>
        <a:lstStyle/>
        <a:p>
          <a:endParaRPr lang="en-US"/>
        </a:p>
      </dgm:t>
    </dgm:pt>
    <dgm:pt modelId="{BEED4D37-D90D-4C08-920E-774923C78B04}" type="pres">
      <dgm:prSet presAssocID="{B802524C-2E90-4B4F-B747-3038929F0AC9}" presName="node" presStyleLbl="node1" presStyleIdx="3" presStyleCnt="8">
        <dgm:presLayoutVars>
          <dgm:bulletEnabled val="1"/>
        </dgm:presLayoutVars>
      </dgm:prSet>
      <dgm:spPr/>
      <dgm:t>
        <a:bodyPr/>
        <a:lstStyle/>
        <a:p>
          <a:endParaRPr lang="en-US"/>
        </a:p>
      </dgm:t>
    </dgm:pt>
    <dgm:pt modelId="{9BDF95B6-F0D8-48BE-8898-16BBBA1541FD}" type="pres">
      <dgm:prSet presAssocID="{B802524C-2E90-4B4F-B747-3038929F0AC9}" presName="dummy" presStyleCnt="0"/>
      <dgm:spPr/>
    </dgm:pt>
    <dgm:pt modelId="{08D2B2BB-9B39-4541-8F90-7536F463A7AB}" type="pres">
      <dgm:prSet presAssocID="{B4A6577D-FEA9-4EA9-B992-2B86EBE8DA3D}" presName="sibTrans" presStyleLbl="sibTrans2D1" presStyleIdx="3" presStyleCnt="8"/>
      <dgm:spPr/>
      <dgm:t>
        <a:bodyPr/>
        <a:lstStyle/>
        <a:p>
          <a:endParaRPr lang="en-US"/>
        </a:p>
      </dgm:t>
    </dgm:pt>
    <dgm:pt modelId="{87AA909D-2E38-4BB0-8145-2F6E047D2DD6}" type="pres">
      <dgm:prSet presAssocID="{CAF33FCA-9D79-4C4B-BDF8-821612EE5C21}" presName="node" presStyleLbl="node1" presStyleIdx="4" presStyleCnt="8">
        <dgm:presLayoutVars>
          <dgm:bulletEnabled val="1"/>
        </dgm:presLayoutVars>
      </dgm:prSet>
      <dgm:spPr/>
      <dgm:t>
        <a:bodyPr/>
        <a:lstStyle/>
        <a:p>
          <a:endParaRPr lang="en-US"/>
        </a:p>
      </dgm:t>
    </dgm:pt>
    <dgm:pt modelId="{4C06C175-F694-41E8-BF02-340F3F35D3D7}" type="pres">
      <dgm:prSet presAssocID="{CAF33FCA-9D79-4C4B-BDF8-821612EE5C21}" presName="dummy" presStyleCnt="0"/>
      <dgm:spPr/>
    </dgm:pt>
    <dgm:pt modelId="{91AD484C-611B-4E1D-9D00-A40ADEAE2BF6}" type="pres">
      <dgm:prSet presAssocID="{5E02804A-1C69-4507-9232-E99E331D5D64}" presName="sibTrans" presStyleLbl="sibTrans2D1" presStyleIdx="4" presStyleCnt="8"/>
      <dgm:spPr/>
      <dgm:t>
        <a:bodyPr/>
        <a:lstStyle/>
        <a:p>
          <a:endParaRPr lang="en-US"/>
        </a:p>
      </dgm:t>
    </dgm:pt>
    <dgm:pt modelId="{6DF94951-EEE1-472B-878A-EB0019530DED}" type="pres">
      <dgm:prSet presAssocID="{0743D933-B2CE-4A01-979B-17E053C9C85A}" presName="node" presStyleLbl="node1" presStyleIdx="5" presStyleCnt="8">
        <dgm:presLayoutVars>
          <dgm:bulletEnabled val="1"/>
        </dgm:presLayoutVars>
      </dgm:prSet>
      <dgm:spPr/>
      <dgm:t>
        <a:bodyPr/>
        <a:lstStyle/>
        <a:p>
          <a:endParaRPr lang="en-US"/>
        </a:p>
      </dgm:t>
    </dgm:pt>
    <dgm:pt modelId="{DD7EEB09-092B-48E3-A0F7-4735D5094FCB}" type="pres">
      <dgm:prSet presAssocID="{0743D933-B2CE-4A01-979B-17E053C9C85A}" presName="dummy" presStyleCnt="0"/>
      <dgm:spPr/>
    </dgm:pt>
    <dgm:pt modelId="{A8BAA843-7776-4E2F-8C75-9FA5E2516691}" type="pres">
      <dgm:prSet presAssocID="{A60087CD-7EAE-4B3E-9C4D-30DA772C01A0}" presName="sibTrans" presStyleLbl="sibTrans2D1" presStyleIdx="5" presStyleCnt="8"/>
      <dgm:spPr/>
      <dgm:t>
        <a:bodyPr/>
        <a:lstStyle/>
        <a:p>
          <a:endParaRPr lang="en-US"/>
        </a:p>
      </dgm:t>
    </dgm:pt>
    <dgm:pt modelId="{2B7B8E8D-5F0E-45A6-B680-9522AC5BC818}" type="pres">
      <dgm:prSet presAssocID="{E709763B-11DE-45C0-B43F-C7D5F1210AA7}" presName="node" presStyleLbl="node1" presStyleIdx="6" presStyleCnt="8">
        <dgm:presLayoutVars>
          <dgm:bulletEnabled val="1"/>
        </dgm:presLayoutVars>
      </dgm:prSet>
      <dgm:spPr/>
      <dgm:t>
        <a:bodyPr/>
        <a:lstStyle/>
        <a:p>
          <a:endParaRPr lang="en-US"/>
        </a:p>
      </dgm:t>
    </dgm:pt>
    <dgm:pt modelId="{95B43A01-DD6D-4A25-8B2E-848EF2CFF60F}" type="pres">
      <dgm:prSet presAssocID="{E709763B-11DE-45C0-B43F-C7D5F1210AA7}" presName="dummy" presStyleCnt="0"/>
      <dgm:spPr/>
    </dgm:pt>
    <dgm:pt modelId="{3D1A79A2-EEE5-4B72-89C0-CA4214265FC0}" type="pres">
      <dgm:prSet presAssocID="{0F97D924-02C3-4E2E-AED8-ABB8C275ADF4}" presName="sibTrans" presStyleLbl="sibTrans2D1" presStyleIdx="6" presStyleCnt="8"/>
      <dgm:spPr/>
      <dgm:t>
        <a:bodyPr/>
        <a:lstStyle/>
        <a:p>
          <a:endParaRPr lang="en-US"/>
        </a:p>
      </dgm:t>
    </dgm:pt>
    <dgm:pt modelId="{B266E9CF-7162-4EA6-91C7-884FD1CAC9C9}" type="pres">
      <dgm:prSet presAssocID="{833DD196-E17C-41D6-B3B9-D68085286C8F}" presName="node" presStyleLbl="node1" presStyleIdx="7" presStyleCnt="8">
        <dgm:presLayoutVars>
          <dgm:bulletEnabled val="1"/>
        </dgm:presLayoutVars>
      </dgm:prSet>
      <dgm:spPr/>
      <dgm:t>
        <a:bodyPr/>
        <a:lstStyle/>
        <a:p>
          <a:endParaRPr lang="en-US"/>
        </a:p>
      </dgm:t>
    </dgm:pt>
    <dgm:pt modelId="{99B2FD93-E79E-48BE-8143-4B23B0085BB6}" type="pres">
      <dgm:prSet presAssocID="{833DD196-E17C-41D6-B3B9-D68085286C8F}" presName="dummy" presStyleCnt="0"/>
      <dgm:spPr/>
    </dgm:pt>
    <dgm:pt modelId="{8639B6A8-01ED-421A-9051-6E809F209851}" type="pres">
      <dgm:prSet presAssocID="{7ED9B4BE-57D1-4B6F-B998-E20838629711}" presName="sibTrans" presStyleLbl="sibTrans2D1" presStyleIdx="7" presStyleCnt="8"/>
      <dgm:spPr/>
      <dgm:t>
        <a:bodyPr/>
        <a:lstStyle/>
        <a:p>
          <a:endParaRPr lang="en-US"/>
        </a:p>
      </dgm:t>
    </dgm:pt>
  </dgm:ptLst>
  <dgm:cxnLst>
    <dgm:cxn modelId="{D3D6B239-2BDC-4113-876B-E7598140A92D}" type="presOf" srcId="{9D4FD740-5318-49E4-B8E1-06B39F5DAB93}" destId="{253C3F1A-4D98-4513-BFB8-0EAFD7812555}" srcOrd="0" destOrd="0" presId="urn:microsoft.com/office/officeart/2005/8/layout/radial6"/>
    <dgm:cxn modelId="{EA8A91E8-9ED7-428C-999E-995CA2B5AE41}" srcId="{596760B6-EEC5-4FE8-A830-D490F9166BFF}" destId="{A5C77E67-3468-4966-B244-066A08635FCD}" srcOrd="2" destOrd="0" parTransId="{1F90E26F-07A5-466A-9C18-6EED9FF1E436}" sibTransId="{F658D3BF-C518-4783-98B9-F2E60034B7DF}"/>
    <dgm:cxn modelId="{8F2942FF-13F9-45B3-80B6-4616CFF11BA9}" type="presOf" srcId="{596760B6-EEC5-4FE8-A830-D490F9166BFF}" destId="{988AB565-CA95-4AB8-B101-8C6F8990F655}" srcOrd="0" destOrd="0" presId="urn:microsoft.com/office/officeart/2005/8/layout/radial6"/>
    <dgm:cxn modelId="{272DB888-E0C2-4514-BA37-85D1F7CA946B}" type="presOf" srcId="{0F97D924-02C3-4E2E-AED8-ABB8C275ADF4}" destId="{3D1A79A2-EEE5-4B72-89C0-CA4214265FC0}" srcOrd="0" destOrd="0" presId="urn:microsoft.com/office/officeart/2005/8/layout/radial6"/>
    <dgm:cxn modelId="{3FFD0E25-DE6A-463F-BA14-1F38EA80BDD5}" type="presOf" srcId="{E709763B-11DE-45C0-B43F-C7D5F1210AA7}" destId="{2B7B8E8D-5F0E-45A6-B680-9522AC5BC818}" srcOrd="0" destOrd="0" presId="urn:microsoft.com/office/officeart/2005/8/layout/radial6"/>
    <dgm:cxn modelId="{68C3C4AA-A2CA-4121-95B0-7B4717011FFC}" srcId="{596760B6-EEC5-4FE8-A830-D490F9166BFF}" destId="{E709763B-11DE-45C0-B43F-C7D5F1210AA7}" srcOrd="6" destOrd="0" parTransId="{39440756-804E-454F-BEB6-1EFE55FA2E68}" sibTransId="{0F97D924-02C3-4E2E-AED8-ABB8C275ADF4}"/>
    <dgm:cxn modelId="{1E3763B3-FDF4-4CB5-98BF-13C83968F5CE}" srcId="{596760B6-EEC5-4FE8-A830-D490F9166BFF}" destId="{CAF33FCA-9D79-4C4B-BDF8-821612EE5C21}" srcOrd="4" destOrd="0" parTransId="{B50423D7-85D5-4E51-A6AF-7B1AA715E30C}" sibTransId="{5E02804A-1C69-4507-9232-E99E331D5D64}"/>
    <dgm:cxn modelId="{4CDA9B51-30B3-4DBC-83E1-EA73BE8F208F}" type="presOf" srcId="{CAF33FCA-9D79-4C4B-BDF8-821612EE5C21}" destId="{87AA909D-2E38-4BB0-8145-2F6E047D2DD6}" srcOrd="0" destOrd="0" presId="urn:microsoft.com/office/officeart/2005/8/layout/radial6"/>
    <dgm:cxn modelId="{AA74F5E3-4135-4931-9506-905874652FC6}" type="presOf" srcId="{18B4E22F-6A6E-44B4-87FC-56381B1864E3}" destId="{579520AE-AB6F-4250-AA4D-8C6EA8DDDA86}" srcOrd="0" destOrd="0" presId="urn:microsoft.com/office/officeart/2005/8/layout/radial6"/>
    <dgm:cxn modelId="{CEA3786C-4D12-47B5-A0EA-D48DA152A87F}" type="presOf" srcId="{B802524C-2E90-4B4F-B747-3038929F0AC9}" destId="{BEED4D37-D90D-4C08-920E-774923C78B04}" srcOrd="0" destOrd="0" presId="urn:microsoft.com/office/officeart/2005/8/layout/radial6"/>
    <dgm:cxn modelId="{ECFE159C-C6D0-499C-B7E3-28F244B1E190}" type="presOf" srcId="{7ED9B4BE-57D1-4B6F-B998-E20838629711}" destId="{8639B6A8-01ED-421A-9051-6E809F209851}" srcOrd="0" destOrd="0" presId="urn:microsoft.com/office/officeart/2005/8/layout/radial6"/>
    <dgm:cxn modelId="{44F3E236-543E-4271-AFC9-E0EE5B037088}" type="presOf" srcId="{F658D3BF-C518-4783-98B9-F2E60034B7DF}" destId="{A5BF3D86-8D21-41B0-9A11-62D5B0D30BB4}" srcOrd="0" destOrd="0" presId="urn:microsoft.com/office/officeart/2005/8/layout/radial6"/>
    <dgm:cxn modelId="{F28E9836-1F1F-4D7E-BE20-98AD85CE43D8}" type="presOf" srcId="{5E02804A-1C69-4507-9232-E99E331D5D64}" destId="{91AD484C-611B-4E1D-9D00-A40ADEAE2BF6}" srcOrd="0" destOrd="0" presId="urn:microsoft.com/office/officeart/2005/8/layout/radial6"/>
    <dgm:cxn modelId="{8A24005D-2FE4-4707-9A12-75E0AC41900E}" srcId="{596760B6-EEC5-4FE8-A830-D490F9166BFF}" destId="{F33F1B11-98D2-444B-ADA4-ABDCBDE33D53}" srcOrd="0" destOrd="0" parTransId="{EA5E9567-538F-45DD-A228-BF214985FC7F}" sibTransId="{18B4E22F-6A6E-44B4-87FC-56381B1864E3}"/>
    <dgm:cxn modelId="{30EF9E29-FD17-446F-9415-3DCF88E0696D}" type="presOf" srcId="{0743D933-B2CE-4A01-979B-17E053C9C85A}" destId="{6DF94951-EEE1-472B-878A-EB0019530DED}" srcOrd="0" destOrd="0" presId="urn:microsoft.com/office/officeart/2005/8/layout/radial6"/>
    <dgm:cxn modelId="{348078D7-607B-4775-BA91-EBD8C5E4FE47}" type="presOf" srcId="{F33F1B11-98D2-444B-ADA4-ABDCBDE33D53}" destId="{2EE90759-99F0-4AD9-96C5-C9418F5DDF5C}" srcOrd="0" destOrd="0" presId="urn:microsoft.com/office/officeart/2005/8/layout/radial6"/>
    <dgm:cxn modelId="{B2073276-8A43-4467-BEE9-5C13017549F3}" type="presOf" srcId="{B4A6577D-FEA9-4EA9-B992-2B86EBE8DA3D}" destId="{08D2B2BB-9B39-4541-8F90-7536F463A7AB}" srcOrd="0" destOrd="0" presId="urn:microsoft.com/office/officeart/2005/8/layout/radial6"/>
    <dgm:cxn modelId="{832A27A4-99CA-4CE4-B5DB-4003AC19A679}" srcId="{596760B6-EEC5-4FE8-A830-D490F9166BFF}" destId="{BA335DB3-1B39-4237-A0DC-8ECAA9B22E38}" srcOrd="1" destOrd="0" parTransId="{36BAB3BE-4569-443B-A0B3-502D8ECCE74D}" sibTransId="{9D4FD740-5318-49E4-B8E1-06B39F5DAB93}"/>
    <dgm:cxn modelId="{10A65E7A-AF50-4389-A331-E190BA9CB66D}" type="presOf" srcId="{A60087CD-7EAE-4B3E-9C4D-30DA772C01A0}" destId="{A8BAA843-7776-4E2F-8C75-9FA5E2516691}" srcOrd="0" destOrd="0" presId="urn:microsoft.com/office/officeart/2005/8/layout/radial6"/>
    <dgm:cxn modelId="{AF32A6E2-C989-4758-8DF4-FC172694E2E1}" srcId="{ABC2AC47-90BD-4DF6-AF82-F102B773D267}" destId="{596760B6-EEC5-4FE8-A830-D490F9166BFF}" srcOrd="0" destOrd="0" parTransId="{8D1DC020-39B2-4BE7-833A-6C801116E400}" sibTransId="{2468B3E6-D486-4A5D-A013-FB226D1674C9}"/>
    <dgm:cxn modelId="{3C26A322-40C8-41FD-821C-78D94F44B796}" srcId="{596760B6-EEC5-4FE8-A830-D490F9166BFF}" destId="{0743D933-B2CE-4A01-979B-17E053C9C85A}" srcOrd="5" destOrd="0" parTransId="{32F2DEBF-28D6-4E94-8C03-BE4F6D1E0B3B}" sibTransId="{A60087CD-7EAE-4B3E-9C4D-30DA772C01A0}"/>
    <dgm:cxn modelId="{BE6DF3CB-B2DE-4264-9374-3BAB64A95AAF}" srcId="{596760B6-EEC5-4FE8-A830-D490F9166BFF}" destId="{833DD196-E17C-41D6-B3B9-D68085286C8F}" srcOrd="7" destOrd="0" parTransId="{70756C9F-A2EC-4E94-9E8D-2F013C1E716A}" sibTransId="{7ED9B4BE-57D1-4B6F-B998-E20838629711}"/>
    <dgm:cxn modelId="{41BFB096-A887-47C1-AC95-F61044F0B8E0}" type="presOf" srcId="{A5C77E67-3468-4966-B244-066A08635FCD}" destId="{36601AD5-3A56-495C-8723-2CACD21065AA}" srcOrd="0" destOrd="0" presId="urn:microsoft.com/office/officeart/2005/8/layout/radial6"/>
    <dgm:cxn modelId="{365454EE-3EFF-4FE2-863B-0A9369B4CD3E}" type="presOf" srcId="{BA335DB3-1B39-4237-A0DC-8ECAA9B22E38}" destId="{F96BF803-2561-44D4-9BC7-9A3250F88CD7}" srcOrd="0" destOrd="0" presId="urn:microsoft.com/office/officeart/2005/8/layout/radial6"/>
    <dgm:cxn modelId="{BBB3169F-9D4E-4163-8556-85C06346ECBB}" type="presOf" srcId="{ABC2AC47-90BD-4DF6-AF82-F102B773D267}" destId="{52B74CD4-12CE-4710-9A92-B8DAB3037655}" srcOrd="0" destOrd="0" presId="urn:microsoft.com/office/officeart/2005/8/layout/radial6"/>
    <dgm:cxn modelId="{8EBFFB82-FFB8-494F-81ED-0757AC0656B3}" type="presOf" srcId="{833DD196-E17C-41D6-B3B9-D68085286C8F}" destId="{B266E9CF-7162-4EA6-91C7-884FD1CAC9C9}" srcOrd="0" destOrd="0" presId="urn:microsoft.com/office/officeart/2005/8/layout/radial6"/>
    <dgm:cxn modelId="{8FCB66C7-7684-4405-A514-46C670AAA894}" srcId="{596760B6-EEC5-4FE8-A830-D490F9166BFF}" destId="{B802524C-2E90-4B4F-B747-3038929F0AC9}" srcOrd="3" destOrd="0" parTransId="{ADE1EF55-BA94-4BFC-813C-EB170D12FA6D}" sibTransId="{B4A6577D-FEA9-4EA9-B992-2B86EBE8DA3D}"/>
    <dgm:cxn modelId="{EB70C079-D89F-44DD-A279-BF5694645FA9}" type="presParOf" srcId="{52B74CD4-12CE-4710-9A92-B8DAB3037655}" destId="{988AB565-CA95-4AB8-B101-8C6F8990F655}" srcOrd="0" destOrd="0" presId="urn:microsoft.com/office/officeart/2005/8/layout/radial6"/>
    <dgm:cxn modelId="{F3065E61-A173-4116-A063-23CBC3C60D43}" type="presParOf" srcId="{52B74CD4-12CE-4710-9A92-B8DAB3037655}" destId="{2EE90759-99F0-4AD9-96C5-C9418F5DDF5C}" srcOrd="1" destOrd="0" presId="urn:microsoft.com/office/officeart/2005/8/layout/radial6"/>
    <dgm:cxn modelId="{B3067940-48BD-44C2-B5F9-E1915603E9A8}" type="presParOf" srcId="{52B74CD4-12CE-4710-9A92-B8DAB3037655}" destId="{1462E49C-130F-48A0-A93A-1ED84650EFFD}" srcOrd="2" destOrd="0" presId="urn:microsoft.com/office/officeart/2005/8/layout/radial6"/>
    <dgm:cxn modelId="{6B5CAEDF-0F2D-4186-80FC-783516FD5265}" type="presParOf" srcId="{52B74CD4-12CE-4710-9A92-B8DAB3037655}" destId="{579520AE-AB6F-4250-AA4D-8C6EA8DDDA86}" srcOrd="3" destOrd="0" presId="urn:microsoft.com/office/officeart/2005/8/layout/radial6"/>
    <dgm:cxn modelId="{1199E569-2E5D-42C2-ACBA-358C4837D7E7}" type="presParOf" srcId="{52B74CD4-12CE-4710-9A92-B8DAB3037655}" destId="{F96BF803-2561-44D4-9BC7-9A3250F88CD7}" srcOrd="4" destOrd="0" presId="urn:microsoft.com/office/officeart/2005/8/layout/radial6"/>
    <dgm:cxn modelId="{9293D924-8924-4990-9C08-849D39792621}" type="presParOf" srcId="{52B74CD4-12CE-4710-9A92-B8DAB3037655}" destId="{EC5243DE-A4DB-4A45-B6F1-F1CA10E5BDCB}" srcOrd="5" destOrd="0" presId="urn:microsoft.com/office/officeart/2005/8/layout/radial6"/>
    <dgm:cxn modelId="{3CFFFAFD-1A79-485D-B1C2-9D76387E2C94}" type="presParOf" srcId="{52B74CD4-12CE-4710-9A92-B8DAB3037655}" destId="{253C3F1A-4D98-4513-BFB8-0EAFD7812555}" srcOrd="6" destOrd="0" presId="urn:microsoft.com/office/officeart/2005/8/layout/radial6"/>
    <dgm:cxn modelId="{7C312830-F972-4DC4-A6F4-748CF30B57B2}" type="presParOf" srcId="{52B74CD4-12CE-4710-9A92-B8DAB3037655}" destId="{36601AD5-3A56-495C-8723-2CACD21065AA}" srcOrd="7" destOrd="0" presId="urn:microsoft.com/office/officeart/2005/8/layout/radial6"/>
    <dgm:cxn modelId="{F538CE2A-2E24-4BCB-A603-C7E57E3B0BD6}" type="presParOf" srcId="{52B74CD4-12CE-4710-9A92-B8DAB3037655}" destId="{3FD17324-65C7-4EAC-B0B8-A776BB1886F9}" srcOrd="8" destOrd="0" presId="urn:microsoft.com/office/officeart/2005/8/layout/radial6"/>
    <dgm:cxn modelId="{985D68FE-528C-426B-B943-FBC9FFE2A206}" type="presParOf" srcId="{52B74CD4-12CE-4710-9A92-B8DAB3037655}" destId="{A5BF3D86-8D21-41B0-9A11-62D5B0D30BB4}" srcOrd="9" destOrd="0" presId="urn:microsoft.com/office/officeart/2005/8/layout/radial6"/>
    <dgm:cxn modelId="{C561ADD5-0E55-4E50-A730-1635BBF4DF90}" type="presParOf" srcId="{52B74CD4-12CE-4710-9A92-B8DAB3037655}" destId="{BEED4D37-D90D-4C08-920E-774923C78B04}" srcOrd="10" destOrd="0" presId="urn:microsoft.com/office/officeart/2005/8/layout/radial6"/>
    <dgm:cxn modelId="{7B9401EA-14ED-4FFD-86FC-F64618C95F93}" type="presParOf" srcId="{52B74CD4-12CE-4710-9A92-B8DAB3037655}" destId="{9BDF95B6-F0D8-48BE-8898-16BBBA1541FD}" srcOrd="11" destOrd="0" presId="urn:microsoft.com/office/officeart/2005/8/layout/radial6"/>
    <dgm:cxn modelId="{0A393F78-7713-4C57-AB3C-9DD0DFF9ABF4}" type="presParOf" srcId="{52B74CD4-12CE-4710-9A92-B8DAB3037655}" destId="{08D2B2BB-9B39-4541-8F90-7536F463A7AB}" srcOrd="12" destOrd="0" presId="urn:microsoft.com/office/officeart/2005/8/layout/radial6"/>
    <dgm:cxn modelId="{10EE74E5-4830-4A90-8F56-8899E058B4A3}" type="presParOf" srcId="{52B74CD4-12CE-4710-9A92-B8DAB3037655}" destId="{87AA909D-2E38-4BB0-8145-2F6E047D2DD6}" srcOrd="13" destOrd="0" presId="urn:microsoft.com/office/officeart/2005/8/layout/radial6"/>
    <dgm:cxn modelId="{D627606B-B83F-4846-8D83-B9EF26653ADE}" type="presParOf" srcId="{52B74CD4-12CE-4710-9A92-B8DAB3037655}" destId="{4C06C175-F694-41E8-BF02-340F3F35D3D7}" srcOrd="14" destOrd="0" presId="urn:microsoft.com/office/officeart/2005/8/layout/radial6"/>
    <dgm:cxn modelId="{661B6260-CE4A-4738-80D9-4BAC95A4E267}" type="presParOf" srcId="{52B74CD4-12CE-4710-9A92-B8DAB3037655}" destId="{91AD484C-611B-4E1D-9D00-A40ADEAE2BF6}" srcOrd="15" destOrd="0" presId="urn:microsoft.com/office/officeart/2005/8/layout/radial6"/>
    <dgm:cxn modelId="{F4847E47-8061-4398-95E3-91BE83D342AB}" type="presParOf" srcId="{52B74CD4-12CE-4710-9A92-B8DAB3037655}" destId="{6DF94951-EEE1-472B-878A-EB0019530DED}" srcOrd="16" destOrd="0" presId="urn:microsoft.com/office/officeart/2005/8/layout/radial6"/>
    <dgm:cxn modelId="{2AF489E5-E8F3-4853-8988-F4334E31AF12}" type="presParOf" srcId="{52B74CD4-12CE-4710-9A92-B8DAB3037655}" destId="{DD7EEB09-092B-48E3-A0F7-4735D5094FCB}" srcOrd="17" destOrd="0" presId="urn:microsoft.com/office/officeart/2005/8/layout/radial6"/>
    <dgm:cxn modelId="{237D454B-54DD-4B01-BA6B-1E3A5EF3BE2C}" type="presParOf" srcId="{52B74CD4-12CE-4710-9A92-B8DAB3037655}" destId="{A8BAA843-7776-4E2F-8C75-9FA5E2516691}" srcOrd="18" destOrd="0" presId="urn:microsoft.com/office/officeart/2005/8/layout/radial6"/>
    <dgm:cxn modelId="{747F93E6-53C9-49A8-8331-01CCD6FD207E}" type="presParOf" srcId="{52B74CD4-12CE-4710-9A92-B8DAB3037655}" destId="{2B7B8E8D-5F0E-45A6-B680-9522AC5BC818}" srcOrd="19" destOrd="0" presId="urn:microsoft.com/office/officeart/2005/8/layout/radial6"/>
    <dgm:cxn modelId="{409DACCE-58DB-4B94-A2FC-B377676E4414}" type="presParOf" srcId="{52B74CD4-12CE-4710-9A92-B8DAB3037655}" destId="{95B43A01-DD6D-4A25-8B2E-848EF2CFF60F}" srcOrd="20" destOrd="0" presId="urn:microsoft.com/office/officeart/2005/8/layout/radial6"/>
    <dgm:cxn modelId="{DEB43BCD-8999-4EE4-8EAC-431FEF7DB005}" type="presParOf" srcId="{52B74CD4-12CE-4710-9A92-B8DAB3037655}" destId="{3D1A79A2-EEE5-4B72-89C0-CA4214265FC0}" srcOrd="21" destOrd="0" presId="urn:microsoft.com/office/officeart/2005/8/layout/radial6"/>
    <dgm:cxn modelId="{F1CF1B58-D801-4CD4-A0E2-6974D56A5D6E}" type="presParOf" srcId="{52B74CD4-12CE-4710-9A92-B8DAB3037655}" destId="{B266E9CF-7162-4EA6-91C7-884FD1CAC9C9}" srcOrd="22" destOrd="0" presId="urn:microsoft.com/office/officeart/2005/8/layout/radial6"/>
    <dgm:cxn modelId="{E2A69C55-3ECF-472A-9EEA-D8B9A2A0000D}" type="presParOf" srcId="{52B74CD4-12CE-4710-9A92-B8DAB3037655}" destId="{99B2FD93-E79E-48BE-8143-4B23B0085BB6}" srcOrd="23" destOrd="0" presId="urn:microsoft.com/office/officeart/2005/8/layout/radial6"/>
    <dgm:cxn modelId="{3F66C824-82BA-44CD-8347-3C87AB24A09D}" type="presParOf" srcId="{52B74CD4-12CE-4710-9A92-B8DAB3037655}" destId="{8639B6A8-01ED-421A-9051-6E809F209851}" srcOrd="24" destOrd="0" presId="urn:microsoft.com/office/officeart/2005/8/layout/radial6"/>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39B6A8-01ED-421A-9051-6E809F209851}">
      <dsp:nvSpPr>
        <dsp:cNvPr id="0" name=""/>
        <dsp:cNvSpPr/>
      </dsp:nvSpPr>
      <dsp:spPr>
        <a:xfrm>
          <a:off x="1103924" y="329224"/>
          <a:ext cx="2973750" cy="2973750"/>
        </a:xfrm>
        <a:prstGeom prst="blockArc">
          <a:avLst>
            <a:gd name="adj1" fmla="val 13500000"/>
            <a:gd name="adj2" fmla="val 16200000"/>
            <a:gd name="adj3" fmla="val 3422"/>
          </a:avLst>
        </a:prstGeom>
        <a:solidFill>
          <a:srgbClr val="00588F"/>
        </a:solidFill>
        <a:ln>
          <a:solidFill>
            <a:srgbClr val="00588F"/>
          </a:solidFill>
        </a:ln>
        <a:effectLst/>
      </dsp:spPr>
      <dsp:style>
        <a:lnRef idx="0">
          <a:scrgbClr r="0" g="0" b="0"/>
        </a:lnRef>
        <a:fillRef idx="1">
          <a:scrgbClr r="0" g="0" b="0"/>
        </a:fillRef>
        <a:effectRef idx="0">
          <a:scrgbClr r="0" g="0" b="0"/>
        </a:effectRef>
        <a:fontRef idx="minor">
          <a:schemeClr val="lt1"/>
        </a:fontRef>
      </dsp:style>
    </dsp:sp>
    <dsp:sp modelId="{3D1A79A2-EEE5-4B72-89C0-CA4214265FC0}">
      <dsp:nvSpPr>
        <dsp:cNvPr id="0" name=""/>
        <dsp:cNvSpPr/>
      </dsp:nvSpPr>
      <dsp:spPr>
        <a:xfrm>
          <a:off x="1103924" y="329224"/>
          <a:ext cx="2973750" cy="2973750"/>
        </a:xfrm>
        <a:prstGeom prst="blockArc">
          <a:avLst>
            <a:gd name="adj1" fmla="val 10800000"/>
            <a:gd name="adj2" fmla="val 13500000"/>
            <a:gd name="adj3" fmla="val 3422"/>
          </a:avLst>
        </a:prstGeom>
        <a:solidFill>
          <a:srgbClr val="005BAA"/>
        </a:solidFill>
        <a:ln>
          <a:noFill/>
        </a:ln>
        <a:effectLst/>
      </dsp:spPr>
      <dsp:style>
        <a:lnRef idx="0">
          <a:scrgbClr r="0" g="0" b="0"/>
        </a:lnRef>
        <a:fillRef idx="1">
          <a:scrgbClr r="0" g="0" b="0"/>
        </a:fillRef>
        <a:effectRef idx="0">
          <a:scrgbClr r="0" g="0" b="0"/>
        </a:effectRef>
        <a:fontRef idx="minor">
          <a:schemeClr val="lt1"/>
        </a:fontRef>
      </dsp:style>
    </dsp:sp>
    <dsp:sp modelId="{A8BAA843-7776-4E2F-8C75-9FA5E2516691}">
      <dsp:nvSpPr>
        <dsp:cNvPr id="0" name=""/>
        <dsp:cNvSpPr/>
      </dsp:nvSpPr>
      <dsp:spPr>
        <a:xfrm>
          <a:off x="1103924" y="329224"/>
          <a:ext cx="2973750" cy="2973750"/>
        </a:xfrm>
        <a:prstGeom prst="blockArc">
          <a:avLst>
            <a:gd name="adj1" fmla="val 8100000"/>
            <a:gd name="adj2" fmla="val 10800000"/>
            <a:gd name="adj3" fmla="val 3422"/>
          </a:avLst>
        </a:prstGeom>
        <a:solidFill>
          <a:srgbClr val="005BAA"/>
        </a:solidFill>
        <a:ln>
          <a:noFill/>
        </a:ln>
        <a:effectLst/>
      </dsp:spPr>
      <dsp:style>
        <a:lnRef idx="0">
          <a:scrgbClr r="0" g="0" b="0"/>
        </a:lnRef>
        <a:fillRef idx="1">
          <a:scrgbClr r="0" g="0" b="0"/>
        </a:fillRef>
        <a:effectRef idx="0">
          <a:scrgbClr r="0" g="0" b="0"/>
        </a:effectRef>
        <a:fontRef idx="minor">
          <a:schemeClr val="lt1"/>
        </a:fontRef>
      </dsp:style>
    </dsp:sp>
    <dsp:sp modelId="{91AD484C-611B-4E1D-9D00-A40ADEAE2BF6}">
      <dsp:nvSpPr>
        <dsp:cNvPr id="0" name=""/>
        <dsp:cNvSpPr/>
      </dsp:nvSpPr>
      <dsp:spPr>
        <a:xfrm>
          <a:off x="1103924" y="329224"/>
          <a:ext cx="2973750" cy="2973750"/>
        </a:xfrm>
        <a:prstGeom prst="blockArc">
          <a:avLst>
            <a:gd name="adj1" fmla="val 5400000"/>
            <a:gd name="adj2" fmla="val 8100000"/>
            <a:gd name="adj3" fmla="val 3422"/>
          </a:avLst>
        </a:prstGeom>
        <a:solidFill>
          <a:srgbClr val="005BAA"/>
        </a:solidFill>
        <a:ln>
          <a:noFill/>
        </a:ln>
        <a:effectLst/>
      </dsp:spPr>
      <dsp:style>
        <a:lnRef idx="0">
          <a:scrgbClr r="0" g="0" b="0"/>
        </a:lnRef>
        <a:fillRef idx="1">
          <a:scrgbClr r="0" g="0" b="0"/>
        </a:fillRef>
        <a:effectRef idx="0">
          <a:scrgbClr r="0" g="0" b="0"/>
        </a:effectRef>
        <a:fontRef idx="minor">
          <a:schemeClr val="lt1"/>
        </a:fontRef>
      </dsp:style>
    </dsp:sp>
    <dsp:sp modelId="{08D2B2BB-9B39-4541-8F90-7536F463A7AB}">
      <dsp:nvSpPr>
        <dsp:cNvPr id="0" name=""/>
        <dsp:cNvSpPr/>
      </dsp:nvSpPr>
      <dsp:spPr>
        <a:xfrm>
          <a:off x="1103924" y="329224"/>
          <a:ext cx="2973750" cy="2973750"/>
        </a:xfrm>
        <a:prstGeom prst="blockArc">
          <a:avLst>
            <a:gd name="adj1" fmla="val 2700000"/>
            <a:gd name="adj2" fmla="val 5400000"/>
            <a:gd name="adj3" fmla="val 3422"/>
          </a:avLst>
        </a:prstGeom>
        <a:solidFill>
          <a:srgbClr val="005BAA"/>
        </a:solidFill>
        <a:ln>
          <a:noFill/>
        </a:ln>
        <a:effectLst/>
      </dsp:spPr>
      <dsp:style>
        <a:lnRef idx="0">
          <a:scrgbClr r="0" g="0" b="0"/>
        </a:lnRef>
        <a:fillRef idx="1">
          <a:scrgbClr r="0" g="0" b="0"/>
        </a:fillRef>
        <a:effectRef idx="0">
          <a:scrgbClr r="0" g="0" b="0"/>
        </a:effectRef>
        <a:fontRef idx="minor">
          <a:schemeClr val="lt1"/>
        </a:fontRef>
      </dsp:style>
    </dsp:sp>
    <dsp:sp modelId="{A5BF3D86-8D21-41B0-9A11-62D5B0D30BB4}">
      <dsp:nvSpPr>
        <dsp:cNvPr id="0" name=""/>
        <dsp:cNvSpPr/>
      </dsp:nvSpPr>
      <dsp:spPr>
        <a:xfrm>
          <a:off x="1103924" y="329224"/>
          <a:ext cx="2973750" cy="2973750"/>
        </a:xfrm>
        <a:prstGeom prst="blockArc">
          <a:avLst>
            <a:gd name="adj1" fmla="val 0"/>
            <a:gd name="adj2" fmla="val 2700000"/>
            <a:gd name="adj3" fmla="val 3422"/>
          </a:avLst>
        </a:prstGeom>
        <a:solidFill>
          <a:srgbClr val="005BAA"/>
        </a:solidFill>
        <a:ln>
          <a:noFill/>
        </a:ln>
        <a:effectLst/>
      </dsp:spPr>
      <dsp:style>
        <a:lnRef idx="0">
          <a:scrgbClr r="0" g="0" b="0"/>
        </a:lnRef>
        <a:fillRef idx="1">
          <a:scrgbClr r="0" g="0" b="0"/>
        </a:fillRef>
        <a:effectRef idx="0">
          <a:scrgbClr r="0" g="0" b="0"/>
        </a:effectRef>
        <a:fontRef idx="minor">
          <a:schemeClr val="lt1"/>
        </a:fontRef>
      </dsp:style>
    </dsp:sp>
    <dsp:sp modelId="{253C3F1A-4D98-4513-BFB8-0EAFD7812555}">
      <dsp:nvSpPr>
        <dsp:cNvPr id="0" name=""/>
        <dsp:cNvSpPr/>
      </dsp:nvSpPr>
      <dsp:spPr>
        <a:xfrm>
          <a:off x="1103924" y="329224"/>
          <a:ext cx="2973750" cy="2973750"/>
        </a:xfrm>
        <a:prstGeom prst="blockArc">
          <a:avLst>
            <a:gd name="adj1" fmla="val 18900000"/>
            <a:gd name="adj2" fmla="val 0"/>
            <a:gd name="adj3" fmla="val 3422"/>
          </a:avLst>
        </a:prstGeom>
        <a:solidFill>
          <a:srgbClr val="005BAA"/>
        </a:solidFill>
        <a:ln>
          <a:noFill/>
        </a:ln>
        <a:effectLst/>
      </dsp:spPr>
      <dsp:style>
        <a:lnRef idx="0">
          <a:scrgbClr r="0" g="0" b="0"/>
        </a:lnRef>
        <a:fillRef idx="1">
          <a:scrgbClr r="0" g="0" b="0"/>
        </a:fillRef>
        <a:effectRef idx="0">
          <a:scrgbClr r="0" g="0" b="0"/>
        </a:effectRef>
        <a:fontRef idx="minor">
          <a:schemeClr val="lt1"/>
        </a:fontRef>
      </dsp:style>
    </dsp:sp>
    <dsp:sp modelId="{579520AE-AB6F-4250-AA4D-8C6EA8DDDA86}">
      <dsp:nvSpPr>
        <dsp:cNvPr id="0" name=""/>
        <dsp:cNvSpPr/>
      </dsp:nvSpPr>
      <dsp:spPr>
        <a:xfrm>
          <a:off x="1066812" y="380997"/>
          <a:ext cx="2973750" cy="2973750"/>
        </a:xfrm>
        <a:prstGeom prst="blockArc">
          <a:avLst>
            <a:gd name="adj1" fmla="val 16200000"/>
            <a:gd name="adj2" fmla="val 18900000"/>
            <a:gd name="adj3" fmla="val 3422"/>
          </a:avLst>
        </a:prstGeom>
        <a:solidFill>
          <a:srgbClr val="005BAA"/>
        </a:solidFill>
        <a:ln>
          <a:noFill/>
        </a:ln>
        <a:effectLst/>
      </dsp:spPr>
      <dsp:style>
        <a:lnRef idx="0">
          <a:scrgbClr r="0" g="0" b="0"/>
        </a:lnRef>
        <a:fillRef idx="1">
          <a:scrgbClr r="0" g="0" b="0"/>
        </a:fillRef>
        <a:effectRef idx="0">
          <a:scrgbClr r="0" g="0" b="0"/>
        </a:effectRef>
        <a:fontRef idx="minor">
          <a:schemeClr val="lt1"/>
        </a:fontRef>
      </dsp:style>
    </dsp:sp>
    <dsp:sp modelId="{988AB565-CA95-4AB8-B101-8C6F8990F655}">
      <dsp:nvSpPr>
        <dsp:cNvPr id="0" name=""/>
        <dsp:cNvSpPr/>
      </dsp:nvSpPr>
      <dsp:spPr>
        <a:xfrm>
          <a:off x="1752601" y="1066802"/>
          <a:ext cx="1676397" cy="1498594"/>
        </a:xfrm>
        <a:prstGeom prst="ellipse">
          <a:avLst/>
        </a:prstGeom>
        <a:solidFill>
          <a:srgbClr val="005993"/>
        </a:solidFill>
        <a:ln w="25400" cap="flat" cmpd="sng" algn="ctr">
          <a:solidFill>
            <a:srgbClr val="00588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err="1" smtClean="0">
              <a:solidFill>
                <a:schemeClr val="bg1"/>
              </a:solidFill>
              <a:latin typeface="Arial" pitchFamily="34" charset="0"/>
              <a:cs typeface="Arial" pitchFamily="34" charset="0"/>
            </a:rPr>
            <a:t>Tiềm</a:t>
          </a:r>
          <a:r>
            <a:rPr lang="en-US" sz="1800" b="1" kern="1200" dirty="0" smtClean="0">
              <a:solidFill>
                <a:schemeClr val="bg1"/>
              </a:solidFill>
              <a:latin typeface="Arial" pitchFamily="34" charset="0"/>
              <a:cs typeface="Arial" pitchFamily="34" charset="0"/>
            </a:rPr>
            <a:t> </a:t>
          </a:r>
          <a:r>
            <a:rPr lang="en-US" sz="1800" b="1" kern="1200" dirty="0" err="1" smtClean="0">
              <a:solidFill>
                <a:schemeClr val="bg1"/>
              </a:solidFill>
              <a:latin typeface="Arial" pitchFamily="34" charset="0"/>
              <a:cs typeface="Arial" pitchFamily="34" charset="0"/>
            </a:rPr>
            <a:t>lực</a:t>
          </a:r>
          <a:r>
            <a:rPr lang="en-US" sz="1800" b="1" kern="1200" dirty="0" smtClean="0">
              <a:solidFill>
                <a:schemeClr val="bg1"/>
              </a:solidFill>
              <a:latin typeface="Arial" pitchFamily="34" charset="0"/>
              <a:cs typeface="Arial" pitchFamily="34" charset="0"/>
            </a:rPr>
            <a:t> </a:t>
          </a:r>
          <a:r>
            <a:rPr lang="en-US" sz="1800" b="1" kern="1200" dirty="0" err="1" smtClean="0">
              <a:solidFill>
                <a:schemeClr val="bg1"/>
              </a:solidFill>
              <a:latin typeface="Arial" pitchFamily="34" charset="0"/>
              <a:cs typeface="Arial" pitchFamily="34" charset="0"/>
            </a:rPr>
            <a:t>vững</a:t>
          </a:r>
          <a:r>
            <a:rPr lang="en-US" sz="1800" b="1" kern="1200" dirty="0" smtClean="0">
              <a:solidFill>
                <a:schemeClr val="bg1"/>
              </a:solidFill>
              <a:latin typeface="Arial" pitchFamily="34" charset="0"/>
              <a:cs typeface="Arial" pitchFamily="34" charset="0"/>
            </a:rPr>
            <a:t> </a:t>
          </a:r>
          <a:r>
            <a:rPr lang="en-US" sz="1800" b="1" kern="1200" dirty="0" err="1" smtClean="0">
              <a:solidFill>
                <a:schemeClr val="bg1"/>
              </a:solidFill>
              <a:latin typeface="Arial" pitchFamily="34" charset="0"/>
              <a:cs typeface="Arial" pitchFamily="34" charset="0"/>
            </a:rPr>
            <a:t>mạnh</a:t>
          </a:r>
          <a:endParaRPr lang="en-US" sz="1800" b="1" kern="1200" dirty="0">
            <a:latin typeface="Arial" pitchFamily="34" charset="0"/>
            <a:cs typeface="Arial" pitchFamily="34" charset="0"/>
          </a:endParaRPr>
        </a:p>
      </dsp:txBody>
      <dsp:txXfrm>
        <a:off x="1998104" y="1286266"/>
        <a:ext cx="1185391" cy="1059666"/>
      </dsp:txXfrm>
    </dsp:sp>
    <dsp:sp modelId="{2EE90759-99F0-4AD9-96C5-C9418F5DDF5C}">
      <dsp:nvSpPr>
        <dsp:cNvPr id="0" name=""/>
        <dsp:cNvSpPr/>
      </dsp:nvSpPr>
      <dsp:spPr>
        <a:xfrm>
          <a:off x="2237474" y="1338"/>
          <a:ext cx="706650" cy="706650"/>
        </a:xfrm>
        <a:prstGeom prst="ellipse">
          <a:avLst/>
        </a:prstGeom>
        <a:solidFill>
          <a:srgbClr val="D71249"/>
        </a:solidFill>
        <a:ln w="25400" cap="flat" cmpd="sng" algn="ctr">
          <a:solidFill>
            <a:srgbClr val="00588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smtClean="0">
              <a:latin typeface="Arial" pitchFamily="34" charset="0"/>
              <a:cs typeface="Arial" pitchFamily="34" charset="0"/>
            </a:rPr>
            <a:t>1</a:t>
          </a:r>
          <a:endParaRPr lang="en-US" sz="2400" b="1" kern="1200" dirty="0">
            <a:latin typeface="Arial" pitchFamily="34" charset="0"/>
            <a:cs typeface="Arial" pitchFamily="34" charset="0"/>
          </a:endParaRPr>
        </a:p>
      </dsp:txBody>
      <dsp:txXfrm>
        <a:off x="2340960" y="104824"/>
        <a:ext cx="499678" cy="499678"/>
      </dsp:txXfrm>
    </dsp:sp>
    <dsp:sp modelId="{F96BF803-2561-44D4-9BC7-9A3250F88CD7}">
      <dsp:nvSpPr>
        <dsp:cNvPr id="0" name=""/>
        <dsp:cNvSpPr/>
      </dsp:nvSpPr>
      <dsp:spPr>
        <a:xfrm>
          <a:off x="3270865" y="429383"/>
          <a:ext cx="706650" cy="706650"/>
        </a:xfrm>
        <a:prstGeom prst="ellipse">
          <a:avLst/>
        </a:prstGeom>
        <a:solidFill>
          <a:srgbClr val="D71249"/>
        </a:solidFill>
        <a:ln w="25400" cap="flat" cmpd="sng" algn="ctr">
          <a:solidFill>
            <a:srgbClr val="00588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smtClean="0">
              <a:latin typeface="Arial" pitchFamily="34" charset="0"/>
              <a:cs typeface="Arial" pitchFamily="34" charset="0"/>
            </a:rPr>
            <a:t>2</a:t>
          </a:r>
          <a:endParaRPr lang="en-US" sz="2400" b="1" kern="1200" dirty="0">
            <a:latin typeface="Arial" pitchFamily="34" charset="0"/>
            <a:cs typeface="Arial" pitchFamily="34" charset="0"/>
          </a:endParaRPr>
        </a:p>
      </dsp:txBody>
      <dsp:txXfrm>
        <a:off x="3374351" y="532869"/>
        <a:ext cx="499678" cy="499678"/>
      </dsp:txXfrm>
    </dsp:sp>
    <dsp:sp modelId="{36601AD5-3A56-495C-8723-2CACD21065AA}">
      <dsp:nvSpPr>
        <dsp:cNvPr id="0" name=""/>
        <dsp:cNvSpPr/>
      </dsp:nvSpPr>
      <dsp:spPr>
        <a:xfrm>
          <a:off x="3698910" y="1462774"/>
          <a:ext cx="706650" cy="706650"/>
        </a:xfrm>
        <a:prstGeom prst="ellipse">
          <a:avLst/>
        </a:prstGeom>
        <a:solidFill>
          <a:srgbClr val="D71249"/>
        </a:solidFill>
        <a:ln w="25400" cap="flat" cmpd="sng" algn="ctr">
          <a:solidFill>
            <a:srgbClr val="00588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smtClean="0">
              <a:latin typeface="Arial" pitchFamily="34" charset="0"/>
              <a:cs typeface="Arial" pitchFamily="34" charset="0"/>
            </a:rPr>
            <a:t>3</a:t>
          </a:r>
          <a:endParaRPr lang="en-US" sz="2400" b="1" kern="1200" dirty="0">
            <a:latin typeface="Arial" pitchFamily="34" charset="0"/>
            <a:cs typeface="Arial" pitchFamily="34" charset="0"/>
          </a:endParaRPr>
        </a:p>
      </dsp:txBody>
      <dsp:txXfrm>
        <a:off x="3802396" y="1566260"/>
        <a:ext cx="499678" cy="499678"/>
      </dsp:txXfrm>
    </dsp:sp>
    <dsp:sp modelId="{BEED4D37-D90D-4C08-920E-774923C78B04}">
      <dsp:nvSpPr>
        <dsp:cNvPr id="0" name=""/>
        <dsp:cNvSpPr/>
      </dsp:nvSpPr>
      <dsp:spPr>
        <a:xfrm>
          <a:off x="3270865" y="2496165"/>
          <a:ext cx="706650" cy="706650"/>
        </a:xfrm>
        <a:prstGeom prst="ellipse">
          <a:avLst/>
        </a:prstGeom>
        <a:solidFill>
          <a:srgbClr val="D71249"/>
        </a:solidFill>
        <a:ln w="25400" cap="flat" cmpd="sng" algn="ctr">
          <a:solidFill>
            <a:srgbClr val="00588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smtClean="0">
              <a:latin typeface="Arial" pitchFamily="34" charset="0"/>
              <a:cs typeface="Arial" pitchFamily="34" charset="0"/>
            </a:rPr>
            <a:t>4</a:t>
          </a:r>
          <a:endParaRPr lang="en-US" sz="2400" b="1" kern="1200" dirty="0">
            <a:latin typeface="Arial" pitchFamily="34" charset="0"/>
            <a:cs typeface="Arial" pitchFamily="34" charset="0"/>
          </a:endParaRPr>
        </a:p>
      </dsp:txBody>
      <dsp:txXfrm>
        <a:off x="3374351" y="2599651"/>
        <a:ext cx="499678" cy="499678"/>
      </dsp:txXfrm>
    </dsp:sp>
    <dsp:sp modelId="{87AA909D-2E38-4BB0-8145-2F6E047D2DD6}">
      <dsp:nvSpPr>
        <dsp:cNvPr id="0" name=""/>
        <dsp:cNvSpPr/>
      </dsp:nvSpPr>
      <dsp:spPr>
        <a:xfrm>
          <a:off x="2237474" y="2924210"/>
          <a:ext cx="706650" cy="706650"/>
        </a:xfrm>
        <a:prstGeom prst="ellipse">
          <a:avLst/>
        </a:prstGeom>
        <a:solidFill>
          <a:srgbClr val="D71249"/>
        </a:solidFill>
        <a:ln w="25400" cap="flat" cmpd="sng" algn="ctr">
          <a:solidFill>
            <a:srgbClr val="00588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smtClean="0">
              <a:latin typeface="Arial" pitchFamily="34" charset="0"/>
              <a:cs typeface="Arial" pitchFamily="34" charset="0"/>
            </a:rPr>
            <a:t>5</a:t>
          </a:r>
          <a:endParaRPr lang="en-US" sz="2400" b="1" kern="1200" dirty="0">
            <a:latin typeface="Arial" pitchFamily="34" charset="0"/>
            <a:cs typeface="Arial" pitchFamily="34" charset="0"/>
          </a:endParaRPr>
        </a:p>
      </dsp:txBody>
      <dsp:txXfrm>
        <a:off x="2340960" y="3027696"/>
        <a:ext cx="499678" cy="499678"/>
      </dsp:txXfrm>
    </dsp:sp>
    <dsp:sp modelId="{6DF94951-EEE1-472B-878A-EB0019530DED}">
      <dsp:nvSpPr>
        <dsp:cNvPr id="0" name=""/>
        <dsp:cNvSpPr/>
      </dsp:nvSpPr>
      <dsp:spPr>
        <a:xfrm>
          <a:off x="1204083" y="2496165"/>
          <a:ext cx="706650" cy="706650"/>
        </a:xfrm>
        <a:prstGeom prst="ellipse">
          <a:avLst/>
        </a:prstGeom>
        <a:solidFill>
          <a:srgbClr val="D71249"/>
        </a:solidFill>
        <a:ln w="25400" cap="flat" cmpd="sng" algn="ctr">
          <a:solidFill>
            <a:srgbClr val="00588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smtClean="0">
              <a:latin typeface="Arial" pitchFamily="34" charset="0"/>
              <a:cs typeface="Arial" pitchFamily="34" charset="0"/>
            </a:rPr>
            <a:t>6</a:t>
          </a:r>
          <a:endParaRPr lang="en-US" sz="2400" b="1" kern="1200" dirty="0">
            <a:latin typeface="Arial" pitchFamily="34" charset="0"/>
            <a:cs typeface="Arial" pitchFamily="34" charset="0"/>
          </a:endParaRPr>
        </a:p>
      </dsp:txBody>
      <dsp:txXfrm>
        <a:off x="1307569" y="2599651"/>
        <a:ext cx="499678" cy="499678"/>
      </dsp:txXfrm>
    </dsp:sp>
    <dsp:sp modelId="{2B7B8E8D-5F0E-45A6-B680-9522AC5BC818}">
      <dsp:nvSpPr>
        <dsp:cNvPr id="0" name=""/>
        <dsp:cNvSpPr/>
      </dsp:nvSpPr>
      <dsp:spPr>
        <a:xfrm>
          <a:off x="776038" y="1462774"/>
          <a:ext cx="706650" cy="706650"/>
        </a:xfrm>
        <a:prstGeom prst="ellipse">
          <a:avLst/>
        </a:prstGeom>
        <a:solidFill>
          <a:srgbClr val="D71249"/>
        </a:solidFill>
        <a:ln w="25400" cap="flat" cmpd="sng" algn="ctr">
          <a:solidFill>
            <a:srgbClr val="00588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smtClean="0">
              <a:latin typeface="Arial" pitchFamily="34" charset="0"/>
              <a:cs typeface="Arial" pitchFamily="34" charset="0"/>
            </a:rPr>
            <a:t>7</a:t>
          </a:r>
          <a:endParaRPr lang="en-US" sz="2400" b="1" kern="1200" dirty="0">
            <a:latin typeface="Arial" pitchFamily="34" charset="0"/>
            <a:cs typeface="Arial" pitchFamily="34" charset="0"/>
          </a:endParaRPr>
        </a:p>
      </dsp:txBody>
      <dsp:txXfrm>
        <a:off x="879524" y="1566260"/>
        <a:ext cx="499678" cy="499678"/>
      </dsp:txXfrm>
    </dsp:sp>
    <dsp:sp modelId="{B266E9CF-7162-4EA6-91C7-884FD1CAC9C9}">
      <dsp:nvSpPr>
        <dsp:cNvPr id="0" name=""/>
        <dsp:cNvSpPr/>
      </dsp:nvSpPr>
      <dsp:spPr>
        <a:xfrm>
          <a:off x="1204083" y="429383"/>
          <a:ext cx="706650" cy="706650"/>
        </a:xfrm>
        <a:prstGeom prst="ellipse">
          <a:avLst/>
        </a:prstGeom>
        <a:solidFill>
          <a:srgbClr val="D71249"/>
        </a:solidFill>
        <a:ln w="25400" cap="flat" cmpd="sng" algn="ctr">
          <a:solidFill>
            <a:srgbClr val="00588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smtClean="0">
              <a:latin typeface="Arial" pitchFamily="34" charset="0"/>
              <a:cs typeface="Arial" pitchFamily="34" charset="0"/>
            </a:rPr>
            <a:t>8</a:t>
          </a:r>
          <a:endParaRPr lang="en-US" sz="2400" b="1" kern="1200" dirty="0">
            <a:latin typeface="Arial" pitchFamily="34" charset="0"/>
            <a:cs typeface="Arial" pitchFamily="34" charset="0"/>
          </a:endParaRPr>
        </a:p>
      </dsp:txBody>
      <dsp:txXfrm>
        <a:off x="1307569" y="532869"/>
        <a:ext cx="499678" cy="499678"/>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8.png"/></Relationships>
</file>

<file path=ppt/drawings/drawing1.xml><?xml version="1.0" encoding="utf-8"?>
<c:userShapes xmlns:c="http://schemas.openxmlformats.org/drawingml/2006/chart">
  <cdr:relSizeAnchor xmlns:cdr="http://schemas.openxmlformats.org/drawingml/2006/chartDrawing">
    <cdr:from>
      <cdr:x>0.00885</cdr:x>
      <cdr:y>0.91176</cdr:y>
    </cdr:from>
    <cdr:to>
      <cdr:x>0.53097</cdr:x>
      <cdr:y>1</cdr:y>
    </cdr:to>
    <cdr:sp macro="" textlink="">
      <cdr:nvSpPr>
        <cdr:cNvPr id="2" name="Rectangle 1"/>
        <cdr:cNvSpPr/>
      </cdr:nvSpPr>
      <cdr:spPr>
        <a:xfrm xmlns:a="http://schemas.openxmlformats.org/drawingml/2006/main">
          <a:off x="76200" y="2362200"/>
          <a:ext cx="4495800" cy="22860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i="1">
            <a:solidFill>
              <a:sysClr val="windowText" lastClr="000000"/>
            </a:solidFill>
            <a:latin typeface="Arial" pitchFamily="34" charset="0"/>
            <a:cs typeface="Arial"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622" cy="46623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1144" y="1"/>
            <a:ext cx="3037622" cy="466231"/>
          </a:xfrm>
          <a:prstGeom prst="rect">
            <a:avLst/>
          </a:prstGeom>
        </p:spPr>
        <p:txBody>
          <a:bodyPr vert="horz" lIns="91440" tIns="45720" rIns="91440" bIns="45720" rtlCol="0"/>
          <a:lstStyle>
            <a:lvl1pPr algn="r">
              <a:defRPr sz="1200"/>
            </a:lvl1pPr>
          </a:lstStyle>
          <a:p>
            <a:fld id="{E048F74C-8901-4F9B-88CF-832B96F3B57E}" type="datetimeFigureOut">
              <a:rPr lang="en-US" smtClean="0"/>
              <a:t>2/26/2018</a:t>
            </a:fld>
            <a:endParaRPr lang="en-US"/>
          </a:p>
        </p:txBody>
      </p:sp>
      <p:sp>
        <p:nvSpPr>
          <p:cNvPr id="4" name="Footer Placeholder 3"/>
          <p:cNvSpPr>
            <a:spLocks noGrp="1"/>
          </p:cNvSpPr>
          <p:nvPr>
            <p:ph type="ftr" sz="quarter" idx="2"/>
          </p:nvPr>
        </p:nvSpPr>
        <p:spPr>
          <a:xfrm>
            <a:off x="1" y="8830171"/>
            <a:ext cx="3037622" cy="466231"/>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1144" y="8830171"/>
            <a:ext cx="3037622" cy="466231"/>
          </a:xfrm>
          <a:prstGeom prst="rect">
            <a:avLst/>
          </a:prstGeom>
        </p:spPr>
        <p:txBody>
          <a:bodyPr vert="horz" lIns="91440" tIns="45720" rIns="91440" bIns="45720" rtlCol="0" anchor="b"/>
          <a:lstStyle>
            <a:lvl1pPr algn="r">
              <a:defRPr sz="1200"/>
            </a:lvl1pPr>
          </a:lstStyle>
          <a:p>
            <a:fld id="{E1B46053-E57A-4F16-9F4E-C820AC39AFE2}" type="slidenum">
              <a:rPr lang="en-US" smtClean="0"/>
              <a:t>‹#›</a:t>
            </a:fld>
            <a:endParaRPr lang="en-US"/>
          </a:p>
        </p:txBody>
      </p:sp>
    </p:spTree>
    <p:extLst>
      <p:ext uri="{BB962C8B-B14F-4D97-AF65-F5344CB8AC3E}">
        <p14:creationId xmlns:p14="http://schemas.microsoft.com/office/powerpoint/2010/main" val="14879714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643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8" y="1"/>
            <a:ext cx="3037840" cy="466434"/>
          </a:xfrm>
          <a:prstGeom prst="rect">
            <a:avLst/>
          </a:prstGeom>
        </p:spPr>
        <p:txBody>
          <a:bodyPr vert="horz" lIns="91440" tIns="45720" rIns="91440" bIns="45720" rtlCol="0"/>
          <a:lstStyle>
            <a:lvl1pPr algn="r">
              <a:defRPr sz="1200"/>
            </a:lvl1pPr>
          </a:lstStyle>
          <a:p>
            <a:fld id="{FAC466FF-E7D7-4D0A-9B33-17DECF0332F5}" type="datetimeFigureOut">
              <a:rPr lang="en-US" smtClean="0"/>
              <a:t>2/26/2018</a:t>
            </a:fld>
            <a:endParaRPr lang="en-US"/>
          </a:p>
        </p:txBody>
      </p:sp>
      <p:sp>
        <p:nvSpPr>
          <p:cNvPr id="4" name="Slide Image Placeholder 3"/>
          <p:cNvSpPr>
            <a:spLocks noGrp="1" noRot="1" noChangeAspect="1"/>
          </p:cNvSpPr>
          <p:nvPr>
            <p:ph type="sldImg" idx="2"/>
          </p:nvPr>
        </p:nvSpPr>
        <p:spPr>
          <a:xfrm>
            <a:off x="1412875" y="1162050"/>
            <a:ext cx="4184650" cy="31384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1" y="4473893"/>
            <a:ext cx="5608320" cy="366045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3037840" cy="4664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4"/>
          </a:xfrm>
          <a:prstGeom prst="rect">
            <a:avLst/>
          </a:prstGeom>
        </p:spPr>
        <p:txBody>
          <a:bodyPr vert="horz" lIns="91440" tIns="45720" rIns="91440" bIns="45720" rtlCol="0" anchor="b"/>
          <a:lstStyle>
            <a:lvl1pPr algn="r">
              <a:defRPr sz="1200"/>
            </a:lvl1pPr>
          </a:lstStyle>
          <a:p>
            <a:fld id="{48AB297C-1B89-4984-894A-33DA9D53B289}" type="slidenum">
              <a:rPr lang="en-US" smtClean="0"/>
              <a:t>‹#›</a:t>
            </a:fld>
            <a:endParaRPr lang="en-US"/>
          </a:p>
        </p:txBody>
      </p:sp>
    </p:spTree>
    <p:extLst>
      <p:ext uri="{BB962C8B-B14F-4D97-AF65-F5344CB8AC3E}">
        <p14:creationId xmlns:p14="http://schemas.microsoft.com/office/powerpoint/2010/main" val="1537235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1</a:t>
            </a:fld>
            <a:endParaRPr lang="en-US"/>
          </a:p>
        </p:txBody>
      </p:sp>
    </p:spTree>
    <p:extLst>
      <p:ext uri="{BB962C8B-B14F-4D97-AF65-F5344CB8AC3E}">
        <p14:creationId xmlns:p14="http://schemas.microsoft.com/office/powerpoint/2010/main" val="15126382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10</a:t>
            </a:fld>
            <a:endParaRPr lang="en-US"/>
          </a:p>
        </p:txBody>
      </p:sp>
    </p:spTree>
    <p:extLst>
      <p:ext uri="{BB962C8B-B14F-4D97-AF65-F5344CB8AC3E}">
        <p14:creationId xmlns:p14="http://schemas.microsoft.com/office/powerpoint/2010/main" val="536947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11</a:t>
            </a:fld>
            <a:endParaRPr lang="en-US"/>
          </a:p>
        </p:txBody>
      </p:sp>
    </p:spTree>
    <p:extLst>
      <p:ext uri="{BB962C8B-B14F-4D97-AF65-F5344CB8AC3E}">
        <p14:creationId xmlns:p14="http://schemas.microsoft.com/office/powerpoint/2010/main" val="39900061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12</a:t>
            </a:fld>
            <a:endParaRPr lang="en-US"/>
          </a:p>
        </p:txBody>
      </p:sp>
    </p:spTree>
    <p:extLst>
      <p:ext uri="{BB962C8B-B14F-4D97-AF65-F5344CB8AC3E}">
        <p14:creationId xmlns:p14="http://schemas.microsoft.com/office/powerpoint/2010/main" val="6012124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CAC0F6-C24E-4617-A400-EAB390E9B3FC}" type="slidenum">
              <a:rPr lang="en-US" smtClean="0"/>
              <a:pPr/>
              <a:t>13</a:t>
            </a:fld>
            <a:endParaRPr lang="en-US"/>
          </a:p>
        </p:txBody>
      </p:sp>
    </p:spTree>
    <p:extLst>
      <p:ext uri="{BB962C8B-B14F-4D97-AF65-F5344CB8AC3E}">
        <p14:creationId xmlns:p14="http://schemas.microsoft.com/office/powerpoint/2010/main" val="10687035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14</a:t>
            </a:fld>
            <a:endParaRPr lang="en-US"/>
          </a:p>
        </p:txBody>
      </p:sp>
    </p:spTree>
    <p:extLst>
      <p:ext uri="{BB962C8B-B14F-4D97-AF65-F5344CB8AC3E}">
        <p14:creationId xmlns:p14="http://schemas.microsoft.com/office/powerpoint/2010/main" val="11291117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15</a:t>
            </a:fld>
            <a:endParaRPr lang="en-US"/>
          </a:p>
        </p:txBody>
      </p:sp>
    </p:spTree>
    <p:extLst>
      <p:ext uri="{BB962C8B-B14F-4D97-AF65-F5344CB8AC3E}">
        <p14:creationId xmlns:p14="http://schemas.microsoft.com/office/powerpoint/2010/main" val="15189812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16</a:t>
            </a:fld>
            <a:endParaRPr lang="en-US"/>
          </a:p>
        </p:txBody>
      </p:sp>
    </p:spTree>
    <p:extLst>
      <p:ext uri="{BB962C8B-B14F-4D97-AF65-F5344CB8AC3E}">
        <p14:creationId xmlns:p14="http://schemas.microsoft.com/office/powerpoint/2010/main" val="21138799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17</a:t>
            </a:fld>
            <a:endParaRPr lang="en-US"/>
          </a:p>
        </p:txBody>
      </p:sp>
    </p:spTree>
    <p:extLst>
      <p:ext uri="{BB962C8B-B14F-4D97-AF65-F5344CB8AC3E}">
        <p14:creationId xmlns:p14="http://schemas.microsoft.com/office/powerpoint/2010/main" val="34443246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18</a:t>
            </a:fld>
            <a:endParaRPr lang="en-US"/>
          </a:p>
        </p:txBody>
      </p:sp>
    </p:spTree>
    <p:extLst>
      <p:ext uri="{BB962C8B-B14F-4D97-AF65-F5344CB8AC3E}">
        <p14:creationId xmlns:p14="http://schemas.microsoft.com/office/powerpoint/2010/main" val="14338274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19</a:t>
            </a:fld>
            <a:endParaRPr lang="en-US"/>
          </a:p>
        </p:txBody>
      </p:sp>
    </p:spTree>
    <p:extLst>
      <p:ext uri="{BB962C8B-B14F-4D97-AF65-F5344CB8AC3E}">
        <p14:creationId xmlns:p14="http://schemas.microsoft.com/office/powerpoint/2010/main" val="2226639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2</a:t>
            </a:fld>
            <a:endParaRPr lang="en-US"/>
          </a:p>
        </p:txBody>
      </p:sp>
    </p:spTree>
    <p:extLst>
      <p:ext uri="{BB962C8B-B14F-4D97-AF65-F5344CB8AC3E}">
        <p14:creationId xmlns:p14="http://schemas.microsoft.com/office/powerpoint/2010/main" val="2009282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20</a:t>
            </a:fld>
            <a:endParaRPr lang="en-US"/>
          </a:p>
        </p:txBody>
      </p:sp>
    </p:spTree>
    <p:extLst>
      <p:ext uri="{BB962C8B-B14F-4D97-AF65-F5344CB8AC3E}">
        <p14:creationId xmlns:p14="http://schemas.microsoft.com/office/powerpoint/2010/main" val="3615283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21</a:t>
            </a:fld>
            <a:endParaRPr lang="en-US"/>
          </a:p>
        </p:txBody>
      </p:sp>
    </p:spTree>
    <p:extLst>
      <p:ext uri="{BB962C8B-B14F-4D97-AF65-F5344CB8AC3E}">
        <p14:creationId xmlns:p14="http://schemas.microsoft.com/office/powerpoint/2010/main" val="17610906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22</a:t>
            </a:fld>
            <a:endParaRPr lang="en-US"/>
          </a:p>
        </p:txBody>
      </p:sp>
    </p:spTree>
    <p:extLst>
      <p:ext uri="{BB962C8B-B14F-4D97-AF65-F5344CB8AC3E}">
        <p14:creationId xmlns:p14="http://schemas.microsoft.com/office/powerpoint/2010/main" val="19795072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23</a:t>
            </a:fld>
            <a:endParaRPr lang="en-US"/>
          </a:p>
        </p:txBody>
      </p:sp>
    </p:spTree>
    <p:extLst>
      <p:ext uri="{BB962C8B-B14F-4D97-AF65-F5344CB8AC3E}">
        <p14:creationId xmlns:p14="http://schemas.microsoft.com/office/powerpoint/2010/main" val="36391782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24</a:t>
            </a:fld>
            <a:endParaRPr lang="en-US"/>
          </a:p>
        </p:txBody>
      </p:sp>
    </p:spTree>
    <p:extLst>
      <p:ext uri="{BB962C8B-B14F-4D97-AF65-F5344CB8AC3E}">
        <p14:creationId xmlns:p14="http://schemas.microsoft.com/office/powerpoint/2010/main" val="30707450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25</a:t>
            </a:fld>
            <a:endParaRPr lang="en-US"/>
          </a:p>
        </p:txBody>
      </p:sp>
    </p:spTree>
    <p:extLst>
      <p:ext uri="{BB962C8B-B14F-4D97-AF65-F5344CB8AC3E}">
        <p14:creationId xmlns:p14="http://schemas.microsoft.com/office/powerpoint/2010/main" val="13838161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26</a:t>
            </a:fld>
            <a:endParaRPr lang="en-US"/>
          </a:p>
        </p:txBody>
      </p:sp>
    </p:spTree>
    <p:extLst>
      <p:ext uri="{BB962C8B-B14F-4D97-AF65-F5344CB8AC3E}">
        <p14:creationId xmlns:p14="http://schemas.microsoft.com/office/powerpoint/2010/main" val="24700078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27</a:t>
            </a:fld>
            <a:endParaRPr lang="en-US"/>
          </a:p>
        </p:txBody>
      </p:sp>
    </p:spTree>
    <p:extLst>
      <p:ext uri="{BB962C8B-B14F-4D97-AF65-F5344CB8AC3E}">
        <p14:creationId xmlns:p14="http://schemas.microsoft.com/office/powerpoint/2010/main" val="9212976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28</a:t>
            </a:fld>
            <a:endParaRPr lang="en-US"/>
          </a:p>
        </p:txBody>
      </p:sp>
    </p:spTree>
    <p:extLst>
      <p:ext uri="{BB962C8B-B14F-4D97-AF65-F5344CB8AC3E}">
        <p14:creationId xmlns:p14="http://schemas.microsoft.com/office/powerpoint/2010/main" val="19153791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29</a:t>
            </a:fld>
            <a:endParaRPr lang="en-US"/>
          </a:p>
        </p:txBody>
      </p:sp>
    </p:spTree>
    <p:extLst>
      <p:ext uri="{BB962C8B-B14F-4D97-AF65-F5344CB8AC3E}">
        <p14:creationId xmlns:p14="http://schemas.microsoft.com/office/powerpoint/2010/main" val="576346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3</a:t>
            </a:fld>
            <a:endParaRPr lang="en-US"/>
          </a:p>
        </p:txBody>
      </p:sp>
    </p:spTree>
    <p:extLst>
      <p:ext uri="{BB962C8B-B14F-4D97-AF65-F5344CB8AC3E}">
        <p14:creationId xmlns:p14="http://schemas.microsoft.com/office/powerpoint/2010/main" val="22129610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30</a:t>
            </a:fld>
            <a:endParaRPr lang="en-US"/>
          </a:p>
        </p:txBody>
      </p:sp>
    </p:spTree>
    <p:extLst>
      <p:ext uri="{BB962C8B-B14F-4D97-AF65-F5344CB8AC3E}">
        <p14:creationId xmlns:p14="http://schemas.microsoft.com/office/powerpoint/2010/main" val="20644412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31</a:t>
            </a:fld>
            <a:endParaRPr lang="en-US"/>
          </a:p>
        </p:txBody>
      </p:sp>
    </p:spTree>
    <p:extLst>
      <p:ext uri="{BB962C8B-B14F-4D97-AF65-F5344CB8AC3E}">
        <p14:creationId xmlns:p14="http://schemas.microsoft.com/office/powerpoint/2010/main" val="15555188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32</a:t>
            </a:fld>
            <a:endParaRPr lang="en-US"/>
          </a:p>
        </p:txBody>
      </p:sp>
    </p:spTree>
    <p:extLst>
      <p:ext uri="{BB962C8B-B14F-4D97-AF65-F5344CB8AC3E}">
        <p14:creationId xmlns:p14="http://schemas.microsoft.com/office/powerpoint/2010/main" val="24454223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33</a:t>
            </a:fld>
            <a:endParaRPr lang="en-US"/>
          </a:p>
        </p:txBody>
      </p:sp>
    </p:spTree>
    <p:extLst>
      <p:ext uri="{BB962C8B-B14F-4D97-AF65-F5344CB8AC3E}">
        <p14:creationId xmlns:p14="http://schemas.microsoft.com/office/powerpoint/2010/main" val="34170580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34</a:t>
            </a:fld>
            <a:endParaRPr lang="en-US"/>
          </a:p>
        </p:txBody>
      </p:sp>
    </p:spTree>
    <p:extLst>
      <p:ext uri="{BB962C8B-B14F-4D97-AF65-F5344CB8AC3E}">
        <p14:creationId xmlns:p14="http://schemas.microsoft.com/office/powerpoint/2010/main" val="39784189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35</a:t>
            </a:fld>
            <a:endParaRPr lang="en-US"/>
          </a:p>
        </p:txBody>
      </p:sp>
    </p:spTree>
    <p:extLst>
      <p:ext uri="{BB962C8B-B14F-4D97-AF65-F5344CB8AC3E}">
        <p14:creationId xmlns:p14="http://schemas.microsoft.com/office/powerpoint/2010/main" val="29865108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36</a:t>
            </a:fld>
            <a:endParaRPr lang="en-US"/>
          </a:p>
        </p:txBody>
      </p:sp>
    </p:spTree>
    <p:extLst>
      <p:ext uri="{BB962C8B-B14F-4D97-AF65-F5344CB8AC3E}">
        <p14:creationId xmlns:p14="http://schemas.microsoft.com/office/powerpoint/2010/main" val="16883619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37</a:t>
            </a:fld>
            <a:endParaRPr lang="en-US"/>
          </a:p>
        </p:txBody>
      </p:sp>
    </p:spTree>
    <p:extLst>
      <p:ext uri="{BB962C8B-B14F-4D97-AF65-F5344CB8AC3E}">
        <p14:creationId xmlns:p14="http://schemas.microsoft.com/office/powerpoint/2010/main" val="407599267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38</a:t>
            </a:fld>
            <a:endParaRPr lang="en-US"/>
          </a:p>
        </p:txBody>
      </p:sp>
    </p:spTree>
    <p:extLst>
      <p:ext uri="{BB962C8B-B14F-4D97-AF65-F5344CB8AC3E}">
        <p14:creationId xmlns:p14="http://schemas.microsoft.com/office/powerpoint/2010/main" val="11126080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39</a:t>
            </a:fld>
            <a:endParaRPr lang="en-US"/>
          </a:p>
        </p:txBody>
      </p:sp>
    </p:spTree>
    <p:extLst>
      <p:ext uri="{BB962C8B-B14F-4D97-AF65-F5344CB8AC3E}">
        <p14:creationId xmlns:p14="http://schemas.microsoft.com/office/powerpoint/2010/main" val="2032046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4</a:t>
            </a:fld>
            <a:endParaRPr lang="en-US"/>
          </a:p>
        </p:txBody>
      </p:sp>
    </p:spTree>
    <p:extLst>
      <p:ext uri="{BB962C8B-B14F-4D97-AF65-F5344CB8AC3E}">
        <p14:creationId xmlns:p14="http://schemas.microsoft.com/office/powerpoint/2010/main" val="204821062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40</a:t>
            </a:fld>
            <a:endParaRPr lang="en-US"/>
          </a:p>
        </p:txBody>
      </p:sp>
    </p:spTree>
    <p:extLst>
      <p:ext uri="{BB962C8B-B14F-4D97-AF65-F5344CB8AC3E}">
        <p14:creationId xmlns:p14="http://schemas.microsoft.com/office/powerpoint/2010/main" val="42671046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41</a:t>
            </a:fld>
            <a:endParaRPr lang="en-US"/>
          </a:p>
        </p:txBody>
      </p:sp>
    </p:spTree>
    <p:extLst>
      <p:ext uri="{BB962C8B-B14F-4D97-AF65-F5344CB8AC3E}">
        <p14:creationId xmlns:p14="http://schemas.microsoft.com/office/powerpoint/2010/main" val="2404998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5</a:t>
            </a:fld>
            <a:endParaRPr lang="en-US"/>
          </a:p>
        </p:txBody>
      </p:sp>
    </p:spTree>
    <p:extLst>
      <p:ext uri="{BB962C8B-B14F-4D97-AF65-F5344CB8AC3E}">
        <p14:creationId xmlns:p14="http://schemas.microsoft.com/office/powerpoint/2010/main" val="3076411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6</a:t>
            </a:fld>
            <a:endParaRPr lang="en-US"/>
          </a:p>
        </p:txBody>
      </p:sp>
    </p:spTree>
    <p:extLst>
      <p:ext uri="{BB962C8B-B14F-4D97-AF65-F5344CB8AC3E}">
        <p14:creationId xmlns:p14="http://schemas.microsoft.com/office/powerpoint/2010/main" val="1844507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7</a:t>
            </a:fld>
            <a:endParaRPr lang="en-US"/>
          </a:p>
        </p:txBody>
      </p:sp>
    </p:spTree>
    <p:extLst>
      <p:ext uri="{BB962C8B-B14F-4D97-AF65-F5344CB8AC3E}">
        <p14:creationId xmlns:p14="http://schemas.microsoft.com/office/powerpoint/2010/main" val="2741846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8</a:t>
            </a:fld>
            <a:endParaRPr lang="en-US"/>
          </a:p>
        </p:txBody>
      </p:sp>
    </p:spTree>
    <p:extLst>
      <p:ext uri="{BB962C8B-B14F-4D97-AF65-F5344CB8AC3E}">
        <p14:creationId xmlns:p14="http://schemas.microsoft.com/office/powerpoint/2010/main" val="35619955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AB297C-1B89-4984-894A-33DA9D53B289}" type="slidenum">
              <a:rPr lang="en-US" smtClean="0"/>
              <a:t>9</a:t>
            </a:fld>
            <a:endParaRPr lang="en-US"/>
          </a:p>
        </p:txBody>
      </p:sp>
    </p:spTree>
    <p:extLst>
      <p:ext uri="{BB962C8B-B14F-4D97-AF65-F5344CB8AC3E}">
        <p14:creationId xmlns:p14="http://schemas.microsoft.com/office/powerpoint/2010/main" val="1652774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6705600" y="6483350"/>
            <a:ext cx="2133600" cy="365125"/>
          </a:xfrm>
        </p:spPr>
        <p:txBody>
          <a:bodyPr/>
          <a:lstStyle/>
          <a:p>
            <a:fld id="{1D5C2863-F9EA-41A9-B82B-1685523B9801}" type="datetime1">
              <a:rPr lang="en-US" smtClean="0"/>
              <a:t>2/26/2018</a:t>
            </a:fld>
            <a:endParaRPr lang="en-US"/>
          </a:p>
        </p:txBody>
      </p:sp>
      <p:sp>
        <p:nvSpPr>
          <p:cNvPr id="5" name="Footer Placeholder 4"/>
          <p:cNvSpPr>
            <a:spLocks noGrp="1"/>
          </p:cNvSpPr>
          <p:nvPr>
            <p:ph type="ftr" sz="quarter" idx="11"/>
          </p:nvPr>
        </p:nvSpPr>
        <p:spPr>
          <a:xfrm>
            <a:off x="317500" y="6496050"/>
            <a:ext cx="2895600" cy="365125"/>
          </a:xfrm>
        </p:spPr>
        <p:txBody>
          <a:bodyPr/>
          <a:lstStyle/>
          <a:p>
            <a:endParaRPr lang="en-US"/>
          </a:p>
        </p:txBody>
      </p:sp>
      <p:sp>
        <p:nvSpPr>
          <p:cNvPr id="6" name="Slide Number Placeholder 5"/>
          <p:cNvSpPr>
            <a:spLocks noGrp="1"/>
          </p:cNvSpPr>
          <p:nvPr>
            <p:ph type="sldNum" sz="quarter" idx="12"/>
          </p:nvPr>
        </p:nvSpPr>
        <p:spPr>
          <a:xfrm>
            <a:off x="3395181" y="6680200"/>
            <a:ext cx="2133600" cy="180975"/>
          </a:xfrm>
        </p:spPr>
        <p:txBody>
          <a:bodyPr/>
          <a:lstStyle>
            <a:lvl1pPr algn="ctr">
              <a:defRPr sz="1100" b="1">
                <a:solidFill>
                  <a:srgbClr val="E23B50"/>
                </a:solidFill>
                <a:latin typeface="Arial" pitchFamily="34" charset="0"/>
                <a:cs typeface="Arial" pitchFamily="34" charset="0"/>
              </a:defRPr>
            </a:lvl1pPr>
          </a:lstStyle>
          <a:p>
            <a:fld id="{BE94E970-A0CC-E44D-82BC-3F4A6399B54F}" type="slidenum">
              <a:rPr lang="en-US" smtClean="0"/>
              <a:pPr/>
              <a:t>‹#›</a:t>
            </a:fld>
            <a:endParaRPr lang="en-US"/>
          </a:p>
        </p:txBody>
      </p:sp>
    </p:spTree>
    <p:extLst>
      <p:ext uri="{BB962C8B-B14F-4D97-AF65-F5344CB8AC3E}">
        <p14:creationId xmlns:p14="http://schemas.microsoft.com/office/powerpoint/2010/main" val="6852200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39D0E1-D5D1-4720-8056-758BDE9C9A9A}" type="datetime1">
              <a:rPr lang="en-US" smtClean="0"/>
              <a:t>2/26/2018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94E970-A0CC-E44D-82BC-3F4A6399B54F}" type="slidenum">
              <a:rPr lang="en-US" smtClean="0"/>
              <a:t>‹#›</a:t>
            </a:fld>
            <a:endParaRPr lang="en-US"/>
          </a:p>
        </p:txBody>
      </p:sp>
    </p:spTree>
    <p:extLst>
      <p:ext uri="{BB962C8B-B14F-4D97-AF65-F5344CB8AC3E}">
        <p14:creationId xmlns:p14="http://schemas.microsoft.com/office/powerpoint/2010/main" val="421195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16F4CF-197F-4C22-AA4D-A1F2328FC414}" type="datetime1">
              <a:rPr lang="en-US" smtClean="0"/>
              <a:t>2/26/2018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94E970-A0CC-E44D-82BC-3F4A6399B54F}" type="slidenum">
              <a:rPr lang="en-US" smtClean="0"/>
              <a:t>‹#›</a:t>
            </a:fld>
            <a:endParaRPr lang="en-US"/>
          </a:p>
        </p:txBody>
      </p:sp>
    </p:spTree>
    <p:extLst>
      <p:ext uri="{BB962C8B-B14F-4D97-AF65-F5344CB8AC3E}">
        <p14:creationId xmlns:p14="http://schemas.microsoft.com/office/powerpoint/2010/main" val="2146884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7ABD32-A3DF-4F3A-8834-93E86F9F2F89}" type="datetime1">
              <a:rPr lang="en-US" smtClean="0"/>
              <a:t>2/26/2018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94E970-A0CC-E44D-82BC-3F4A6399B54F}" type="slidenum">
              <a:rPr lang="en-US" smtClean="0"/>
              <a:t>‹#›</a:t>
            </a:fld>
            <a:endParaRPr lang="en-US"/>
          </a:p>
        </p:txBody>
      </p:sp>
    </p:spTree>
    <p:extLst>
      <p:ext uri="{BB962C8B-B14F-4D97-AF65-F5344CB8AC3E}">
        <p14:creationId xmlns:p14="http://schemas.microsoft.com/office/powerpoint/2010/main" val="1296422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645C2E-4FDB-42A9-84E8-831D1E894E59}" type="datetime1">
              <a:rPr lang="en-US" smtClean="0"/>
              <a:t>2/26/2018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94E970-A0CC-E44D-82BC-3F4A6399B54F}" type="slidenum">
              <a:rPr lang="en-US" smtClean="0"/>
              <a:t>‹#›</a:t>
            </a:fld>
            <a:endParaRPr lang="en-US"/>
          </a:p>
        </p:txBody>
      </p:sp>
    </p:spTree>
    <p:extLst>
      <p:ext uri="{BB962C8B-B14F-4D97-AF65-F5344CB8AC3E}">
        <p14:creationId xmlns:p14="http://schemas.microsoft.com/office/powerpoint/2010/main" val="3898845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60CAF9-E0E6-4011-B845-0F497DBDD0A9}" type="datetime1">
              <a:rPr lang="en-US" smtClean="0"/>
              <a:t>2/26/2018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94E970-A0CC-E44D-82BC-3F4A6399B54F}" type="slidenum">
              <a:rPr lang="en-US" smtClean="0"/>
              <a:t>‹#›</a:t>
            </a:fld>
            <a:endParaRPr lang="en-US"/>
          </a:p>
        </p:txBody>
      </p:sp>
    </p:spTree>
    <p:extLst>
      <p:ext uri="{BB962C8B-B14F-4D97-AF65-F5344CB8AC3E}">
        <p14:creationId xmlns:p14="http://schemas.microsoft.com/office/powerpoint/2010/main" val="863033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9A43A1-EA57-4655-98A0-309D78447785}" type="datetime1">
              <a:rPr lang="en-US" smtClean="0"/>
              <a:t>2/26/2018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94E970-A0CC-E44D-82BC-3F4A6399B54F}" type="slidenum">
              <a:rPr lang="en-US" smtClean="0"/>
              <a:t>‹#›</a:t>
            </a:fld>
            <a:endParaRPr lang="en-US"/>
          </a:p>
        </p:txBody>
      </p:sp>
    </p:spTree>
    <p:extLst>
      <p:ext uri="{BB962C8B-B14F-4D97-AF65-F5344CB8AC3E}">
        <p14:creationId xmlns:p14="http://schemas.microsoft.com/office/powerpoint/2010/main" val="3454034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8312C5-3E7F-451F-AE5C-26AF0491A235}" type="datetime1">
              <a:rPr lang="en-US" smtClean="0"/>
              <a:t>2/26/2018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94E970-A0CC-E44D-82BC-3F4A6399B54F}" type="slidenum">
              <a:rPr lang="en-US" smtClean="0"/>
              <a:t>‹#›</a:t>
            </a:fld>
            <a:endParaRPr lang="en-US"/>
          </a:p>
        </p:txBody>
      </p:sp>
    </p:spTree>
    <p:extLst>
      <p:ext uri="{BB962C8B-B14F-4D97-AF65-F5344CB8AC3E}">
        <p14:creationId xmlns:p14="http://schemas.microsoft.com/office/powerpoint/2010/main" val="3778903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EFF104-E30C-4D43-A89A-4E0885BA08DB}" type="datetime1">
              <a:rPr lang="en-US" smtClean="0"/>
              <a:t>2/26/2018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94E970-A0CC-E44D-82BC-3F4A6399B54F}" type="slidenum">
              <a:rPr lang="en-US" smtClean="0"/>
              <a:t>‹#›</a:t>
            </a:fld>
            <a:endParaRPr lang="en-US"/>
          </a:p>
        </p:txBody>
      </p:sp>
    </p:spTree>
    <p:extLst>
      <p:ext uri="{BB962C8B-B14F-4D97-AF65-F5344CB8AC3E}">
        <p14:creationId xmlns:p14="http://schemas.microsoft.com/office/powerpoint/2010/main" val="2680120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0C50D8-C4A9-4450-AE3B-57D159DD5CE0}" type="datetime1">
              <a:rPr lang="en-US" smtClean="0"/>
              <a:t>2/26/2018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94E970-A0CC-E44D-82BC-3F4A6399B54F}" type="slidenum">
              <a:rPr lang="en-US" smtClean="0"/>
              <a:t>‹#›</a:t>
            </a:fld>
            <a:endParaRPr lang="en-US"/>
          </a:p>
        </p:txBody>
      </p:sp>
    </p:spTree>
    <p:extLst>
      <p:ext uri="{BB962C8B-B14F-4D97-AF65-F5344CB8AC3E}">
        <p14:creationId xmlns:p14="http://schemas.microsoft.com/office/powerpoint/2010/main" val="2995854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1DB4ED-8D31-4F9B-9DBA-4A174647EACC}" type="datetime1">
              <a:rPr lang="en-US" smtClean="0"/>
              <a:t>2/26/2018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94E970-A0CC-E44D-82BC-3F4A6399B54F}" type="slidenum">
              <a:rPr lang="en-US" smtClean="0"/>
              <a:t>‹#›</a:t>
            </a:fld>
            <a:endParaRPr lang="en-US"/>
          </a:p>
        </p:txBody>
      </p:sp>
    </p:spTree>
    <p:extLst>
      <p:ext uri="{BB962C8B-B14F-4D97-AF65-F5344CB8AC3E}">
        <p14:creationId xmlns:p14="http://schemas.microsoft.com/office/powerpoint/2010/main" val="2854698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0C24F6-E06F-45DE-91BF-A94BF3973329}" type="datetime1">
              <a:rPr lang="en-US" smtClean="0"/>
              <a:t>2/26/2018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94E970-A0CC-E44D-82BC-3F4A6399B54F}" type="slidenum">
              <a:rPr lang="en-US" smtClean="0"/>
              <a:t>‹#›</a:t>
            </a:fld>
            <a:endParaRPr lang="en-US"/>
          </a:p>
        </p:txBody>
      </p:sp>
    </p:spTree>
    <p:extLst>
      <p:ext uri="{BB962C8B-B14F-4D97-AF65-F5344CB8AC3E}">
        <p14:creationId xmlns:p14="http://schemas.microsoft.com/office/powerpoint/2010/main" val="19689481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chart" Target="../charts/chart5.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chart" Target="../charts/chart6.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chart" Target="../charts/chart7.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chart" Target="../charts/chart10.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diagramColors" Target="../diagrams/colors1.xml"/><Relationship Id="rId3" Type="http://schemas.openxmlformats.org/officeDocument/2006/relationships/tags" Target="../tags/tag3.xml"/><Relationship Id="rId7" Type="http://schemas.openxmlformats.org/officeDocument/2006/relationships/notesSlide" Target="../notesSlides/notesSlide15.xml"/><Relationship Id="rId12" Type="http://schemas.openxmlformats.org/officeDocument/2006/relationships/diagramQuickStyle" Target="../diagrams/quickStyl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xml"/><Relationship Id="rId11" Type="http://schemas.openxmlformats.org/officeDocument/2006/relationships/diagramLayout" Target="../diagrams/layout1.xml"/><Relationship Id="rId5" Type="http://schemas.openxmlformats.org/officeDocument/2006/relationships/tags" Target="../tags/tag5.xml"/><Relationship Id="rId10" Type="http://schemas.openxmlformats.org/officeDocument/2006/relationships/diagramData" Target="../diagrams/data1.xml"/><Relationship Id="rId4" Type="http://schemas.openxmlformats.org/officeDocument/2006/relationships/tags" Target="../tags/tag4.xml"/><Relationship Id="rId9" Type="http://schemas.openxmlformats.org/officeDocument/2006/relationships/image" Target="../media/image4.png"/><Relationship Id="rId14" Type="http://schemas.microsoft.com/office/2007/relationships/diagramDrawing" Target="../diagrams/drawing1.xml"/></Relationships>
</file>

<file path=ppt/slides/_rels/slide16.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6.png"/><Relationship Id="rId18" Type="http://schemas.openxmlformats.org/officeDocument/2006/relationships/image" Target="../media/image11.png"/><Relationship Id="rId3" Type="http://schemas.openxmlformats.org/officeDocument/2006/relationships/tags" Target="../tags/tag8.xml"/><Relationship Id="rId21" Type="http://schemas.openxmlformats.org/officeDocument/2006/relationships/image" Target="../media/image14.png"/><Relationship Id="rId7" Type="http://schemas.openxmlformats.org/officeDocument/2006/relationships/image" Target="../media/image3.png"/><Relationship Id="rId12" Type="http://schemas.openxmlformats.org/officeDocument/2006/relationships/chart" Target="../charts/chart14.xml"/><Relationship Id="rId17" Type="http://schemas.openxmlformats.org/officeDocument/2006/relationships/image" Target="../media/image10.png"/><Relationship Id="rId2" Type="http://schemas.openxmlformats.org/officeDocument/2006/relationships/tags" Target="../tags/tag7.xml"/><Relationship Id="rId16" Type="http://schemas.openxmlformats.org/officeDocument/2006/relationships/image" Target="../media/image9.png"/><Relationship Id="rId20" Type="http://schemas.openxmlformats.org/officeDocument/2006/relationships/image" Target="../media/image13.png"/><Relationship Id="rId1" Type="http://schemas.openxmlformats.org/officeDocument/2006/relationships/tags" Target="../tags/tag6.xml"/><Relationship Id="rId6" Type="http://schemas.openxmlformats.org/officeDocument/2006/relationships/notesSlide" Target="../notesSlides/notesSlide16.xml"/><Relationship Id="rId11" Type="http://schemas.openxmlformats.org/officeDocument/2006/relationships/chart" Target="../charts/chart13.xml"/><Relationship Id="rId5" Type="http://schemas.openxmlformats.org/officeDocument/2006/relationships/slideLayout" Target="../slideLayouts/slideLayout1.xml"/><Relationship Id="rId15" Type="http://schemas.openxmlformats.org/officeDocument/2006/relationships/image" Target="../media/image8.png"/><Relationship Id="rId10" Type="http://schemas.openxmlformats.org/officeDocument/2006/relationships/chart" Target="../charts/chart12.xml"/><Relationship Id="rId19" Type="http://schemas.openxmlformats.org/officeDocument/2006/relationships/image" Target="../media/image12.png"/><Relationship Id="rId4" Type="http://schemas.openxmlformats.org/officeDocument/2006/relationships/tags" Target="../tags/tag9.xml"/><Relationship Id="rId9" Type="http://schemas.openxmlformats.org/officeDocument/2006/relationships/chart" Target="../charts/chart11.xml"/><Relationship Id="rId14" Type="http://schemas.openxmlformats.org/officeDocument/2006/relationships/image" Target="../media/image7.png"/><Relationship Id="rId22"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8" Type="http://schemas.openxmlformats.org/officeDocument/2006/relationships/image" Target="../media/image21.jpeg"/><Relationship Id="rId13" Type="http://schemas.openxmlformats.org/officeDocument/2006/relationships/image" Target="../media/image24.jpeg"/><Relationship Id="rId18" Type="http://schemas.openxmlformats.org/officeDocument/2006/relationships/image" Target="../media/image29.jpeg"/><Relationship Id="rId26" Type="http://schemas.openxmlformats.org/officeDocument/2006/relationships/image" Target="../media/image36.png"/><Relationship Id="rId3" Type="http://schemas.openxmlformats.org/officeDocument/2006/relationships/notesSlide" Target="../notesSlides/notesSlide19.xml"/><Relationship Id="rId21" Type="http://schemas.openxmlformats.org/officeDocument/2006/relationships/image" Target="../media/image31.jpeg"/><Relationship Id="rId7" Type="http://schemas.openxmlformats.org/officeDocument/2006/relationships/image" Target="../media/image20.jpeg"/><Relationship Id="rId12" Type="http://schemas.openxmlformats.org/officeDocument/2006/relationships/image" Target="../media/image18.png"/><Relationship Id="rId17" Type="http://schemas.openxmlformats.org/officeDocument/2006/relationships/image" Target="../media/image28.emf"/><Relationship Id="rId25" Type="http://schemas.openxmlformats.org/officeDocument/2006/relationships/image" Target="../media/image35.png"/><Relationship Id="rId2" Type="http://schemas.openxmlformats.org/officeDocument/2006/relationships/slideLayout" Target="../slideLayouts/slideLayout1.xml"/><Relationship Id="rId16" Type="http://schemas.openxmlformats.org/officeDocument/2006/relationships/image" Target="../media/image27.png"/><Relationship Id="rId20" Type="http://schemas.openxmlformats.org/officeDocument/2006/relationships/image" Target="../media/image30.jpeg"/><Relationship Id="rId1" Type="http://schemas.openxmlformats.org/officeDocument/2006/relationships/vmlDrawing" Target="../drawings/vmlDrawing1.vml"/><Relationship Id="rId6" Type="http://schemas.openxmlformats.org/officeDocument/2006/relationships/image" Target="../media/image19.jpeg"/><Relationship Id="rId11" Type="http://schemas.openxmlformats.org/officeDocument/2006/relationships/oleObject" Target="../embeddings/oleObject1.bin"/><Relationship Id="rId24" Type="http://schemas.openxmlformats.org/officeDocument/2006/relationships/image" Target="../media/image34.jpg"/><Relationship Id="rId5" Type="http://schemas.openxmlformats.org/officeDocument/2006/relationships/image" Target="../media/image4.png"/><Relationship Id="rId15" Type="http://schemas.openxmlformats.org/officeDocument/2006/relationships/image" Target="../media/image26.png"/><Relationship Id="rId23" Type="http://schemas.openxmlformats.org/officeDocument/2006/relationships/image" Target="../media/image33.jpg"/><Relationship Id="rId10" Type="http://schemas.openxmlformats.org/officeDocument/2006/relationships/image" Target="../media/image23.jpeg"/><Relationship Id="rId19" Type="http://schemas.openxmlformats.org/officeDocument/2006/relationships/hyperlink" Target="http://www.google.com.vn/imgres?imgurl=http://www.pnet.vn/App_Upload/FCKEditor_Upload/Image/Logo-vinafood.jpg&amp;imgrefurl=http://www.pnet.vn/home.aspx?cmd=common&amp;content=customers&amp;usg=__Uusi_BhRAgkdugnAAtQYnDEN4P0=&amp;h=117&amp;w=150&amp;sz=9&amp;hl=vi&amp;start=10&amp;zoom=1&amp;tbnid=C8EDhS3aKEkM1M:&amp;tbnh=75&amp;tbnw=96&amp;prev=/images?q=vinafood&amp;hl=vi&amp;gbv=2&amp;tbs=isch:1&amp;itbs=1" TargetMode="External"/><Relationship Id="rId4" Type="http://schemas.openxmlformats.org/officeDocument/2006/relationships/image" Target="../media/image3.png"/><Relationship Id="rId9" Type="http://schemas.openxmlformats.org/officeDocument/2006/relationships/image" Target="../media/image22.jpeg"/><Relationship Id="rId14" Type="http://schemas.openxmlformats.org/officeDocument/2006/relationships/image" Target="../media/image25.jpeg"/><Relationship Id="rId22"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39.gif"/><Relationship Id="rId3" Type="http://schemas.openxmlformats.org/officeDocument/2006/relationships/image" Target="../media/image3.png"/><Relationship Id="rId7" Type="http://schemas.openxmlformats.org/officeDocument/2006/relationships/image" Target="../media/image38.jpe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hyperlink" Target="http://www1.ifc.org/wps/wcm/connect/corp_ext_content/ifc_external_corporate_site/home" TargetMode="External"/><Relationship Id="rId5" Type="http://schemas.openxmlformats.org/officeDocument/2006/relationships/image" Target="../media/image37.png"/><Relationship Id="rId4" Type="http://schemas.openxmlformats.org/officeDocument/2006/relationships/image" Target="../media/image4.png"/><Relationship Id="rId9" Type="http://schemas.openxmlformats.org/officeDocument/2006/relationships/chart" Target="../charts/chart15.xml"/></Relationships>
</file>

<file path=ppt/slides/_rels/slide21.xml.rels><?xml version="1.0" encoding="UTF-8" standalone="yes"?>
<Relationships xmlns="http://schemas.openxmlformats.org/package/2006/relationships"><Relationship Id="rId8" Type="http://schemas.openxmlformats.org/officeDocument/2006/relationships/image" Target="../media/image43.jpeg"/><Relationship Id="rId13" Type="http://schemas.openxmlformats.org/officeDocument/2006/relationships/image" Target="../media/image48.jpeg"/><Relationship Id="rId18" Type="http://schemas.openxmlformats.org/officeDocument/2006/relationships/image" Target="../media/image53.jpeg"/><Relationship Id="rId3" Type="http://schemas.openxmlformats.org/officeDocument/2006/relationships/image" Target="../media/image3.png"/><Relationship Id="rId21" Type="http://schemas.openxmlformats.org/officeDocument/2006/relationships/image" Target="../media/image56.jpeg"/><Relationship Id="rId7" Type="http://schemas.openxmlformats.org/officeDocument/2006/relationships/image" Target="../media/image42.jpeg"/><Relationship Id="rId12" Type="http://schemas.openxmlformats.org/officeDocument/2006/relationships/image" Target="../media/image47.jpeg"/><Relationship Id="rId17" Type="http://schemas.openxmlformats.org/officeDocument/2006/relationships/image" Target="../media/image52.jpeg"/><Relationship Id="rId2" Type="http://schemas.openxmlformats.org/officeDocument/2006/relationships/notesSlide" Target="../notesSlides/notesSlide21.xml"/><Relationship Id="rId16" Type="http://schemas.openxmlformats.org/officeDocument/2006/relationships/image" Target="../media/image51.jpeg"/><Relationship Id="rId20" Type="http://schemas.openxmlformats.org/officeDocument/2006/relationships/image" Target="../media/image55.jpeg"/><Relationship Id="rId1" Type="http://schemas.openxmlformats.org/officeDocument/2006/relationships/slideLayout" Target="../slideLayouts/slideLayout1.xml"/><Relationship Id="rId6" Type="http://schemas.openxmlformats.org/officeDocument/2006/relationships/image" Target="../media/image41.jpeg"/><Relationship Id="rId11" Type="http://schemas.openxmlformats.org/officeDocument/2006/relationships/image" Target="../media/image46.jpeg"/><Relationship Id="rId5" Type="http://schemas.openxmlformats.org/officeDocument/2006/relationships/image" Target="../media/image40.jpeg"/><Relationship Id="rId15" Type="http://schemas.openxmlformats.org/officeDocument/2006/relationships/image" Target="../media/image50.jpeg"/><Relationship Id="rId23" Type="http://schemas.openxmlformats.org/officeDocument/2006/relationships/image" Target="../media/image58.jpeg"/><Relationship Id="rId10" Type="http://schemas.openxmlformats.org/officeDocument/2006/relationships/image" Target="../media/image45.jpeg"/><Relationship Id="rId19" Type="http://schemas.openxmlformats.org/officeDocument/2006/relationships/image" Target="../media/image54.jpeg"/><Relationship Id="rId4" Type="http://schemas.openxmlformats.org/officeDocument/2006/relationships/image" Target="../media/image5.png"/><Relationship Id="rId9" Type="http://schemas.openxmlformats.org/officeDocument/2006/relationships/image" Target="../media/image44.jpeg"/><Relationship Id="rId14" Type="http://schemas.openxmlformats.org/officeDocument/2006/relationships/image" Target="../media/image49.jpeg"/><Relationship Id="rId22" Type="http://schemas.openxmlformats.org/officeDocument/2006/relationships/image" Target="../media/image57.jpe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chart" Target="../charts/chart17.xml"/><Relationship Id="rId5" Type="http://schemas.openxmlformats.org/officeDocument/2006/relationships/chart" Target="../charts/chart16.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chart" Target="../charts/chart19.xml"/><Relationship Id="rId5" Type="http://schemas.openxmlformats.org/officeDocument/2006/relationships/chart" Target="../charts/chart18.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8" Type="http://schemas.openxmlformats.org/officeDocument/2006/relationships/chart" Target="../charts/chart23.xml"/><Relationship Id="rId3" Type="http://schemas.openxmlformats.org/officeDocument/2006/relationships/image" Target="../media/image3.png"/><Relationship Id="rId7" Type="http://schemas.openxmlformats.org/officeDocument/2006/relationships/chart" Target="../charts/chart22.xml"/><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chart" Target="../charts/chart21.xml"/><Relationship Id="rId5" Type="http://schemas.openxmlformats.org/officeDocument/2006/relationships/chart" Target="../charts/chart20.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chart" Target="../charts/chart24.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chart" Target="../charts/chart26.xml"/><Relationship Id="rId5" Type="http://schemas.openxmlformats.org/officeDocument/2006/relationships/chart" Target="../charts/chart25.xm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8" Type="http://schemas.openxmlformats.org/officeDocument/2006/relationships/chart" Target="../charts/chart30.xml"/><Relationship Id="rId3" Type="http://schemas.openxmlformats.org/officeDocument/2006/relationships/image" Target="../media/image3.png"/><Relationship Id="rId7" Type="http://schemas.openxmlformats.org/officeDocument/2006/relationships/chart" Target="../charts/chart29.xml"/><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chart" Target="../charts/chart28.xml"/><Relationship Id="rId5" Type="http://schemas.openxmlformats.org/officeDocument/2006/relationships/chart" Target="../charts/chart27.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8" Type="http://schemas.openxmlformats.org/officeDocument/2006/relationships/chart" Target="../charts/chart34.xml"/><Relationship Id="rId3" Type="http://schemas.openxmlformats.org/officeDocument/2006/relationships/image" Target="../media/image3.png"/><Relationship Id="rId7" Type="http://schemas.openxmlformats.org/officeDocument/2006/relationships/chart" Target="../charts/chart33.xml"/><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chart" Target="../charts/chart32.xml"/><Relationship Id="rId5" Type="http://schemas.openxmlformats.org/officeDocument/2006/relationships/chart" Target="../charts/chart31.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png"/><Relationship Id="rId3" Type="http://schemas.openxmlformats.org/officeDocument/2006/relationships/notesSlide" Target="../notesSlides/notesSlide35.xml"/><Relationship Id="rId7" Type="http://schemas.openxmlformats.org/officeDocument/2006/relationships/image" Target="../media/image60.jpeg"/><Relationship Id="rId12" Type="http://schemas.openxmlformats.org/officeDocument/2006/relationships/image" Target="../media/image65.png"/><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59.png"/><Relationship Id="rId11" Type="http://schemas.openxmlformats.org/officeDocument/2006/relationships/image" Target="../media/image64.png"/><Relationship Id="rId5" Type="http://schemas.openxmlformats.org/officeDocument/2006/relationships/image" Target="../media/image4.png"/><Relationship Id="rId15" Type="http://schemas.openxmlformats.org/officeDocument/2006/relationships/image" Target="../media/image68.png"/><Relationship Id="rId10" Type="http://schemas.openxmlformats.org/officeDocument/2006/relationships/image" Target="../media/image63.png"/><Relationship Id="rId4" Type="http://schemas.openxmlformats.org/officeDocument/2006/relationships/image" Target="../media/image3.png"/><Relationship Id="rId9" Type="http://schemas.openxmlformats.org/officeDocument/2006/relationships/image" Target="../media/image62.png"/><Relationship Id="rId14" Type="http://schemas.openxmlformats.org/officeDocument/2006/relationships/image" Target="../media/image67.png"/></Relationships>
</file>

<file path=ppt/slides/_rels/slide36.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3.png"/><Relationship Id="rId7" Type="http://schemas.openxmlformats.org/officeDocument/2006/relationships/image" Target="../media/image71.png"/><Relationship Id="rId12" Type="http://schemas.openxmlformats.org/officeDocument/2006/relationships/image" Target="../media/image76.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70.png"/><Relationship Id="rId11" Type="http://schemas.openxmlformats.org/officeDocument/2006/relationships/image" Target="../media/image75.png"/><Relationship Id="rId5" Type="http://schemas.openxmlformats.org/officeDocument/2006/relationships/image" Target="../media/image69.png"/><Relationship Id="rId10" Type="http://schemas.openxmlformats.org/officeDocument/2006/relationships/image" Target="../media/image74.png"/><Relationship Id="rId4" Type="http://schemas.openxmlformats.org/officeDocument/2006/relationships/image" Target="../media/image4.png"/><Relationship Id="rId9" Type="http://schemas.openxmlformats.org/officeDocument/2006/relationships/image" Target="../media/image73.png"/></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chart" Target="../charts/chart36.xml"/><Relationship Id="rId5" Type="http://schemas.openxmlformats.org/officeDocument/2006/relationships/chart" Target="../charts/chart35.xml"/><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image" Target="../media/image77.png"/><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44000" cy="6114665"/>
          </a:xfrm>
          <a:prstGeom prst="rect">
            <a:avLst/>
          </a:prstGeom>
          <a:gradFill>
            <a:gsLst>
              <a:gs pos="0">
                <a:schemeClr val="bg1"/>
              </a:gs>
              <a:gs pos="100000">
                <a:srgbClr val="70C2E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p:cNvSpPr/>
          <p:nvPr/>
        </p:nvSpPr>
        <p:spPr>
          <a:xfrm>
            <a:off x="0" y="5976964"/>
            <a:ext cx="9144000" cy="881035"/>
          </a:xfrm>
          <a:prstGeom prst="rect">
            <a:avLst/>
          </a:prstGeom>
          <a:solidFill>
            <a:srgbClr val="74D3F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4423143" y="1669053"/>
            <a:ext cx="4471959" cy="1323439"/>
          </a:xfrm>
          <a:prstGeom prst="rect">
            <a:avLst/>
          </a:prstGeom>
          <a:noFill/>
        </p:spPr>
        <p:txBody>
          <a:bodyPr wrap="square" rtlCol="0">
            <a:spAutoFit/>
          </a:bodyPr>
          <a:lstStyle/>
          <a:p>
            <a:pPr algn="ctr"/>
            <a:r>
              <a:rPr lang="en-US" sz="4000" b="1" smtClean="0">
                <a:solidFill>
                  <a:srgbClr val="005993"/>
                </a:solidFill>
                <a:latin typeface="Tahoma"/>
                <a:cs typeface="Tahoma"/>
              </a:rPr>
              <a:t>GIỚI THIỆU VIETINBANK</a:t>
            </a:r>
            <a:endParaRPr lang="en-US" sz="4000" b="1" dirty="0">
              <a:solidFill>
                <a:srgbClr val="005993"/>
              </a:solidFill>
              <a:latin typeface="Tahoma"/>
              <a:cs typeface="Tahoma"/>
            </a:endParaRPr>
          </a:p>
        </p:txBody>
      </p:sp>
      <p:sp>
        <p:nvSpPr>
          <p:cNvPr id="7" name="TextBox 6"/>
          <p:cNvSpPr txBox="1"/>
          <p:nvPr/>
        </p:nvSpPr>
        <p:spPr>
          <a:xfrm>
            <a:off x="4760022" y="3989507"/>
            <a:ext cx="3839230" cy="477054"/>
          </a:xfrm>
          <a:prstGeom prst="rect">
            <a:avLst/>
          </a:prstGeom>
          <a:noFill/>
        </p:spPr>
        <p:txBody>
          <a:bodyPr wrap="square" rtlCol="0">
            <a:spAutoFit/>
          </a:bodyPr>
          <a:lstStyle/>
          <a:p>
            <a:pPr algn="ctr"/>
            <a:r>
              <a:rPr lang="en-US" sz="2500" b="1" smtClean="0">
                <a:solidFill>
                  <a:srgbClr val="D71249"/>
                </a:solidFill>
                <a:latin typeface="Tahoma"/>
                <a:cs typeface="Tahoma"/>
              </a:rPr>
              <a:t>Quý IV/2017</a:t>
            </a:r>
            <a:endParaRPr lang="en-US" sz="2500" b="1" dirty="0">
              <a:solidFill>
                <a:srgbClr val="D71249"/>
              </a:solidFill>
              <a:latin typeface="Tahoma"/>
              <a:cs typeface="Tahoma"/>
            </a:endParaRPr>
          </a:p>
        </p:txBody>
      </p:sp>
      <p:cxnSp>
        <p:nvCxnSpPr>
          <p:cNvPr id="12" name="Straight Connector 11"/>
          <p:cNvCxnSpPr/>
          <p:nvPr/>
        </p:nvCxnSpPr>
        <p:spPr>
          <a:xfrm flipV="1">
            <a:off x="0" y="2398831"/>
            <a:ext cx="2647611" cy="591309"/>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2647611" y="2398831"/>
            <a:ext cx="1532122" cy="1659694"/>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3400231" y="4058525"/>
            <a:ext cx="779502" cy="191844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0" y="4058525"/>
            <a:ext cx="4179733" cy="159922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a:stCxn id="8" idx="1"/>
          </p:cNvCxnSpPr>
          <p:nvPr/>
        </p:nvCxnSpPr>
        <p:spPr>
          <a:xfrm>
            <a:off x="0" y="3057333"/>
            <a:ext cx="3283516" cy="2919631"/>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1256607" y="3813385"/>
            <a:ext cx="2143624" cy="369332"/>
          </a:xfrm>
          <a:prstGeom prst="rect">
            <a:avLst/>
          </a:prstGeom>
          <a:noFill/>
          <a:ln>
            <a:noFill/>
          </a:ln>
        </p:spPr>
        <p:txBody>
          <a:bodyPr wrap="square" rtlCol="0">
            <a:spAutoFit/>
          </a:bodyPr>
          <a:lstStyle/>
          <a:p>
            <a:r>
              <a:rPr lang="en-US" dirty="0" err="1" smtClean="0">
                <a:solidFill>
                  <a:srgbClr val="00588F"/>
                </a:solidFill>
              </a:rPr>
              <a:t>Hình</a:t>
            </a:r>
            <a:r>
              <a:rPr lang="en-US" dirty="0" smtClean="0">
                <a:solidFill>
                  <a:srgbClr val="00588F"/>
                </a:solidFill>
              </a:rPr>
              <a:t> </a:t>
            </a:r>
            <a:r>
              <a:rPr lang="en-US" dirty="0" err="1" smtClean="0">
                <a:solidFill>
                  <a:srgbClr val="00588F"/>
                </a:solidFill>
              </a:rPr>
              <a:t>ảnh</a:t>
            </a:r>
            <a:r>
              <a:rPr lang="en-US" dirty="0" smtClean="0">
                <a:solidFill>
                  <a:srgbClr val="00588F"/>
                </a:solidFill>
              </a:rPr>
              <a:t> minh </a:t>
            </a:r>
            <a:r>
              <a:rPr lang="en-US" dirty="0" err="1" smtClean="0">
                <a:solidFill>
                  <a:srgbClr val="00588F"/>
                </a:solidFill>
              </a:rPr>
              <a:t>hoạ</a:t>
            </a:r>
            <a:endParaRPr lang="en-US" dirty="0">
              <a:solidFill>
                <a:srgbClr val="00588F"/>
              </a:solidFill>
            </a:endParaRPr>
          </a:p>
        </p:txBody>
      </p:sp>
      <p:pic>
        <p:nvPicPr>
          <p:cNvPr id="14" name="Picture 13" descr="70trang-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976965"/>
            <a:ext cx="9144000" cy="881035"/>
          </a:xfrm>
          <a:prstGeom prst="rect">
            <a:avLst/>
          </a:prstGeom>
          <a:ln>
            <a:noFill/>
          </a:ln>
        </p:spPr>
      </p:pic>
      <p:pic>
        <p:nvPicPr>
          <p:cNvPr id="17" name="Content Placeholder 5" descr="V Tower.bmp"/>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1" y="-4863"/>
            <a:ext cx="4179733" cy="5981825"/>
          </a:xfrm>
          <a:prstGeom prst="rect">
            <a:avLst/>
          </a:prstGeom>
          <a:ln>
            <a:noFill/>
          </a:ln>
          <a:effectLst>
            <a:outerShdw blurRad="292100" dist="139700" dir="2700000" algn="tl" rotWithShape="0">
              <a:srgbClr val="333333">
                <a:alpha val="65000"/>
              </a:srgbClr>
            </a:outerShdw>
          </a:effectLst>
        </p:spPr>
      </p:pic>
      <p:sp>
        <p:nvSpPr>
          <p:cNvPr id="3" name="Slide Number Placeholder 2"/>
          <p:cNvSpPr>
            <a:spLocks noGrp="1"/>
          </p:cNvSpPr>
          <p:nvPr>
            <p:ph type="sldNum" sz="quarter" idx="12"/>
          </p:nvPr>
        </p:nvSpPr>
        <p:spPr/>
        <p:txBody>
          <a:bodyPr/>
          <a:lstStyle/>
          <a:p>
            <a:fld id="{BE94E970-A0CC-E44D-82BC-3F4A6399B54F}" type="slidenum">
              <a:rPr lang="en-US" smtClean="0"/>
              <a:t>1</a:t>
            </a:fld>
            <a:endParaRPr lang="en-US"/>
          </a:p>
        </p:txBody>
      </p:sp>
    </p:spTree>
    <p:extLst>
      <p:ext uri="{BB962C8B-B14F-4D97-AF65-F5344CB8AC3E}">
        <p14:creationId xmlns:p14="http://schemas.microsoft.com/office/powerpoint/2010/main" val="35115623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49619"/>
            <a:ext cx="6537366" cy="477054"/>
          </a:xfrm>
          <a:prstGeom prst="rect">
            <a:avLst/>
          </a:prstGeom>
          <a:noFill/>
        </p:spPr>
        <p:txBody>
          <a:bodyPr wrap="square" rtlCol="0">
            <a:spAutoFit/>
          </a:bodyPr>
          <a:lstStyle/>
          <a:p>
            <a:r>
              <a:rPr lang="en-US" sz="2500" b="1" smtClean="0">
                <a:solidFill>
                  <a:srgbClr val="D71249"/>
                </a:solidFill>
                <a:latin typeface="Tahoma"/>
                <a:cs typeface="Tahoma"/>
              </a:rPr>
              <a:t>Chỉ số quản lý sức mua - PMI</a:t>
            </a:r>
          </a:p>
        </p:txBody>
      </p:sp>
      <p:pic>
        <p:nvPicPr>
          <p:cNvPr id="3" name="Picture 2" descr="hoa no-0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5" name="TextBox 4"/>
          <p:cNvSpPr txBox="1"/>
          <p:nvPr/>
        </p:nvSpPr>
        <p:spPr>
          <a:xfrm>
            <a:off x="546018" y="952500"/>
            <a:ext cx="7988381" cy="381000"/>
          </a:xfrm>
          <a:prstGeom prst="rect">
            <a:avLst/>
          </a:prstGeom>
          <a:solidFill>
            <a:srgbClr val="005993"/>
          </a:solidFill>
          <a:ln>
            <a:solidFill>
              <a:srgbClr val="005993"/>
            </a:solidFill>
          </a:ln>
        </p:spPr>
        <p:txBody>
          <a:bodyPr wrap="square" rtlCol="0" anchor="ctr" anchorCtr="0">
            <a:noAutofit/>
          </a:bodyPr>
          <a:lstStyle/>
          <a:p>
            <a:r>
              <a:rPr lang="vi-VN" sz="1400" b="1">
                <a:solidFill>
                  <a:schemeClr val="bg1"/>
                </a:solidFill>
                <a:latin typeface="Arial" pitchFamily="34" charset="0"/>
                <a:cs typeface="Arial" pitchFamily="34" charset="0"/>
              </a:rPr>
              <a:t>PMI tháng 12 bật tăng trở lại, đạt mức cao nhất 3 tháng cuối năm 2017</a:t>
            </a:r>
          </a:p>
        </p:txBody>
      </p:sp>
      <p:sp>
        <p:nvSpPr>
          <p:cNvPr id="7" name="TextBox 6"/>
          <p:cNvSpPr txBox="1"/>
          <p:nvPr/>
        </p:nvSpPr>
        <p:spPr>
          <a:xfrm>
            <a:off x="558800" y="1341819"/>
            <a:ext cx="7975599" cy="2417381"/>
          </a:xfrm>
          <a:prstGeom prst="rect">
            <a:avLst/>
          </a:prstGeom>
          <a:noFill/>
          <a:ln w="28575">
            <a:noFill/>
          </a:ln>
        </p:spPr>
        <p:txBody>
          <a:bodyPr wrap="square" lIns="108000" tIns="91440" rIns="108000" bIns="91440" rtlCol="0">
            <a:noAutofit/>
          </a:bodyPr>
          <a:lstStyle/>
          <a:p>
            <a:pPr marL="225425" indent="-225425" algn="just">
              <a:lnSpc>
                <a:spcPct val="120000"/>
              </a:lnSpc>
              <a:spcBef>
                <a:spcPts val="300"/>
              </a:spcBef>
              <a:spcAft>
                <a:spcPts val="300"/>
              </a:spcAft>
              <a:buClr>
                <a:srgbClr val="FF0000"/>
              </a:buClr>
              <a:buFont typeface="Wingdings" pitchFamily="2" charset="2"/>
              <a:buChar char="v"/>
            </a:pPr>
            <a:r>
              <a:rPr lang="en-US" sz="1300" smtClean="0">
                <a:solidFill>
                  <a:srgbClr val="005993"/>
                </a:solidFill>
                <a:latin typeface="Arial" pitchFamily="34" charset="0"/>
                <a:cs typeface="Arial" pitchFamily="34" charset="0"/>
              </a:rPr>
              <a:t>C</a:t>
            </a:r>
            <a:r>
              <a:rPr lang="vi-VN" sz="1300">
                <a:solidFill>
                  <a:srgbClr val="005993"/>
                </a:solidFill>
                <a:latin typeface="Arial" pitchFamily="34" charset="0"/>
                <a:cs typeface="Arial" pitchFamily="34" charset="0"/>
              </a:rPr>
              <a:t>hỉ số PMI lĩnh vực sản xuất của Việt Nam trong tháng 12</a:t>
            </a:r>
            <a:r>
              <a:rPr lang="en-US" sz="1300">
                <a:solidFill>
                  <a:srgbClr val="005993"/>
                </a:solidFill>
                <a:latin typeface="Arial" pitchFamily="34" charset="0"/>
                <a:cs typeface="Arial" pitchFamily="34" charset="0"/>
              </a:rPr>
              <a:t> đạt </a:t>
            </a:r>
            <a:r>
              <a:rPr lang="vi-VN" sz="1300">
                <a:solidFill>
                  <a:srgbClr val="005993"/>
                </a:solidFill>
                <a:latin typeface="Arial" pitchFamily="34" charset="0"/>
                <a:cs typeface="Arial" pitchFamily="34" charset="0"/>
              </a:rPr>
              <a:t>52,5 điểm, tăng so với mức 51,4 điểm của tháng 11</a:t>
            </a:r>
            <a:r>
              <a:rPr lang="en-US" sz="1300">
                <a:solidFill>
                  <a:srgbClr val="005993"/>
                </a:solidFill>
                <a:latin typeface="Arial" pitchFamily="34" charset="0"/>
                <a:cs typeface="Arial" pitchFamily="34" charset="0"/>
              </a:rPr>
              <a:t> và đạt mức </a:t>
            </a:r>
            <a:r>
              <a:rPr lang="vi-VN" sz="1300">
                <a:solidFill>
                  <a:srgbClr val="005993"/>
                </a:solidFill>
                <a:latin typeface="Arial" pitchFamily="34" charset="0"/>
                <a:cs typeface="Arial" pitchFamily="34" charset="0"/>
              </a:rPr>
              <a:t>tăng </a:t>
            </a:r>
            <a:r>
              <a:rPr lang="en-US" sz="1300">
                <a:solidFill>
                  <a:srgbClr val="005993"/>
                </a:solidFill>
                <a:latin typeface="Arial" pitchFamily="34" charset="0"/>
                <a:cs typeface="Arial" pitchFamily="34" charset="0"/>
              </a:rPr>
              <a:t>cao nhất </a:t>
            </a:r>
            <a:r>
              <a:rPr lang="vi-VN" sz="1300">
                <a:solidFill>
                  <a:srgbClr val="005993"/>
                </a:solidFill>
                <a:latin typeface="Arial" pitchFamily="34" charset="0"/>
                <a:cs typeface="Arial" pitchFamily="34" charset="0"/>
              </a:rPr>
              <a:t>3 tháng </a:t>
            </a:r>
            <a:r>
              <a:rPr lang="en-US" sz="1300">
                <a:solidFill>
                  <a:srgbClr val="005993"/>
                </a:solidFill>
                <a:latin typeface="Arial" pitchFamily="34" charset="0"/>
                <a:cs typeface="Arial" pitchFamily="34" charset="0"/>
              </a:rPr>
              <a:t>cuối năm 2017, </a:t>
            </a:r>
            <a:r>
              <a:rPr lang="vi-VN" sz="1300">
                <a:solidFill>
                  <a:srgbClr val="005993"/>
                </a:solidFill>
                <a:latin typeface="Arial" pitchFamily="34" charset="0"/>
                <a:cs typeface="Arial" pitchFamily="34" charset="0"/>
              </a:rPr>
              <a:t>cho thấy sự cải thiện mạnh mẽ sức khỏe của lĩnh vực sản xuất vào cuối năm 2017.</a:t>
            </a:r>
          </a:p>
          <a:p>
            <a:pPr marL="225425" indent="-225425" algn="just">
              <a:lnSpc>
                <a:spcPct val="120000"/>
              </a:lnSpc>
              <a:spcBef>
                <a:spcPts val="300"/>
              </a:spcBef>
              <a:spcAft>
                <a:spcPts val="300"/>
              </a:spcAft>
              <a:buClr>
                <a:srgbClr val="FF0000"/>
              </a:buClr>
              <a:buFont typeface="Wingdings" pitchFamily="2" charset="2"/>
              <a:buChar char="v"/>
            </a:pPr>
            <a:r>
              <a:rPr lang="en-US" sz="1300">
                <a:solidFill>
                  <a:srgbClr val="005993"/>
                </a:solidFill>
                <a:latin typeface="Arial" pitchFamily="34" charset="0"/>
                <a:cs typeface="Arial" pitchFamily="34" charset="0"/>
              </a:rPr>
              <a:t>S</a:t>
            </a:r>
            <a:r>
              <a:rPr lang="vi-VN" sz="1300">
                <a:solidFill>
                  <a:srgbClr val="005993"/>
                </a:solidFill>
                <a:latin typeface="Arial" pitchFamily="34" charset="0"/>
                <a:cs typeface="Arial" pitchFamily="34" charset="0"/>
              </a:rPr>
              <a:t>ản lượng đã tăng trưởng trở lại do nhu cầu thị trường mạnh lên và số lượng đơn đặt hàng mới nhiều hơn. </a:t>
            </a:r>
            <a:r>
              <a:rPr lang="en-US" sz="1300">
                <a:solidFill>
                  <a:srgbClr val="005993"/>
                </a:solidFill>
                <a:latin typeface="Arial" pitchFamily="34" charset="0"/>
                <a:cs typeface="Arial" pitchFamily="34" charset="0"/>
              </a:rPr>
              <a:t>M</a:t>
            </a:r>
            <a:r>
              <a:rPr lang="vi-VN" sz="1300">
                <a:solidFill>
                  <a:srgbClr val="005993"/>
                </a:solidFill>
                <a:latin typeface="Arial" pitchFamily="34" charset="0"/>
                <a:cs typeface="Arial" pitchFamily="34" charset="0"/>
              </a:rPr>
              <a:t>ức độ lạc quan trong kinh doanh trong tháng 12 đã được cải thiện thành mức cao của 9 tháng. </a:t>
            </a:r>
            <a:r>
              <a:rPr lang="en-US" sz="1300">
                <a:solidFill>
                  <a:srgbClr val="005993"/>
                </a:solidFill>
                <a:latin typeface="Arial" pitchFamily="34" charset="0"/>
                <a:cs typeface="Arial" pitchFamily="34" charset="0"/>
              </a:rPr>
              <a:t>L</a:t>
            </a:r>
            <a:r>
              <a:rPr lang="vi-VN" sz="1300">
                <a:solidFill>
                  <a:srgbClr val="005993"/>
                </a:solidFill>
                <a:latin typeface="Arial" pitchFamily="34" charset="0"/>
                <a:cs typeface="Arial" pitchFamily="34" charset="0"/>
              </a:rPr>
              <a:t>ượng công việc tồn đọng đã giảm tháng thứ 2 liên tiếp, mặc dù chỉ là giảm nhẹ và với tốc độ chậm hơn so với tháng 11. </a:t>
            </a:r>
            <a:r>
              <a:rPr lang="en-US" sz="1300">
                <a:solidFill>
                  <a:srgbClr val="005993"/>
                </a:solidFill>
                <a:latin typeface="Arial" pitchFamily="34" charset="0"/>
                <a:cs typeface="Arial" pitchFamily="34" charset="0"/>
              </a:rPr>
              <a:t>T</a:t>
            </a:r>
            <a:r>
              <a:rPr lang="vi-VN" sz="1300">
                <a:solidFill>
                  <a:srgbClr val="005993"/>
                </a:solidFill>
                <a:latin typeface="Arial" pitchFamily="34" charset="0"/>
                <a:cs typeface="Arial" pitchFamily="34" charset="0"/>
              </a:rPr>
              <a:t>ốc độ tạo việc làm </a:t>
            </a:r>
            <a:r>
              <a:rPr lang="en-US" sz="1300">
                <a:solidFill>
                  <a:srgbClr val="005993"/>
                </a:solidFill>
                <a:latin typeface="Arial" pitchFamily="34" charset="0"/>
                <a:cs typeface="Arial" pitchFamily="34" charset="0"/>
              </a:rPr>
              <a:t>tăng </a:t>
            </a:r>
            <a:r>
              <a:rPr lang="vi-VN" sz="1300">
                <a:solidFill>
                  <a:srgbClr val="005993"/>
                </a:solidFill>
                <a:latin typeface="Arial" pitchFamily="34" charset="0"/>
                <a:cs typeface="Arial" pitchFamily="34" charset="0"/>
              </a:rPr>
              <a:t>mạnh nhất kể từ tháng 9</a:t>
            </a:r>
            <a:r>
              <a:rPr lang="en-US" sz="1300">
                <a:solidFill>
                  <a:srgbClr val="005993"/>
                </a:solidFill>
                <a:latin typeface="Arial" pitchFamily="34" charset="0"/>
                <a:cs typeface="Arial" pitchFamily="34" charset="0"/>
              </a:rPr>
              <a:t>.</a:t>
            </a:r>
            <a:r>
              <a:rPr lang="vi-VN" sz="1300">
                <a:solidFill>
                  <a:srgbClr val="005993"/>
                </a:solidFill>
                <a:latin typeface="Arial" pitchFamily="34" charset="0"/>
                <a:cs typeface="Arial" pitchFamily="34" charset="0"/>
              </a:rPr>
              <a:t> </a:t>
            </a:r>
            <a:endParaRPr lang="en-US" sz="1300">
              <a:solidFill>
                <a:srgbClr val="005993"/>
              </a:solidFill>
              <a:latin typeface="Arial" pitchFamily="34" charset="0"/>
              <a:cs typeface="Arial" pitchFamily="34" charset="0"/>
            </a:endParaRPr>
          </a:p>
          <a:p>
            <a:pPr marL="225425" indent="-225425" algn="just">
              <a:lnSpc>
                <a:spcPct val="120000"/>
              </a:lnSpc>
              <a:spcBef>
                <a:spcPts val="300"/>
              </a:spcBef>
              <a:spcAft>
                <a:spcPts val="300"/>
              </a:spcAft>
              <a:buClr>
                <a:srgbClr val="FF0000"/>
              </a:buClr>
              <a:buFont typeface="Wingdings" pitchFamily="2" charset="2"/>
              <a:buChar char="v"/>
            </a:pPr>
            <a:r>
              <a:rPr lang="vi-VN" sz="1300">
                <a:solidFill>
                  <a:srgbClr val="005993"/>
                </a:solidFill>
                <a:latin typeface="Arial" pitchFamily="34" charset="0"/>
                <a:cs typeface="Arial" pitchFamily="34" charset="0"/>
              </a:rPr>
              <a:t>Về tổng thể, 2017 là năm có kết quả tích cực của lĩnh vực sản xuất </a:t>
            </a:r>
            <a:r>
              <a:rPr lang="en-US" sz="1300" smtClean="0">
                <a:solidFill>
                  <a:srgbClr val="005993"/>
                </a:solidFill>
                <a:latin typeface="Arial" pitchFamily="34" charset="0"/>
                <a:cs typeface="Arial" pitchFamily="34" charset="0"/>
              </a:rPr>
              <a:t>với</a:t>
            </a:r>
            <a:r>
              <a:rPr lang="vi-VN" sz="1300" smtClean="0">
                <a:solidFill>
                  <a:srgbClr val="005993"/>
                </a:solidFill>
                <a:latin typeface="Arial" pitchFamily="34" charset="0"/>
                <a:cs typeface="Arial" pitchFamily="34" charset="0"/>
              </a:rPr>
              <a:t> </a:t>
            </a:r>
            <a:r>
              <a:rPr lang="vi-VN" sz="1300">
                <a:solidFill>
                  <a:srgbClr val="005993"/>
                </a:solidFill>
                <a:latin typeface="Arial" pitchFamily="34" charset="0"/>
                <a:cs typeface="Arial" pitchFamily="34" charset="0"/>
              </a:rPr>
              <a:t>kết quả PMI trung bình </a:t>
            </a:r>
            <a:r>
              <a:rPr lang="vi-VN" sz="1300" smtClean="0">
                <a:solidFill>
                  <a:srgbClr val="005993"/>
                </a:solidFill>
                <a:latin typeface="Arial" pitchFamily="34" charset="0"/>
                <a:cs typeface="Arial" pitchFamily="34" charset="0"/>
              </a:rPr>
              <a:t>cao </a:t>
            </a:r>
            <a:r>
              <a:rPr lang="vi-VN" sz="1300">
                <a:solidFill>
                  <a:srgbClr val="005993"/>
                </a:solidFill>
                <a:latin typeface="Arial" pitchFamily="34" charset="0"/>
                <a:cs typeface="Arial" pitchFamily="34" charset="0"/>
              </a:rPr>
              <a:t>nhất kể từ khi khảo sát bắt đầu vào năm 2011</a:t>
            </a:r>
            <a:r>
              <a:rPr lang="vi-VN" sz="1400">
                <a:solidFill>
                  <a:srgbClr val="005993"/>
                </a:solidFill>
                <a:latin typeface="Arial" pitchFamily="34" charset="0"/>
                <a:cs typeface="Arial" pitchFamily="34" charset="0"/>
              </a:rPr>
              <a:t>.</a:t>
            </a:r>
            <a:endParaRPr lang="en-US" sz="1400">
              <a:solidFill>
                <a:srgbClr val="005993"/>
              </a:solidFill>
              <a:latin typeface="Arial" pitchFamily="34" charset="0"/>
              <a:cs typeface="Arial" pitchFamily="34" charset="0"/>
            </a:endParaRPr>
          </a:p>
        </p:txBody>
      </p:sp>
      <p:graphicFrame>
        <p:nvGraphicFramePr>
          <p:cNvPr id="8" name="Chart 7"/>
          <p:cNvGraphicFramePr/>
          <p:nvPr>
            <p:extLst>
              <p:ext uri="{D42A27DB-BD31-4B8C-83A1-F6EECF244321}">
                <p14:modId xmlns:p14="http://schemas.microsoft.com/office/powerpoint/2010/main" val="2412632752"/>
              </p:ext>
            </p:extLst>
          </p:nvPr>
        </p:nvGraphicFramePr>
        <p:xfrm>
          <a:off x="546018" y="3848100"/>
          <a:ext cx="8001162" cy="2590800"/>
        </p:xfrm>
        <a:graphic>
          <a:graphicData uri="http://schemas.openxmlformats.org/drawingml/2006/chart">
            <c:chart xmlns:c="http://schemas.openxmlformats.org/drawingml/2006/chart" xmlns:r="http://schemas.openxmlformats.org/officeDocument/2006/relationships" r:id="rId5"/>
          </a:graphicData>
        </a:graphic>
      </p:graphicFrame>
      <p:sp>
        <p:nvSpPr>
          <p:cNvPr id="9" name="Rectangle 1"/>
          <p:cNvSpPr>
            <a:spLocks noChangeArrowheads="1"/>
          </p:cNvSpPr>
          <p:nvPr/>
        </p:nvSpPr>
        <p:spPr bwMode="auto">
          <a:xfrm>
            <a:off x="3619500" y="22621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4E93D3E0-E70A-4B8A-AA2D-F863007257CB}" type="slidenum">
              <a:rPr lang="en-US" smtClean="0"/>
              <a:pPr/>
              <a:t>10</a:t>
            </a:fld>
            <a:endParaRPr lang="en-US"/>
          </a:p>
        </p:txBody>
      </p:sp>
      <p:sp>
        <p:nvSpPr>
          <p:cNvPr id="11" name="Rectangle 1"/>
          <p:cNvSpPr>
            <a:spLocks noChangeArrowheads="1"/>
          </p:cNvSpPr>
          <p:nvPr/>
        </p:nvSpPr>
        <p:spPr bwMode="auto">
          <a:xfrm>
            <a:off x="3619500" y="24463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1950340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49619"/>
            <a:ext cx="6537366" cy="477054"/>
          </a:xfrm>
          <a:prstGeom prst="rect">
            <a:avLst/>
          </a:prstGeom>
          <a:noFill/>
        </p:spPr>
        <p:txBody>
          <a:bodyPr wrap="square" rtlCol="0">
            <a:spAutoFit/>
          </a:bodyPr>
          <a:lstStyle/>
          <a:p>
            <a:r>
              <a:rPr lang="en-US" sz="2500" b="1" smtClean="0">
                <a:solidFill>
                  <a:srgbClr val="D71249"/>
                </a:solidFill>
                <a:latin typeface="Tahoma"/>
                <a:cs typeface="Tahoma"/>
              </a:rPr>
              <a:t>Xuất nhập khẩu</a:t>
            </a:r>
          </a:p>
        </p:txBody>
      </p:sp>
      <p:pic>
        <p:nvPicPr>
          <p:cNvPr id="3" name="Picture 2" descr="hoa no-0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5" name="TextBox 4"/>
          <p:cNvSpPr txBox="1"/>
          <p:nvPr/>
        </p:nvSpPr>
        <p:spPr>
          <a:xfrm>
            <a:off x="507999" y="800100"/>
            <a:ext cx="8051801" cy="457200"/>
          </a:xfrm>
          <a:prstGeom prst="rect">
            <a:avLst/>
          </a:prstGeom>
          <a:solidFill>
            <a:srgbClr val="005993"/>
          </a:solidFill>
          <a:ln>
            <a:solidFill>
              <a:srgbClr val="005993"/>
            </a:solidFill>
          </a:ln>
        </p:spPr>
        <p:txBody>
          <a:bodyPr wrap="square" rtlCol="0" anchor="ctr" anchorCtr="0">
            <a:noAutofit/>
          </a:bodyPr>
          <a:lstStyle/>
          <a:p>
            <a:r>
              <a:rPr lang="en-US" sz="1400" b="1" smtClean="0">
                <a:solidFill>
                  <a:schemeClr val="bg1"/>
                </a:solidFill>
                <a:latin typeface="Arial" pitchFamily="34" charset="0"/>
                <a:cs typeface="Arial" pitchFamily="34" charset="0"/>
              </a:rPr>
              <a:t>Cán cân thương mại </a:t>
            </a:r>
            <a:r>
              <a:rPr lang="en-US" sz="1400" b="1">
                <a:solidFill>
                  <a:schemeClr val="bg1"/>
                </a:solidFill>
                <a:latin typeface="Arial" pitchFamily="34" charset="0"/>
                <a:cs typeface="Arial" pitchFamily="34" charset="0"/>
              </a:rPr>
              <a:t>thặng </a:t>
            </a:r>
            <a:r>
              <a:rPr lang="en-US" sz="1400" b="1" smtClean="0">
                <a:solidFill>
                  <a:schemeClr val="bg1"/>
                </a:solidFill>
                <a:latin typeface="Arial" pitchFamily="34" charset="0"/>
                <a:cs typeface="Arial" pitchFamily="34" charset="0"/>
              </a:rPr>
              <a:t>dư trong năm 2017</a:t>
            </a:r>
            <a:endParaRPr lang="en-US" sz="1400" b="1">
              <a:solidFill>
                <a:schemeClr val="bg1"/>
              </a:solidFill>
              <a:latin typeface="Arial" pitchFamily="34" charset="0"/>
              <a:cs typeface="Arial" pitchFamily="34" charset="0"/>
            </a:endParaRPr>
          </a:p>
        </p:txBody>
      </p:sp>
      <p:graphicFrame>
        <p:nvGraphicFramePr>
          <p:cNvPr id="9" name="Chart 8"/>
          <p:cNvGraphicFramePr/>
          <p:nvPr>
            <p:extLst>
              <p:ext uri="{D42A27DB-BD31-4B8C-83A1-F6EECF244321}">
                <p14:modId xmlns:p14="http://schemas.microsoft.com/office/powerpoint/2010/main" val="2150577402"/>
              </p:ext>
            </p:extLst>
          </p:nvPr>
        </p:nvGraphicFramePr>
        <p:xfrm>
          <a:off x="507998" y="3733800"/>
          <a:ext cx="8051801" cy="2590800"/>
        </p:xfrm>
        <a:graphic>
          <a:graphicData uri="http://schemas.openxmlformats.org/drawingml/2006/chart">
            <c:chart xmlns:c="http://schemas.openxmlformats.org/drawingml/2006/chart" xmlns:r="http://schemas.openxmlformats.org/officeDocument/2006/relationships" r:id="rId5"/>
          </a:graphicData>
        </a:graphic>
      </p:graphicFrame>
      <p:sp>
        <p:nvSpPr>
          <p:cNvPr id="12" name="TextBox 11"/>
          <p:cNvSpPr txBox="1"/>
          <p:nvPr/>
        </p:nvSpPr>
        <p:spPr>
          <a:xfrm>
            <a:off x="507998" y="1257300"/>
            <a:ext cx="8051801" cy="2438400"/>
          </a:xfrm>
          <a:prstGeom prst="rect">
            <a:avLst/>
          </a:prstGeom>
          <a:noFill/>
          <a:ln w="28575">
            <a:noFill/>
          </a:ln>
        </p:spPr>
        <p:txBody>
          <a:bodyPr wrap="square" lIns="182880" tIns="0" rIns="182880" bIns="0" rtlCol="0" anchor="ctr" anchorCtr="0">
            <a:noAutofit/>
          </a:bodyPr>
          <a:lstStyle/>
          <a:p>
            <a:pPr marL="225425" indent="-225425" algn="just">
              <a:spcBef>
                <a:spcPts val="200"/>
              </a:spcBef>
              <a:spcAft>
                <a:spcPts val="300"/>
              </a:spcAft>
              <a:buClr>
                <a:srgbClr val="D71249"/>
              </a:buClr>
              <a:buFont typeface="Wingdings" pitchFamily="2" charset="2"/>
              <a:buChar char="v"/>
            </a:pPr>
            <a:r>
              <a:rPr lang="en-US" sz="1300" smtClean="0">
                <a:solidFill>
                  <a:srgbClr val="005993"/>
                </a:solidFill>
                <a:latin typeface="Arial" pitchFamily="34" charset="0"/>
                <a:cs typeface="Arial" pitchFamily="34" charset="0"/>
              </a:rPr>
              <a:t>Kim </a:t>
            </a:r>
            <a:r>
              <a:rPr lang="en-US" sz="1300">
                <a:solidFill>
                  <a:srgbClr val="005993"/>
                </a:solidFill>
                <a:latin typeface="Arial" pitchFamily="34" charset="0"/>
                <a:cs typeface="Arial" pitchFamily="34" charset="0"/>
              </a:rPr>
              <a:t>ngạch </a:t>
            </a:r>
            <a:r>
              <a:rPr lang="en-US" sz="1300" smtClean="0">
                <a:solidFill>
                  <a:srgbClr val="005993"/>
                </a:solidFill>
                <a:latin typeface="Arial" pitchFamily="34" charset="0"/>
                <a:cs typeface="Arial" pitchFamily="34" charset="0"/>
              </a:rPr>
              <a:t>xuất khẩu: </a:t>
            </a:r>
            <a:r>
              <a:rPr lang="de-DE" sz="1300">
                <a:solidFill>
                  <a:srgbClr val="005993"/>
                </a:solidFill>
                <a:latin typeface="Arial" pitchFamily="34" charset="0"/>
                <a:cs typeface="Arial" pitchFamily="34" charset="0"/>
              </a:rPr>
              <a:t>213,77 tỷ USD (tăng 21,1% so với năm 2016)</a:t>
            </a:r>
            <a:endParaRPr lang="en-US" sz="1300">
              <a:solidFill>
                <a:srgbClr val="005993"/>
              </a:solidFill>
              <a:latin typeface="Arial" pitchFamily="34" charset="0"/>
              <a:cs typeface="Arial" pitchFamily="34" charset="0"/>
            </a:endParaRPr>
          </a:p>
          <a:p>
            <a:pPr marL="457200" indent="-222250" algn="just">
              <a:spcBef>
                <a:spcPts val="200"/>
              </a:spcBef>
              <a:spcAft>
                <a:spcPts val="300"/>
              </a:spcAft>
              <a:buClr>
                <a:srgbClr val="D71249"/>
              </a:buClr>
              <a:buFont typeface="Arial" pitchFamily="34" charset="0"/>
              <a:buChar char="•"/>
            </a:pPr>
            <a:r>
              <a:rPr lang="en-US" sz="1300">
                <a:solidFill>
                  <a:srgbClr val="005993"/>
                </a:solidFill>
                <a:latin typeface="Arial" pitchFamily="34" charset="0"/>
                <a:cs typeface="Arial" pitchFamily="34" charset="0"/>
              </a:rPr>
              <a:t>Khu vực trong nước: 58,53 tỷ USD (tăng 16,2%);</a:t>
            </a:r>
          </a:p>
          <a:p>
            <a:pPr marL="457200" indent="-222250" algn="just">
              <a:lnSpc>
                <a:spcPct val="110000"/>
              </a:lnSpc>
              <a:spcBef>
                <a:spcPts val="200"/>
              </a:spcBef>
              <a:spcAft>
                <a:spcPts val="300"/>
              </a:spcAft>
              <a:buClr>
                <a:srgbClr val="D71249"/>
              </a:buClr>
              <a:buFont typeface="Arial" pitchFamily="34" charset="0"/>
              <a:buChar char="•"/>
            </a:pPr>
            <a:r>
              <a:rPr lang="en-US" sz="1300">
                <a:solidFill>
                  <a:srgbClr val="005993"/>
                </a:solidFill>
                <a:latin typeface="Arial" pitchFamily="34" charset="0"/>
                <a:cs typeface="Arial" pitchFamily="34" charset="0"/>
              </a:rPr>
              <a:t>Khu vực FDI: </a:t>
            </a:r>
            <a:r>
              <a:rPr lang="en-US" sz="1300" smtClean="0">
                <a:solidFill>
                  <a:srgbClr val="005993"/>
                </a:solidFill>
                <a:latin typeface="Arial" pitchFamily="34" charset="0"/>
                <a:cs typeface="Arial" pitchFamily="34" charset="0"/>
              </a:rPr>
              <a:t>155,24 </a:t>
            </a:r>
            <a:r>
              <a:rPr lang="en-US" sz="1300">
                <a:solidFill>
                  <a:srgbClr val="005993"/>
                </a:solidFill>
                <a:latin typeface="Arial" pitchFamily="34" charset="0"/>
                <a:cs typeface="Arial" pitchFamily="34" charset="0"/>
              </a:rPr>
              <a:t>tỷ USD (tăng 23%).</a:t>
            </a:r>
          </a:p>
          <a:p>
            <a:pPr marL="225425" indent="-225425" algn="just">
              <a:spcBef>
                <a:spcPts val="200"/>
              </a:spcBef>
              <a:spcAft>
                <a:spcPts val="300"/>
              </a:spcAft>
              <a:buClr>
                <a:srgbClr val="D71249"/>
              </a:buClr>
              <a:buFont typeface="Wingdings" pitchFamily="2" charset="2"/>
              <a:buChar char="v"/>
            </a:pPr>
            <a:r>
              <a:rPr lang="en-US" sz="1300">
                <a:solidFill>
                  <a:srgbClr val="005993"/>
                </a:solidFill>
                <a:latin typeface="Arial" pitchFamily="34" charset="0"/>
                <a:cs typeface="Arial" pitchFamily="34" charset="0"/>
              </a:rPr>
              <a:t>Kim ngạch </a:t>
            </a:r>
            <a:r>
              <a:rPr lang="en-US" sz="1300" smtClean="0">
                <a:solidFill>
                  <a:srgbClr val="005993"/>
                </a:solidFill>
                <a:latin typeface="Arial" pitchFamily="34" charset="0"/>
                <a:cs typeface="Arial" pitchFamily="34" charset="0"/>
              </a:rPr>
              <a:t>nhập khẩu: </a:t>
            </a:r>
            <a:r>
              <a:rPr lang="en-US" sz="1300">
                <a:solidFill>
                  <a:srgbClr val="005993"/>
                </a:solidFill>
                <a:latin typeface="Arial" pitchFamily="34" charset="0"/>
                <a:cs typeface="Arial" pitchFamily="34" charset="0"/>
              </a:rPr>
              <a:t>211,1 tỷ USD (tăng 20,8% so với năm 2016)</a:t>
            </a:r>
          </a:p>
          <a:p>
            <a:pPr marL="457200" indent="-222250" algn="just">
              <a:spcBef>
                <a:spcPts val="200"/>
              </a:spcBef>
              <a:spcAft>
                <a:spcPts val="300"/>
              </a:spcAft>
              <a:buClr>
                <a:srgbClr val="D71249"/>
              </a:buClr>
              <a:buFont typeface="Arial" pitchFamily="34" charset="0"/>
              <a:buChar char="•"/>
            </a:pPr>
            <a:r>
              <a:rPr lang="en-US" sz="1300">
                <a:solidFill>
                  <a:srgbClr val="005993"/>
                </a:solidFill>
                <a:latin typeface="Arial" pitchFamily="34" charset="0"/>
                <a:cs typeface="Arial" pitchFamily="34" charset="0"/>
              </a:rPr>
              <a:t>Khu vực trong nước: 84,7 tỷ USD (tăng 17%);</a:t>
            </a:r>
          </a:p>
          <a:p>
            <a:pPr marL="457200" indent="-222250" algn="just">
              <a:spcBef>
                <a:spcPts val="200"/>
              </a:spcBef>
              <a:spcAft>
                <a:spcPts val="300"/>
              </a:spcAft>
              <a:buClr>
                <a:srgbClr val="D71249"/>
              </a:buClr>
              <a:buFont typeface="Arial" pitchFamily="34" charset="0"/>
              <a:buChar char="•"/>
            </a:pPr>
            <a:r>
              <a:rPr lang="en-US" sz="1300">
                <a:solidFill>
                  <a:srgbClr val="005993"/>
                </a:solidFill>
                <a:latin typeface="Arial" pitchFamily="34" charset="0"/>
                <a:cs typeface="Arial" pitchFamily="34" charset="0"/>
              </a:rPr>
              <a:t>Khu vực FDI: 126,4 tỷ USD (tăng 23,4%).</a:t>
            </a:r>
          </a:p>
          <a:p>
            <a:pPr marL="225425" indent="-225425" algn="just">
              <a:spcBef>
                <a:spcPts val="200"/>
              </a:spcBef>
              <a:spcAft>
                <a:spcPts val="300"/>
              </a:spcAft>
              <a:buClr>
                <a:srgbClr val="D71249"/>
              </a:buClr>
              <a:buFont typeface="Wingdings" pitchFamily="2" charset="2"/>
              <a:buChar char="v"/>
            </a:pPr>
            <a:r>
              <a:rPr lang="en-US" sz="1300">
                <a:solidFill>
                  <a:srgbClr val="005993"/>
                </a:solidFill>
                <a:latin typeface="Arial" pitchFamily="34" charset="0"/>
                <a:cs typeface="Arial" pitchFamily="34" charset="0"/>
              </a:rPr>
              <a:t>Cán cân thương mại: Xuất siêu</a:t>
            </a:r>
            <a:r>
              <a:rPr lang="en-GB" sz="1300">
                <a:solidFill>
                  <a:srgbClr val="005993"/>
                </a:solidFill>
                <a:latin typeface="Arial" pitchFamily="34" charset="0"/>
                <a:cs typeface="Arial" pitchFamily="34" charset="0"/>
              </a:rPr>
              <a:t> 2,7 tỷ USD</a:t>
            </a:r>
            <a:endParaRPr lang="en-US" sz="1300">
              <a:solidFill>
                <a:srgbClr val="005993"/>
              </a:solidFill>
              <a:latin typeface="Arial" pitchFamily="34" charset="0"/>
              <a:cs typeface="Arial" pitchFamily="34" charset="0"/>
            </a:endParaRPr>
          </a:p>
          <a:p>
            <a:pPr lvl="1" indent="-222250" algn="just">
              <a:spcBef>
                <a:spcPts val="200"/>
              </a:spcBef>
              <a:spcAft>
                <a:spcPts val="300"/>
              </a:spcAft>
              <a:buClr>
                <a:srgbClr val="D71249"/>
              </a:buClr>
              <a:buFont typeface="Arial" pitchFamily="34" charset="0"/>
              <a:buChar char="•"/>
            </a:pPr>
            <a:r>
              <a:rPr lang="en-GB" sz="1300">
                <a:solidFill>
                  <a:srgbClr val="005993"/>
                </a:solidFill>
                <a:latin typeface="Arial" pitchFamily="34" charset="0"/>
                <a:cs typeface="Arial" pitchFamily="34" charset="0"/>
              </a:rPr>
              <a:t>Khu vực trong nước: Nhập siêu 26,1 tỷ USD;</a:t>
            </a:r>
            <a:endParaRPr lang="en-US" sz="1300">
              <a:solidFill>
                <a:srgbClr val="005993"/>
              </a:solidFill>
              <a:latin typeface="Arial" pitchFamily="34" charset="0"/>
              <a:cs typeface="Arial" pitchFamily="34" charset="0"/>
            </a:endParaRPr>
          </a:p>
          <a:p>
            <a:pPr lvl="1" indent="-222250" algn="just">
              <a:spcBef>
                <a:spcPts val="200"/>
              </a:spcBef>
              <a:spcAft>
                <a:spcPts val="300"/>
              </a:spcAft>
              <a:buClr>
                <a:srgbClr val="D71249"/>
              </a:buClr>
              <a:buFont typeface="Arial" pitchFamily="34" charset="0"/>
              <a:buChar char="•"/>
            </a:pPr>
            <a:r>
              <a:rPr lang="en-GB" sz="1300">
                <a:solidFill>
                  <a:srgbClr val="005993"/>
                </a:solidFill>
                <a:latin typeface="Arial" pitchFamily="34" charset="0"/>
                <a:cs typeface="Arial" pitchFamily="34" charset="0"/>
              </a:rPr>
              <a:t>Khu vực FDI: Xuất siêu 28,8 tỷ USD. </a:t>
            </a:r>
            <a:endParaRPr lang="en-GB" sz="1300" dirty="0">
              <a:solidFill>
                <a:srgbClr val="005993"/>
              </a:solidFill>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4E93D3E0-E70A-4B8A-AA2D-F863007257CB}" type="slidenum">
              <a:rPr lang="en-US" smtClean="0"/>
              <a:pPr/>
              <a:t>11</a:t>
            </a:fld>
            <a:endParaRPr lang="en-US"/>
          </a:p>
        </p:txBody>
      </p:sp>
    </p:spTree>
    <p:extLst>
      <p:ext uri="{BB962C8B-B14F-4D97-AF65-F5344CB8AC3E}">
        <p14:creationId xmlns:p14="http://schemas.microsoft.com/office/powerpoint/2010/main" val="18593548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49619"/>
            <a:ext cx="6537366" cy="477054"/>
          </a:xfrm>
          <a:prstGeom prst="rect">
            <a:avLst/>
          </a:prstGeom>
          <a:noFill/>
        </p:spPr>
        <p:txBody>
          <a:bodyPr wrap="square" rtlCol="0">
            <a:spAutoFit/>
          </a:bodyPr>
          <a:lstStyle/>
          <a:p>
            <a:r>
              <a:rPr lang="en-US" sz="2500" b="1" smtClean="0">
                <a:solidFill>
                  <a:srgbClr val="D71249"/>
                </a:solidFill>
                <a:latin typeface="Tahoma"/>
                <a:cs typeface="Tahoma"/>
              </a:rPr>
              <a:t>Đầu tư trực tiếp nước ngoài - FDI</a:t>
            </a:r>
          </a:p>
        </p:txBody>
      </p:sp>
      <p:pic>
        <p:nvPicPr>
          <p:cNvPr id="3" name="Picture 2" descr="hoa no-0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5" name="TextBox 4"/>
          <p:cNvSpPr txBox="1"/>
          <p:nvPr/>
        </p:nvSpPr>
        <p:spPr>
          <a:xfrm>
            <a:off x="533400" y="838200"/>
            <a:ext cx="8077200" cy="381000"/>
          </a:xfrm>
          <a:prstGeom prst="rect">
            <a:avLst/>
          </a:prstGeom>
          <a:solidFill>
            <a:srgbClr val="005993"/>
          </a:solidFill>
          <a:ln>
            <a:solidFill>
              <a:srgbClr val="005993"/>
            </a:solidFill>
          </a:ln>
        </p:spPr>
        <p:txBody>
          <a:bodyPr wrap="square" rtlCol="0" anchor="ctr" anchorCtr="0">
            <a:noAutofit/>
          </a:bodyPr>
          <a:lstStyle/>
          <a:p>
            <a:r>
              <a:rPr lang="en-US" sz="1400" b="1">
                <a:solidFill>
                  <a:schemeClr val="bg1"/>
                </a:solidFill>
                <a:latin typeface="Arial" pitchFamily="34" charset="0"/>
                <a:cs typeface="Arial" pitchFamily="34" charset="0"/>
              </a:rPr>
              <a:t>FDI năm 2017 tăng mạnh</a:t>
            </a:r>
          </a:p>
        </p:txBody>
      </p:sp>
      <p:graphicFrame>
        <p:nvGraphicFramePr>
          <p:cNvPr id="8" name="Chart 7"/>
          <p:cNvGraphicFramePr/>
          <p:nvPr>
            <p:extLst>
              <p:ext uri="{D42A27DB-BD31-4B8C-83A1-F6EECF244321}">
                <p14:modId xmlns:p14="http://schemas.microsoft.com/office/powerpoint/2010/main" val="277648766"/>
              </p:ext>
            </p:extLst>
          </p:nvPr>
        </p:nvGraphicFramePr>
        <p:xfrm>
          <a:off x="533400" y="3810000"/>
          <a:ext cx="8077200" cy="2603500"/>
        </p:xfrm>
        <a:graphic>
          <a:graphicData uri="http://schemas.openxmlformats.org/drawingml/2006/chart">
            <c:chart xmlns:c="http://schemas.openxmlformats.org/drawingml/2006/chart" xmlns:r="http://schemas.openxmlformats.org/officeDocument/2006/relationships" r:id="rId5"/>
          </a:graphicData>
        </a:graphic>
      </p:graphicFrame>
      <p:sp>
        <p:nvSpPr>
          <p:cNvPr id="9" name="TextBox 8"/>
          <p:cNvSpPr txBox="1"/>
          <p:nvPr/>
        </p:nvSpPr>
        <p:spPr>
          <a:xfrm>
            <a:off x="469900" y="1308100"/>
            <a:ext cx="8077200" cy="2552700"/>
          </a:xfrm>
          <a:prstGeom prst="rect">
            <a:avLst/>
          </a:prstGeom>
          <a:noFill/>
          <a:ln w="28575">
            <a:noFill/>
          </a:ln>
        </p:spPr>
        <p:txBody>
          <a:bodyPr wrap="square" lIns="182880" tIns="0" rIns="182880" bIns="0" rtlCol="0" anchor="ctr" anchorCtr="0">
            <a:noAutofit/>
          </a:bodyPr>
          <a:lstStyle/>
          <a:p>
            <a:pPr marL="225425" indent="-225425" algn="just">
              <a:lnSpc>
                <a:spcPct val="120000"/>
              </a:lnSpc>
              <a:spcBef>
                <a:spcPts val="300"/>
              </a:spcBef>
              <a:spcAft>
                <a:spcPts val="300"/>
              </a:spcAft>
              <a:buClr>
                <a:srgbClr val="D71249"/>
              </a:buClr>
              <a:buFont typeface="Wingdings" pitchFamily="2" charset="2"/>
              <a:buChar char="v"/>
            </a:pPr>
            <a:r>
              <a:rPr lang="en-US" sz="1350" smtClean="0">
                <a:solidFill>
                  <a:srgbClr val="005993"/>
                </a:solidFill>
                <a:latin typeface="Arial" pitchFamily="34" charset="0"/>
                <a:cs typeface="Arial" pitchFamily="34" charset="0"/>
              </a:rPr>
              <a:t>Tính </a:t>
            </a:r>
            <a:r>
              <a:rPr lang="en-US" sz="1350">
                <a:solidFill>
                  <a:srgbClr val="005993"/>
                </a:solidFill>
                <a:latin typeface="Arial" pitchFamily="34" charset="0"/>
                <a:cs typeface="Arial" pitchFamily="34" charset="0"/>
              </a:rPr>
              <a:t>đến 20/12/2017, FDI thu hút 2.591 dự án cấp phép mới với số vốn đăng ký đạt 21,3 tỷ USD, tăng 3,5% về số dự án và tăng 42,3% về vốn đăng ký so với cùng kỳ năm 2016.</a:t>
            </a:r>
          </a:p>
          <a:p>
            <a:pPr marL="225425" indent="-225425" algn="just">
              <a:lnSpc>
                <a:spcPct val="120000"/>
              </a:lnSpc>
              <a:spcBef>
                <a:spcPts val="300"/>
              </a:spcBef>
              <a:spcAft>
                <a:spcPts val="300"/>
              </a:spcAft>
              <a:buClr>
                <a:srgbClr val="D71249"/>
              </a:buClr>
              <a:buFont typeface="Wingdings" pitchFamily="2" charset="2"/>
              <a:buChar char="v"/>
            </a:pPr>
            <a:r>
              <a:rPr lang="en-US" sz="1350">
                <a:solidFill>
                  <a:srgbClr val="005993"/>
                </a:solidFill>
                <a:latin typeface="Arial" pitchFamily="34" charset="0"/>
                <a:cs typeface="Arial" pitchFamily="34" charset="0"/>
              </a:rPr>
              <a:t>Có 1.188 lượt dự án đã cấp phép từ các năm trước đăng ký điều chỉnh vốn đầu tư với số vốn tăng thêm đạt 8,4 tỷ USD, tăng 49,2% so với cùng kỳ năm trước, nâng tổng số vốn đăng ký cấp mới và vốn tăng thêm trong năm 2017 lên 29,7 tỷ USD, tăng 44,2% so với năm 2016.</a:t>
            </a:r>
          </a:p>
          <a:p>
            <a:pPr marL="225425" indent="-225425" algn="just">
              <a:lnSpc>
                <a:spcPct val="120000"/>
              </a:lnSpc>
              <a:spcBef>
                <a:spcPts val="300"/>
              </a:spcBef>
              <a:spcAft>
                <a:spcPts val="300"/>
              </a:spcAft>
              <a:buClr>
                <a:srgbClr val="D71249"/>
              </a:buClr>
              <a:buFont typeface="Wingdings" pitchFamily="2" charset="2"/>
              <a:buChar char="v"/>
            </a:pPr>
            <a:r>
              <a:rPr lang="en-US" sz="1350">
                <a:solidFill>
                  <a:srgbClr val="005993"/>
                </a:solidFill>
                <a:latin typeface="Arial" pitchFamily="34" charset="0"/>
                <a:cs typeface="Arial" pitchFamily="34" charset="0"/>
              </a:rPr>
              <a:t>Có 5.002 lượt góp vốn, mua cổ phần của nhà đầu tư nước ngoài với tổng giá trị góp vốn là 6,2 tỷ USD, tăng 45,1% so với năm 2016.</a:t>
            </a:r>
          </a:p>
          <a:p>
            <a:pPr marL="225425" indent="-225425" algn="just">
              <a:lnSpc>
                <a:spcPct val="120000"/>
              </a:lnSpc>
              <a:spcBef>
                <a:spcPts val="300"/>
              </a:spcBef>
              <a:spcAft>
                <a:spcPts val="300"/>
              </a:spcAft>
              <a:buClr>
                <a:srgbClr val="D71249"/>
              </a:buClr>
              <a:buFont typeface="Wingdings" pitchFamily="2" charset="2"/>
              <a:buChar char="v"/>
            </a:pPr>
            <a:r>
              <a:rPr lang="en-US" sz="1350">
                <a:solidFill>
                  <a:srgbClr val="005993"/>
                </a:solidFill>
                <a:latin typeface="Arial" pitchFamily="34" charset="0"/>
                <a:cs typeface="Arial" pitchFamily="34" charset="0"/>
              </a:rPr>
              <a:t>Vốn đầu tư trực tiếp nước ngoài thực hiện năm 2017 ước tính đạt 17,5 tỷ USD, tăng 10,8% so với năm 2016.</a:t>
            </a:r>
          </a:p>
        </p:txBody>
      </p:sp>
      <p:sp>
        <p:nvSpPr>
          <p:cNvPr id="2" name="Slide Number Placeholder 1"/>
          <p:cNvSpPr>
            <a:spLocks noGrp="1"/>
          </p:cNvSpPr>
          <p:nvPr>
            <p:ph type="sldNum" sz="quarter" idx="12"/>
          </p:nvPr>
        </p:nvSpPr>
        <p:spPr/>
        <p:txBody>
          <a:bodyPr/>
          <a:lstStyle/>
          <a:p>
            <a:fld id="{4E93D3E0-E70A-4B8A-AA2D-F863007257CB}" type="slidenum">
              <a:rPr lang="en-US" smtClean="0"/>
              <a:pPr/>
              <a:t>12</a:t>
            </a:fld>
            <a:endParaRPr lang="en-US"/>
          </a:p>
        </p:txBody>
      </p:sp>
    </p:spTree>
    <p:extLst>
      <p:ext uri="{BB962C8B-B14F-4D97-AF65-F5344CB8AC3E}">
        <p14:creationId xmlns:p14="http://schemas.microsoft.com/office/powerpoint/2010/main" val="3619467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1300" y="249619"/>
            <a:ext cx="6858000" cy="477054"/>
          </a:xfrm>
          <a:prstGeom prst="rect">
            <a:avLst/>
          </a:prstGeom>
          <a:noFill/>
        </p:spPr>
        <p:txBody>
          <a:bodyPr wrap="square" rtlCol="0">
            <a:spAutoFit/>
          </a:bodyPr>
          <a:lstStyle/>
          <a:p>
            <a:r>
              <a:rPr lang="en-US" sz="2500" b="1" smtClean="0">
                <a:solidFill>
                  <a:srgbClr val="D71249"/>
                </a:solidFill>
                <a:latin typeface="Tahoma"/>
                <a:cs typeface="Tahoma"/>
              </a:rPr>
              <a:t>Ngành ngân hàng Việt Nam</a:t>
            </a:r>
          </a:p>
        </p:txBody>
      </p:sp>
      <p:pic>
        <p:nvPicPr>
          <p:cNvPr id="3" name="Picture 2" descr="hoa no-0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5" name="TextBox 4"/>
          <p:cNvSpPr txBox="1"/>
          <p:nvPr/>
        </p:nvSpPr>
        <p:spPr>
          <a:xfrm>
            <a:off x="342900" y="838200"/>
            <a:ext cx="4375680" cy="381000"/>
          </a:xfrm>
          <a:prstGeom prst="rect">
            <a:avLst/>
          </a:prstGeom>
          <a:solidFill>
            <a:srgbClr val="005993"/>
          </a:solidFill>
          <a:ln>
            <a:solidFill>
              <a:srgbClr val="005993"/>
            </a:solidFill>
          </a:ln>
        </p:spPr>
        <p:txBody>
          <a:bodyPr wrap="square" rtlCol="0" anchor="ctr" anchorCtr="0">
            <a:noAutofit/>
          </a:bodyPr>
          <a:lstStyle/>
          <a:p>
            <a:pPr algn="just"/>
            <a:r>
              <a:rPr lang="en-US" sz="1400" b="1" smtClean="0">
                <a:solidFill>
                  <a:schemeClr val="bg1"/>
                </a:solidFill>
                <a:latin typeface="Arial" pitchFamily="34" charset="0"/>
                <a:cs typeface="Arial" pitchFamily="34" charset="0"/>
              </a:rPr>
              <a:t>Thị </a:t>
            </a:r>
            <a:r>
              <a:rPr lang="en-US" sz="1400" b="1" err="1" smtClean="0">
                <a:solidFill>
                  <a:schemeClr val="bg1"/>
                </a:solidFill>
                <a:latin typeface="Arial" pitchFamily="34" charset="0"/>
                <a:cs typeface="Arial" pitchFamily="34" charset="0"/>
              </a:rPr>
              <a:t>trường</a:t>
            </a:r>
            <a:r>
              <a:rPr lang="en-US" sz="1400" b="1" smtClean="0">
                <a:solidFill>
                  <a:schemeClr val="bg1"/>
                </a:solidFill>
                <a:latin typeface="Arial" pitchFamily="34" charset="0"/>
                <a:cs typeface="Arial" pitchFamily="34" charset="0"/>
              </a:rPr>
              <a:t> </a:t>
            </a:r>
            <a:r>
              <a:rPr lang="en-US" sz="1400" b="1" err="1" smtClean="0">
                <a:solidFill>
                  <a:schemeClr val="bg1"/>
                </a:solidFill>
                <a:latin typeface="Arial" pitchFamily="34" charset="0"/>
                <a:cs typeface="Arial" pitchFamily="34" charset="0"/>
              </a:rPr>
              <a:t>ngoại</a:t>
            </a:r>
            <a:r>
              <a:rPr lang="en-US" sz="1400" b="1" smtClean="0">
                <a:solidFill>
                  <a:schemeClr val="bg1"/>
                </a:solidFill>
                <a:latin typeface="Arial" pitchFamily="34" charset="0"/>
                <a:cs typeface="Arial" pitchFamily="34" charset="0"/>
              </a:rPr>
              <a:t> hối ổn định</a:t>
            </a:r>
            <a:endParaRPr lang="en-US" sz="1400" b="1">
              <a:solidFill>
                <a:schemeClr val="bg1"/>
              </a:solidFill>
              <a:latin typeface="Arial" pitchFamily="34" charset="0"/>
              <a:cs typeface="Arial" pitchFamily="34" charset="0"/>
            </a:endParaRPr>
          </a:p>
        </p:txBody>
      </p:sp>
      <p:sp>
        <p:nvSpPr>
          <p:cNvPr id="8" name="TextBox 7"/>
          <p:cNvSpPr txBox="1"/>
          <p:nvPr/>
        </p:nvSpPr>
        <p:spPr>
          <a:xfrm>
            <a:off x="342900" y="3873500"/>
            <a:ext cx="4375680" cy="381000"/>
          </a:xfrm>
          <a:prstGeom prst="rect">
            <a:avLst/>
          </a:prstGeom>
          <a:solidFill>
            <a:srgbClr val="005993"/>
          </a:solidFill>
          <a:ln>
            <a:solidFill>
              <a:srgbClr val="005993"/>
            </a:solidFill>
          </a:ln>
        </p:spPr>
        <p:txBody>
          <a:bodyPr wrap="square" rtlCol="0">
            <a:noAutofit/>
          </a:bodyPr>
          <a:lstStyle/>
          <a:p>
            <a:r>
              <a:rPr lang="en-US" sz="1400" b="1" smtClean="0">
                <a:solidFill>
                  <a:schemeClr val="bg1"/>
                </a:solidFill>
                <a:latin typeface="Arial" pitchFamily="34" charset="0"/>
                <a:cs typeface="Arial" pitchFamily="34" charset="0"/>
              </a:rPr>
              <a:t>Thanh khoản (tính đến 31/12/2017)</a:t>
            </a:r>
            <a:endParaRPr lang="en-US" sz="1400" b="1">
              <a:solidFill>
                <a:schemeClr val="bg1"/>
              </a:solidFill>
              <a:latin typeface="Arial" pitchFamily="34" charset="0"/>
              <a:cs typeface="Arial" pitchFamily="34" charset="0"/>
            </a:endParaRPr>
          </a:p>
        </p:txBody>
      </p:sp>
      <p:sp>
        <p:nvSpPr>
          <p:cNvPr id="12" name="Rectangle 1"/>
          <p:cNvSpPr>
            <a:spLocks noChangeArrowheads="1"/>
          </p:cNvSpPr>
          <p:nvPr/>
        </p:nvSpPr>
        <p:spPr bwMode="auto">
          <a:xfrm>
            <a:off x="3619500" y="31765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4" name="Chart 13"/>
          <p:cNvGraphicFramePr/>
          <p:nvPr>
            <p:extLst>
              <p:ext uri="{D42A27DB-BD31-4B8C-83A1-F6EECF244321}">
                <p14:modId xmlns:p14="http://schemas.microsoft.com/office/powerpoint/2010/main" val="3008575550"/>
              </p:ext>
            </p:extLst>
          </p:nvPr>
        </p:nvGraphicFramePr>
        <p:xfrm>
          <a:off x="4825999" y="838199"/>
          <a:ext cx="4083581" cy="1905001"/>
        </p:xfrm>
        <a:graphic>
          <a:graphicData uri="http://schemas.openxmlformats.org/drawingml/2006/chart">
            <c:chart xmlns:c="http://schemas.openxmlformats.org/drawingml/2006/chart" xmlns:r="http://schemas.openxmlformats.org/officeDocument/2006/relationships" r:id="rId5"/>
          </a:graphicData>
        </a:graphic>
      </p:graphicFrame>
      <p:sp>
        <p:nvSpPr>
          <p:cNvPr id="16" name="TextBox 15"/>
          <p:cNvSpPr txBox="1"/>
          <p:nvPr/>
        </p:nvSpPr>
        <p:spPr>
          <a:xfrm>
            <a:off x="355599" y="1219200"/>
            <a:ext cx="4362981" cy="2552700"/>
          </a:xfrm>
          <a:prstGeom prst="rect">
            <a:avLst/>
          </a:prstGeom>
          <a:noFill/>
          <a:ln w="28575">
            <a:noFill/>
          </a:ln>
        </p:spPr>
        <p:txBody>
          <a:bodyPr wrap="square" lIns="90000" tIns="0" rIns="90000" bIns="0" rtlCol="0" anchor="ctr" anchorCtr="0">
            <a:noAutofit/>
          </a:bodyPr>
          <a:lstStyle/>
          <a:p>
            <a:pPr marL="266700" indent="-266700" algn="just">
              <a:lnSpc>
                <a:spcPct val="105000"/>
              </a:lnSpc>
              <a:spcBef>
                <a:spcPts val="200"/>
              </a:spcBef>
              <a:spcAft>
                <a:spcPts val="300"/>
              </a:spcAft>
              <a:buClr>
                <a:srgbClr val="D71249"/>
              </a:buClr>
              <a:buFont typeface="Wingdings" pitchFamily="2" charset="2"/>
              <a:buChar char="v"/>
            </a:pPr>
            <a:r>
              <a:rPr lang="vi-VN" sz="1300">
                <a:solidFill>
                  <a:srgbClr val="005993"/>
                </a:solidFill>
                <a:latin typeface="Arial" pitchFamily="34" charset="0"/>
                <a:cs typeface="Arial" pitchFamily="34" charset="0"/>
              </a:rPr>
              <a:t>Thanh khoản thị trường thông suốt, các nhu cầu ngoại tệ hợp pháp của nền kinh tế được đáp ứng đầy đủ, kịp thời, hệ thống các TCTD mua ròng ngoại tệ từ tổ chức, cá nhân với khối lượng lớn, từ đó có điều kiện bán lại cho NHNN để bổ sung Dự trữ ngoại hối Nhà nước.</a:t>
            </a:r>
          </a:p>
          <a:p>
            <a:pPr marL="266700" indent="-266700" algn="just">
              <a:lnSpc>
                <a:spcPct val="105000"/>
              </a:lnSpc>
              <a:spcBef>
                <a:spcPts val="200"/>
              </a:spcBef>
              <a:spcAft>
                <a:spcPts val="300"/>
              </a:spcAft>
              <a:buClr>
                <a:srgbClr val="D71249"/>
              </a:buClr>
              <a:buFont typeface="Wingdings" pitchFamily="2" charset="2"/>
              <a:buChar char="v"/>
            </a:pPr>
            <a:r>
              <a:rPr lang="en-US" sz="1300">
                <a:solidFill>
                  <a:srgbClr val="005993"/>
                </a:solidFill>
                <a:latin typeface="Arial" pitchFamily="34" charset="0"/>
                <a:cs typeface="Arial" pitchFamily="34" charset="0"/>
              </a:rPr>
              <a:t>Tính đến 29/12/2017, tỷ giá trung tâm của NHNN được điều chỉnh tăng 266 điểm so với cuối năm 2016.</a:t>
            </a:r>
          </a:p>
          <a:p>
            <a:pPr marL="266700" indent="-266700" algn="just">
              <a:lnSpc>
                <a:spcPct val="105000"/>
              </a:lnSpc>
              <a:spcBef>
                <a:spcPts val="200"/>
              </a:spcBef>
              <a:spcAft>
                <a:spcPts val="300"/>
              </a:spcAft>
              <a:buClr>
                <a:srgbClr val="D71249"/>
              </a:buClr>
              <a:buFont typeface="Wingdings" pitchFamily="2" charset="2"/>
              <a:buChar char="v"/>
            </a:pPr>
            <a:r>
              <a:rPr lang="en-US" sz="1300">
                <a:solidFill>
                  <a:srgbClr val="005993"/>
                </a:solidFill>
                <a:latin typeface="Arial" pitchFamily="34" charset="0"/>
                <a:cs typeface="Arial" pitchFamily="34" charset="0"/>
              </a:rPr>
              <a:t>Dự trữ ngoại hối </a:t>
            </a:r>
            <a:r>
              <a:rPr lang="en-US" sz="1300" smtClean="0">
                <a:solidFill>
                  <a:srgbClr val="005993"/>
                </a:solidFill>
                <a:latin typeface="Arial" pitchFamily="34" charset="0"/>
                <a:cs typeface="Arial" pitchFamily="34" charset="0"/>
              </a:rPr>
              <a:t>tính </a:t>
            </a:r>
            <a:r>
              <a:rPr lang="en-US" sz="1300">
                <a:solidFill>
                  <a:srgbClr val="005993"/>
                </a:solidFill>
                <a:latin typeface="Arial" pitchFamily="34" charset="0"/>
                <a:cs typeface="Arial" pitchFamily="34" charset="0"/>
              </a:rPr>
              <a:t>đến hết năm 2017 đạt </a:t>
            </a:r>
            <a:r>
              <a:rPr lang="en-US" sz="1300" smtClean="0">
                <a:solidFill>
                  <a:srgbClr val="005993"/>
                </a:solidFill>
                <a:latin typeface="Arial" pitchFamily="34" charset="0"/>
                <a:cs typeface="Arial" pitchFamily="34" charset="0"/>
              </a:rPr>
              <a:t>mức kỷ lục 53 </a:t>
            </a:r>
            <a:r>
              <a:rPr lang="en-US" sz="1300">
                <a:solidFill>
                  <a:srgbClr val="005993"/>
                </a:solidFill>
                <a:latin typeface="Arial" pitchFamily="34" charset="0"/>
                <a:cs typeface="Arial" pitchFamily="34" charset="0"/>
              </a:rPr>
              <a:t>tỷ USD</a:t>
            </a:r>
            <a:r>
              <a:rPr lang="en-US" sz="1300" smtClean="0">
                <a:solidFill>
                  <a:srgbClr val="005993"/>
                </a:solidFill>
                <a:latin typeface="Arial" pitchFamily="34" charset="0"/>
                <a:cs typeface="Arial" pitchFamily="34" charset="0"/>
              </a:rPr>
              <a:t>.</a:t>
            </a:r>
            <a:endParaRPr lang="en-US" sz="1300">
              <a:solidFill>
                <a:srgbClr val="005993"/>
              </a:solidFill>
              <a:latin typeface="Arial" pitchFamily="34" charset="0"/>
              <a:cs typeface="Arial" pitchFamily="34" charset="0"/>
            </a:endParaRPr>
          </a:p>
        </p:txBody>
      </p:sp>
      <p:sp>
        <p:nvSpPr>
          <p:cNvPr id="18" name="TextBox 17"/>
          <p:cNvSpPr txBox="1"/>
          <p:nvPr/>
        </p:nvSpPr>
        <p:spPr>
          <a:xfrm>
            <a:off x="355599" y="4279900"/>
            <a:ext cx="4362981" cy="2197100"/>
          </a:xfrm>
          <a:prstGeom prst="rect">
            <a:avLst/>
          </a:prstGeom>
          <a:noFill/>
          <a:ln w="28575">
            <a:noFill/>
          </a:ln>
        </p:spPr>
        <p:txBody>
          <a:bodyPr wrap="square" lIns="90000" tIns="0" rIns="90000" bIns="0" rtlCol="0" anchor="ctr" anchorCtr="0">
            <a:noAutofit/>
          </a:bodyPr>
          <a:lstStyle/>
          <a:p>
            <a:pPr marL="177800" indent="-177800" algn="just">
              <a:lnSpc>
                <a:spcPct val="110000"/>
              </a:lnSpc>
              <a:spcBef>
                <a:spcPts val="300"/>
              </a:spcBef>
              <a:spcAft>
                <a:spcPts val="300"/>
              </a:spcAft>
              <a:buClr>
                <a:srgbClr val="D71249"/>
              </a:buClr>
              <a:buFont typeface="Wingdings" pitchFamily="2" charset="2"/>
              <a:buChar char="v"/>
            </a:pPr>
            <a:r>
              <a:rPr lang="en-US" sz="1300" smtClean="0">
                <a:solidFill>
                  <a:srgbClr val="005993"/>
                </a:solidFill>
                <a:latin typeface="Arial" pitchFamily="34" charset="0"/>
                <a:cs typeface="Arial" pitchFamily="34" charset="0"/>
              </a:rPr>
              <a:t>T</a:t>
            </a:r>
            <a:r>
              <a:rPr lang="vi-VN" sz="1300" smtClean="0">
                <a:solidFill>
                  <a:srgbClr val="005993"/>
                </a:solidFill>
                <a:latin typeface="Arial" pitchFamily="34" charset="0"/>
                <a:cs typeface="Arial" pitchFamily="34" charset="0"/>
              </a:rPr>
              <a:t>ổng </a:t>
            </a:r>
            <a:r>
              <a:rPr lang="vi-VN" sz="1300">
                <a:solidFill>
                  <a:srgbClr val="005993"/>
                </a:solidFill>
                <a:latin typeface="Arial" pitchFamily="34" charset="0"/>
                <a:cs typeface="Arial" pitchFamily="34" charset="0"/>
              </a:rPr>
              <a:t>phương tiện thanh toán tăng </a:t>
            </a:r>
            <a:r>
              <a:rPr lang="en-US" sz="1300" smtClean="0">
                <a:solidFill>
                  <a:srgbClr val="005993"/>
                </a:solidFill>
                <a:latin typeface="Arial" pitchFamily="34" charset="0"/>
                <a:cs typeface="Arial" pitchFamily="34" charset="0"/>
              </a:rPr>
              <a:t>khoảng 16% </a:t>
            </a:r>
            <a:r>
              <a:rPr lang="vi-VN" sz="1300">
                <a:solidFill>
                  <a:srgbClr val="005993"/>
                </a:solidFill>
                <a:latin typeface="Arial" pitchFamily="34" charset="0"/>
                <a:cs typeface="Arial" pitchFamily="34" charset="0"/>
              </a:rPr>
              <a:t>so với cuối năm </a:t>
            </a:r>
            <a:r>
              <a:rPr lang="vi-VN" sz="1300" smtClean="0">
                <a:solidFill>
                  <a:srgbClr val="005993"/>
                </a:solidFill>
                <a:latin typeface="Arial" pitchFamily="34" charset="0"/>
                <a:cs typeface="Arial" pitchFamily="34" charset="0"/>
              </a:rPr>
              <a:t>2016</a:t>
            </a:r>
            <a:r>
              <a:rPr lang="en-US" sz="1300" smtClean="0">
                <a:solidFill>
                  <a:srgbClr val="005993"/>
                </a:solidFill>
                <a:latin typeface="Arial" pitchFamily="34" charset="0"/>
                <a:cs typeface="Arial" pitchFamily="34" charset="0"/>
              </a:rPr>
              <a:t>.</a:t>
            </a:r>
            <a:endParaRPr lang="en-US" sz="1300">
              <a:solidFill>
                <a:srgbClr val="005993"/>
              </a:solidFill>
              <a:latin typeface="Arial" pitchFamily="34" charset="0"/>
              <a:cs typeface="Arial" pitchFamily="34" charset="0"/>
            </a:endParaRPr>
          </a:p>
          <a:p>
            <a:pPr marL="177800" indent="-177800" algn="just">
              <a:lnSpc>
                <a:spcPct val="110000"/>
              </a:lnSpc>
              <a:spcBef>
                <a:spcPts val="300"/>
              </a:spcBef>
              <a:spcAft>
                <a:spcPts val="300"/>
              </a:spcAft>
              <a:buClr>
                <a:srgbClr val="D71249"/>
              </a:buClr>
              <a:buFont typeface="Wingdings" pitchFamily="2" charset="2"/>
              <a:buChar char="v"/>
            </a:pPr>
            <a:r>
              <a:rPr lang="en-US" sz="1300" smtClean="0">
                <a:solidFill>
                  <a:srgbClr val="005993"/>
                </a:solidFill>
                <a:latin typeface="Arial" pitchFamily="34" charset="0"/>
                <a:cs typeface="Arial" pitchFamily="34" charset="0"/>
              </a:rPr>
              <a:t>T</a:t>
            </a:r>
            <a:r>
              <a:rPr lang="vi-VN" sz="1300">
                <a:solidFill>
                  <a:srgbClr val="005993"/>
                </a:solidFill>
                <a:latin typeface="Arial" pitchFamily="34" charset="0"/>
                <a:cs typeface="Arial" pitchFamily="34" charset="0"/>
              </a:rPr>
              <a:t>ín dụng tăng </a:t>
            </a:r>
            <a:r>
              <a:rPr lang="en-US" sz="1300">
                <a:solidFill>
                  <a:srgbClr val="005993"/>
                </a:solidFill>
                <a:latin typeface="Arial" pitchFamily="34" charset="0"/>
                <a:cs typeface="Arial" pitchFamily="34" charset="0"/>
              </a:rPr>
              <a:t>18,17</a:t>
            </a:r>
            <a:r>
              <a:rPr lang="vi-VN" sz="1300">
                <a:solidFill>
                  <a:srgbClr val="005993"/>
                </a:solidFill>
                <a:latin typeface="Arial" pitchFamily="34" charset="0"/>
                <a:cs typeface="Arial" pitchFamily="34" charset="0"/>
              </a:rPr>
              <a:t>% so với cuối năm 2016</a:t>
            </a:r>
            <a:r>
              <a:rPr lang="en-US" sz="1300">
                <a:solidFill>
                  <a:srgbClr val="005993"/>
                </a:solidFill>
                <a:latin typeface="Arial" pitchFamily="34" charset="0"/>
                <a:cs typeface="Arial" pitchFamily="34" charset="0"/>
              </a:rPr>
              <a:t>. </a:t>
            </a:r>
          </a:p>
          <a:p>
            <a:pPr marL="177800" lvl="0" indent="-177800" algn="just">
              <a:lnSpc>
                <a:spcPct val="110000"/>
              </a:lnSpc>
              <a:spcBef>
                <a:spcPts val="300"/>
              </a:spcBef>
              <a:spcAft>
                <a:spcPts val="300"/>
              </a:spcAft>
              <a:buClr>
                <a:srgbClr val="D71249"/>
              </a:buClr>
              <a:buFont typeface="Wingdings" pitchFamily="2" charset="2"/>
              <a:buChar char="v"/>
            </a:pPr>
            <a:r>
              <a:rPr lang="en-US" sz="1300">
                <a:solidFill>
                  <a:srgbClr val="005993"/>
                </a:solidFill>
                <a:latin typeface="Arial" pitchFamily="34" charset="0"/>
                <a:cs typeface="Arial" pitchFamily="34" charset="0"/>
              </a:rPr>
              <a:t>H</a:t>
            </a:r>
            <a:r>
              <a:rPr lang="vi-VN" sz="1300">
                <a:solidFill>
                  <a:srgbClr val="005993"/>
                </a:solidFill>
                <a:latin typeface="Arial" pitchFamily="34" charset="0"/>
                <a:cs typeface="Arial" pitchFamily="34" charset="0"/>
              </a:rPr>
              <a:t>uy động vốn </a:t>
            </a:r>
            <a:r>
              <a:rPr lang="en-US" sz="1300">
                <a:solidFill>
                  <a:srgbClr val="005993"/>
                </a:solidFill>
                <a:latin typeface="Arial" pitchFamily="34" charset="0"/>
                <a:cs typeface="Arial" pitchFamily="34" charset="0"/>
              </a:rPr>
              <a:t>của các TCTD t</a:t>
            </a:r>
            <a:r>
              <a:rPr lang="vi-VN" sz="1300">
                <a:solidFill>
                  <a:srgbClr val="005993"/>
                </a:solidFill>
                <a:latin typeface="Arial" pitchFamily="34" charset="0"/>
                <a:cs typeface="Arial" pitchFamily="34" charset="0"/>
              </a:rPr>
              <a:t>ăng </a:t>
            </a:r>
            <a:r>
              <a:rPr lang="en-US" sz="1300">
                <a:solidFill>
                  <a:srgbClr val="005993"/>
                </a:solidFill>
                <a:latin typeface="Arial" pitchFamily="34" charset="0"/>
                <a:cs typeface="Arial" pitchFamily="34" charset="0"/>
              </a:rPr>
              <a:t>14,5</a:t>
            </a:r>
            <a:r>
              <a:rPr lang="vi-VN" sz="1300">
                <a:solidFill>
                  <a:srgbClr val="005993"/>
                </a:solidFill>
                <a:latin typeface="Arial" pitchFamily="34" charset="0"/>
                <a:cs typeface="Arial" pitchFamily="34" charset="0"/>
              </a:rPr>
              <a:t>% so với cuối 201</a:t>
            </a:r>
            <a:r>
              <a:rPr lang="en-US" sz="1300">
                <a:solidFill>
                  <a:srgbClr val="005993"/>
                </a:solidFill>
                <a:latin typeface="Arial" pitchFamily="34" charset="0"/>
                <a:cs typeface="Arial" pitchFamily="34" charset="0"/>
              </a:rPr>
              <a:t>6</a:t>
            </a:r>
            <a:r>
              <a:rPr lang="vi-VN" sz="1300">
                <a:solidFill>
                  <a:srgbClr val="005993"/>
                </a:solidFill>
                <a:latin typeface="Arial" pitchFamily="34" charset="0"/>
                <a:cs typeface="Arial" pitchFamily="34" charset="0"/>
              </a:rPr>
              <a:t> (</a:t>
            </a:r>
            <a:r>
              <a:rPr lang="en-US" sz="1300">
                <a:solidFill>
                  <a:srgbClr val="005993"/>
                </a:solidFill>
                <a:latin typeface="Arial" pitchFamily="34" charset="0"/>
                <a:cs typeface="Arial" pitchFamily="34" charset="0"/>
              </a:rPr>
              <a:t>tính đến 20/12/2017).</a:t>
            </a:r>
          </a:p>
          <a:p>
            <a:pPr marL="177800" indent="-177800" algn="just">
              <a:lnSpc>
                <a:spcPct val="110000"/>
              </a:lnSpc>
              <a:spcBef>
                <a:spcPts val="300"/>
              </a:spcBef>
              <a:spcAft>
                <a:spcPts val="300"/>
              </a:spcAft>
              <a:buClr>
                <a:srgbClr val="D71249"/>
              </a:buClr>
              <a:buFont typeface="Wingdings" pitchFamily="2" charset="2"/>
              <a:buChar char="v"/>
            </a:pPr>
            <a:r>
              <a:rPr lang="pl-PL" sz="1300">
                <a:solidFill>
                  <a:srgbClr val="005993"/>
                </a:solidFill>
                <a:latin typeface="Arial" pitchFamily="34" charset="0"/>
                <a:cs typeface="Arial" pitchFamily="34" charset="0"/>
              </a:rPr>
              <a:t>Mặc dù có sự chênh lệch giữa tăng trưởng tín dụng và tăng trưởng huy động vốn nhưng thanh khoản của hệ thống ngân hàng vẫn ở mức ổn định.</a:t>
            </a:r>
            <a:endParaRPr lang="en-US" sz="1300">
              <a:solidFill>
                <a:srgbClr val="005993"/>
              </a:solidFill>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4E93D3E0-E70A-4B8A-AA2D-F863007257CB}" type="slidenum">
              <a:rPr lang="en-US" smtClean="0"/>
              <a:pPr/>
              <a:t>13</a:t>
            </a:fld>
            <a:endParaRPr lang="en-US"/>
          </a:p>
        </p:txBody>
      </p:sp>
      <p:graphicFrame>
        <p:nvGraphicFramePr>
          <p:cNvPr id="15" name="Chart 14"/>
          <p:cNvGraphicFramePr/>
          <p:nvPr>
            <p:extLst>
              <p:ext uri="{D42A27DB-BD31-4B8C-83A1-F6EECF244321}">
                <p14:modId xmlns:p14="http://schemas.microsoft.com/office/powerpoint/2010/main" val="198443516"/>
              </p:ext>
            </p:extLst>
          </p:nvPr>
        </p:nvGraphicFramePr>
        <p:xfrm>
          <a:off x="4825999" y="2743200"/>
          <a:ext cx="4083582" cy="18669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7" name="Chart 16"/>
          <p:cNvGraphicFramePr/>
          <p:nvPr>
            <p:extLst>
              <p:ext uri="{D42A27DB-BD31-4B8C-83A1-F6EECF244321}">
                <p14:modId xmlns:p14="http://schemas.microsoft.com/office/powerpoint/2010/main" val="2943886621"/>
              </p:ext>
            </p:extLst>
          </p:nvPr>
        </p:nvGraphicFramePr>
        <p:xfrm>
          <a:off x="4825999" y="4610100"/>
          <a:ext cx="4083582" cy="18669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289785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2"/>
            <a:ext cx="9144000" cy="68580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708060" y="2386456"/>
            <a:ext cx="7906205" cy="3247043"/>
          </a:xfrm>
          <a:prstGeom prst="rect">
            <a:avLst/>
          </a:prstGeom>
          <a:noFill/>
        </p:spPr>
        <p:txBody>
          <a:bodyPr wrap="square" rtlCol="0">
            <a:spAutoFit/>
          </a:bodyPr>
          <a:lstStyle/>
          <a:p>
            <a:pPr marL="514350" indent="-514350">
              <a:lnSpc>
                <a:spcPct val="120000"/>
              </a:lnSpc>
              <a:spcAft>
                <a:spcPts val="600"/>
              </a:spcAft>
              <a:buClr>
                <a:srgbClr val="005993"/>
              </a:buClr>
              <a:buFont typeface="Wingdings" pitchFamily="2" charset="2"/>
              <a:buChar char="v"/>
              <a:defRPr/>
            </a:pPr>
            <a:r>
              <a:rPr lang="en-US" sz="2500" b="1">
                <a:solidFill>
                  <a:srgbClr val="005993"/>
                </a:solidFill>
                <a:latin typeface="Tahoma"/>
                <a:cs typeface="Tahoma"/>
              </a:rPr>
              <a:t>Thị phần</a:t>
            </a:r>
          </a:p>
          <a:p>
            <a:pPr marL="514350" lvl="0" indent="-514350">
              <a:lnSpc>
                <a:spcPct val="120000"/>
              </a:lnSpc>
              <a:spcAft>
                <a:spcPts val="600"/>
              </a:spcAft>
              <a:buClr>
                <a:srgbClr val="005993"/>
              </a:buClr>
              <a:buFont typeface="Wingdings" pitchFamily="2" charset="2"/>
              <a:buChar char="v"/>
              <a:defRPr/>
            </a:pPr>
            <a:r>
              <a:rPr lang="en-US" sz="2500" b="1" smtClean="0">
                <a:solidFill>
                  <a:srgbClr val="005993"/>
                </a:solidFill>
                <a:latin typeface="Tahoma"/>
                <a:cs typeface="Tahoma"/>
              </a:rPr>
              <a:t>Vốn </a:t>
            </a:r>
            <a:r>
              <a:rPr lang="en-US" sz="2500" b="1">
                <a:solidFill>
                  <a:srgbClr val="005993"/>
                </a:solidFill>
                <a:latin typeface="Tahoma"/>
                <a:cs typeface="Tahoma"/>
              </a:rPr>
              <a:t>điều lệ, tổng nguồn vốn và tổng tài </a:t>
            </a:r>
            <a:r>
              <a:rPr lang="en-US" sz="2500" b="1" smtClean="0">
                <a:solidFill>
                  <a:srgbClr val="005993"/>
                </a:solidFill>
                <a:latin typeface="Tahoma"/>
                <a:cs typeface="Tahoma"/>
              </a:rPr>
              <a:t>sản</a:t>
            </a:r>
          </a:p>
          <a:p>
            <a:pPr marL="514350" lvl="0" indent="-514350">
              <a:lnSpc>
                <a:spcPct val="120000"/>
              </a:lnSpc>
              <a:spcAft>
                <a:spcPts val="600"/>
              </a:spcAft>
              <a:buClr>
                <a:srgbClr val="005993"/>
              </a:buClr>
              <a:buFont typeface="Wingdings" pitchFamily="2" charset="2"/>
              <a:buChar char="v"/>
              <a:defRPr/>
            </a:pPr>
            <a:r>
              <a:rPr lang="en-US" sz="2500" b="1" smtClean="0">
                <a:solidFill>
                  <a:srgbClr val="005993"/>
                </a:solidFill>
                <a:latin typeface="Tahoma"/>
                <a:cs typeface="Tahoma"/>
              </a:rPr>
              <a:t>Mạng </a:t>
            </a:r>
            <a:r>
              <a:rPr lang="en-US" sz="2500" b="1">
                <a:solidFill>
                  <a:srgbClr val="005993"/>
                </a:solidFill>
                <a:latin typeface="Tahoma"/>
                <a:cs typeface="Tahoma"/>
              </a:rPr>
              <a:t>lưới hoạt </a:t>
            </a:r>
            <a:r>
              <a:rPr lang="en-US" sz="2500" b="1" smtClean="0">
                <a:solidFill>
                  <a:srgbClr val="005993"/>
                </a:solidFill>
                <a:latin typeface="Tahoma"/>
                <a:cs typeface="Tahoma"/>
              </a:rPr>
              <a:t>động</a:t>
            </a:r>
          </a:p>
          <a:p>
            <a:pPr marL="514350" lvl="0" indent="-514350">
              <a:lnSpc>
                <a:spcPct val="120000"/>
              </a:lnSpc>
              <a:spcAft>
                <a:spcPts val="600"/>
              </a:spcAft>
              <a:buClr>
                <a:srgbClr val="005993"/>
              </a:buClr>
              <a:buFont typeface="Wingdings" pitchFamily="2" charset="2"/>
              <a:buChar char="v"/>
              <a:defRPr/>
            </a:pPr>
            <a:r>
              <a:rPr lang="en-US" sz="2500" b="1" smtClean="0">
                <a:solidFill>
                  <a:srgbClr val="005993"/>
                </a:solidFill>
                <a:latin typeface="Tahoma"/>
                <a:cs typeface="Tahoma"/>
              </a:rPr>
              <a:t>Thương </a:t>
            </a:r>
            <a:r>
              <a:rPr lang="en-US" sz="2500" b="1">
                <a:solidFill>
                  <a:srgbClr val="005993"/>
                </a:solidFill>
                <a:latin typeface="Tahoma"/>
                <a:cs typeface="Tahoma"/>
              </a:rPr>
              <a:t>hiệu và cơ sở khách hàng</a:t>
            </a:r>
          </a:p>
          <a:p>
            <a:pPr marL="514350" indent="-514350">
              <a:lnSpc>
                <a:spcPct val="120000"/>
              </a:lnSpc>
              <a:spcAft>
                <a:spcPts val="600"/>
              </a:spcAft>
              <a:buClr>
                <a:srgbClr val="005993"/>
              </a:buClr>
              <a:buFont typeface="Wingdings" pitchFamily="2" charset="2"/>
              <a:buChar char="v"/>
              <a:defRPr/>
            </a:pPr>
            <a:r>
              <a:rPr lang="en-US" sz="2500" b="1">
                <a:solidFill>
                  <a:srgbClr val="005993"/>
                </a:solidFill>
                <a:latin typeface="Tahoma"/>
                <a:cs typeface="Tahoma"/>
              </a:rPr>
              <a:t>Hỗ trợ của cổ đông lớn</a:t>
            </a:r>
          </a:p>
          <a:p>
            <a:pPr marL="514350" indent="-514350">
              <a:lnSpc>
                <a:spcPct val="120000"/>
              </a:lnSpc>
              <a:spcAft>
                <a:spcPts val="600"/>
              </a:spcAft>
              <a:buClr>
                <a:srgbClr val="005993"/>
              </a:buClr>
              <a:buFont typeface="Wingdings" pitchFamily="2" charset="2"/>
              <a:buChar char="v"/>
              <a:defRPr/>
            </a:pPr>
            <a:r>
              <a:rPr lang="en-US" sz="2500" b="1">
                <a:solidFill>
                  <a:srgbClr val="005993"/>
                </a:solidFill>
                <a:latin typeface="Tahoma"/>
                <a:cs typeface="Tahoma"/>
              </a:rPr>
              <a:t>Quản trị doanh nghiệp và nhân </a:t>
            </a:r>
            <a:r>
              <a:rPr lang="en-US" sz="2500" b="1" smtClean="0">
                <a:solidFill>
                  <a:srgbClr val="005993"/>
                </a:solidFill>
                <a:latin typeface="Tahoma"/>
                <a:cs typeface="Tahoma"/>
              </a:rPr>
              <a:t>sự</a:t>
            </a:r>
            <a:endParaRPr lang="en-US" sz="2500" b="1">
              <a:solidFill>
                <a:srgbClr val="005993"/>
              </a:solidFill>
              <a:latin typeface="Tahoma"/>
              <a:cs typeface="Tahoma"/>
            </a:endParaRPr>
          </a:p>
        </p:txBody>
      </p:sp>
      <p:pic>
        <p:nvPicPr>
          <p:cNvPr id="7" name="Picture 6" descr="70trang-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976963"/>
            <a:ext cx="9144000" cy="881035"/>
          </a:xfrm>
          <a:prstGeom prst="rect">
            <a:avLst/>
          </a:prstGeom>
        </p:spPr>
      </p:pic>
      <p:sp>
        <p:nvSpPr>
          <p:cNvPr id="10" name="Text Placeholder 3"/>
          <p:cNvSpPr txBox="1">
            <a:spLocks/>
          </p:cNvSpPr>
          <p:nvPr/>
        </p:nvSpPr>
        <p:spPr>
          <a:xfrm>
            <a:off x="471935" y="855366"/>
            <a:ext cx="8200129" cy="1531090"/>
          </a:xfrm>
          <a:prstGeom prst="rect">
            <a:avLst/>
          </a:prstGeom>
        </p:spPr>
        <p:txBody>
          <a:bodyPr vert="horz" lIns="91440" tIns="45720" rIns="91440" bIns="45720" rtlCol="0" anchor="ctr">
            <a:normAutofit/>
          </a:bodyPr>
          <a:lstStyle/>
          <a:p>
            <a:pPr marL="914400" marR="0" lvl="0" indent="-914400" fontAlgn="auto">
              <a:lnSpc>
                <a:spcPct val="100000"/>
              </a:lnSpc>
              <a:spcBef>
                <a:spcPts val="0"/>
              </a:spcBef>
              <a:spcAft>
                <a:spcPts val="0"/>
              </a:spcAft>
              <a:buClrTx/>
              <a:buSzTx/>
              <a:buFont typeface="+mj-lt"/>
              <a:buAutoNum type="arabicPeriod" startAt="3"/>
              <a:tabLst/>
              <a:defRPr/>
            </a:pPr>
            <a:r>
              <a:rPr lang="en-US" sz="5000" b="1" smtClean="0">
                <a:solidFill>
                  <a:srgbClr val="D71249"/>
                </a:solidFill>
                <a:latin typeface="Tahoma"/>
                <a:cs typeface="Tahoma"/>
              </a:rPr>
              <a:t>Điểm nhấn đầu tư</a:t>
            </a:r>
            <a:endParaRPr lang="en-US" sz="5000" b="1" dirty="0">
              <a:solidFill>
                <a:srgbClr val="D71249"/>
              </a:solidFill>
              <a:latin typeface="Tahoma"/>
              <a:cs typeface="Tahoma"/>
            </a:endParaRPr>
          </a:p>
        </p:txBody>
      </p:sp>
      <p:sp>
        <p:nvSpPr>
          <p:cNvPr id="2" name="Slide Number Placeholder 1"/>
          <p:cNvSpPr>
            <a:spLocks noGrp="1"/>
          </p:cNvSpPr>
          <p:nvPr>
            <p:ph type="sldNum" sz="quarter" idx="12"/>
          </p:nvPr>
        </p:nvSpPr>
        <p:spPr/>
        <p:txBody>
          <a:bodyPr/>
          <a:lstStyle/>
          <a:p>
            <a:fld id="{BE94E970-A0CC-E44D-82BC-3F4A6399B54F}" type="slidenum">
              <a:rPr lang="en-US" smtClean="0"/>
              <a:t>14</a:t>
            </a:fld>
            <a:endParaRPr lang="en-US"/>
          </a:p>
        </p:txBody>
      </p:sp>
    </p:spTree>
    <p:extLst>
      <p:ext uri="{BB962C8B-B14F-4D97-AF65-F5344CB8AC3E}">
        <p14:creationId xmlns:p14="http://schemas.microsoft.com/office/powerpoint/2010/main" val="11488133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79400" y="249619"/>
            <a:ext cx="5772326" cy="477054"/>
          </a:xfrm>
          <a:prstGeom prst="rect">
            <a:avLst/>
          </a:prstGeom>
          <a:noFill/>
        </p:spPr>
        <p:txBody>
          <a:bodyPr wrap="square" rtlCol="0">
            <a:spAutoFit/>
          </a:bodyPr>
          <a:lstStyle/>
          <a:p>
            <a:r>
              <a:rPr lang="en-US" sz="2500" b="1" smtClean="0">
                <a:solidFill>
                  <a:srgbClr val="D71249"/>
                </a:solidFill>
                <a:latin typeface="Tahoma"/>
                <a:cs typeface="Tahoma"/>
              </a:rPr>
              <a:t>Điểm nhấn đầu tư</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graphicFrame>
        <p:nvGraphicFramePr>
          <p:cNvPr id="7" name="Diagram 6"/>
          <p:cNvGraphicFramePr/>
          <p:nvPr>
            <p:extLst>
              <p:ext uri="{D42A27DB-BD31-4B8C-83A1-F6EECF244321}">
                <p14:modId xmlns:p14="http://schemas.microsoft.com/office/powerpoint/2010/main" val="1575700373"/>
              </p:ext>
            </p:extLst>
          </p:nvPr>
        </p:nvGraphicFramePr>
        <p:xfrm>
          <a:off x="1967733" y="2390878"/>
          <a:ext cx="5181600" cy="363220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8" name="Text Box 19"/>
          <p:cNvSpPr txBox="1">
            <a:spLocks noChangeArrowheads="1"/>
          </p:cNvSpPr>
          <p:nvPr>
            <p:custDataLst>
              <p:tags r:id="rId1"/>
            </p:custDataLst>
          </p:nvPr>
        </p:nvSpPr>
        <p:spPr bwMode="gray">
          <a:xfrm>
            <a:off x="3043050" y="6172200"/>
            <a:ext cx="3124200" cy="271477"/>
          </a:xfrm>
          <a:prstGeom prst="rect">
            <a:avLst/>
          </a:prstGeom>
          <a:noFill/>
          <a:ln w="9525">
            <a:noFill/>
            <a:miter lim="800000"/>
            <a:headEnd/>
            <a:tailEnd/>
          </a:ln>
        </p:spPr>
        <p:txBody>
          <a:bodyPr wrap="square" lIns="0" tIns="0" rIns="0" bIns="0" anchor="ctr">
            <a:noAutofit/>
          </a:bodyPr>
          <a:lstStyle/>
          <a:p>
            <a:pPr algn="ctr" eaLnBrk="0" hangingPunct="0">
              <a:spcBef>
                <a:spcPct val="20000"/>
              </a:spcBef>
            </a:pPr>
            <a:r>
              <a:rPr lang="en-US" sz="1300" b="1" smtClean="0">
                <a:solidFill>
                  <a:srgbClr val="005993"/>
                </a:solidFill>
                <a:latin typeface="Arial" pitchFamily="34" charset="0"/>
                <a:cs typeface="Arial" pitchFamily="34" charset="0"/>
              </a:rPr>
              <a:t>Cơ </a:t>
            </a:r>
            <a:r>
              <a:rPr lang="en-US" sz="1300" b="1">
                <a:solidFill>
                  <a:srgbClr val="005993"/>
                </a:solidFill>
                <a:latin typeface="Arial" pitchFamily="34" charset="0"/>
                <a:cs typeface="Arial" pitchFamily="34" charset="0"/>
              </a:rPr>
              <a:t>cấu cổ đông đa </a:t>
            </a:r>
            <a:r>
              <a:rPr lang="en-US" sz="1300" b="1" smtClean="0">
                <a:solidFill>
                  <a:srgbClr val="005993"/>
                </a:solidFill>
                <a:latin typeface="Arial" pitchFamily="34" charset="0"/>
                <a:cs typeface="Arial" pitchFamily="34" charset="0"/>
              </a:rPr>
              <a:t>dạng và Hỗ </a:t>
            </a:r>
            <a:r>
              <a:rPr lang="en-US" sz="1300" b="1" err="1" smtClean="0">
                <a:solidFill>
                  <a:srgbClr val="005993"/>
                </a:solidFill>
                <a:latin typeface="Arial" pitchFamily="34" charset="0"/>
                <a:cs typeface="Arial" pitchFamily="34" charset="0"/>
              </a:rPr>
              <a:t>trợ</a:t>
            </a:r>
            <a:r>
              <a:rPr lang="en-US" sz="1300" b="1" smtClean="0">
                <a:solidFill>
                  <a:srgbClr val="005993"/>
                </a:solidFill>
                <a:latin typeface="Arial" pitchFamily="34" charset="0"/>
                <a:cs typeface="Arial" pitchFamily="34" charset="0"/>
              </a:rPr>
              <a:t> </a:t>
            </a:r>
          </a:p>
          <a:p>
            <a:pPr algn="ctr" eaLnBrk="0" hangingPunct="0">
              <a:spcBef>
                <a:spcPct val="20000"/>
              </a:spcBef>
            </a:pPr>
            <a:r>
              <a:rPr lang="en-US" sz="1300" b="1" smtClean="0">
                <a:solidFill>
                  <a:srgbClr val="005993"/>
                </a:solidFill>
                <a:latin typeface="Arial" pitchFamily="34" charset="0"/>
                <a:cs typeface="Arial" pitchFamily="34" charset="0"/>
              </a:rPr>
              <a:t>từ </a:t>
            </a:r>
            <a:r>
              <a:rPr lang="en-US" sz="1300" b="1" dirty="0" err="1" smtClean="0">
                <a:solidFill>
                  <a:srgbClr val="005993"/>
                </a:solidFill>
                <a:latin typeface="Arial" pitchFamily="34" charset="0"/>
                <a:cs typeface="Arial" pitchFamily="34" charset="0"/>
              </a:rPr>
              <a:t>các</a:t>
            </a:r>
            <a:r>
              <a:rPr lang="en-US" sz="1300" b="1" dirty="0" smtClean="0">
                <a:solidFill>
                  <a:srgbClr val="005993"/>
                </a:solidFill>
                <a:latin typeface="Arial" pitchFamily="34" charset="0"/>
                <a:cs typeface="Arial" pitchFamily="34" charset="0"/>
              </a:rPr>
              <a:t> </a:t>
            </a:r>
            <a:r>
              <a:rPr lang="en-US" sz="1300" b="1" err="1" smtClean="0">
                <a:solidFill>
                  <a:srgbClr val="005993"/>
                </a:solidFill>
                <a:latin typeface="Arial" pitchFamily="34" charset="0"/>
                <a:cs typeface="Arial" pitchFamily="34" charset="0"/>
              </a:rPr>
              <a:t>cổ</a:t>
            </a:r>
            <a:r>
              <a:rPr lang="en-US" sz="1300" b="1" smtClean="0">
                <a:solidFill>
                  <a:srgbClr val="005993"/>
                </a:solidFill>
                <a:latin typeface="Arial" pitchFamily="34" charset="0"/>
                <a:cs typeface="Arial" pitchFamily="34" charset="0"/>
              </a:rPr>
              <a:t> đông lớn (BTMU, IFC)</a:t>
            </a:r>
            <a:endParaRPr lang="en-US" sz="1300" b="1" dirty="0">
              <a:solidFill>
                <a:srgbClr val="005993"/>
              </a:solidFill>
              <a:latin typeface="Arial" pitchFamily="34" charset="0"/>
              <a:cs typeface="Arial" pitchFamily="34" charset="0"/>
            </a:endParaRPr>
          </a:p>
        </p:txBody>
      </p:sp>
      <p:sp>
        <p:nvSpPr>
          <p:cNvPr id="9" name="Rectangle 8"/>
          <p:cNvSpPr/>
          <p:nvPr/>
        </p:nvSpPr>
        <p:spPr>
          <a:xfrm>
            <a:off x="3352800" y="824350"/>
            <a:ext cx="2755075" cy="1492716"/>
          </a:xfrm>
          <a:prstGeom prst="rect">
            <a:avLst/>
          </a:prstGeom>
        </p:spPr>
        <p:txBody>
          <a:bodyPr wrap="square">
            <a:spAutoFit/>
          </a:bodyPr>
          <a:lstStyle/>
          <a:p>
            <a:pPr algn="just"/>
            <a:r>
              <a:rPr lang="en-US" sz="1300" b="1" u="sng" dirty="0" smtClean="0">
                <a:solidFill>
                  <a:srgbClr val="005993"/>
                </a:solidFill>
                <a:latin typeface="Arial" pitchFamily="34" charset="0"/>
                <a:cs typeface="Arial" pitchFamily="34" charset="0"/>
              </a:rPr>
              <a:t>Thị </a:t>
            </a:r>
            <a:r>
              <a:rPr lang="en-US" sz="1300" b="1" u="sng" dirty="0" err="1" smtClean="0">
                <a:solidFill>
                  <a:srgbClr val="005993"/>
                </a:solidFill>
                <a:latin typeface="Arial" pitchFamily="34" charset="0"/>
                <a:cs typeface="Arial" pitchFamily="34" charset="0"/>
              </a:rPr>
              <a:t>phần</a:t>
            </a:r>
            <a:r>
              <a:rPr lang="en-US" sz="1300" b="1" u="sng" dirty="0" smtClean="0">
                <a:solidFill>
                  <a:srgbClr val="005993"/>
                </a:solidFill>
                <a:latin typeface="Arial" pitchFamily="34" charset="0"/>
                <a:cs typeface="Arial" pitchFamily="34" charset="0"/>
              </a:rPr>
              <a:t> </a:t>
            </a:r>
            <a:r>
              <a:rPr lang="en-US" sz="1300" b="1" u="sng" dirty="0" err="1" smtClean="0">
                <a:solidFill>
                  <a:srgbClr val="005993"/>
                </a:solidFill>
                <a:latin typeface="Arial" pitchFamily="34" charset="0"/>
                <a:cs typeface="Arial" pitchFamily="34" charset="0"/>
              </a:rPr>
              <a:t>lớn</a:t>
            </a:r>
            <a:r>
              <a:rPr lang="en-US" sz="1300" b="1" dirty="0" smtClean="0">
                <a:solidFill>
                  <a:srgbClr val="005993"/>
                </a:solidFill>
                <a:latin typeface="Arial" pitchFamily="34" charset="0"/>
                <a:cs typeface="Arial" pitchFamily="34" charset="0"/>
              </a:rPr>
              <a:t>: </a:t>
            </a:r>
          </a:p>
          <a:p>
            <a:pPr marL="53975" indent="123825" algn="just">
              <a:buFont typeface="Arial" pitchFamily="34" charset="0"/>
              <a:buChar char="•"/>
            </a:pPr>
            <a:r>
              <a:rPr lang="en-US" sz="1300" dirty="0" smtClean="0">
                <a:solidFill>
                  <a:srgbClr val="005993"/>
                </a:solidFill>
                <a:latin typeface="Arial" pitchFamily="34" charset="0"/>
                <a:cs typeface="Arial" pitchFamily="34" charset="0"/>
              </a:rPr>
              <a:t> Dư </a:t>
            </a:r>
            <a:r>
              <a:rPr lang="en-US" sz="1300" dirty="0" err="1" smtClean="0">
                <a:solidFill>
                  <a:srgbClr val="005993"/>
                </a:solidFill>
                <a:latin typeface="Arial" pitchFamily="34" charset="0"/>
                <a:cs typeface="Arial" pitchFamily="34" charset="0"/>
              </a:rPr>
              <a:t>nợ</a:t>
            </a:r>
            <a:r>
              <a:rPr lang="en-US" sz="1300" dirty="0" smtClean="0">
                <a:solidFill>
                  <a:srgbClr val="005993"/>
                </a:solidFill>
                <a:latin typeface="Arial" pitchFamily="34" charset="0"/>
                <a:cs typeface="Arial" pitchFamily="34" charset="0"/>
              </a:rPr>
              <a:t> (12,21%)</a:t>
            </a:r>
          </a:p>
          <a:p>
            <a:pPr marL="53975" indent="123825" algn="just">
              <a:buFont typeface="Arial" pitchFamily="34" charset="0"/>
              <a:buChar char="•"/>
            </a:pPr>
            <a:r>
              <a:rPr lang="en-US" sz="1300" dirty="0" smtClean="0">
                <a:solidFill>
                  <a:srgbClr val="005993"/>
                </a:solidFill>
                <a:latin typeface="Arial" pitchFamily="34" charset="0"/>
                <a:cs typeface="Arial" pitchFamily="34" charset="0"/>
              </a:rPr>
              <a:t> Huy </a:t>
            </a:r>
            <a:r>
              <a:rPr lang="en-US" sz="1300" dirty="0" err="1" smtClean="0">
                <a:solidFill>
                  <a:srgbClr val="005993"/>
                </a:solidFill>
                <a:latin typeface="Arial" pitchFamily="34" charset="0"/>
                <a:cs typeface="Arial" pitchFamily="34" charset="0"/>
              </a:rPr>
              <a:t>động</a:t>
            </a:r>
            <a:r>
              <a:rPr lang="en-US" sz="1300" dirty="0" smtClean="0">
                <a:solidFill>
                  <a:srgbClr val="005993"/>
                </a:solidFill>
                <a:latin typeface="Arial" pitchFamily="34" charset="0"/>
                <a:cs typeface="Arial" pitchFamily="34" charset="0"/>
              </a:rPr>
              <a:t> </a:t>
            </a:r>
            <a:r>
              <a:rPr lang="en-US" sz="1300" dirty="0" err="1" smtClean="0">
                <a:solidFill>
                  <a:srgbClr val="005993"/>
                </a:solidFill>
                <a:latin typeface="Arial" pitchFamily="34" charset="0"/>
                <a:cs typeface="Arial" pitchFamily="34" charset="0"/>
              </a:rPr>
              <a:t>vốn</a:t>
            </a:r>
            <a:r>
              <a:rPr lang="en-US" sz="1300" dirty="0" smtClean="0">
                <a:solidFill>
                  <a:srgbClr val="005993"/>
                </a:solidFill>
                <a:latin typeface="Arial" pitchFamily="34" charset="0"/>
                <a:cs typeface="Arial" pitchFamily="34" charset="0"/>
              </a:rPr>
              <a:t> (10,95%)</a:t>
            </a:r>
          </a:p>
          <a:p>
            <a:pPr marL="53975" indent="123825" algn="just">
              <a:buFont typeface="Arial" pitchFamily="34" charset="0"/>
              <a:buChar char="•"/>
            </a:pPr>
            <a:r>
              <a:rPr lang="en-US" sz="1300" dirty="0" smtClean="0">
                <a:solidFill>
                  <a:srgbClr val="005993"/>
                </a:solidFill>
                <a:latin typeface="Arial" pitchFamily="34" charset="0"/>
                <a:cs typeface="Arial" pitchFamily="34" charset="0"/>
              </a:rPr>
              <a:t> NH </a:t>
            </a:r>
            <a:r>
              <a:rPr lang="en-US" sz="1300" dirty="0" err="1" smtClean="0">
                <a:solidFill>
                  <a:srgbClr val="005993"/>
                </a:solidFill>
                <a:latin typeface="Arial" pitchFamily="34" charset="0"/>
                <a:cs typeface="Arial" pitchFamily="34" charset="0"/>
              </a:rPr>
              <a:t>đầu</a:t>
            </a:r>
            <a:r>
              <a:rPr lang="en-US" sz="1300" dirty="0" smtClean="0">
                <a:solidFill>
                  <a:srgbClr val="005993"/>
                </a:solidFill>
                <a:latin typeface="Arial" pitchFamily="34" charset="0"/>
                <a:cs typeface="Arial" pitchFamily="34" charset="0"/>
              </a:rPr>
              <a:t> </a:t>
            </a:r>
            <a:r>
              <a:rPr lang="en-US" sz="1300" dirty="0" err="1" smtClean="0">
                <a:solidFill>
                  <a:srgbClr val="005993"/>
                </a:solidFill>
                <a:latin typeface="Arial" pitchFamily="34" charset="0"/>
                <a:cs typeface="Arial" pitchFamily="34" charset="0"/>
              </a:rPr>
              <a:t>tư</a:t>
            </a:r>
            <a:r>
              <a:rPr lang="en-US" sz="1300" dirty="0" smtClean="0">
                <a:solidFill>
                  <a:srgbClr val="005993"/>
                </a:solidFill>
                <a:latin typeface="Arial" pitchFamily="34" charset="0"/>
                <a:cs typeface="Arial" pitchFamily="34" charset="0"/>
              </a:rPr>
              <a:t> (16,5%)</a:t>
            </a:r>
          </a:p>
          <a:p>
            <a:pPr marL="53975" indent="123825" algn="just">
              <a:buFont typeface="Arial" pitchFamily="34" charset="0"/>
              <a:buChar char="•"/>
            </a:pPr>
            <a:r>
              <a:rPr lang="en-US" sz="1300" dirty="0" smtClean="0">
                <a:solidFill>
                  <a:srgbClr val="005993"/>
                </a:solidFill>
                <a:latin typeface="Arial" pitchFamily="34" charset="0"/>
                <a:cs typeface="Arial" pitchFamily="34" charset="0"/>
              </a:rPr>
              <a:t> </a:t>
            </a:r>
            <a:r>
              <a:rPr lang="en-US" sz="1300" dirty="0" err="1" smtClean="0">
                <a:solidFill>
                  <a:srgbClr val="005993"/>
                </a:solidFill>
                <a:latin typeface="Arial" pitchFamily="34" charset="0"/>
                <a:cs typeface="Arial" pitchFamily="34" charset="0"/>
              </a:rPr>
              <a:t>Chuyển</a:t>
            </a:r>
            <a:r>
              <a:rPr lang="en-US" sz="1300" dirty="0" smtClean="0">
                <a:solidFill>
                  <a:srgbClr val="005993"/>
                </a:solidFill>
                <a:latin typeface="Arial" pitchFamily="34" charset="0"/>
                <a:cs typeface="Arial" pitchFamily="34" charset="0"/>
              </a:rPr>
              <a:t> </a:t>
            </a:r>
            <a:r>
              <a:rPr lang="en-US" sz="1300" dirty="0" err="1" smtClean="0">
                <a:solidFill>
                  <a:srgbClr val="005993"/>
                </a:solidFill>
                <a:latin typeface="Arial" pitchFamily="34" charset="0"/>
                <a:cs typeface="Arial" pitchFamily="34" charset="0"/>
              </a:rPr>
              <a:t>tiền</a:t>
            </a:r>
            <a:r>
              <a:rPr lang="en-US" sz="1300" dirty="0" smtClean="0">
                <a:solidFill>
                  <a:srgbClr val="005993"/>
                </a:solidFill>
                <a:latin typeface="Arial" pitchFamily="34" charset="0"/>
                <a:cs typeface="Arial" pitchFamily="34" charset="0"/>
              </a:rPr>
              <a:t> (15%)</a:t>
            </a:r>
          </a:p>
          <a:p>
            <a:pPr marL="53975" indent="123825" algn="just">
              <a:buFont typeface="Arial" pitchFamily="34" charset="0"/>
              <a:buChar char="•"/>
            </a:pPr>
            <a:r>
              <a:rPr lang="en-US" sz="1300" dirty="0" smtClean="0">
                <a:solidFill>
                  <a:srgbClr val="005993"/>
                </a:solidFill>
                <a:latin typeface="Arial" pitchFamily="34" charset="0"/>
                <a:cs typeface="Arial" pitchFamily="34" charset="0"/>
              </a:rPr>
              <a:t> TTQT &amp; TTTM (13,07%)</a:t>
            </a:r>
          </a:p>
          <a:p>
            <a:pPr marL="53975" indent="123825">
              <a:buFont typeface="Arial" pitchFamily="34" charset="0"/>
              <a:buChar char="•"/>
            </a:pPr>
            <a:r>
              <a:rPr lang="en-US" sz="1300" dirty="0" smtClean="0">
                <a:solidFill>
                  <a:srgbClr val="005993"/>
                </a:solidFill>
                <a:latin typeface="Arial" pitchFamily="34" charset="0"/>
                <a:cs typeface="Arial" pitchFamily="34" charset="0"/>
              </a:rPr>
              <a:t> </a:t>
            </a:r>
            <a:r>
              <a:rPr lang="en-US" sz="1300" dirty="0" err="1" smtClean="0">
                <a:solidFill>
                  <a:srgbClr val="005993"/>
                </a:solidFill>
                <a:latin typeface="Arial" pitchFamily="34" charset="0"/>
                <a:cs typeface="Arial" pitchFamily="34" charset="0"/>
              </a:rPr>
              <a:t>Dịch</a:t>
            </a:r>
            <a:r>
              <a:rPr lang="en-US" sz="1300" dirty="0" smtClean="0">
                <a:solidFill>
                  <a:srgbClr val="005993"/>
                </a:solidFill>
                <a:latin typeface="Arial" pitchFamily="34" charset="0"/>
                <a:cs typeface="Arial" pitchFamily="34" charset="0"/>
              </a:rPr>
              <a:t> </a:t>
            </a:r>
            <a:r>
              <a:rPr lang="en-US" sz="1300" dirty="0" err="1" smtClean="0">
                <a:solidFill>
                  <a:srgbClr val="005993"/>
                </a:solidFill>
                <a:latin typeface="Arial" pitchFamily="34" charset="0"/>
                <a:cs typeface="Arial" pitchFamily="34" charset="0"/>
              </a:rPr>
              <a:t>vụ</a:t>
            </a:r>
            <a:r>
              <a:rPr lang="en-US" sz="1300" dirty="0" smtClean="0">
                <a:solidFill>
                  <a:srgbClr val="005993"/>
                </a:solidFill>
                <a:latin typeface="Arial" pitchFamily="34" charset="0"/>
                <a:cs typeface="Arial" pitchFamily="34" charset="0"/>
              </a:rPr>
              <a:t> </a:t>
            </a:r>
            <a:r>
              <a:rPr lang="en-US" sz="1300" dirty="0" err="1" smtClean="0">
                <a:solidFill>
                  <a:srgbClr val="005993"/>
                </a:solidFill>
                <a:latin typeface="Arial" pitchFamily="34" charset="0"/>
                <a:cs typeface="Arial" pitchFamily="34" charset="0"/>
              </a:rPr>
              <a:t>thanh</a:t>
            </a:r>
            <a:r>
              <a:rPr lang="en-US" sz="1300" dirty="0" smtClean="0">
                <a:solidFill>
                  <a:srgbClr val="005993"/>
                </a:solidFill>
                <a:latin typeface="Arial" pitchFamily="34" charset="0"/>
                <a:cs typeface="Arial" pitchFamily="34" charset="0"/>
              </a:rPr>
              <a:t> </a:t>
            </a:r>
            <a:r>
              <a:rPr lang="en-US" sz="1300" dirty="0" err="1" smtClean="0">
                <a:solidFill>
                  <a:srgbClr val="005993"/>
                </a:solidFill>
                <a:latin typeface="Arial" pitchFamily="34" charset="0"/>
                <a:cs typeface="Arial" pitchFamily="34" charset="0"/>
              </a:rPr>
              <a:t>toán</a:t>
            </a:r>
            <a:r>
              <a:rPr lang="en-US" sz="1300" dirty="0" smtClean="0">
                <a:solidFill>
                  <a:srgbClr val="005993"/>
                </a:solidFill>
                <a:latin typeface="Arial" pitchFamily="34" charset="0"/>
                <a:cs typeface="Arial" pitchFamily="34" charset="0"/>
              </a:rPr>
              <a:t> </a:t>
            </a:r>
            <a:r>
              <a:rPr lang="en-US" sz="1300" dirty="0" err="1" smtClean="0">
                <a:solidFill>
                  <a:srgbClr val="005993"/>
                </a:solidFill>
                <a:latin typeface="Arial" pitchFamily="34" charset="0"/>
                <a:cs typeface="Arial" pitchFamily="34" charset="0"/>
              </a:rPr>
              <a:t>thẻ</a:t>
            </a:r>
            <a:r>
              <a:rPr lang="en-US" sz="1300" dirty="0" smtClean="0">
                <a:solidFill>
                  <a:srgbClr val="005993"/>
                </a:solidFill>
                <a:latin typeface="Arial" pitchFamily="34" charset="0"/>
                <a:cs typeface="Arial" pitchFamily="34" charset="0"/>
              </a:rPr>
              <a:t> (22%)</a:t>
            </a:r>
          </a:p>
        </p:txBody>
      </p:sp>
      <p:sp>
        <p:nvSpPr>
          <p:cNvPr id="10" name="Text Box 22"/>
          <p:cNvSpPr txBox="1">
            <a:spLocks noChangeArrowheads="1"/>
          </p:cNvSpPr>
          <p:nvPr>
            <p:custDataLst>
              <p:tags r:id="rId2"/>
            </p:custDataLst>
          </p:nvPr>
        </p:nvSpPr>
        <p:spPr bwMode="gray">
          <a:xfrm>
            <a:off x="392875" y="2887060"/>
            <a:ext cx="2667000" cy="400110"/>
          </a:xfrm>
          <a:prstGeom prst="rect">
            <a:avLst/>
          </a:prstGeom>
          <a:noFill/>
          <a:ln w="9525">
            <a:noFill/>
            <a:miter lim="800000"/>
            <a:headEnd/>
            <a:tailEnd/>
          </a:ln>
        </p:spPr>
        <p:txBody>
          <a:bodyPr wrap="square" lIns="0" tIns="0" rIns="0" bIns="0" anchor="ctr">
            <a:spAutoFit/>
          </a:bodyPr>
          <a:lstStyle/>
          <a:p>
            <a:pPr algn="just" eaLnBrk="0" hangingPunct="0">
              <a:spcBef>
                <a:spcPct val="20000"/>
              </a:spcBef>
            </a:pPr>
            <a:r>
              <a:rPr lang="en-US" sz="1300" b="1" smtClean="0">
                <a:solidFill>
                  <a:srgbClr val="005993"/>
                </a:solidFill>
                <a:latin typeface="Arial" pitchFamily="34" charset="0"/>
                <a:cs typeface="Arial" pitchFamily="34" charset="0"/>
              </a:rPr>
              <a:t>Kết </a:t>
            </a:r>
            <a:r>
              <a:rPr lang="en-US" sz="1300" b="1">
                <a:solidFill>
                  <a:srgbClr val="005993"/>
                </a:solidFill>
                <a:latin typeface="Arial" pitchFamily="34" charset="0"/>
                <a:cs typeface="Arial" pitchFamily="34" charset="0"/>
              </a:rPr>
              <a:t>quả kinh doanh ấn tượng trong năm 2017</a:t>
            </a:r>
            <a:endParaRPr lang="en-US" sz="1300" b="1" dirty="0">
              <a:solidFill>
                <a:srgbClr val="005993"/>
              </a:solidFill>
              <a:latin typeface="Arial" pitchFamily="34" charset="0"/>
              <a:cs typeface="Arial" pitchFamily="34" charset="0"/>
            </a:endParaRPr>
          </a:p>
        </p:txBody>
      </p:sp>
      <p:sp>
        <p:nvSpPr>
          <p:cNvPr id="11" name="Text Box 22"/>
          <p:cNvSpPr txBox="1">
            <a:spLocks noChangeArrowheads="1"/>
          </p:cNvSpPr>
          <p:nvPr>
            <p:custDataLst>
              <p:tags r:id="rId3"/>
            </p:custDataLst>
          </p:nvPr>
        </p:nvSpPr>
        <p:spPr bwMode="gray">
          <a:xfrm>
            <a:off x="392875" y="4014773"/>
            <a:ext cx="2286000" cy="600164"/>
          </a:xfrm>
          <a:prstGeom prst="rect">
            <a:avLst/>
          </a:prstGeom>
          <a:noFill/>
          <a:ln w="9525">
            <a:noFill/>
            <a:miter lim="800000"/>
            <a:headEnd/>
            <a:tailEnd/>
          </a:ln>
        </p:spPr>
        <p:txBody>
          <a:bodyPr wrap="square" lIns="0" tIns="0" rIns="0" bIns="0" anchor="ctr">
            <a:spAutoFit/>
          </a:bodyPr>
          <a:lstStyle/>
          <a:p>
            <a:pPr eaLnBrk="0" hangingPunct="0">
              <a:spcBef>
                <a:spcPct val="20000"/>
              </a:spcBef>
            </a:pPr>
            <a:r>
              <a:rPr lang="en-US" sz="1300" b="1" dirty="0" smtClean="0">
                <a:solidFill>
                  <a:srgbClr val="005993"/>
                </a:solidFill>
                <a:latin typeface="Arial" pitchFamily="34" charset="0"/>
                <a:cs typeface="Arial" pitchFamily="34" charset="0"/>
              </a:rPr>
              <a:t>Ban </a:t>
            </a:r>
            <a:r>
              <a:rPr lang="en-US" sz="1300" b="1" dirty="0" err="1" smtClean="0">
                <a:solidFill>
                  <a:srgbClr val="005993"/>
                </a:solidFill>
                <a:latin typeface="Arial" pitchFamily="34" charset="0"/>
                <a:cs typeface="Arial" pitchFamily="34" charset="0"/>
              </a:rPr>
              <a:t>Lãnh</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đạo</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giàu</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kinh</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nghiệm</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và</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nguồn</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nhân</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lực</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có</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chất</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lượng</a:t>
            </a:r>
            <a:endParaRPr lang="en-US" sz="1300" b="1" dirty="0">
              <a:solidFill>
                <a:srgbClr val="005993"/>
              </a:solidFill>
              <a:latin typeface="Arial" pitchFamily="34" charset="0"/>
              <a:cs typeface="Arial" pitchFamily="34" charset="0"/>
            </a:endParaRPr>
          </a:p>
        </p:txBody>
      </p:sp>
      <p:sp>
        <p:nvSpPr>
          <p:cNvPr id="12" name="Rectangle 11"/>
          <p:cNvSpPr/>
          <p:nvPr/>
        </p:nvSpPr>
        <p:spPr>
          <a:xfrm>
            <a:off x="381000" y="5103425"/>
            <a:ext cx="2743200" cy="492443"/>
          </a:xfrm>
          <a:prstGeom prst="rect">
            <a:avLst/>
          </a:prstGeom>
        </p:spPr>
        <p:txBody>
          <a:bodyPr wrap="square">
            <a:spAutoFit/>
          </a:bodyPr>
          <a:lstStyle/>
          <a:p>
            <a:pPr eaLnBrk="0" hangingPunct="0">
              <a:spcBef>
                <a:spcPct val="20000"/>
              </a:spcBef>
            </a:pPr>
            <a:r>
              <a:rPr lang="en-US" sz="1300" b="1" dirty="0" err="1" smtClean="0">
                <a:solidFill>
                  <a:srgbClr val="005993"/>
                </a:solidFill>
                <a:latin typeface="Arial" pitchFamily="34" charset="0"/>
                <a:cs typeface="Arial" pitchFamily="34" charset="0"/>
              </a:rPr>
              <a:t>Cơ</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cấu</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tổ</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chức</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bền</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vững</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với</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công</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nghệ</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hiện</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đại</a:t>
            </a:r>
            <a:endParaRPr lang="en-US" sz="1300" b="1" dirty="0">
              <a:solidFill>
                <a:srgbClr val="005993"/>
              </a:solidFill>
              <a:latin typeface="Arial" pitchFamily="34" charset="0"/>
              <a:cs typeface="Arial" pitchFamily="34" charset="0"/>
            </a:endParaRPr>
          </a:p>
        </p:txBody>
      </p:sp>
      <p:sp>
        <p:nvSpPr>
          <p:cNvPr id="14" name="Text Box 21"/>
          <p:cNvSpPr txBox="1">
            <a:spLocks noChangeArrowheads="1"/>
          </p:cNvSpPr>
          <p:nvPr>
            <p:custDataLst>
              <p:tags r:id="rId4"/>
            </p:custDataLst>
          </p:nvPr>
        </p:nvSpPr>
        <p:spPr bwMode="gray">
          <a:xfrm>
            <a:off x="6096000" y="2743200"/>
            <a:ext cx="2590800" cy="762000"/>
          </a:xfrm>
          <a:prstGeom prst="rect">
            <a:avLst/>
          </a:prstGeom>
          <a:noFill/>
          <a:ln w="9525">
            <a:noFill/>
            <a:miter lim="800000"/>
            <a:headEnd/>
            <a:tailEnd/>
          </a:ln>
        </p:spPr>
        <p:txBody>
          <a:bodyPr lIns="0" tIns="0" rIns="0" bIns="0" anchor="ctr"/>
          <a:lstStyle/>
          <a:p>
            <a:pPr algn="just" eaLnBrk="0" hangingPunct="0">
              <a:spcBef>
                <a:spcPct val="20000"/>
              </a:spcBef>
            </a:pPr>
            <a:r>
              <a:rPr lang="en-US" sz="1300" b="1" smtClean="0">
                <a:solidFill>
                  <a:srgbClr val="005993"/>
                </a:solidFill>
                <a:latin typeface="Arial" pitchFamily="34" charset="0"/>
                <a:cs typeface="Arial" pitchFamily="34" charset="0"/>
              </a:rPr>
              <a:t>Quy mô vượt trội (</a:t>
            </a:r>
            <a:r>
              <a:rPr lang="en-US" sz="1300" b="1">
                <a:solidFill>
                  <a:srgbClr val="005993"/>
                </a:solidFill>
                <a:latin typeface="Arial" pitchFamily="34" charset="0"/>
                <a:cs typeface="Arial" pitchFamily="34" charset="0"/>
              </a:rPr>
              <a:t>tổng tài </a:t>
            </a:r>
            <a:r>
              <a:rPr lang="en-US" sz="1300" b="1" smtClean="0">
                <a:solidFill>
                  <a:srgbClr val="005993"/>
                </a:solidFill>
                <a:latin typeface="Arial" pitchFamily="34" charset="0"/>
                <a:cs typeface="Arial" pitchFamily="34" charset="0"/>
              </a:rPr>
              <a:t>sản, </a:t>
            </a:r>
            <a:r>
              <a:rPr lang="en-US" sz="1300" b="1">
                <a:solidFill>
                  <a:srgbClr val="005993"/>
                </a:solidFill>
                <a:latin typeface="Arial" pitchFamily="34" charset="0"/>
                <a:cs typeface="Arial" pitchFamily="34" charset="0"/>
              </a:rPr>
              <a:t>vốn chủ sở </a:t>
            </a:r>
            <a:r>
              <a:rPr lang="en-US" sz="1300" b="1" smtClean="0">
                <a:solidFill>
                  <a:srgbClr val="005993"/>
                </a:solidFill>
                <a:latin typeface="Arial" pitchFamily="34" charset="0"/>
                <a:cs typeface="Arial" pitchFamily="34" charset="0"/>
              </a:rPr>
              <a:t>hữu, vốn điều lệ)</a:t>
            </a:r>
          </a:p>
        </p:txBody>
      </p:sp>
      <p:sp>
        <p:nvSpPr>
          <p:cNvPr id="15" name="Text Box 21"/>
          <p:cNvSpPr txBox="1">
            <a:spLocks noChangeArrowheads="1"/>
          </p:cNvSpPr>
          <p:nvPr>
            <p:custDataLst>
              <p:tags r:id="rId5"/>
            </p:custDataLst>
          </p:nvPr>
        </p:nvSpPr>
        <p:spPr bwMode="gray">
          <a:xfrm>
            <a:off x="6477000" y="3962400"/>
            <a:ext cx="2362200" cy="533400"/>
          </a:xfrm>
          <a:prstGeom prst="rect">
            <a:avLst/>
          </a:prstGeom>
          <a:noFill/>
          <a:ln w="9525">
            <a:noFill/>
            <a:miter lim="800000"/>
            <a:headEnd/>
            <a:tailEnd/>
          </a:ln>
        </p:spPr>
        <p:txBody>
          <a:bodyPr lIns="0" tIns="0" rIns="0" bIns="0" anchor="ctr"/>
          <a:lstStyle/>
          <a:p>
            <a:pPr eaLnBrk="0" hangingPunct="0">
              <a:spcBef>
                <a:spcPct val="20000"/>
              </a:spcBef>
            </a:pPr>
            <a:r>
              <a:rPr lang="en-US" sz="1300" b="1" dirty="0" err="1" smtClean="0">
                <a:solidFill>
                  <a:srgbClr val="005993"/>
                </a:solidFill>
                <a:latin typeface="Arial" pitchFamily="34" charset="0"/>
                <a:cs typeface="Arial" pitchFamily="34" charset="0"/>
              </a:rPr>
              <a:t>Mạng</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lưới</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rộng</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lớn</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trong</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và</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ngoài</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nước</a:t>
            </a:r>
            <a:endParaRPr lang="en-US" sz="1300" b="1" dirty="0">
              <a:solidFill>
                <a:srgbClr val="005993"/>
              </a:solidFill>
              <a:latin typeface="Arial" pitchFamily="34" charset="0"/>
              <a:cs typeface="Arial" pitchFamily="34" charset="0"/>
            </a:endParaRPr>
          </a:p>
        </p:txBody>
      </p:sp>
      <p:sp>
        <p:nvSpPr>
          <p:cNvPr id="16" name="Rectangle 15"/>
          <p:cNvSpPr/>
          <p:nvPr/>
        </p:nvSpPr>
        <p:spPr>
          <a:xfrm>
            <a:off x="6084125" y="5181600"/>
            <a:ext cx="2590800" cy="492443"/>
          </a:xfrm>
          <a:prstGeom prst="rect">
            <a:avLst/>
          </a:prstGeom>
        </p:spPr>
        <p:txBody>
          <a:bodyPr wrap="square">
            <a:spAutoFit/>
          </a:bodyPr>
          <a:lstStyle/>
          <a:p>
            <a:pPr algn="just" eaLnBrk="0" hangingPunct="0">
              <a:spcBef>
                <a:spcPct val="20000"/>
              </a:spcBef>
            </a:pPr>
            <a:r>
              <a:rPr lang="en-US" sz="1300" b="1" dirty="0" err="1" smtClean="0">
                <a:solidFill>
                  <a:srgbClr val="005993"/>
                </a:solidFill>
                <a:latin typeface="Arial" pitchFamily="34" charset="0"/>
                <a:cs typeface="Arial" pitchFamily="34" charset="0"/>
              </a:rPr>
              <a:t>Thương</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hiệu</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mạnh</a:t>
            </a:r>
            <a:r>
              <a:rPr lang="en-US" sz="1300" b="1" dirty="0" smtClean="0">
                <a:solidFill>
                  <a:srgbClr val="005993"/>
                </a:solidFill>
                <a:latin typeface="Arial" pitchFamily="34" charset="0"/>
                <a:cs typeface="Arial" pitchFamily="34" charset="0"/>
              </a:rPr>
              <a:t> </a:t>
            </a:r>
            <a:r>
              <a:rPr lang="en-US" sz="1300" b="1" err="1" smtClean="0">
                <a:solidFill>
                  <a:srgbClr val="005993"/>
                </a:solidFill>
                <a:latin typeface="Arial" pitchFamily="34" charset="0"/>
                <a:cs typeface="Arial" pitchFamily="34" charset="0"/>
              </a:rPr>
              <a:t>với</a:t>
            </a:r>
            <a:r>
              <a:rPr lang="en-US" sz="1300" b="1" smtClean="0">
                <a:solidFill>
                  <a:srgbClr val="005993"/>
                </a:solidFill>
                <a:latin typeface="Arial" pitchFamily="34" charset="0"/>
                <a:cs typeface="Arial" pitchFamily="34" charset="0"/>
              </a:rPr>
              <a:t> khách </a:t>
            </a:r>
            <a:r>
              <a:rPr lang="en-US" sz="1300" b="1" dirty="0" err="1" smtClean="0">
                <a:solidFill>
                  <a:srgbClr val="005993"/>
                </a:solidFill>
                <a:latin typeface="Arial" pitchFamily="34" charset="0"/>
                <a:cs typeface="Arial" pitchFamily="34" charset="0"/>
              </a:rPr>
              <a:t>hàng</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đa</a:t>
            </a:r>
            <a:r>
              <a:rPr lang="en-US" sz="1300" b="1" dirty="0" smtClean="0">
                <a:solidFill>
                  <a:srgbClr val="005993"/>
                </a:solidFill>
                <a:latin typeface="Arial" pitchFamily="34" charset="0"/>
                <a:cs typeface="Arial" pitchFamily="34" charset="0"/>
              </a:rPr>
              <a:t> </a:t>
            </a:r>
            <a:r>
              <a:rPr lang="en-US" sz="1300" b="1" dirty="0" err="1" smtClean="0">
                <a:solidFill>
                  <a:srgbClr val="005993"/>
                </a:solidFill>
                <a:latin typeface="Arial" pitchFamily="34" charset="0"/>
                <a:cs typeface="Arial" pitchFamily="34" charset="0"/>
              </a:rPr>
              <a:t>dạng</a:t>
            </a:r>
            <a:endParaRPr lang="en-US" sz="1300" b="1" dirty="0">
              <a:solidFill>
                <a:srgbClr val="005993"/>
              </a:solidFill>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BE94E970-A0CC-E44D-82BC-3F4A6399B54F}" type="slidenum">
              <a:rPr lang="en-US" smtClean="0"/>
              <a:pPr/>
              <a:t>15</a:t>
            </a:fld>
            <a:endParaRPr lang="en-US"/>
          </a:p>
        </p:txBody>
      </p:sp>
    </p:spTree>
    <p:extLst>
      <p:ext uri="{BB962C8B-B14F-4D97-AF65-F5344CB8AC3E}">
        <p14:creationId xmlns:p14="http://schemas.microsoft.com/office/powerpoint/2010/main" val="15333229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54000" y="249619"/>
            <a:ext cx="5772326" cy="477054"/>
          </a:xfrm>
          <a:prstGeom prst="rect">
            <a:avLst/>
          </a:prstGeom>
          <a:noFill/>
        </p:spPr>
        <p:txBody>
          <a:bodyPr wrap="square" rtlCol="0">
            <a:spAutoFit/>
          </a:bodyPr>
          <a:lstStyle/>
          <a:p>
            <a:r>
              <a:rPr lang="en-US" sz="2500" b="1" smtClean="0">
                <a:solidFill>
                  <a:srgbClr val="D71249"/>
                </a:solidFill>
                <a:latin typeface="Tahoma"/>
                <a:cs typeface="Tahoma"/>
              </a:rPr>
              <a:t>Quy mô vượt trội</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grpSp>
        <p:nvGrpSpPr>
          <p:cNvPr id="34" name="Group 33"/>
          <p:cNvGrpSpPr/>
          <p:nvPr/>
        </p:nvGrpSpPr>
        <p:grpSpPr>
          <a:xfrm>
            <a:off x="281048" y="824673"/>
            <a:ext cx="8779825" cy="5801607"/>
            <a:chOff x="281048" y="839904"/>
            <a:chExt cx="8779825" cy="5990543"/>
          </a:xfrm>
        </p:grpSpPr>
        <p:graphicFrame>
          <p:nvGraphicFramePr>
            <p:cNvPr id="14" name="Chart 13"/>
            <p:cNvGraphicFramePr/>
            <p:nvPr>
              <p:extLst>
                <p:ext uri="{D42A27DB-BD31-4B8C-83A1-F6EECF244321}">
                  <p14:modId xmlns:p14="http://schemas.microsoft.com/office/powerpoint/2010/main" val="646232219"/>
                </p:ext>
              </p:extLst>
            </p:nvPr>
          </p:nvGraphicFramePr>
          <p:xfrm>
            <a:off x="1741598" y="1373141"/>
            <a:ext cx="2022880" cy="5119574"/>
          </p:xfrm>
          <a:graphic>
            <a:graphicData uri="http://schemas.openxmlformats.org/drawingml/2006/chart">
              <c:chart xmlns:c="http://schemas.openxmlformats.org/drawingml/2006/chart" xmlns:r="http://schemas.openxmlformats.org/officeDocument/2006/relationships" r:id="rId9"/>
            </a:graphicData>
          </a:graphic>
        </p:graphicFrame>
        <p:grpSp>
          <p:nvGrpSpPr>
            <p:cNvPr id="2" name="Group 1"/>
            <p:cNvGrpSpPr/>
            <p:nvPr/>
          </p:nvGrpSpPr>
          <p:grpSpPr>
            <a:xfrm>
              <a:off x="281048" y="839904"/>
              <a:ext cx="8542319" cy="5990543"/>
              <a:chOff x="281048" y="839904"/>
              <a:chExt cx="8542319" cy="5990543"/>
            </a:xfrm>
          </p:grpSpPr>
          <p:grpSp>
            <p:nvGrpSpPr>
              <p:cNvPr id="7" name="Group 6"/>
              <p:cNvGrpSpPr/>
              <p:nvPr/>
            </p:nvGrpSpPr>
            <p:grpSpPr>
              <a:xfrm>
                <a:off x="281048" y="839904"/>
                <a:ext cx="8542319" cy="5990543"/>
                <a:chOff x="281047" y="1246908"/>
                <a:chExt cx="8199870" cy="5560541"/>
              </a:xfrm>
            </p:grpSpPr>
            <p:sp>
              <p:nvSpPr>
                <p:cNvPr id="8" name="Text Box 5"/>
                <p:cNvSpPr>
                  <a:spLocks noChangeArrowheads="1"/>
                </p:cNvSpPr>
                <p:nvPr>
                  <p:custDataLst>
                    <p:tags r:id="rId2"/>
                  </p:custDataLst>
                </p:nvPr>
              </p:nvSpPr>
              <p:spPr bwMode="gray">
                <a:xfrm>
                  <a:off x="3402609" y="1271614"/>
                  <a:ext cx="1391317" cy="415528"/>
                </a:xfrm>
                <a:prstGeom prst="rect">
                  <a:avLst/>
                </a:prstGeom>
                <a:solidFill>
                  <a:schemeClr val="bg1"/>
                </a:solidFill>
                <a:ln>
                  <a:noFill/>
                </a:ln>
                <a:effectLst>
                  <a:outerShdw dist="12700" dir="54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wrap="square" lIns="39744" tIns="31795" rIns="79490" bIns="31795" anchor="b">
                  <a:spAutoFit/>
                </a:bodyPr>
                <a:lstStyle/>
                <a:p>
                  <a:pPr algn="ctr" eaLnBrk="0" hangingPunct="0"/>
                  <a:r>
                    <a:rPr lang="en-US" sz="1200" b="1" smtClean="0">
                      <a:solidFill>
                        <a:srgbClr val="005993"/>
                      </a:solidFill>
                      <a:latin typeface="Arial" pitchFamily="34" charset="0"/>
                      <a:cs typeface="Arial" pitchFamily="34" charset="0"/>
                    </a:rPr>
                    <a:t>Vốn chủ sở hữu  </a:t>
                  </a:r>
                </a:p>
                <a:p>
                  <a:pPr algn="ctr" eaLnBrk="0" hangingPunct="0"/>
                  <a:r>
                    <a:rPr lang="en-US" sz="1200" b="1" smtClean="0">
                      <a:solidFill>
                        <a:srgbClr val="005993"/>
                      </a:solidFill>
                      <a:latin typeface="Arial" pitchFamily="34" charset="0"/>
                      <a:cs typeface="Arial" pitchFamily="34" charset="0"/>
                    </a:rPr>
                    <a:t>(nghìn tỷ đồng)</a:t>
                  </a:r>
                  <a:endParaRPr lang="en-US" sz="1200" b="1">
                    <a:solidFill>
                      <a:srgbClr val="005993"/>
                    </a:solidFill>
                    <a:latin typeface="Arial" pitchFamily="34" charset="0"/>
                    <a:cs typeface="Arial" pitchFamily="34" charset="0"/>
                  </a:endParaRPr>
                </a:p>
              </p:txBody>
            </p:sp>
            <p:sp>
              <p:nvSpPr>
                <p:cNvPr id="9" name="Text Box 5"/>
                <p:cNvSpPr>
                  <a:spLocks noChangeArrowheads="1"/>
                </p:cNvSpPr>
                <p:nvPr>
                  <p:custDataLst>
                    <p:tags r:id="rId3"/>
                  </p:custDataLst>
                </p:nvPr>
              </p:nvSpPr>
              <p:spPr bwMode="gray">
                <a:xfrm>
                  <a:off x="5068634" y="1267936"/>
                  <a:ext cx="1554202" cy="415528"/>
                </a:xfrm>
                <a:prstGeom prst="rect">
                  <a:avLst/>
                </a:prstGeom>
                <a:solidFill>
                  <a:schemeClr val="bg1"/>
                </a:solidFill>
                <a:ln>
                  <a:noFill/>
                </a:ln>
                <a:effectLst>
                  <a:outerShdw dist="12700" dir="54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wrap="square" lIns="39744" tIns="31795" rIns="0" bIns="31795" anchor="b">
                  <a:spAutoFit/>
                </a:bodyPr>
                <a:lstStyle/>
                <a:p>
                  <a:pPr algn="ctr" eaLnBrk="0" hangingPunct="0"/>
                  <a:r>
                    <a:rPr lang="en-US" sz="1200" b="1" smtClean="0">
                      <a:solidFill>
                        <a:srgbClr val="005993"/>
                      </a:solidFill>
                      <a:latin typeface="Arial" pitchFamily="34" charset="0"/>
                      <a:cs typeface="Arial" pitchFamily="34" charset="0"/>
                    </a:rPr>
                    <a:t>Vốn điều lệ</a:t>
                  </a:r>
                </a:p>
                <a:p>
                  <a:pPr algn="ctr" eaLnBrk="0" hangingPunct="0"/>
                  <a:r>
                    <a:rPr lang="en-US" sz="1200" b="1" smtClean="0">
                      <a:solidFill>
                        <a:srgbClr val="005993"/>
                      </a:solidFill>
                      <a:latin typeface="Arial" pitchFamily="34" charset="0"/>
                      <a:cs typeface="Arial" pitchFamily="34" charset="0"/>
                    </a:rPr>
                    <a:t>(nghìn tỷ đồng)</a:t>
                  </a:r>
                </a:p>
              </p:txBody>
            </p:sp>
            <p:sp>
              <p:nvSpPr>
                <p:cNvPr id="10" name="Text Box 5"/>
                <p:cNvSpPr>
                  <a:spLocks noChangeArrowheads="1"/>
                </p:cNvSpPr>
                <p:nvPr>
                  <p:custDataLst>
                    <p:tags r:id="rId4"/>
                  </p:custDataLst>
                </p:nvPr>
              </p:nvSpPr>
              <p:spPr bwMode="gray">
                <a:xfrm>
                  <a:off x="6740629" y="1275831"/>
                  <a:ext cx="1740288" cy="415529"/>
                </a:xfrm>
                <a:prstGeom prst="rect">
                  <a:avLst/>
                </a:prstGeom>
                <a:solidFill>
                  <a:schemeClr val="bg1"/>
                </a:solidFill>
                <a:ln>
                  <a:noFill/>
                </a:ln>
                <a:effectLst>
                  <a:outerShdw dist="12700" dir="54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wrap="square" lIns="39744" tIns="31795" rIns="0" bIns="31795" anchor="b">
                  <a:spAutoFit/>
                </a:bodyPr>
                <a:lstStyle/>
                <a:p>
                  <a:pPr algn="ctr" eaLnBrk="0" hangingPunct="0"/>
                  <a:r>
                    <a:rPr lang="en-US" sz="1200" b="1" dirty="0" err="1" smtClean="0">
                      <a:solidFill>
                        <a:srgbClr val="005993"/>
                      </a:solidFill>
                      <a:latin typeface="Arial" pitchFamily="34" charset="0"/>
                      <a:cs typeface="Arial" pitchFamily="34" charset="0"/>
                    </a:rPr>
                    <a:t>Mạng</a:t>
                  </a:r>
                  <a:r>
                    <a:rPr lang="en-US" sz="1200" b="1" dirty="0" smtClean="0">
                      <a:solidFill>
                        <a:srgbClr val="005993"/>
                      </a:solidFill>
                      <a:latin typeface="Arial" pitchFamily="34" charset="0"/>
                      <a:cs typeface="Arial" pitchFamily="34" charset="0"/>
                    </a:rPr>
                    <a:t> </a:t>
                  </a:r>
                  <a:r>
                    <a:rPr lang="en-US" sz="1200" b="1" smtClean="0">
                      <a:solidFill>
                        <a:srgbClr val="005993"/>
                      </a:solidFill>
                      <a:latin typeface="Arial" pitchFamily="34" charset="0"/>
                      <a:cs typeface="Arial" pitchFamily="34" charset="0"/>
                    </a:rPr>
                    <a:t>l</a:t>
                  </a:r>
                  <a:r>
                    <a:rPr lang="vi-VN" sz="1200" b="1" smtClean="0">
                      <a:solidFill>
                        <a:srgbClr val="005993"/>
                      </a:solidFill>
                      <a:latin typeface="Arial" pitchFamily="34" charset="0"/>
                      <a:cs typeface="Arial" pitchFamily="34" charset="0"/>
                    </a:rPr>
                    <a:t>ưới</a:t>
                  </a:r>
                  <a:endParaRPr lang="en-US" sz="1200" b="1" smtClean="0">
                    <a:solidFill>
                      <a:srgbClr val="005993"/>
                    </a:solidFill>
                    <a:latin typeface="Arial" pitchFamily="34" charset="0"/>
                    <a:cs typeface="Arial" pitchFamily="34" charset="0"/>
                  </a:endParaRPr>
                </a:p>
                <a:p>
                  <a:pPr algn="ctr" eaLnBrk="0" hangingPunct="0"/>
                  <a:endParaRPr lang="en-AU" sz="1200" b="1" dirty="0" smtClean="0">
                    <a:solidFill>
                      <a:srgbClr val="005993"/>
                    </a:solidFill>
                    <a:latin typeface="Arial" pitchFamily="34" charset="0"/>
                    <a:cs typeface="Arial" pitchFamily="34" charset="0"/>
                  </a:endParaRPr>
                </a:p>
              </p:txBody>
            </p:sp>
            <p:sp>
              <p:nvSpPr>
                <p:cNvPr id="11" name="Rectangle 29"/>
                <p:cNvSpPr>
                  <a:spLocks noChangeArrowheads="1"/>
                </p:cNvSpPr>
                <p:nvPr/>
              </p:nvSpPr>
              <p:spPr bwMode="auto">
                <a:xfrm rot="10800000" flipH="1">
                  <a:off x="285008" y="1246908"/>
                  <a:ext cx="285009" cy="1826409"/>
                </a:xfrm>
                <a:prstGeom prst="rect">
                  <a:avLst/>
                </a:prstGeom>
                <a:solidFill>
                  <a:srgbClr val="00588F"/>
                </a:solidFill>
                <a:ln>
                  <a:solidFill>
                    <a:srgbClr val="00588F"/>
                  </a:solidFill>
                </a:ln>
                <a:extLst/>
              </p:spPr>
              <p:txBody>
                <a:bodyPr vert="eaVert" wrap="none" lIns="79499" tIns="39749" rIns="79499" bIns="39749" anchor="ctr"/>
                <a:lstStyle/>
                <a:p>
                  <a:pPr algn="ctr" eaLnBrk="0" hangingPunct="0"/>
                  <a:r>
                    <a:rPr lang="en-US" sz="1200" b="1" smtClean="0">
                      <a:solidFill>
                        <a:srgbClr val="FFFFFF"/>
                      </a:solidFill>
                      <a:latin typeface="Arial" pitchFamily="34" charset="0"/>
                      <a:cs typeface="Arial" pitchFamily="34" charset="0"/>
                    </a:rPr>
                    <a:t>Khối NHTM  Nhà nước</a:t>
                  </a:r>
                  <a:endParaRPr lang="en-US" sz="1200" b="1">
                    <a:solidFill>
                      <a:srgbClr val="FFFFFF"/>
                    </a:solidFill>
                    <a:latin typeface="Arial" pitchFamily="34" charset="0"/>
                    <a:cs typeface="Arial" pitchFamily="34" charset="0"/>
                  </a:endParaRPr>
                </a:p>
              </p:txBody>
            </p:sp>
            <p:sp>
              <p:nvSpPr>
                <p:cNvPr id="12" name="Rectangle 27"/>
                <p:cNvSpPr>
                  <a:spLocks noChangeArrowheads="1"/>
                </p:cNvSpPr>
                <p:nvPr/>
              </p:nvSpPr>
              <p:spPr bwMode="auto">
                <a:xfrm rot="10800000">
                  <a:off x="281047" y="3195268"/>
                  <a:ext cx="288971" cy="3030901"/>
                </a:xfrm>
                <a:prstGeom prst="rect">
                  <a:avLst/>
                </a:prstGeom>
                <a:solidFill>
                  <a:srgbClr val="00588F"/>
                </a:solidFill>
                <a:ln>
                  <a:solidFill>
                    <a:srgbClr val="00588F"/>
                  </a:solidFill>
                </a:ln>
                <a:extLst/>
              </p:spPr>
              <p:txBody>
                <a:bodyPr vert="eaVert" wrap="none" lIns="79499" tIns="39749" rIns="79499" bIns="39749" anchor="ctr"/>
                <a:lstStyle/>
                <a:p>
                  <a:pPr algn="ctr" eaLnBrk="0" hangingPunct="0"/>
                  <a:r>
                    <a:rPr lang="en-US" sz="1200" b="1" smtClean="0">
                      <a:solidFill>
                        <a:srgbClr val="FFFFFF"/>
                      </a:solidFill>
                      <a:latin typeface="Arial" pitchFamily="34" charset="0"/>
                      <a:cs typeface="Arial" pitchFamily="34" charset="0"/>
                    </a:rPr>
                    <a:t>Khối NHTM  cổ phần</a:t>
                  </a:r>
                  <a:endParaRPr lang="en-US" sz="1200" b="1">
                    <a:solidFill>
                      <a:srgbClr val="FFFFFF"/>
                    </a:solidFill>
                    <a:latin typeface="Arial" pitchFamily="34" charset="0"/>
                    <a:cs typeface="Arial" pitchFamily="34" charset="0"/>
                  </a:endParaRPr>
                </a:p>
              </p:txBody>
            </p:sp>
            <p:sp>
              <p:nvSpPr>
                <p:cNvPr id="13" name="TextBox 12"/>
                <p:cNvSpPr txBox="1"/>
                <p:nvPr/>
              </p:nvSpPr>
              <p:spPr>
                <a:xfrm>
                  <a:off x="2591291" y="6394467"/>
                  <a:ext cx="5889625" cy="412982"/>
                </a:xfrm>
                <a:prstGeom prst="rect">
                  <a:avLst/>
                </a:prstGeom>
                <a:noFill/>
              </p:spPr>
              <p:txBody>
                <a:bodyPr wrap="square" rtlCol="0">
                  <a:spAutoFit/>
                </a:bodyPr>
                <a:lstStyle/>
                <a:p>
                  <a:pPr algn="r"/>
                  <a:r>
                    <a:rPr lang="en-US" sz="1100" b="1" i="1" dirty="0" err="1" smtClean="0">
                      <a:solidFill>
                        <a:srgbClr val="0070C0"/>
                      </a:solidFill>
                      <a:latin typeface="Arial" pitchFamily="34" charset="0"/>
                      <a:cs typeface="Arial" pitchFamily="34" charset="0"/>
                    </a:rPr>
                    <a:t>Ghi</a:t>
                  </a:r>
                  <a:r>
                    <a:rPr lang="en-US" sz="1100" b="1" i="1" dirty="0" smtClean="0">
                      <a:solidFill>
                        <a:srgbClr val="0070C0"/>
                      </a:solidFill>
                      <a:latin typeface="Arial" pitchFamily="34" charset="0"/>
                      <a:cs typeface="Arial" pitchFamily="34" charset="0"/>
                    </a:rPr>
                    <a:t> </a:t>
                  </a:r>
                  <a:r>
                    <a:rPr lang="en-US" sz="1100" b="1" i="1" dirty="0" err="1" smtClean="0">
                      <a:solidFill>
                        <a:srgbClr val="0070C0"/>
                      </a:solidFill>
                      <a:latin typeface="Arial" pitchFamily="34" charset="0"/>
                      <a:cs typeface="Arial" pitchFamily="34" charset="0"/>
                    </a:rPr>
                    <a:t>chú</a:t>
                  </a:r>
                  <a:r>
                    <a:rPr lang="en-US" sz="1100" b="1" i="1" dirty="0" smtClean="0">
                      <a:solidFill>
                        <a:srgbClr val="0070C0"/>
                      </a:solidFill>
                      <a:latin typeface="Arial" pitchFamily="34" charset="0"/>
                      <a:cs typeface="Arial" pitchFamily="34" charset="0"/>
                    </a:rPr>
                    <a:t>: </a:t>
                  </a:r>
                  <a:r>
                    <a:rPr lang="en-US" sz="1100" b="1" i="1" dirty="0" err="1" smtClean="0">
                      <a:solidFill>
                        <a:srgbClr val="0070C0"/>
                      </a:solidFill>
                      <a:latin typeface="Arial" pitchFamily="34" charset="0"/>
                      <a:cs typeface="Arial" pitchFamily="34" charset="0"/>
                    </a:rPr>
                    <a:t>Số</a:t>
                  </a:r>
                  <a:r>
                    <a:rPr lang="en-US" sz="1100" b="1" i="1" dirty="0" smtClean="0">
                      <a:solidFill>
                        <a:srgbClr val="0070C0"/>
                      </a:solidFill>
                      <a:latin typeface="Arial" pitchFamily="34" charset="0"/>
                      <a:cs typeface="Arial" pitchFamily="34" charset="0"/>
                    </a:rPr>
                    <a:t> </a:t>
                  </a:r>
                  <a:r>
                    <a:rPr lang="en-US" sz="1100" b="1" i="1" err="1" smtClean="0">
                      <a:solidFill>
                        <a:srgbClr val="0070C0"/>
                      </a:solidFill>
                      <a:latin typeface="Arial" pitchFamily="34" charset="0"/>
                      <a:cs typeface="Arial" pitchFamily="34" charset="0"/>
                    </a:rPr>
                    <a:t>liệu</a:t>
                  </a:r>
                  <a:r>
                    <a:rPr lang="en-US" sz="1100" b="1" i="1" smtClean="0">
                      <a:solidFill>
                        <a:srgbClr val="0070C0"/>
                      </a:solidFill>
                      <a:latin typeface="Arial" pitchFamily="34" charset="0"/>
                      <a:cs typeface="Arial" pitchFamily="34" charset="0"/>
                    </a:rPr>
                    <a:t> đến 31/12/2017 </a:t>
                  </a:r>
                </a:p>
                <a:p>
                  <a:pPr algn="r"/>
                  <a:r>
                    <a:rPr lang="en-US" sz="1100" b="1" i="1" smtClean="0">
                      <a:solidFill>
                        <a:srgbClr val="0070C0"/>
                      </a:solidFill>
                      <a:latin typeface="Arial" pitchFamily="34" charset="0"/>
                      <a:cs typeface="Arial" pitchFamily="34" charset="0"/>
                    </a:rPr>
                    <a:t>Số </a:t>
                  </a:r>
                  <a:r>
                    <a:rPr lang="en-US" sz="1100" b="1" i="1">
                      <a:solidFill>
                        <a:srgbClr val="0070C0"/>
                      </a:solidFill>
                      <a:latin typeface="Arial" pitchFamily="34" charset="0"/>
                      <a:cs typeface="Arial" pitchFamily="34" charset="0"/>
                    </a:rPr>
                    <a:t>liệu mạng lưới cập nhật chỉ có của VietinBank</a:t>
                  </a:r>
                  <a:endParaRPr lang="en-US" sz="1100" b="1" i="1" smtClean="0">
                    <a:solidFill>
                      <a:srgbClr val="0070C0"/>
                    </a:solidFill>
                    <a:latin typeface="Arial" pitchFamily="34" charset="0"/>
                    <a:cs typeface="Arial" pitchFamily="34" charset="0"/>
                  </a:endParaRPr>
                </a:p>
              </p:txBody>
            </p:sp>
          </p:grpSp>
          <p:sp>
            <p:nvSpPr>
              <p:cNvPr id="15" name="Text Box 5"/>
              <p:cNvSpPr>
                <a:spLocks noChangeArrowheads="1"/>
              </p:cNvSpPr>
              <p:nvPr>
                <p:custDataLst>
                  <p:tags r:id="rId1"/>
                </p:custDataLst>
              </p:nvPr>
            </p:nvSpPr>
            <p:spPr bwMode="gray">
              <a:xfrm>
                <a:off x="1741597" y="864655"/>
                <a:ext cx="1601765" cy="447661"/>
              </a:xfrm>
              <a:prstGeom prst="rect">
                <a:avLst/>
              </a:prstGeom>
              <a:solidFill>
                <a:schemeClr val="bg1"/>
              </a:solidFill>
              <a:ln>
                <a:noFill/>
              </a:ln>
              <a:effectLst>
                <a:outerShdw dist="12700" dir="54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wrap="square" lIns="39744" tIns="31795" rIns="79490" bIns="31795" anchor="b">
                <a:spAutoFit/>
              </a:bodyPr>
              <a:lstStyle/>
              <a:p>
                <a:pPr algn="ctr" eaLnBrk="0" hangingPunct="0"/>
                <a:r>
                  <a:rPr lang="en-US" sz="1200" b="1" smtClean="0">
                    <a:solidFill>
                      <a:srgbClr val="005993"/>
                    </a:solidFill>
                    <a:latin typeface="Arial" pitchFamily="34" charset="0"/>
                    <a:cs typeface="Arial" pitchFamily="34" charset="0"/>
                  </a:rPr>
                  <a:t>Tổng tài sản </a:t>
                </a:r>
              </a:p>
              <a:p>
                <a:pPr algn="ctr" eaLnBrk="0" hangingPunct="0"/>
                <a:r>
                  <a:rPr lang="en-US" sz="1200" b="1" smtClean="0">
                    <a:solidFill>
                      <a:srgbClr val="005993"/>
                    </a:solidFill>
                    <a:latin typeface="Arial" pitchFamily="34" charset="0"/>
                    <a:cs typeface="Arial" pitchFamily="34" charset="0"/>
                  </a:rPr>
                  <a:t>(nghìn tỷ đồng)</a:t>
                </a:r>
                <a:endParaRPr lang="en-US" sz="1200" b="1">
                  <a:solidFill>
                    <a:srgbClr val="005993"/>
                  </a:solidFill>
                  <a:latin typeface="Arial" pitchFamily="34" charset="0"/>
                  <a:cs typeface="Arial" pitchFamily="34" charset="0"/>
                </a:endParaRPr>
              </a:p>
            </p:txBody>
          </p:sp>
        </p:grpSp>
        <p:graphicFrame>
          <p:nvGraphicFramePr>
            <p:cNvPr id="16" name="Chart 15"/>
            <p:cNvGraphicFramePr/>
            <p:nvPr>
              <p:extLst>
                <p:ext uri="{D42A27DB-BD31-4B8C-83A1-F6EECF244321}">
                  <p14:modId xmlns:p14="http://schemas.microsoft.com/office/powerpoint/2010/main" val="1477931167"/>
                </p:ext>
              </p:extLst>
            </p:nvPr>
          </p:nvGraphicFramePr>
          <p:xfrm>
            <a:off x="3566611" y="1421746"/>
            <a:ext cx="2010777" cy="507097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24" name="Chart 23"/>
            <p:cNvGraphicFramePr/>
            <p:nvPr>
              <p:extLst>
                <p:ext uri="{D42A27DB-BD31-4B8C-83A1-F6EECF244321}">
                  <p14:modId xmlns:p14="http://schemas.microsoft.com/office/powerpoint/2010/main" val="1402052806"/>
                </p:ext>
              </p:extLst>
            </p:nvPr>
          </p:nvGraphicFramePr>
          <p:xfrm>
            <a:off x="5311103" y="1340566"/>
            <a:ext cx="1836846" cy="5152149"/>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25" name="Chart 24"/>
            <p:cNvGraphicFramePr/>
            <p:nvPr>
              <p:extLst>
                <p:ext uri="{D42A27DB-BD31-4B8C-83A1-F6EECF244321}">
                  <p14:modId xmlns:p14="http://schemas.microsoft.com/office/powerpoint/2010/main" val="1554106197"/>
                </p:ext>
              </p:extLst>
            </p:nvPr>
          </p:nvGraphicFramePr>
          <p:xfrm>
            <a:off x="7010400" y="1388067"/>
            <a:ext cx="2050473" cy="5219921"/>
          </p:xfrm>
          <a:graphic>
            <a:graphicData uri="http://schemas.openxmlformats.org/drawingml/2006/chart">
              <c:chart xmlns:c="http://schemas.openxmlformats.org/drawingml/2006/chart" xmlns:r="http://schemas.openxmlformats.org/officeDocument/2006/relationships" r:id="rId12"/>
            </a:graphicData>
          </a:graphic>
        </p:graphicFrame>
      </p:grpSp>
      <p:pic>
        <p:nvPicPr>
          <p:cNvPr id="26"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95024" y="1469741"/>
            <a:ext cx="928925" cy="330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95024" y="1963725"/>
            <a:ext cx="928926" cy="271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06899" y="2387275"/>
            <a:ext cx="928925" cy="342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33300" y="2883400"/>
            <a:ext cx="902525" cy="291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28434" y="3354950"/>
            <a:ext cx="919265"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9"/>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712034" y="3862125"/>
            <a:ext cx="923791"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7"/>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28434" y="4255000"/>
            <a:ext cx="919265" cy="37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8"/>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784954" y="4773225"/>
            <a:ext cx="874621"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BE94E970-A0CC-E44D-82BC-3F4A6399B54F}" type="slidenum">
              <a:rPr lang="en-US" smtClean="0"/>
              <a:pPr/>
              <a:t>16</a:t>
            </a:fld>
            <a:endParaRPr lang="en-US"/>
          </a:p>
        </p:txBody>
      </p:sp>
      <p:pic>
        <p:nvPicPr>
          <p:cNvPr id="2050" name="Picture 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33300" y="5211467"/>
            <a:ext cx="926275" cy="338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53834" y="5701681"/>
            <a:ext cx="895516" cy="267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33229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5100" y="249619"/>
            <a:ext cx="5772326" cy="477054"/>
          </a:xfrm>
          <a:prstGeom prst="rect">
            <a:avLst/>
          </a:prstGeom>
          <a:noFill/>
        </p:spPr>
        <p:txBody>
          <a:bodyPr wrap="square" rtlCol="0">
            <a:spAutoFit/>
          </a:bodyPr>
          <a:lstStyle/>
          <a:p>
            <a:r>
              <a:rPr lang="en-US" sz="2500" b="1" smtClean="0">
                <a:solidFill>
                  <a:srgbClr val="D71249"/>
                </a:solidFill>
                <a:latin typeface="Tahoma"/>
                <a:cs typeface="Tahoma"/>
              </a:rPr>
              <a:t>Mạng lưới rộng khắp</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grpSp>
        <p:nvGrpSpPr>
          <p:cNvPr id="5" name="Group 7"/>
          <p:cNvGrpSpPr>
            <a:grpSpLocks/>
          </p:cNvGrpSpPr>
          <p:nvPr/>
        </p:nvGrpSpPr>
        <p:grpSpPr bwMode="auto">
          <a:xfrm>
            <a:off x="1519100" y="1145971"/>
            <a:ext cx="2067983" cy="4952995"/>
            <a:chOff x="4114" y="1234"/>
            <a:chExt cx="836" cy="2574"/>
          </a:xfrm>
        </p:grpSpPr>
        <p:sp>
          <p:nvSpPr>
            <p:cNvPr id="7" name="Freeform 8"/>
            <p:cNvSpPr>
              <a:spLocks/>
            </p:cNvSpPr>
            <p:nvPr/>
          </p:nvSpPr>
          <p:spPr bwMode="gray">
            <a:xfrm>
              <a:off x="4745" y="1574"/>
              <a:ext cx="19" cy="10"/>
            </a:xfrm>
            <a:custGeom>
              <a:avLst/>
              <a:gdLst>
                <a:gd name="T0" fmla="*/ 1 w 33"/>
                <a:gd name="T1" fmla="*/ 3 h 12"/>
                <a:gd name="T2" fmla="*/ 1 w 33"/>
                <a:gd name="T3" fmla="*/ 3 h 12"/>
                <a:gd name="T4" fmla="*/ 1 w 33"/>
                <a:gd name="T5" fmla="*/ 3 h 12"/>
                <a:gd name="T6" fmla="*/ 1 w 33"/>
                <a:gd name="T7" fmla="*/ 0 h 12"/>
                <a:gd name="T8" fmla="*/ 1 w 33"/>
                <a:gd name="T9" fmla="*/ 3 h 12"/>
                <a:gd name="T10" fmla="*/ 1 w 33"/>
                <a:gd name="T11" fmla="*/ 3 h 12"/>
                <a:gd name="T12" fmla="*/ 0 60000 65536"/>
                <a:gd name="T13" fmla="*/ 0 60000 65536"/>
                <a:gd name="T14" fmla="*/ 0 60000 65536"/>
                <a:gd name="T15" fmla="*/ 0 60000 65536"/>
                <a:gd name="T16" fmla="*/ 0 60000 65536"/>
                <a:gd name="T17" fmla="*/ 0 60000 65536"/>
                <a:gd name="T18" fmla="*/ 0 w 33"/>
                <a:gd name="T19" fmla="*/ 0 h 12"/>
                <a:gd name="T20" fmla="*/ 33 w 33"/>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33" h="12">
                  <a:moveTo>
                    <a:pt x="3" y="5"/>
                  </a:moveTo>
                  <a:cubicBezTo>
                    <a:pt x="2" y="5"/>
                    <a:pt x="0" y="9"/>
                    <a:pt x="6" y="9"/>
                  </a:cubicBezTo>
                  <a:cubicBezTo>
                    <a:pt x="11" y="9"/>
                    <a:pt x="15" y="12"/>
                    <a:pt x="20" y="9"/>
                  </a:cubicBezTo>
                  <a:cubicBezTo>
                    <a:pt x="25" y="5"/>
                    <a:pt x="33" y="0"/>
                    <a:pt x="29" y="0"/>
                  </a:cubicBezTo>
                  <a:cubicBezTo>
                    <a:pt x="25" y="0"/>
                    <a:pt x="27" y="0"/>
                    <a:pt x="19" y="3"/>
                  </a:cubicBezTo>
                  <a:cubicBezTo>
                    <a:pt x="10" y="6"/>
                    <a:pt x="6" y="6"/>
                    <a:pt x="3" y="5"/>
                  </a:cubicBezTo>
                  <a:close/>
                </a:path>
              </a:pathLst>
            </a:custGeom>
            <a:solidFill>
              <a:srgbClr val="D3CEC4"/>
            </a:solidFill>
            <a:ln w="9525">
              <a:solidFill>
                <a:schemeClr val="bg1"/>
              </a:solidFill>
              <a:round/>
              <a:headEnd/>
              <a:tailEnd/>
            </a:ln>
          </p:spPr>
          <p:txBody>
            <a:bodyPr/>
            <a:lstStyle/>
            <a:p>
              <a:endParaRPr lang="en-US"/>
            </a:p>
          </p:txBody>
        </p:sp>
        <p:sp>
          <p:nvSpPr>
            <p:cNvPr id="8" name="Freeform 9"/>
            <p:cNvSpPr>
              <a:spLocks/>
            </p:cNvSpPr>
            <p:nvPr/>
          </p:nvSpPr>
          <p:spPr bwMode="gray">
            <a:xfrm>
              <a:off x="4732" y="1584"/>
              <a:ext cx="11" cy="12"/>
            </a:xfrm>
            <a:custGeom>
              <a:avLst/>
              <a:gdLst>
                <a:gd name="T0" fmla="*/ 1 w 19"/>
                <a:gd name="T1" fmla="*/ 0 h 16"/>
                <a:gd name="T2" fmla="*/ 1 w 19"/>
                <a:gd name="T3" fmla="*/ 2 h 16"/>
                <a:gd name="T4" fmla="*/ 1 w 19"/>
                <a:gd name="T5" fmla="*/ 2 h 16"/>
                <a:gd name="T6" fmla="*/ 1 w 19"/>
                <a:gd name="T7" fmla="*/ 2 h 16"/>
                <a:gd name="T8" fmla="*/ 1 w 19"/>
                <a:gd name="T9" fmla="*/ 2 h 16"/>
                <a:gd name="T10" fmla="*/ 1 w 19"/>
                <a:gd name="T11" fmla="*/ 0 h 16"/>
                <a:gd name="T12" fmla="*/ 0 60000 65536"/>
                <a:gd name="T13" fmla="*/ 0 60000 65536"/>
                <a:gd name="T14" fmla="*/ 0 60000 65536"/>
                <a:gd name="T15" fmla="*/ 0 60000 65536"/>
                <a:gd name="T16" fmla="*/ 0 60000 65536"/>
                <a:gd name="T17" fmla="*/ 0 60000 65536"/>
                <a:gd name="T18" fmla="*/ 0 w 19"/>
                <a:gd name="T19" fmla="*/ 0 h 16"/>
                <a:gd name="T20" fmla="*/ 19 w 19"/>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19" h="16">
                  <a:moveTo>
                    <a:pt x="15" y="0"/>
                  </a:moveTo>
                  <a:cubicBezTo>
                    <a:pt x="11" y="1"/>
                    <a:pt x="7" y="3"/>
                    <a:pt x="4" y="6"/>
                  </a:cubicBezTo>
                  <a:cubicBezTo>
                    <a:pt x="1" y="8"/>
                    <a:pt x="0" y="15"/>
                    <a:pt x="4" y="15"/>
                  </a:cubicBezTo>
                  <a:cubicBezTo>
                    <a:pt x="7" y="15"/>
                    <a:pt x="11" y="16"/>
                    <a:pt x="11" y="12"/>
                  </a:cubicBezTo>
                  <a:cubicBezTo>
                    <a:pt x="11" y="8"/>
                    <a:pt x="10" y="7"/>
                    <a:pt x="13" y="7"/>
                  </a:cubicBezTo>
                  <a:cubicBezTo>
                    <a:pt x="16" y="6"/>
                    <a:pt x="19" y="0"/>
                    <a:pt x="15" y="0"/>
                  </a:cubicBezTo>
                  <a:close/>
                </a:path>
              </a:pathLst>
            </a:custGeom>
            <a:solidFill>
              <a:srgbClr val="D3CEC4"/>
            </a:solidFill>
            <a:ln w="9525">
              <a:solidFill>
                <a:schemeClr val="bg1"/>
              </a:solidFill>
              <a:round/>
              <a:headEnd/>
              <a:tailEnd/>
            </a:ln>
          </p:spPr>
          <p:txBody>
            <a:bodyPr/>
            <a:lstStyle/>
            <a:p>
              <a:endParaRPr lang="en-US"/>
            </a:p>
          </p:txBody>
        </p:sp>
        <p:sp>
          <p:nvSpPr>
            <p:cNvPr id="9" name="Freeform 10"/>
            <p:cNvSpPr>
              <a:spLocks/>
            </p:cNvSpPr>
            <p:nvPr/>
          </p:nvSpPr>
          <p:spPr bwMode="gray">
            <a:xfrm>
              <a:off x="4757" y="1603"/>
              <a:ext cx="5" cy="4"/>
            </a:xfrm>
            <a:custGeom>
              <a:avLst/>
              <a:gdLst>
                <a:gd name="T0" fmla="*/ 1 w 10"/>
                <a:gd name="T1" fmla="*/ 2 h 4"/>
                <a:gd name="T2" fmla="*/ 1 w 10"/>
                <a:gd name="T3" fmla="*/ 1 h 4"/>
                <a:gd name="T4" fmla="*/ 1 w 10"/>
                <a:gd name="T5" fmla="*/ 2 h 4"/>
                <a:gd name="T6" fmla="*/ 0 60000 65536"/>
                <a:gd name="T7" fmla="*/ 0 60000 65536"/>
                <a:gd name="T8" fmla="*/ 0 60000 65536"/>
                <a:gd name="T9" fmla="*/ 0 w 10"/>
                <a:gd name="T10" fmla="*/ 0 h 4"/>
                <a:gd name="T11" fmla="*/ 10 w 10"/>
                <a:gd name="T12" fmla="*/ 4 h 4"/>
              </a:gdLst>
              <a:ahLst/>
              <a:cxnLst>
                <a:cxn ang="T6">
                  <a:pos x="T0" y="T1"/>
                </a:cxn>
                <a:cxn ang="T7">
                  <a:pos x="T2" y="T3"/>
                </a:cxn>
                <a:cxn ang="T8">
                  <a:pos x="T4" y="T5"/>
                </a:cxn>
              </a:cxnLst>
              <a:rect l="T9" t="T10" r="T11" b="T12"/>
              <a:pathLst>
                <a:path w="10" h="4">
                  <a:moveTo>
                    <a:pt x="1" y="2"/>
                  </a:moveTo>
                  <a:cubicBezTo>
                    <a:pt x="2" y="0"/>
                    <a:pt x="10" y="0"/>
                    <a:pt x="9" y="1"/>
                  </a:cubicBezTo>
                  <a:cubicBezTo>
                    <a:pt x="8" y="3"/>
                    <a:pt x="0" y="4"/>
                    <a:pt x="1" y="2"/>
                  </a:cubicBezTo>
                  <a:close/>
                </a:path>
              </a:pathLst>
            </a:custGeom>
            <a:solidFill>
              <a:srgbClr val="D3CEC4"/>
            </a:solidFill>
            <a:ln w="9525">
              <a:solidFill>
                <a:schemeClr val="bg1"/>
              </a:solidFill>
              <a:round/>
              <a:headEnd/>
              <a:tailEnd/>
            </a:ln>
          </p:spPr>
          <p:txBody>
            <a:bodyPr/>
            <a:lstStyle/>
            <a:p>
              <a:endParaRPr lang="en-US"/>
            </a:p>
          </p:txBody>
        </p:sp>
        <p:sp>
          <p:nvSpPr>
            <p:cNvPr id="10" name="Freeform 11"/>
            <p:cNvSpPr>
              <a:spLocks/>
            </p:cNvSpPr>
            <p:nvPr/>
          </p:nvSpPr>
          <p:spPr bwMode="gray">
            <a:xfrm>
              <a:off x="4743" y="1638"/>
              <a:ext cx="6" cy="12"/>
            </a:xfrm>
            <a:custGeom>
              <a:avLst/>
              <a:gdLst>
                <a:gd name="T0" fmla="*/ 1 w 11"/>
                <a:gd name="T1" fmla="*/ 2 h 15"/>
                <a:gd name="T2" fmla="*/ 0 w 11"/>
                <a:gd name="T3" fmla="*/ 2 h 15"/>
                <a:gd name="T4" fmla="*/ 1 w 11"/>
                <a:gd name="T5" fmla="*/ 2 h 15"/>
                <a:gd name="T6" fmla="*/ 1 w 11"/>
                <a:gd name="T7" fmla="*/ 2 h 15"/>
                <a:gd name="T8" fmla="*/ 0 60000 65536"/>
                <a:gd name="T9" fmla="*/ 0 60000 65536"/>
                <a:gd name="T10" fmla="*/ 0 60000 65536"/>
                <a:gd name="T11" fmla="*/ 0 60000 65536"/>
                <a:gd name="T12" fmla="*/ 0 w 11"/>
                <a:gd name="T13" fmla="*/ 0 h 15"/>
                <a:gd name="T14" fmla="*/ 11 w 11"/>
                <a:gd name="T15" fmla="*/ 15 h 15"/>
              </a:gdLst>
              <a:ahLst/>
              <a:cxnLst>
                <a:cxn ang="T8">
                  <a:pos x="T0" y="T1"/>
                </a:cxn>
                <a:cxn ang="T9">
                  <a:pos x="T2" y="T3"/>
                </a:cxn>
                <a:cxn ang="T10">
                  <a:pos x="T4" y="T5"/>
                </a:cxn>
                <a:cxn ang="T11">
                  <a:pos x="T6" y="T7"/>
                </a:cxn>
              </a:cxnLst>
              <a:rect l="T12" t="T13" r="T14" b="T15"/>
              <a:pathLst>
                <a:path w="11" h="15">
                  <a:moveTo>
                    <a:pt x="7" y="2"/>
                  </a:moveTo>
                  <a:cubicBezTo>
                    <a:pt x="3" y="3"/>
                    <a:pt x="0" y="5"/>
                    <a:pt x="0" y="10"/>
                  </a:cubicBezTo>
                  <a:cubicBezTo>
                    <a:pt x="0" y="15"/>
                    <a:pt x="5" y="12"/>
                    <a:pt x="7" y="9"/>
                  </a:cubicBezTo>
                  <a:cubicBezTo>
                    <a:pt x="10" y="6"/>
                    <a:pt x="11" y="0"/>
                    <a:pt x="7" y="2"/>
                  </a:cubicBezTo>
                  <a:close/>
                </a:path>
              </a:pathLst>
            </a:custGeom>
            <a:solidFill>
              <a:srgbClr val="D3CEC4"/>
            </a:solidFill>
            <a:ln w="9525">
              <a:solidFill>
                <a:schemeClr val="bg1"/>
              </a:solidFill>
              <a:round/>
              <a:headEnd/>
              <a:tailEnd/>
            </a:ln>
          </p:spPr>
          <p:txBody>
            <a:bodyPr/>
            <a:lstStyle/>
            <a:p>
              <a:endParaRPr lang="en-US"/>
            </a:p>
          </p:txBody>
        </p:sp>
        <p:sp>
          <p:nvSpPr>
            <p:cNvPr id="11" name="Freeform 12"/>
            <p:cNvSpPr>
              <a:spLocks/>
            </p:cNvSpPr>
            <p:nvPr/>
          </p:nvSpPr>
          <p:spPr bwMode="gray">
            <a:xfrm>
              <a:off x="4733" y="1642"/>
              <a:ext cx="7" cy="15"/>
            </a:xfrm>
            <a:custGeom>
              <a:avLst/>
              <a:gdLst>
                <a:gd name="T0" fmla="*/ 1 w 12"/>
                <a:gd name="T1" fmla="*/ 1 h 17"/>
                <a:gd name="T2" fmla="*/ 1 w 12"/>
                <a:gd name="T3" fmla="*/ 4 h 17"/>
                <a:gd name="T4" fmla="*/ 1 w 12"/>
                <a:gd name="T5" fmla="*/ 4 h 17"/>
                <a:gd name="T6" fmla="*/ 1 w 12"/>
                <a:gd name="T7" fmla="*/ 4 h 17"/>
                <a:gd name="T8" fmla="*/ 1 w 12"/>
                <a:gd name="T9" fmla="*/ 1 h 17"/>
                <a:gd name="T10" fmla="*/ 0 60000 65536"/>
                <a:gd name="T11" fmla="*/ 0 60000 65536"/>
                <a:gd name="T12" fmla="*/ 0 60000 65536"/>
                <a:gd name="T13" fmla="*/ 0 60000 65536"/>
                <a:gd name="T14" fmla="*/ 0 60000 65536"/>
                <a:gd name="T15" fmla="*/ 0 w 12"/>
                <a:gd name="T16" fmla="*/ 0 h 17"/>
                <a:gd name="T17" fmla="*/ 12 w 12"/>
                <a:gd name="T18" fmla="*/ 17 h 17"/>
              </a:gdLst>
              <a:ahLst/>
              <a:cxnLst>
                <a:cxn ang="T10">
                  <a:pos x="T0" y="T1"/>
                </a:cxn>
                <a:cxn ang="T11">
                  <a:pos x="T2" y="T3"/>
                </a:cxn>
                <a:cxn ang="T12">
                  <a:pos x="T4" y="T5"/>
                </a:cxn>
                <a:cxn ang="T13">
                  <a:pos x="T6" y="T7"/>
                </a:cxn>
                <a:cxn ang="T14">
                  <a:pos x="T8" y="T9"/>
                </a:cxn>
              </a:cxnLst>
              <a:rect l="T15" t="T16" r="T17" b="T18"/>
              <a:pathLst>
                <a:path w="12" h="17">
                  <a:moveTo>
                    <a:pt x="2" y="1"/>
                  </a:moveTo>
                  <a:cubicBezTo>
                    <a:pt x="0" y="3"/>
                    <a:pt x="6" y="8"/>
                    <a:pt x="6" y="12"/>
                  </a:cubicBezTo>
                  <a:cubicBezTo>
                    <a:pt x="7" y="17"/>
                    <a:pt x="9" y="16"/>
                    <a:pt x="10" y="12"/>
                  </a:cubicBezTo>
                  <a:cubicBezTo>
                    <a:pt x="11" y="8"/>
                    <a:pt x="12" y="6"/>
                    <a:pt x="8" y="4"/>
                  </a:cubicBezTo>
                  <a:cubicBezTo>
                    <a:pt x="4" y="1"/>
                    <a:pt x="4" y="0"/>
                    <a:pt x="2" y="1"/>
                  </a:cubicBezTo>
                  <a:close/>
                </a:path>
              </a:pathLst>
            </a:custGeom>
            <a:solidFill>
              <a:srgbClr val="D3CEC4"/>
            </a:solidFill>
            <a:ln w="9525">
              <a:solidFill>
                <a:schemeClr val="bg1"/>
              </a:solidFill>
              <a:round/>
              <a:headEnd/>
              <a:tailEnd/>
            </a:ln>
          </p:spPr>
          <p:txBody>
            <a:bodyPr/>
            <a:lstStyle/>
            <a:p>
              <a:endParaRPr lang="en-US"/>
            </a:p>
          </p:txBody>
        </p:sp>
        <p:sp>
          <p:nvSpPr>
            <p:cNvPr id="12" name="Freeform 13"/>
            <p:cNvSpPr>
              <a:spLocks/>
            </p:cNvSpPr>
            <p:nvPr/>
          </p:nvSpPr>
          <p:spPr bwMode="gray">
            <a:xfrm>
              <a:off x="4695" y="1600"/>
              <a:ext cx="23" cy="46"/>
            </a:xfrm>
            <a:custGeom>
              <a:avLst/>
              <a:gdLst>
                <a:gd name="T0" fmla="*/ 1 w 41"/>
                <a:gd name="T1" fmla="*/ 3 h 55"/>
                <a:gd name="T2" fmla="*/ 1 w 41"/>
                <a:gd name="T3" fmla="*/ 3 h 55"/>
                <a:gd name="T4" fmla="*/ 1 w 41"/>
                <a:gd name="T5" fmla="*/ 3 h 55"/>
                <a:gd name="T6" fmla="*/ 1 w 41"/>
                <a:gd name="T7" fmla="*/ 3 h 55"/>
                <a:gd name="T8" fmla="*/ 1 w 41"/>
                <a:gd name="T9" fmla="*/ 3 h 55"/>
                <a:gd name="T10" fmla="*/ 1 w 41"/>
                <a:gd name="T11" fmla="*/ 0 h 55"/>
                <a:gd name="T12" fmla="*/ 1 w 41"/>
                <a:gd name="T13" fmla="*/ 3 h 55"/>
                <a:gd name="T14" fmla="*/ 1 w 41"/>
                <a:gd name="T15" fmla="*/ 3 h 55"/>
                <a:gd name="T16" fmla="*/ 1 w 41"/>
                <a:gd name="T17" fmla="*/ 4 h 55"/>
                <a:gd name="T18" fmla="*/ 1 w 41"/>
                <a:gd name="T19" fmla="*/ 6 h 55"/>
                <a:gd name="T20" fmla="*/ 0 w 41"/>
                <a:gd name="T21" fmla="*/ 7 h 55"/>
                <a:gd name="T22" fmla="*/ 0 w 41"/>
                <a:gd name="T23" fmla="*/ 9 h 55"/>
                <a:gd name="T24" fmla="*/ 1 w 41"/>
                <a:gd name="T25" fmla="*/ 11 h 55"/>
                <a:gd name="T26" fmla="*/ 1 w 41"/>
                <a:gd name="T27" fmla="*/ 8 h 55"/>
                <a:gd name="T28" fmla="*/ 1 w 41"/>
                <a:gd name="T29" fmla="*/ 8 h 55"/>
                <a:gd name="T30" fmla="*/ 1 w 41"/>
                <a:gd name="T31" fmla="*/ 6 h 55"/>
                <a:gd name="T32" fmla="*/ 1 w 41"/>
                <a:gd name="T33" fmla="*/ 5 h 55"/>
                <a:gd name="T34" fmla="*/ 1 w 41"/>
                <a:gd name="T35" fmla="*/ 3 h 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1"/>
                <a:gd name="T55" fmla="*/ 0 h 55"/>
                <a:gd name="T56" fmla="*/ 41 w 41"/>
                <a:gd name="T57" fmla="*/ 55 h 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1" h="55">
                  <a:moveTo>
                    <a:pt x="41" y="11"/>
                  </a:moveTo>
                  <a:cubicBezTo>
                    <a:pt x="41" y="9"/>
                    <a:pt x="36" y="15"/>
                    <a:pt x="32" y="13"/>
                  </a:cubicBezTo>
                  <a:cubicBezTo>
                    <a:pt x="29" y="12"/>
                    <a:pt x="24" y="11"/>
                    <a:pt x="29" y="8"/>
                  </a:cubicBezTo>
                  <a:cubicBezTo>
                    <a:pt x="33" y="6"/>
                    <a:pt x="32" y="4"/>
                    <a:pt x="28" y="4"/>
                  </a:cubicBezTo>
                  <a:cubicBezTo>
                    <a:pt x="25" y="4"/>
                    <a:pt x="20" y="7"/>
                    <a:pt x="20" y="4"/>
                  </a:cubicBezTo>
                  <a:cubicBezTo>
                    <a:pt x="20" y="1"/>
                    <a:pt x="20" y="0"/>
                    <a:pt x="17" y="0"/>
                  </a:cubicBezTo>
                  <a:cubicBezTo>
                    <a:pt x="14" y="0"/>
                    <a:pt x="9" y="0"/>
                    <a:pt x="9" y="3"/>
                  </a:cubicBezTo>
                  <a:cubicBezTo>
                    <a:pt x="9" y="6"/>
                    <a:pt x="12" y="5"/>
                    <a:pt x="12" y="10"/>
                  </a:cubicBezTo>
                  <a:cubicBezTo>
                    <a:pt x="11" y="14"/>
                    <a:pt x="7" y="14"/>
                    <a:pt x="6" y="18"/>
                  </a:cubicBezTo>
                  <a:cubicBezTo>
                    <a:pt x="6" y="22"/>
                    <a:pt x="7" y="24"/>
                    <a:pt x="6" y="26"/>
                  </a:cubicBezTo>
                  <a:cubicBezTo>
                    <a:pt x="5" y="29"/>
                    <a:pt x="0" y="31"/>
                    <a:pt x="0" y="35"/>
                  </a:cubicBezTo>
                  <a:cubicBezTo>
                    <a:pt x="0" y="40"/>
                    <a:pt x="0" y="42"/>
                    <a:pt x="0" y="44"/>
                  </a:cubicBezTo>
                  <a:cubicBezTo>
                    <a:pt x="0" y="46"/>
                    <a:pt x="1" y="55"/>
                    <a:pt x="3" y="52"/>
                  </a:cubicBezTo>
                  <a:cubicBezTo>
                    <a:pt x="5" y="48"/>
                    <a:pt x="1" y="44"/>
                    <a:pt x="5" y="42"/>
                  </a:cubicBezTo>
                  <a:cubicBezTo>
                    <a:pt x="10" y="39"/>
                    <a:pt x="14" y="40"/>
                    <a:pt x="16" y="37"/>
                  </a:cubicBezTo>
                  <a:cubicBezTo>
                    <a:pt x="19" y="35"/>
                    <a:pt x="20" y="30"/>
                    <a:pt x="23" y="29"/>
                  </a:cubicBezTo>
                  <a:cubicBezTo>
                    <a:pt x="25" y="28"/>
                    <a:pt x="26" y="26"/>
                    <a:pt x="29" y="24"/>
                  </a:cubicBezTo>
                  <a:cubicBezTo>
                    <a:pt x="32" y="22"/>
                    <a:pt x="41" y="15"/>
                    <a:pt x="41" y="11"/>
                  </a:cubicBezTo>
                  <a:close/>
                </a:path>
              </a:pathLst>
            </a:custGeom>
            <a:solidFill>
              <a:srgbClr val="D3CEC4"/>
            </a:solidFill>
            <a:ln w="9525">
              <a:solidFill>
                <a:schemeClr val="bg1"/>
              </a:solidFill>
              <a:round/>
              <a:headEnd/>
              <a:tailEnd/>
            </a:ln>
          </p:spPr>
          <p:txBody>
            <a:bodyPr/>
            <a:lstStyle/>
            <a:p>
              <a:endParaRPr lang="en-US"/>
            </a:p>
          </p:txBody>
        </p:sp>
        <p:sp>
          <p:nvSpPr>
            <p:cNvPr id="13" name="Freeform 14"/>
            <p:cNvSpPr>
              <a:spLocks/>
            </p:cNvSpPr>
            <p:nvPr/>
          </p:nvSpPr>
          <p:spPr bwMode="gray">
            <a:xfrm>
              <a:off x="4695" y="1642"/>
              <a:ext cx="21" cy="36"/>
            </a:xfrm>
            <a:custGeom>
              <a:avLst/>
              <a:gdLst>
                <a:gd name="T0" fmla="*/ 1 w 37"/>
                <a:gd name="T1" fmla="*/ 2 h 43"/>
                <a:gd name="T2" fmla="*/ 1 w 37"/>
                <a:gd name="T3" fmla="*/ 3 h 43"/>
                <a:gd name="T4" fmla="*/ 1 w 37"/>
                <a:gd name="T5" fmla="*/ 5 h 43"/>
                <a:gd name="T6" fmla="*/ 1 w 37"/>
                <a:gd name="T7" fmla="*/ 6 h 43"/>
                <a:gd name="T8" fmla="*/ 1 w 37"/>
                <a:gd name="T9" fmla="*/ 6 h 43"/>
                <a:gd name="T10" fmla="*/ 1 w 37"/>
                <a:gd name="T11" fmla="*/ 7 h 43"/>
                <a:gd name="T12" fmla="*/ 1 w 37"/>
                <a:gd name="T13" fmla="*/ 8 h 43"/>
                <a:gd name="T14" fmla="*/ 1 w 37"/>
                <a:gd name="T15" fmla="*/ 7 h 43"/>
                <a:gd name="T16" fmla="*/ 1 w 37"/>
                <a:gd name="T17" fmla="*/ 5 h 43"/>
                <a:gd name="T18" fmla="*/ 1 w 37"/>
                <a:gd name="T19" fmla="*/ 3 h 43"/>
                <a:gd name="T20" fmla="*/ 1 w 37"/>
                <a:gd name="T21" fmla="*/ 3 h 43"/>
                <a:gd name="T22" fmla="*/ 1 w 37"/>
                <a:gd name="T23" fmla="*/ 2 h 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7"/>
                <a:gd name="T37" fmla="*/ 0 h 43"/>
                <a:gd name="T38" fmla="*/ 37 w 37"/>
                <a:gd name="T39" fmla="*/ 43 h 4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7" h="43">
                  <a:moveTo>
                    <a:pt x="24" y="2"/>
                  </a:moveTo>
                  <a:cubicBezTo>
                    <a:pt x="20" y="4"/>
                    <a:pt x="23" y="8"/>
                    <a:pt x="20" y="11"/>
                  </a:cubicBezTo>
                  <a:cubicBezTo>
                    <a:pt x="17" y="14"/>
                    <a:pt x="13" y="20"/>
                    <a:pt x="11" y="21"/>
                  </a:cubicBezTo>
                  <a:cubicBezTo>
                    <a:pt x="9" y="23"/>
                    <a:pt x="0" y="28"/>
                    <a:pt x="3" y="28"/>
                  </a:cubicBezTo>
                  <a:cubicBezTo>
                    <a:pt x="7" y="28"/>
                    <a:pt x="8" y="26"/>
                    <a:pt x="13" y="26"/>
                  </a:cubicBezTo>
                  <a:cubicBezTo>
                    <a:pt x="18" y="26"/>
                    <a:pt x="23" y="27"/>
                    <a:pt x="20" y="30"/>
                  </a:cubicBezTo>
                  <a:cubicBezTo>
                    <a:pt x="18" y="33"/>
                    <a:pt x="16" y="43"/>
                    <a:pt x="18" y="42"/>
                  </a:cubicBezTo>
                  <a:cubicBezTo>
                    <a:pt x="20" y="41"/>
                    <a:pt x="21" y="37"/>
                    <a:pt x="24" y="34"/>
                  </a:cubicBezTo>
                  <a:cubicBezTo>
                    <a:pt x="26" y="31"/>
                    <a:pt x="28" y="27"/>
                    <a:pt x="30" y="24"/>
                  </a:cubicBezTo>
                  <a:cubicBezTo>
                    <a:pt x="33" y="21"/>
                    <a:pt x="37" y="15"/>
                    <a:pt x="33" y="12"/>
                  </a:cubicBezTo>
                  <a:cubicBezTo>
                    <a:pt x="30" y="10"/>
                    <a:pt x="33" y="7"/>
                    <a:pt x="31" y="5"/>
                  </a:cubicBezTo>
                  <a:cubicBezTo>
                    <a:pt x="29" y="2"/>
                    <a:pt x="28" y="0"/>
                    <a:pt x="24" y="2"/>
                  </a:cubicBezTo>
                  <a:close/>
                </a:path>
              </a:pathLst>
            </a:custGeom>
            <a:solidFill>
              <a:srgbClr val="2E3092"/>
            </a:solidFill>
            <a:ln w="9525">
              <a:solidFill>
                <a:schemeClr val="bg1"/>
              </a:solidFill>
              <a:round/>
              <a:headEnd/>
              <a:tailEnd/>
            </a:ln>
          </p:spPr>
          <p:txBody>
            <a:bodyPr/>
            <a:lstStyle/>
            <a:p>
              <a:endParaRPr lang="en-US"/>
            </a:p>
          </p:txBody>
        </p:sp>
        <p:sp>
          <p:nvSpPr>
            <p:cNvPr id="14" name="Freeform 15"/>
            <p:cNvSpPr>
              <a:spLocks/>
            </p:cNvSpPr>
            <p:nvPr/>
          </p:nvSpPr>
          <p:spPr bwMode="gray">
            <a:xfrm>
              <a:off x="4719" y="1609"/>
              <a:ext cx="7" cy="24"/>
            </a:xfrm>
            <a:custGeom>
              <a:avLst/>
              <a:gdLst>
                <a:gd name="T0" fmla="*/ 1 w 13"/>
                <a:gd name="T1" fmla="*/ 1 h 29"/>
                <a:gd name="T2" fmla="*/ 1 w 13"/>
                <a:gd name="T3" fmla="*/ 2 h 29"/>
                <a:gd name="T4" fmla="*/ 1 w 13"/>
                <a:gd name="T5" fmla="*/ 3 h 29"/>
                <a:gd name="T6" fmla="*/ 1 w 13"/>
                <a:gd name="T7" fmla="*/ 5 h 29"/>
                <a:gd name="T8" fmla="*/ 1 w 13"/>
                <a:gd name="T9" fmla="*/ 3 h 29"/>
                <a:gd name="T10" fmla="*/ 1 w 13"/>
                <a:gd name="T11" fmla="*/ 2 h 29"/>
                <a:gd name="T12" fmla="*/ 1 w 13"/>
                <a:gd name="T13" fmla="*/ 1 h 29"/>
                <a:gd name="T14" fmla="*/ 0 60000 65536"/>
                <a:gd name="T15" fmla="*/ 0 60000 65536"/>
                <a:gd name="T16" fmla="*/ 0 60000 65536"/>
                <a:gd name="T17" fmla="*/ 0 60000 65536"/>
                <a:gd name="T18" fmla="*/ 0 60000 65536"/>
                <a:gd name="T19" fmla="*/ 0 60000 65536"/>
                <a:gd name="T20" fmla="*/ 0 60000 65536"/>
                <a:gd name="T21" fmla="*/ 0 w 13"/>
                <a:gd name="T22" fmla="*/ 0 h 29"/>
                <a:gd name="T23" fmla="*/ 13 w 13"/>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29">
                  <a:moveTo>
                    <a:pt x="11" y="1"/>
                  </a:moveTo>
                  <a:cubicBezTo>
                    <a:pt x="9" y="0"/>
                    <a:pt x="6" y="9"/>
                    <a:pt x="4" y="10"/>
                  </a:cubicBezTo>
                  <a:cubicBezTo>
                    <a:pt x="2" y="12"/>
                    <a:pt x="0" y="14"/>
                    <a:pt x="1" y="17"/>
                  </a:cubicBezTo>
                  <a:cubicBezTo>
                    <a:pt x="2" y="20"/>
                    <a:pt x="0" y="29"/>
                    <a:pt x="3" y="27"/>
                  </a:cubicBezTo>
                  <a:cubicBezTo>
                    <a:pt x="5" y="25"/>
                    <a:pt x="4" y="21"/>
                    <a:pt x="5" y="19"/>
                  </a:cubicBezTo>
                  <a:cubicBezTo>
                    <a:pt x="7" y="17"/>
                    <a:pt x="10" y="13"/>
                    <a:pt x="10" y="10"/>
                  </a:cubicBezTo>
                  <a:cubicBezTo>
                    <a:pt x="10" y="8"/>
                    <a:pt x="13" y="2"/>
                    <a:pt x="11" y="1"/>
                  </a:cubicBezTo>
                  <a:close/>
                </a:path>
              </a:pathLst>
            </a:custGeom>
            <a:solidFill>
              <a:srgbClr val="D3CEC4"/>
            </a:solidFill>
            <a:ln w="9525">
              <a:solidFill>
                <a:schemeClr val="bg1"/>
              </a:solidFill>
              <a:round/>
              <a:headEnd/>
              <a:tailEnd/>
            </a:ln>
          </p:spPr>
          <p:txBody>
            <a:bodyPr/>
            <a:lstStyle/>
            <a:p>
              <a:endParaRPr lang="en-US"/>
            </a:p>
          </p:txBody>
        </p:sp>
        <p:sp>
          <p:nvSpPr>
            <p:cNvPr id="15" name="Freeform 16"/>
            <p:cNvSpPr>
              <a:spLocks/>
            </p:cNvSpPr>
            <p:nvPr/>
          </p:nvSpPr>
          <p:spPr bwMode="gray">
            <a:xfrm>
              <a:off x="4633" y="1657"/>
              <a:ext cx="5" cy="10"/>
            </a:xfrm>
            <a:custGeom>
              <a:avLst/>
              <a:gdLst>
                <a:gd name="T0" fmla="*/ 1 w 9"/>
                <a:gd name="T1" fmla="*/ 2 h 13"/>
                <a:gd name="T2" fmla="*/ 1 w 9"/>
                <a:gd name="T3" fmla="*/ 2 h 13"/>
                <a:gd name="T4" fmla="*/ 1 w 9"/>
                <a:gd name="T5" fmla="*/ 2 h 13"/>
                <a:gd name="T6" fmla="*/ 1 w 9"/>
                <a:gd name="T7" fmla="*/ 2 h 13"/>
                <a:gd name="T8" fmla="*/ 1 w 9"/>
                <a:gd name="T9" fmla="*/ 2 h 13"/>
                <a:gd name="T10" fmla="*/ 0 60000 65536"/>
                <a:gd name="T11" fmla="*/ 0 60000 65536"/>
                <a:gd name="T12" fmla="*/ 0 60000 65536"/>
                <a:gd name="T13" fmla="*/ 0 60000 65536"/>
                <a:gd name="T14" fmla="*/ 0 60000 65536"/>
                <a:gd name="T15" fmla="*/ 0 w 9"/>
                <a:gd name="T16" fmla="*/ 0 h 13"/>
                <a:gd name="T17" fmla="*/ 9 w 9"/>
                <a:gd name="T18" fmla="*/ 13 h 13"/>
              </a:gdLst>
              <a:ahLst/>
              <a:cxnLst>
                <a:cxn ang="T10">
                  <a:pos x="T0" y="T1"/>
                </a:cxn>
                <a:cxn ang="T11">
                  <a:pos x="T2" y="T3"/>
                </a:cxn>
                <a:cxn ang="T12">
                  <a:pos x="T4" y="T5"/>
                </a:cxn>
                <a:cxn ang="T13">
                  <a:pos x="T6" y="T7"/>
                </a:cxn>
                <a:cxn ang="T14">
                  <a:pos x="T8" y="T9"/>
                </a:cxn>
              </a:cxnLst>
              <a:rect l="T15" t="T16" r="T17" b="T18"/>
              <a:pathLst>
                <a:path w="9" h="13">
                  <a:moveTo>
                    <a:pt x="6" y="11"/>
                  </a:moveTo>
                  <a:cubicBezTo>
                    <a:pt x="5" y="9"/>
                    <a:pt x="0" y="6"/>
                    <a:pt x="1" y="4"/>
                  </a:cubicBezTo>
                  <a:cubicBezTo>
                    <a:pt x="2" y="2"/>
                    <a:pt x="6" y="0"/>
                    <a:pt x="7" y="3"/>
                  </a:cubicBezTo>
                  <a:cubicBezTo>
                    <a:pt x="8" y="6"/>
                    <a:pt x="9" y="8"/>
                    <a:pt x="9" y="11"/>
                  </a:cubicBezTo>
                  <a:cubicBezTo>
                    <a:pt x="8" y="13"/>
                    <a:pt x="7" y="13"/>
                    <a:pt x="6" y="11"/>
                  </a:cubicBezTo>
                  <a:close/>
                </a:path>
              </a:pathLst>
            </a:custGeom>
            <a:solidFill>
              <a:srgbClr val="D3CEC4"/>
            </a:solidFill>
            <a:ln w="9525">
              <a:solidFill>
                <a:schemeClr val="bg1"/>
              </a:solidFill>
              <a:round/>
              <a:headEnd/>
              <a:tailEnd/>
            </a:ln>
          </p:spPr>
          <p:txBody>
            <a:bodyPr/>
            <a:lstStyle/>
            <a:p>
              <a:endParaRPr lang="en-US"/>
            </a:p>
          </p:txBody>
        </p:sp>
        <p:sp>
          <p:nvSpPr>
            <p:cNvPr id="16" name="Freeform 17"/>
            <p:cNvSpPr>
              <a:spLocks/>
            </p:cNvSpPr>
            <p:nvPr/>
          </p:nvSpPr>
          <p:spPr bwMode="gray">
            <a:xfrm>
              <a:off x="4636" y="1655"/>
              <a:ext cx="11" cy="12"/>
            </a:xfrm>
            <a:custGeom>
              <a:avLst/>
              <a:gdLst>
                <a:gd name="T0" fmla="*/ 1 w 18"/>
                <a:gd name="T1" fmla="*/ 3 h 14"/>
                <a:gd name="T2" fmla="*/ 1 w 18"/>
                <a:gd name="T3" fmla="*/ 2 h 14"/>
                <a:gd name="T4" fmla="*/ 1 w 18"/>
                <a:gd name="T5" fmla="*/ 3 h 14"/>
                <a:gd name="T6" fmla="*/ 1 w 18"/>
                <a:gd name="T7" fmla="*/ 3 h 14"/>
                <a:gd name="T8" fmla="*/ 0 60000 65536"/>
                <a:gd name="T9" fmla="*/ 0 60000 65536"/>
                <a:gd name="T10" fmla="*/ 0 60000 65536"/>
                <a:gd name="T11" fmla="*/ 0 60000 65536"/>
                <a:gd name="T12" fmla="*/ 0 w 18"/>
                <a:gd name="T13" fmla="*/ 0 h 14"/>
                <a:gd name="T14" fmla="*/ 18 w 18"/>
                <a:gd name="T15" fmla="*/ 14 h 14"/>
              </a:gdLst>
              <a:ahLst/>
              <a:cxnLst>
                <a:cxn ang="T8">
                  <a:pos x="T0" y="T1"/>
                </a:cxn>
                <a:cxn ang="T9">
                  <a:pos x="T2" y="T3"/>
                </a:cxn>
                <a:cxn ang="T10">
                  <a:pos x="T4" y="T5"/>
                </a:cxn>
                <a:cxn ang="T11">
                  <a:pos x="T6" y="T7"/>
                </a:cxn>
              </a:cxnLst>
              <a:rect l="T12" t="T13" r="T14" b="T15"/>
              <a:pathLst>
                <a:path w="18" h="14">
                  <a:moveTo>
                    <a:pt x="9" y="11"/>
                  </a:moveTo>
                  <a:cubicBezTo>
                    <a:pt x="6" y="10"/>
                    <a:pt x="0" y="4"/>
                    <a:pt x="3" y="2"/>
                  </a:cubicBezTo>
                  <a:cubicBezTo>
                    <a:pt x="6" y="0"/>
                    <a:pt x="11" y="0"/>
                    <a:pt x="13" y="5"/>
                  </a:cubicBezTo>
                  <a:cubicBezTo>
                    <a:pt x="15" y="9"/>
                    <a:pt x="18" y="14"/>
                    <a:pt x="9" y="11"/>
                  </a:cubicBezTo>
                  <a:close/>
                </a:path>
              </a:pathLst>
            </a:custGeom>
            <a:solidFill>
              <a:srgbClr val="D3CEC4"/>
            </a:solidFill>
            <a:ln w="9525">
              <a:solidFill>
                <a:schemeClr val="bg1"/>
              </a:solidFill>
              <a:round/>
              <a:headEnd/>
              <a:tailEnd/>
            </a:ln>
          </p:spPr>
          <p:txBody>
            <a:bodyPr/>
            <a:lstStyle/>
            <a:p>
              <a:endParaRPr lang="en-US"/>
            </a:p>
          </p:txBody>
        </p:sp>
        <p:sp>
          <p:nvSpPr>
            <p:cNvPr id="17" name="Freeform 18"/>
            <p:cNvSpPr>
              <a:spLocks/>
            </p:cNvSpPr>
            <p:nvPr/>
          </p:nvSpPr>
          <p:spPr bwMode="gray">
            <a:xfrm>
              <a:off x="4641" y="1666"/>
              <a:ext cx="27" cy="23"/>
            </a:xfrm>
            <a:custGeom>
              <a:avLst/>
              <a:gdLst>
                <a:gd name="T0" fmla="*/ 1 w 49"/>
                <a:gd name="T1" fmla="*/ 2 h 29"/>
                <a:gd name="T2" fmla="*/ 1 w 49"/>
                <a:gd name="T3" fmla="*/ 2 h 29"/>
                <a:gd name="T4" fmla="*/ 1 w 49"/>
                <a:gd name="T5" fmla="*/ 2 h 29"/>
                <a:gd name="T6" fmla="*/ 1 w 49"/>
                <a:gd name="T7" fmla="*/ 2 h 29"/>
                <a:gd name="T8" fmla="*/ 1 w 49"/>
                <a:gd name="T9" fmla="*/ 2 h 29"/>
                <a:gd name="T10" fmla="*/ 1 w 49"/>
                <a:gd name="T11" fmla="*/ 3 h 29"/>
                <a:gd name="T12" fmla="*/ 1 w 49"/>
                <a:gd name="T13" fmla="*/ 3 h 29"/>
                <a:gd name="T14" fmla="*/ 1 w 49"/>
                <a:gd name="T15" fmla="*/ 3 h 29"/>
                <a:gd name="T16" fmla="*/ 1 w 49"/>
                <a:gd name="T17" fmla="*/ 2 h 29"/>
                <a:gd name="T18" fmla="*/ 1 w 49"/>
                <a:gd name="T19" fmla="*/ 2 h 29"/>
                <a:gd name="T20" fmla="*/ 1 w 49"/>
                <a:gd name="T21" fmla="*/ 2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9"/>
                <a:gd name="T34" fmla="*/ 0 h 29"/>
                <a:gd name="T35" fmla="*/ 49 w 49"/>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9" h="29">
                  <a:moveTo>
                    <a:pt x="36" y="4"/>
                  </a:moveTo>
                  <a:cubicBezTo>
                    <a:pt x="32" y="1"/>
                    <a:pt x="28" y="0"/>
                    <a:pt x="25" y="3"/>
                  </a:cubicBezTo>
                  <a:cubicBezTo>
                    <a:pt x="22" y="5"/>
                    <a:pt x="8" y="12"/>
                    <a:pt x="5" y="9"/>
                  </a:cubicBezTo>
                  <a:cubicBezTo>
                    <a:pt x="3" y="8"/>
                    <a:pt x="3" y="9"/>
                    <a:pt x="1" y="10"/>
                  </a:cubicBezTo>
                  <a:cubicBezTo>
                    <a:pt x="0" y="10"/>
                    <a:pt x="1" y="15"/>
                    <a:pt x="6" y="19"/>
                  </a:cubicBezTo>
                  <a:cubicBezTo>
                    <a:pt x="10" y="24"/>
                    <a:pt x="19" y="28"/>
                    <a:pt x="20" y="28"/>
                  </a:cubicBezTo>
                  <a:cubicBezTo>
                    <a:pt x="22" y="29"/>
                    <a:pt x="26" y="25"/>
                    <a:pt x="28" y="25"/>
                  </a:cubicBezTo>
                  <a:cubicBezTo>
                    <a:pt x="30" y="25"/>
                    <a:pt x="33" y="23"/>
                    <a:pt x="36" y="23"/>
                  </a:cubicBezTo>
                  <a:cubicBezTo>
                    <a:pt x="39" y="22"/>
                    <a:pt x="44" y="23"/>
                    <a:pt x="45" y="21"/>
                  </a:cubicBezTo>
                  <a:cubicBezTo>
                    <a:pt x="47" y="19"/>
                    <a:pt x="49" y="14"/>
                    <a:pt x="49" y="14"/>
                  </a:cubicBezTo>
                  <a:cubicBezTo>
                    <a:pt x="47" y="12"/>
                    <a:pt x="41" y="7"/>
                    <a:pt x="36" y="4"/>
                  </a:cubicBezTo>
                  <a:close/>
                </a:path>
              </a:pathLst>
            </a:custGeom>
            <a:solidFill>
              <a:srgbClr val="2E3092"/>
            </a:solidFill>
            <a:ln w="9525">
              <a:solidFill>
                <a:schemeClr val="bg1"/>
              </a:solidFill>
              <a:round/>
              <a:headEnd/>
              <a:tailEnd/>
            </a:ln>
          </p:spPr>
          <p:txBody>
            <a:bodyPr/>
            <a:lstStyle/>
            <a:p>
              <a:endParaRPr lang="en-US"/>
            </a:p>
          </p:txBody>
        </p:sp>
        <p:sp>
          <p:nvSpPr>
            <p:cNvPr id="18" name="Freeform 19"/>
            <p:cNvSpPr>
              <a:spLocks/>
            </p:cNvSpPr>
            <p:nvPr/>
          </p:nvSpPr>
          <p:spPr bwMode="gray">
            <a:xfrm>
              <a:off x="4624" y="1661"/>
              <a:ext cx="26" cy="38"/>
            </a:xfrm>
            <a:custGeom>
              <a:avLst/>
              <a:gdLst>
                <a:gd name="T0" fmla="*/ 1 w 46"/>
                <a:gd name="T1" fmla="*/ 4 h 46"/>
                <a:gd name="T2" fmla="*/ 1 w 46"/>
                <a:gd name="T3" fmla="*/ 2 h 46"/>
                <a:gd name="T4" fmla="*/ 1 w 46"/>
                <a:gd name="T5" fmla="*/ 2 h 46"/>
                <a:gd name="T6" fmla="*/ 1 w 46"/>
                <a:gd name="T7" fmla="*/ 2 h 46"/>
                <a:gd name="T8" fmla="*/ 1 w 46"/>
                <a:gd name="T9" fmla="*/ 2 h 46"/>
                <a:gd name="T10" fmla="*/ 1 w 46"/>
                <a:gd name="T11" fmla="*/ 2 h 46"/>
                <a:gd name="T12" fmla="*/ 1 w 46"/>
                <a:gd name="T13" fmla="*/ 2 h 46"/>
                <a:gd name="T14" fmla="*/ 1 w 46"/>
                <a:gd name="T15" fmla="*/ 4 h 46"/>
                <a:gd name="T16" fmla="*/ 1 w 46"/>
                <a:gd name="T17" fmla="*/ 5 h 46"/>
                <a:gd name="T18" fmla="*/ 1 w 46"/>
                <a:gd name="T19" fmla="*/ 6 h 46"/>
                <a:gd name="T20" fmla="*/ 1 w 46"/>
                <a:gd name="T21" fmla="*/ 7 h 46"/>
                <a:gd name="T22" fmla="*/ 1 w 46"/>
                <a:gd name="T23" fmla="*/ 8 h 46"/>
                <a:gd name="T24" fmla="*/ 1 w 46"/>
                <a:gd name="T25" fmla="*/ 8 h 46"/>
                <a:gd name="T26" fmla="*/ 1 w 46"/>
                <a:gd name="T27" fmla="*/ 7 h 46"/>
                <a:gd name="T28" fmla="*/ 1 w 46"/>
                <a:gd name="T29" fmla="*/ 7 h 46"/>
                <a:gd name="T30" fmla="*/ 1 w 46"/>
                <a:gd name="T31" fmla="*/ 6 h 46"/>
                <a:gd name="T32" fmla="*/ 1 w 46"/>
                <a:gd name="T33" fmla="*/ 4 h 4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
                <a:gd name="T52" fmla="*/ 0 h 46"/>
                <a:gd name="T53" fmla="*/ 46 w 46"/>
                <a:gd name="T54" fmla="*/ 46 h 4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 h="46">
                  <a:moveTo>
                    <a:pt x="27" y="23"/>
                  </a:moveTo>
                  <a:cubicBezTo>
                    <a:pt x="25" y="19"/>
                    <a:pt x="26" y="16"/>
                    <a:pt x="26" y="15"/>
                  </a:cubicBezTo>
                  <a:cubicBezTo>
                    <a:pt x="26" y="12"/>
                    <a:pt x="23" y="10"/>
                    <a:pt x="21" y="10"/>
                  </a:cubicBezTo>
                  <a:cubicBezTo>
                    <a:pt x="18" y="10"/>
                    <a:pt x="16" y="5"/>
                    <a:pt x="14" y="4"/>
                  </a:cubicBezTo>
                  <a:cubicBezTo>
                    <a:pt x="11" y="3"/>
                    <a:pt x="8" y="0"/>
                    <a:pt x="6" y="3"/>
                  </a:cubicBezTo>
                  <a:cubicBezTo>
                    <a:pt x="3" y="6"/>
                    <a:pt x="0" y="12"/>
                    <a:pt x="3" y="14"/>
                  </a:cubicBezTo>
                  <a:cubicBezTo>
                    <a:pt x="6" y="16"/>
                    <a:pt x="12" y="12"/>
                    <a:pt x="13" y="14"/>
                  </a:cubicBezTo>
                  <a:cubicBezTo>
                    <a:pt x="14" y="15"/>
                    <a:pt x="13" y="18"/>
                    <a:pt x="12" y="20"/>
                  </a:cubicBezTo>
                  <a:cubicBezTo>
                    <a:pt x="12" y="23"/>
                    <a:pt x="17" y="25"/>
                    <a:pt x="16" y="27"/>
                  </a:cubicBezTo>
                  <a:cubicBezTo>
                    <a:pt x="16" y="29"/>
                    <a:pt x="11" y="30"/>
                    <a:pt x="12" y="33"/>
                  </a:cubicBezTo>
                  <a:cubicBezTo>
                    <a:pt x="13" y="36"/>
                    <a:pt x="10" y="38"/>
                    <a:pt x="14" y="39"/>
                  </a:cubicBezTo>
                  <a:cubicBezTo>
                    <a:pt x="19" y="39"/>
                    <a:pt x="24" y="40"/>
                    <a:pt x="26" y="42"/>
                  </a:cubicBezTo>
                  <a:cubicBezTo>
                    <a:pt x="28" y="44"/>
                    <a:pt x="33" y="46"/>
                    <a:pt x="36" y="45"/>
                  </a:cubicBezTo>
                  <a:cubicBezTo>
                    <a:pt x="39" y="45"/>
                    <a:pt x="43" y="44"/>
                    <a:pt x="44" y="41"/>
                  </a:cubicBezTo>
                  <a:cubicBezTo>
                    <a:pt x="46" y="39"/>
                    <a:pt x="45" y="38"/>
                    <a:pt x="43" y="36"/>
                  </a:cubicBezTo>
                  <a:cubicBezTo>
                    <a:pt x="42" y="34"/>
                    <a:pt x="43" y="36"/>
                    <a:pt x="35" y="30"/>
                  </a:cubicBezTo>
                  <a:cubicBezTo>
                    <a:pt x="32" y="27"/>
                    <a:pt x="28" y="25"/>
                    <a:pt x="27" y="23"/>
                  </a:cubicBezTo>
                  <a:close/>
                </a:path>
              </a:pathLst>
            </a:custGeom>
            <a:solidFill>
              <a:srgbClr val="2E3092"/>
            </a:solidFill>
            <a:ln w="9525">
              <a:solidFill>
                <a:schemeClr val="bg1"/>
              </a:solidFill>
              <a:round/>
              <a:headEnd/>
              <a:tailEnd/>
            </a:ln>
          </p:spPr>
          <p:txBody>
            <a:bodyPr/>
            <a:lstStyle/>
            <a:p>
              <a:endParaRPr lang="en-US"/>
            </a:p>
          </p:txBody>
        </p:sp>
        <p:sp>
          <p:nvSpPr>
            <p:cNvPr id="19" name="Freeform 20"/>
            <p:cNvSpPr>
              <a:spLocks/>
            </p:cNvSpPr>
            <p:nvPr/>
          </p:nvSpPr>
          <p:spPr bwMode="gray">
            <a:xfrm>
              <a:off x="4528" y="1929"/>
              <a:ext cx="6" cy="5"/>
            </a:xfrm>
            <a:custGeom>
              <a:avLst/>
              <a:gdLst>
                <a:gd name="T0" fmla="*/ 1 w 9"/>
                <a:gd name="T1" fmla="*/ 0 h 7"/>
                <a:gd name="T2" fmla="*/ 1 w 9"/>
                <a:gd name="T3" fmla="*/ 1 h 7"/>
                <a:gd name="T4" fmla="*/ 1 w 9"/>
                <a:gd name="T5" fmla="*/ 0 h 7"/>
                <a:gd name="T6" fmla="*/ 0 60000 65536"/>
                <a:gd name="T7" fmla="*/ 0 60000 65536"/>
                <a:gd name="T8" fmla="*/ 0 60000 65536"/>
                <a:gd name="T9" fmla="*/ 0 w 9"/>
                <a:gd name="T10" fmla="*/ 0 h 7"/>
                <a:gd name="T11" fmla="*/ 9 w 9"/>
                <a:gd name="T12" fmla="*/ 7 h 7"/>
              </a:gdLst>
              <a:ahLst/>
              <a:cxnLst>
                <a:cxn ang="T6">
                  <a:pos x="T0" y="T1"/>
                </a:cxn>
                <a:cxn ang="T7">
                  <a:pos x="T2" y="T3"/>
                </a:cxn>
                <a:cxn ang="T8">
                  <a:pos x="T4" y="T5"/>
                </a:cxn>
              </a:cxnLst>
              <a:rect l="T9" t="T10" r="T11" b="T12"/>
              <a:pathLst>
                <a:path w="9" h="7">
                  <a:moveTo>
                    <a:pt x="5" y="0"/>
                  </a:moveTo>
                  <a:cubicBezTo>
                    <a:pt x="2" y="0"/>
                    <a:pt x="0" y="7"/>
                    <a:pt x="5" y="7"/>
                  </a:cubicBezTo>
                  <a:cubicBezTo>
                    <a:pt x="9" y="7"/>
                    <a:pt x="9" y="0"/>
                    <a:pt x="5" y="0"/>
                  </a:cubicBezTo>
                  <a:close/>
                </a:path>
              </a:pathLst>
            </a:custGeom>
            <a:solidFill>
              <a:srgbClr val="D3CEC4"/>
            </a:solidFill>
            <a:ln w="9525">
              <a:solidFill>
                <a:schemeClr val="bg1"/>
              </a:solidFill>
              <a:round/>
              <a:headEnd/>
              <a:tailEnd/>
            </a:ln>
          </p:spPr>
          <p:txBody>
            <a:bodyPr/>
            <a:lstStyle/>
            <a:p>
              <a:endParaRPr lang="en-US"/>
            </a:p>
          </p:txBody>
        </p:sp>
        <p:sp>
          <p:nvSpPr>
            <p:cNvPr id="20" name="Freeform 21"/>
            <p:cNvSpPr>
              <a:spLocks/>
            </p:cNvSpPr>
            <p:nvPr/>
          </p:nvSpPr>
          <p:spPr bwMode="gray">
            <a:xfrm>
              <a:off x="4691" y="2310"/>
              <a:ext cx="6" cy="6"/>
            </a:xfrm>
            <a:custGeom>
              <a:avLst/>
              <a:gdLst>
                <a:gd name="T0" fmla="*/ 1 w 9"/>
                <a:gd name="T1" fmla="*/ 1 h 7"/>
                <a:gd name="T2" fmla="*/ 1 w 9"/>
                <a:gd name="T3" fmla="*/ 3 h 7"/>
                <a:gd name="T4" fmla="*/ 1 w 9"/>
                <a:gd name="T5" fmla="*/ 1 h 7"/>
                <a:gd name="T6" fmla="*/ 0 60000 65536"/>
                <a:gd name="T7" fmla="*/ 0 60000 65536"/>
                <a:gd name="T8" fmla="*/ 0 60000 65536"/>
                <a:gd name="T9" fmla="*/ 0 w 9"/>
                <a:gd name="T10" fmla="*/ 0 h 7"/>
                <a:gd name="T11" fmla="*/ 9 w 9"/>
                <a:gd name="T12" fmla="*/ 7 h 7"/>
              </a:gdLst>
              <a:ahLst/>
              <a:cxnLst>
                <a:cxn ang="T6">
                  <a:pos x="T0" y="T1"/>
                </a:cxn>
                <a:cxn ang="T7">
                  <a:pos x="T2" y="T3"/>
                </a:cxn>
                <a:cxn ang="T8">
                  <a:pos x="T4" y="T5"/>
                </a:cxn>
              </a:cxnLst>
              <a:rect l="T9" t="T10" r="T11" b="T12"/>
              <a:pathLst>
                <a:path w="9" h="7">
                  <a:moveTo>
                    <a:pt x="5" y="1"/>
                  </a:moveTo>
                  <a:cubicBezTo>
                    <a:pt x="0" y="0"/>
                    <a:pt x="1" y="7"/>
                    <a:pt x="5" y="7"/>
                  </a:cubicBezTo>
                  <a:cubicBezTo>
                    <a:pt x="9" y="7"/>
                    <a:pt x="8" y="1"/>
                    <a:pt x="5" y="1"/>
                  </a:cubicBezTo>
                  <a:close/>
                </a:path>
              </a:pathLst>
            </a:custGeom>
            <a:solidFill>
              <a:srgbClr val="D3CEC4"/>
            </a:solidFill>
            <a:ln w="9525">
              <a:solidFill>
                <a:schemeClr val="bg1"/>
              </a:solidFill>
              <a:round/>
              <a:headEnd/>
              <a:tailEnd/>
            </a:ln>
          </p:spPr>
          <p:txBody>
            <a:bodyPr/>
            <a:lstStyle/>
            <a:p>
              <a:endParaRPr lang="en-US"/>
            </a:p>
          </p:txBody>
        </p:sp>
        <p:sp>
          <p:nvSpPr>
            <p:cNvPr id="21" name="Freeform 22"/>
            <p:cNvSpPr>
              <a:spLocks/>
            </p:cNvSpPr>
            <p:nvPr/>
          </p:nvSpPr>
          <p:spPr bwMode="gray">
            <a:xfrm>
              <a:off x="4732" y="2408"/>
              <a:ext cx="31" cy="42"/>
            </a:xfrm>
            <a:custGeom>
              <a:avLst/>
              <a:gdLst>
                <a:gd name="T0" fmla="*/ 1 w 55"/>
                <a:gd name="T1" fmla="*/ 9 h 51"/>
                <a:gd name="T2" fmla="*/ 1 w 55"/>
                <a:gd name="T3" fmla="*/ 4 h 51"/>
                <a:gd name="T4" fmla="*/ 1 w 55"/>
                <a:gd name="T5" fmla="*/ 2 h 51"/>
                <a:gd name="T6" fmla="*/ 1 w 55"/>
                <a:gd name="T7" fmla="*/ 2 h 51"/>
                <a:gd name="T8" fmla="*/ 1 w 55"/>
                <a:gd name="T9" fmla="*/ 5 h 51"/>
                <a:gd name="T10" fmla="*/ 1 w 55"/>
                <a:gd name="T11" fmla="*/ 8 h 51"/>
                <a:gd name="T12" fmla="*/ 1 w 55"/>
                <a:gd name="T13" fmla="*/ 9 h 51"/>
                <a:gd name="T14" fmla="*/ 0 60000 65536"/>
                <a:gd name="T15" fmla="*/ 0 60000 65536"/>
                <a:gd name="T16" fmla="*/ 0 60000 65536"/>
                <a:gd name="T17" fmla="*/ 0 60000 65536"/>
                <a:gd name="T18" fmla="*/ 0 60000 65536"/>
                <a:gd name="T19" fmla="*/ 0 60000 65536"/>
                <a:gd name="T20" fmla="*/ 0 60000 65536"/>
                <a:gd name="T21" fmla="*/ 0 w 55"/>
                <a:gd name="T22" fmla="*/ 0 h 51"/>
                <a:gd name="T23" fmla="*/ 55 w 55"/>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51">
                  <a:moveTo>
                    <a:pt x="51" y="51"/>
                  </a:moveTo>
                  <a:cubicBezTo>
                    <a:pt x="55" y="51"/>
                    <a:pt x="29" y="26"/>
                    <a:pt x="25" y="21"/>
                  </a:cubicBezTo>
                  <a:cubicBezTo>
                    <a:pt x="20" y="16"/>
                    <a:pt x="0" y="0"/>
                    <a:pt x="1" y="3"/>
                  </a:cubicBezTo>
                  <a:cubicBezTo>
                    <a:pt x="2" y="6"/>
                    <a:pt x="0" y="6"/>
                    <a:pt x="8" y="12"/>
                  </a:cubicBezTo>
                  <a:cubicBezTo>
                    <a:pt x="16" y="19"/>
                    <a:pt x="19" y="25"/>
                    <a:pt x="24" y="29"/>
                  </a:cubicBezTo>
                  <a:cubicBezTo>
                    <a:pt x="28" y="34"/>
                    <a:pt x="36" y="43"/>
                    <a:pt x="40" y="46"/>
                  </a:cubicBezTo>
                  <a:cubicBezTo>
                    <a:pt x="45" y="50"/>
                    <a:pt x="44" y="51"/>
                    <a:pt x="51" y="51"/>
                  </a:cubicBezTo>
                  <a:close/>
                </a:path>
              </a:pathLst>
            </a:custGeom>
            <a:solidFill>
              <a:srgbClr val="D3CEC4"/>
            </a:solidFill>
            <a:ln w="9525">
              <a:solidFill>
                <a:schemeClr val="bg1"/>
              </a:solidFill>
              <a:round/>
              <a:headEnd/>
              <a:tailEnd/>
            </a:ln>
          </p:spPr>
          <p:txBody>
            <a:bodyPr/>
            <a:lstStyle/>
            <a:p>
              <a:endParaRPr lang="en-US"/>
            </a:p>
          </p:txBody>
        </p:sp>
        <p:sp>
          <p:nvSpPr>
            <p:cNvPr id="22" name="Freeform 23"/>
            <p:cNvSpPr>
              <a:spLocks/>
            </p:cNvSpPr>
            <p:nvPr/>
          </p:nvSpPr>
          <p:spPr bwMode="gray">
            <a:xfrm>
              <a:off x="4797" y="2484"/>
              <a:ext cx="14" cy="16"/>
            </a:xfrm>
            <a:custGeom>
              <a:avLst/>
              <a:gdLst>
                <a:gd name="T0" fmla="*/ 1 w 25"/>
                <a:gd name="T1" fmla="*/ 2 h 20"/>
                <a:gd name="T2" fmla="*/ 1 w 25"/>
                <a:gd name="T3" fmla="*/ 2 h 20"/>
                <a:gd name="T4" fmla="*/ 1 w 25"/>
                <a:gd name="T5" fmla="*/ 2 h 20"/>
                <a:gd name="T6" fmla="*/ 1 w 25"/>
                <a:gd name="T7" fmla="*/ 2 h 20"/>
                <a:gd name="T8" fmla="*/ 1 w 25"/>
                <a:gd name="T9" fmla="*/ 2 h 20"/>
                <a:gd name="T10" fmla="*/ 1 w 25"/>
                <a:gd name="T11" fmla="*/ 2 h 20"/>
                <a:gd name="T12" fmla="*/ 0 60000 65536"/>
                <a:gd name="T13" fmla="*/ 0 60000 65536"/>
                <a:gd name="T14" fmla="*/ 0 60000 65536"/>
                <a:gd name="T15" fmla="*/ 0 60000 65536"/>
                <a:gd name="T16" fmla="*/ 0 60000 65536"/>
                <a:gd name="T17" fmla="*/ 0 60000 65536"/>
                <a:gd name="T18" fmla="*/ 0 w 25"/>
                <a:gd name="T19" fmla="*/ 0 h 20"/>
                <a:gd name="T20" fmla="*/ 25 w 25"/>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25" h="20">
                  <a:moveTo>
                    <a:pt x="7" y="2"/>
                  </a:moveTo>
                  <a:cubicBezTo>
                    <a:pt x="6" y="0"/>
                    <a:pt x="0" y="4"/>
                    <a:pt x="3" y="8"/>
                  </a:cubicBezTo>
                  <a:cubicBezTo>
                    <a:pt x="5" y="12"/>
                    <a:pt x="11" y="20"/>
                    <a:pt x="12" y="16"/>
                  </a:cubicBezTo>
                  <a:cubicBezTo>
                    <a:pt x="13" y="13"/>
                    <a:pt x="13" y="12"/>
                    <a:pt x="18" y="12"/>
                  </a:cubicBezTo>
                  <a:cubicBezTo>
                    <a:pt x="24" y="12"/>
                    <a:pt x="25" y="4"/>
                    <a:pt x="18" y="3"/>
                  </a:cubicBezTo>
                  <a:cubicBezTo>
                    <a:pt x="11" y="2"/>
                    <a:pt x="9" y="5"/>
                    <a:pt x="7" y="2"/>
                  </a:cubicBezTo>
                  <a:close/>
                </a:path>
              </a:pathLst>
            </a:custGeom>
            <a:solidFill>
              <a:srgbClr val="D3CEC4"/>
            </a:solidFill>
            <a:ln w="9525">
              <a:solidFill>
                <a:schemeClr val="bg1"/>
              </a:solidFill>
              <a:round/>
              <a:headEnd/>
              <a:tailEnd/>
            </a:ln>
          </p:spPr>
          <p:txBody>
            <a:bodyPr/>
            <a:lstStyle/>
            <a:p>
              <a:endParaRPr lang="en-US"/>
            </a:p>
          </p:txBody>
        </p:sp>
        <p:sp>
          <p:nvSpPr>
            <p:cNvPr id="23" name="Freeform 24"/>
            <p:cNvSpPr>
              <a:spLocks/>
            </p:cNvSpPr>
            <p:nvPr/>
          </p:nvSpPr>
          <p:spPr bwMode="gray">
            <a:xfrm>
              <a:off x="4823" y="2509"/>
              <a:ext cx="8" cy="12"/>
            </a:xfrm>
            <a:custGeom>
              <a:avLst/>
              <a:gdLst>
                <a:gd name="T0" fmla="*/ 1 w 15"/>
                <a:gd name="T1" fmla="*/ 0 h 14"/>
                <a:gd name="T2" fmla="*/ 1 w 15"/>
                <a:gd name="T3" fmla="*/ 3 h 14"/>
                <a:gd name="T4" fmla="*/ 1 w 15"/>
                <a:gd name="T5" fmla="*/ 0 h 14"/>
                <a:gd name="T6" fmla="*/ 0 60000 65536"/>
                <a:gd name="T7" fmla="*/ 0 60000 65536"/>
                <a:gd name="T8" fmla="*/ 0 60000 65536"/>
                <a:gd name="T9" fmla="*/ 0 w 15"/>
                <a:gd name="T10" fmla="*/ 0 h 14"/>
                <a:gd name="T11" fmla="*/ 15 w 15"/>
                <a:gd name="T12" fmla="*/ 14 h 14"/>
              </a:gdLst>
              <a:ahLst/>
              <a:cxnLst>
                <a:cxn ang="T6">
                  <a:pos x="T0" y="T1"/>
                </a:cxn>
                <a:cxn ang="T7">
                  <a:pos x="T2" y="T3"/>
                </a:cxn>
                <a:cxn ang="T8">
                  <a:pos x="T4" y="T5"/>
                </a:cxn>
              </a:cxnLst>
              <a:rect l="T9" t="T10" r="T11" b="T12"/>
              <a:pathLst>
                <a:path w="15" h="14">
                  <a:moveTo>
                    <a:pt x="4" y="0"/>
                  </a:moveTo>
                  <a:cubicBezTo>
                    <a:pt x="0" y="0"/>
                    <a:pt x="14" y="14"/>
                    <a:pt x="14" y="10"/>
                  </a:cubicBezTo>
                  <a:cubicBezTo>
                    <a:pt x="15" y="6"/>
                    <a:pt x="9" y="0"/>
                    <a:pt x="4" y="0"/>
                  </a:cubicBezTo>
                  <a:close/>
                </a:path>
              </a:pathLst>
            </a:custGeom>
            <a:solidFill>
              <a:srgbClr val="D3CEC4"/>
            </a:solidFill>
            <a:ln w="9525">
              <a:solidFill>
                <a:schemeClr val="bg1"/>
              </a:solidFill>
              <a:round/>
              <a:headEnd/>
              <a:tailEnd/>
            </a:ln>
          </p:spPr>
          <p:txBody>
            <a:bodyPr/>
            <a:lstStyle/>
            <a:p>
              <a:endParaRPr lang="en-US"/>
            </a:p>
          </p:txBody>
        </p:sp>
        <p:sp>
          <p:nvSpPr>
            <p:cNvPr id="24" name="Freeform 25"/>
            <p:cNvSpPr>
              <a:spLocks/>
            </p:cNvSpPr>
            <p:nvPr/>
          </p:nvSpPr>
          <p:spPr bwMode="gray">
            <a:xfrm>
              <a:off x="4898" y="2611"/>
              <a:ext cx="7" cy="10"/>
            </a:xfrm>
            <a:custGeom>
              <a:avLst/>
              <a:gdLst>
                <a:gd name="T0" fmla="*/ 0 w 12"/>
                <a:gd name="T1" fmla="*/ 2 h 11"/>
                <a:gd name="T2" fmla="*/ 1 w 12"/>
                <a:gd name="T3" fmla="*/ 5 h 11"/>
                <a:gd name="T4" fmla="*/ 0 w 12"/>
                <a:gd name="T5" fmla="*/ 2 h 11"/>
                <a:gd name="T6" fmla="*/ 0 60000 65536"/>
                <a:gd name="T7" fmla="*/ 0 60000 65536"/>
                <a:gd name="T8" fmla="*/ 0 60000 65536"/>
                <a:gd name="T9" fmla="*/ 0 w 12"/>
                <a:gd name="T10" fmla="*/ 0 h 11"/>
                <a:gd name="T11" fmla="*/ 12 w 12"/>
                <a:gd name="T12" fmla="*/ 11 h 11"/>
              </a:gdLst>
              <a:ahLst/>
              <a:cxnLst>
                <a:cxn ang="T6">
                  <a:pos x="T0" y="T1"/>
                </a:cxn>
                <a:cxn ang="T7">
                  <a:pos x="T2" y="T3"/>
                </a:cxn>
                <a:cxn ang="T8">
                  <a:pos x="T4" y="T5"/>
                </a:cxn>
              </a:cxnLst>
              <a:rect l="T9" t="T10" r="T11" b="T12"/>
              <a:pathLst>
                <a:path w="12" h="11">
                  <a:moveTo>
                    <a:pt x="0" y="2"/>
                  </a:moveTo>
                  <a:cubicBezTo>
                    <a:pt x="0" y="5"/>
                    <a:pt x="12" y="11"/>
                    <a:pt x="12" y="6"/>
                  </a:cubicBezTo>
                  <a:cubicBezTo>
                    <a:pt x="11" y="1"/>
                    <a:pt x="0" y="0"/>
                    <a:pt x="0" y="2"/>
                  </a:cubicBezTo>
                  <a:close/>
                </a:path>
              </a:pathLst>
            </a:custGeom>
            <a:solidFill>
              <a:srgbClr val="D3CEC4"/>
            </a:solidFill>
            <a:ln w="9525">
              <a:solidFill>
                <a:schemeClr val="bg1"/>
              </a:solidFill>
              <a:round/>
              <a:headEnd/>
              <a:tailEnd/>
            </a:ln>
          </p:spPr>
          <p:txBody>
            <a:bodyPr/>
            <a:lstStyle/>
            <a:p>
              <a:endParaRPr lang="en-US"/>
            </a:p>
          </p:txBody>
        </p:sp>
        <p:sp>
          <p:nvSpPr>
            <p:cNvPr id="25" name="Freeform 26"/>
            <p:cNvSpPr>
              <a:spLocks/>
            </p:cNvSpPr>
            <p:nvPr/>
          </p:nvSpPr>
          <p:spPr bwMode="gray">
            <a:xfrm>
              <a:off x="4918" y="2912"/>
              <a:ext cx="10" cy="22"/>
            </a:xfrm>
            <a:custGeom>
              <a:avLst/>
              <a:gdLst>
                <a:gd name="T0" fmla="*/ 1 w 17"/>
                <a:gd name="T1" fmla="*/ 5 h 26"/>
                <a:gd name="T2" fmla="*/ 1 w 17"/>
                <a:gd name="T3" fmla="*/ 3 h 26"/>
                <a:gd name="T4" fmla="*/ 1 w 17"/>
                <a:gd name="T5" fmla="*/ 3 h 26"/>
                <a:gd name="T6" fmla="*/ 1 w 17"/>
                <a:gd name="T7" fmla="*/ 3 h 26"/>
                <a:gd name="T8" fmla="*/ 1 w 17"/>
                <a:gd name="T9" fmla="*/ 3 h 26"/>
                <a:gd name="T10" fmla="*/ 1 w 17"/>
                <a:gd name="T11" fmla="*/ 6 h 26"/>
                <a:gd name="T12" fmla="*/ 1 w 17"/>
                <a:gd name="T13" fmla="*/ 5 h 26"/>
                <a:gd name="T14" fmla="*/ 0 60000 65536"/>
                <a:gd name="T15" fmla="*/ 0 60000 65536"/>
                <a:gd name="T16" fmla="*/ 0 60000 65536"/>
                <a:gd name="T17" fmla="*/ 0 60000 65536"/>
                <a:gd name="T18" fmla="*/ 0 60000 65536"/>
                <a:gd name="T19" fmla="*/ 0 60000 65536"/>
                <a:gd name="T20" fmla="*/ 0 60000 65536"/>
                <a:gd name="T21" fmla="*/ 0 w 17"/>
                <a:gd name="T22" fmla="*/ 0 h 26"/>
                <a:gd name="T23" fmla="*/ 17 w 17"/>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26">
                  <a:moveTo>
                    <a:pt x="9" y="24"/>
                  </a:moveTo>
                  <a:cubicBezTo>
                    <a:pt x="5" y="21"/>
                    <a:pt x="7" y="18"/>
                    <a:pt x="5" y="16"/>
                  </a:cubicBezTo>
                  <a:cubicBezTo>
                    <a:pt x="4" y="14"/>
                    <a:pt x="0" y="11"/>
                    <a:pt x="1" y="8"/>
                  </a:cubicBezTo>
                  <a:cubicBezTo>
                    <a:pt x="3" y="5"/>
                    <a:pt x="3" y="0"/>
                    <a:pt x="5" y="3"/>
                  </a:cubicBezTo>
                  <a:cubicBezTo>
                    <a:pt x="8" y="5"/>
                    <a:pt x="5" y="11"/>
                    <a:pt x="9" y="15"/>
                  </a:cubicBezTo>
                  <a:cubicBezTo>
                    <a:pt x="12" y="19"/>
                    <a:pt x="17" y="25"/>
                    <a:pt x="14" y="25"/>
                  </a:cubicBezTo>
                  <a:cubicBezTo>
                    <a:pt x="11" y="26"/>
                    <a:pt x="11" y="26"/>
                    <a:pt x="9" y="24"/>
                  </a:cubicBezTo>
                  <a:close/>
                </a:path>
              </a:pathLst>
            </a:custGeom>
            <a:solidFill>
              <a:srgbClr val="D3CEC4"/>
            </a:solidFill>
            <a:ln w="9525">
              <a:solidFill>
                <a:schemeClr val="bg1"/>
              </a:solidFill>
              <a:round/>
              <a:headEnd/>
              <a:tailEnd/>
            </a:ln>
          </p:spPr>
          <p:txBody>
            <a:bodyPr/>
            <a:lstStyle/>
            <a:p>
              <a:endParaRPr lang="en-US"/>
            </a:p>
          </p:txBody>
        </p:sp>
        <p:sp>
          <p:nvSpPr>
            <p:cNvPr id="26" name="Freeform 27"/>
            <p:cNvSpPr>
              <a:spLocks/>
            </p:cNvSpPr>
            <p:nvPr/>
          </p:nvSpPr>
          <p:spPr bwMode="gray">
            <a:xfrm>
              <a:off x="4934" y="3066"/>
              <a:ext cx="16" cy="33"/>
            </a:xfrm>
            <a:custGeom>
              <a:avLst/>
              <a:gdLst>
                <a:gd name="T0" fmla="*/ 1 w 28"/>
                <a:gd name="T1" fmla="*/ 4 h 41"/>
                <a:gd name="T2" fmla="*/ 1 w 28"/>
                <a:gd name="T3" fmla="*/ 2 h 41"/>
                <a:gd name="T4" fmla="*/ 1 w 28"/>
                <a:gd name="T5" fmla="*/ 2 h 41"/>
                <a:gd name="T6" fmla="*/ 1 w 28"/>
                <a:gd name="T7" fmla="*/ 2 h 41"/>
                <a:gd name="T8" fmla="*/ 1 w 28"/>
                <a:gd name="T9" fmla="*/ 2 h 41"/>
                <a:gd name="T10" fmla="*/ 1 w 28"/>
                <a:gd name="T11" fmla="*/ 3 h 41"/>
                <a:gd name="T12" fmla="*/ 1 w 28"/>
                <a:gd name="T13" fmla="*/ 4 h 41"/>
                <a:gd name="T14" fmla="*/ 1 w 28"/>
                <a:gd name="T15" fmla="*/ 4 h 41"/>
                <a:gd name="T16" fmla="*/ 1 w 28"/>
                <a:gd name="T17" fmla="*/ 5 h 41"/>
                <a:gd name="T18" fmla="*/ 1 w 28"/>
                <a:gd name="T19" fmla="*/ 4 h 41"/>
                <a:gd name="T20" fmla="*/ 1 w 28"/>
                <a:gd name="T21" fmla="*/ 4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
                <a:gd name="T34" fmla="*/ 0 h 41"/>
                <a:gd name="T35" fmla="*/ 28 w 28"/>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 h="41">
                  <a:moveTo>
                    <a:pt x="23" y="26"/>
                  </a:moveTo>
                  <a:cubicBezTo>
                    <a:pt x="18" y="23"/>
                    <a:pt x="12" y="21"/>
                    <a:pt x="11" y="16"/>
                  </a:cubicBezTo>
                  <a:cubicBezTo>
                    <a:pt x="9" y="11"/>
                    <a:pt x="6" y="0"/>
                    <a:pt x="5" y="2"/>
                  </a:cubicBezTo>
                  <a:cubicBezTo>
                    <a:pt x="5" y="3"/>
                    <a:pt x="3" y="0"/>
                    <a:pt x="3" y="7"/>
                  </a:cubicBezTo>
                  <a:cubicBezTo>
                    <a:pt x="3" y="13"/>
                    <a:pt x="6" y="17"/>
                    <a:pt x="4" y="17"/>
                  </a:cubicBezTo>
                  <a:cubicBezTo>
                    <a:pt x="3" y="18"/>
                    <a:pt x="0" y="20"/>
                    <a:pt x="1" y="22"/>
                  </a:cubicBezTo>
                  <a:cubicBezTo>
                    <a:pt x="1" y="23"/>
                    <a:pt x="3" y="26"/>
                    <a:pt x="6" y="26"/>
                  </a:cubicBezTo>
                  <a:cubicBezTo>
                    <a:pt x="8" y="26"/>
                    <a:pt x="13" y="27"/>
                    <a:pt x="13" y="29"/>
                  </a:cubicBezTo>
                  <a:cubicBezTo>
                    <a:pt x="13" y="31"/>
                    <a:pt x="15" y="41"/>
                    <a:pt x="17" y="38"/>
                  </a:cubicBezTo>
                  <a:cubicBezTo>
                    <a:pt x="20" y="34"/>
                    <a:pt x="18" y="30"/>
                    <a:pt x="21" y="30"/>
                  </a:cubicBezTo>
                  <a:cubicBezTo>
                    <a:pt x="23" y="30"/>
                    <a:pt x="28" y="29"/>
                    <a:pt x="23" y="26"/>
                  </a:cubicBezTo>
                  <a:close/>
                </a:path>
              </a:pathLst>
            </a:custGeom>
            <a:solidFill>
              <a:srgbClr val="D3CEC4"/>
            </a:solidFill>
            <a:ln w="9525">
              <a:solidFill>
                <a:schemeClr val="bg1"/>
              </a:solidFill>
              <a:round/>
              <a:headEnd/>
              <a:tailEnd/>
            </a:ln>
          </p:spPr>
          <p:txBody>
            <a:bodyPr/>
            <a:lstStyle/>
            <a:p>
              <a:endParaRPr lang="en-US"/>
            </a:p>
          </p:txBody>
        </p:sp>
        <p:sp>
          <p:nvSpPr>
            <p:cNvPr id="27" name="Freeform 28"/>
            <p:cNvSpPr>
              <a:spLocks/>
            </p:cNvSpPr>
            <p:nvPr/>
          </p:nvSpPr>
          <p:spPr bwMode="gray">
            <a:xfrm>
              <a:off x="4923" y="3164"/>
              <a:ext cx="11" cy="7"/>
            </a:xfrm>
            <a:custGeom>
              <a:avLst/>
              <a:gdLst>
                <a:gd name="T0" fmla="*/ 1 w 20"/>
                <a:gd name="T1" fmla="*/ 2 h 8"/>
                <a:gd name="T2" fmla="*/ 1 w 20"/>
                <a:gd name="T3" fmla="*/ 4 h 8"/>
                <a:gd name="T4" fmla="*/ 1 w 20"/>
                <a:gd name="T5" fmla="*/ 1 h 8"/>
                <a:gd name="T6" fmla="*/ 1 w 20"/>
                <a:gd name="T7" fmla="*/ 2 h 8"/>
                <a:gd name="T8" fmla="*/ 0 60000 65536"/>
                <a:gd name="T9" fmla="*/ 0 60000 65536"/>
                <a:gd name="T10" fmla="*/ 0 60000 65536"/>
                <a:gd name="T11" fmla="*/ 0 60000 65536"/>
                <a:gd name="T12" fmla="*/ 0 w 20"/>
                <a:gd name="T13" fmla="*/ 0 h 8"/>
                <a:gd name="T14" fmla="*/ 20 w 20"/>
                <a:gd name="T15" fmla="*/ 8 h 8"/>
              </a:gdLst>
              <a:ahLst/>
              <a:cxnLst>
                <a:cxn ang="T8">
                  <a:pos x="T0" y="T1"/>
                </a:cxn>
                <a:cxn ang="T9">
                  <a:pos x="T2" y="T3"/>
                </a:cxn>
                <a:cxn ang="T10">
                  <a:pos x="T4" y="T5"/>
                </a:cxn>
                <a:cxn ang="T11">
                  <a:pos x="T6" y="T7"/>
                </a:cxn>
              </a:cxnLst>
              <a:rect l="T12" t="T13" r="T14" b="T15"/>
              <a:pathLst>
                <a:path w="20" h="8">
                  <a:moveTo>
                    <a:pt x="3" y="2"/>
                  </a:moveTo>
                  <a:cubicBezTo>
                    <a:pt x="0" y="3"/>
                    <a:pt x="7" y="8"/>
                    <a:pt x="11" y="8"/>
                  </a:cubicBezTo>
                  <a:cubicBezTo>
                    <a:pt x="14" y="8"/>
                    <a:pt x="20" y="2"/>
                    <a:pt x="18" y="1"/>
                  </a:cubicBezTo>
                  <a:cubicBezTo>
                    <a:pt x="16" y="0"/>
                    <a:pt x="8" y="0"/>
                    <a:pt x="3" y="2"/>
                  </a:cubicBezTo>
                  <a:close/>
                </a:path>
              </a:pathLst>
            </a:custGeom>
            <a:solidFill>
              <a:srgbClr val="D3CEC4"/>
            </a:solidFill>
            <a:ln w="9525">
              <a:solidFill>
                <a:schemeClr val="bg1"/>
              </a:solidFill>
              <a:round/>
              <a:headEnd/>
              <a:tailEnd/>
            </a:ln>
          </p:spPr>
          <p:txBody>
            <a:bodyPr/>
            <a:lstStyle/>
            <a:p>
              <a:endParaRPr lang="en-US"/>
            </a:p>
          </p:txBody>
        </p:sp>
        <p:sp>
          <p:nvSpPr>
            <p:cNvPr id="28" name="Freeform 29"/>
            <p:cNvSpPr>
              <a:spLocks/>
            </p:cNvSpPr>
            <p:nvPr/>
          </p:nvSpPr>
          <p:spPr bwMode="gray">
            <a:xfrm>
              <a:off x="4887" y="3456"/>
              <a:ext cx="9" cy="8"/>
            </a:xfrm>
            <a:custGeom>
              <a:avLst/>
              <a:gdLst>
                <a:gd name="T0" fmla="*/ 1 w 15"/>
                <a:gd name="T1" fmla="*/ 1 h 10"/>
                <a:gd name="T2" fmla="*/ 1 w 15"/>
                <a:gd name="T3" fmla="*/ 2 h 10"/>
                <a:gd name="T4" fmla="*/ 1 w 15"/>
                <a:gd name="T5" fmla="*/ 1 h 10"/>
                <a:gd name="T6" fmla="*/ 0 60000 65536"/>
                <a:gd name="T7" fmla="*/ 0 60000 65536"/>
                <a:gd name="T8" fmla="*/ 0 60000 65536"/>
                <a:gd name="T9" fmla="*/ 0 w 15"/>
                <a:gd name="T10" fmla="*/ 0 h 10"/>
                <a:gd name="T11" fmla="*/ 15 w 15"/>
                <a:gd name="T12" fmla="*/ 10 h 10"/>
              </a:gdLst>
              <a:ahLst/>
              <a:cxnLst>
                <a:cxn ang="T6">
                  <a:pos x="T0" y="T1"/>
                </a:cxn>
                <a:cxn ang="T7">
                  <a:pos x="T2" y="T3"/>
                </a:cxn>
                <a:cxn ang="T8">
                  <a:pos x="T4" y="T5"/>
                </a:cxn>
              </a:cxnLst>
              <a:rect l="T9" t="T10" r="T11" b="T12"/>
              <a:pathLst>
                <a:path w="15" h="10">
                  <a:moveTo>
                    <a:pt x="7" y="1"/>
                  </a:moveTo>
                  <a:cubicBezTo>
                    <a:pt x="1" y="2"/>
                    <a:pt x="0" y="9"/>
                    <a:pt x="8" y="9"/>
                  </a:cubicBezTo>
                  <a:cubicBezTo>
                    <a:pt x="15" y="10"/>
                    <a:pt x="12" y="0"/>
                    <a:pt x="7" y="1"/>
                  </a:cubicBezTo>
                  <a:close/>
                </a:path>
              </a:pathLst>
            </a:custGeom>
            <a:solidFill>
              <a:srgbClr val="D3CEC4"/>
            </a:solidFill>
            <a:ln w="9525">
              <a:solidFill>
                <a:schemeClr val="bg1"/>
              </a:solidFill>
              <a:round/>
              <a:headEnd/>
              <a:tailEnd/>
            </a:ln>
          </p:spPr>
          <p:txBody>
            <a:bodyPr/>
            <a:lstStyle/>
            <a:p>
              <a:endParaRPr lang="en-US"/>
            </a:p>
          </p:txBody>
        </p:sp>
        <p:sp>
          <p:nvSpPr>
            <p:cNvPr id="29" name="Freeform 30"/>
            <p:cNvSpPr>
              <a:spLocks/>
            </p:cNvSpPr>
            <p:nvPr/>
          </p:nvSpPr>
          <p:spPr bwMode="gray">
            <a:xfrm>
              <a:off x="4680" y="3476"/>
              <a:ext cx="5" cy="9"/>
            </a:xfrm>
            <a:custGeom>
              <a:avLst/>
              <a:gdLst>
                <a:gd name="T0" fmla="*/ 1 w 8"/>
                <a:gd name="T1" fmla="*/ 2 h 11"/>
                <a:gd name="T2" fmla="*/ 1 w 8"/>
                <a:gd name="T3" fmla="*/ 2 h 11"/>
                <a:gd name="T4" fmla="*/ 1 w 8"/>
                <a:gd name="T5" fmla="*/ 2 h 11"/>
                <a:gd name="T6" fmla="*/ 0 60000 65536"/>
                <a:gd name="T7" fmla="*/ 0 60000 65536"/>
                <a:gd name="T8" fmla="*/ 0 60000 65536"/>
                <a:gd name="T9" fmla="*/ 0 w 8"/>
                <a:gd name="T10" fmla="*/ 0 h 11"/>
                <a:gd name="T11" fmla="*/ 8 w 8"/>
                <a:gd name="T12" fmla="*/ 11 h 11"/>
              </a:gdLst>
              <a:ahLst/>
              <a:cxnLst>
                <a:cxn ang="T6">
                  <a:pos x="T0" y="T1"/>
                </a:cxn>
                <a:cxn ang="T7">
                  <a:pos x="T2" y="T3"/>
                </a:cxn>
                <a:cxn ang="T8">
                  <a:pos x="T4" y="T5"/>
                </a:cxn>
              </a:cxnLst>
              <a:rect l="T9" t="T10" r="T11" b="T12"/>
              <a:pathLst>
                <a:path w="8" h="11">
                  <a:moveTo>
                    <a:pt x="4" y="9"/>
                  </a:moveTo>
                  <a:cubicBezTo>
                    <a:pt x="0" y="11"/>
                    <a:pt x="2" y="0"/>
                    <a:pt x="5" y="2"/>
                  </a:cubicBezTo>
                  <a:cubicBezTo>
                    <a:pt x="8" y="3"/>
                    <a:pt x="8" y="8"/>
                    <a:pt x="4" y="9"/>
                  </a:cubicBezTo>
                  <a:close/>
                </a:path>
              </a:pathLst>
            </a:custGeom>
            <a:solidFill>
              <a:srgbClr val="D3CEC4"/>
            </a:solidFill>
            <a:ln w="9525">
              <a:solidFill>
                <a:schemeClr val="bg1"/>
              </a:solidFill>
              <a:round/>
              <a:headEnd/>
              <a:tailEnd/>
            </a:ln>
          </p:spPr>
          <p:txBody>
            <a:bodyPr/>
            <a:lstStyle/>
            <a:p>
              <a:endParaRPr lang="en-US"/>
            </a:p>
          </p:txBody>
        </p:sp>
        <p:sp>
          <p:nvSpPr>
            <p:cNvPr id="30" name="Freeform 31"/>
            <p:cNvSpPr>
              <a:spLocks/>
            </p:cNvSpPr>
            <p:nvPr/>
          </p:nvSpPr>
          <p:spPr bwMode="gray">
            <a:xfrm>
              <a:off x="4670" y="3476"/>
              <a:ext cx="9" cy="20"/>
            </a:xfrm>
            <a:custGeom>
              <a:avLst/>
              <a:gdLst>
                <a:gd name="T0" fmla="*/ 1 w 16"/>
                <a:gd name="T1" fmla="*/ 2 h 25"/>
                <a:gd name="T2" fmla="*/ 1 w 16"/>
                <a:gd name="T3" fmla="*/ 2 h 25"/>
                <a:gd name="T4" fmla="*/ 1 w 16"/>
                <a:gd name="T5" fmla="*/ 3 h 25"/>
                <a:gd name="T6" fmla="*/ 1 w 16"/>
                <a:gd name="T7" fmla="*/ 2 h 25"/>
                <a:gd name="T8" fmla="*/ 1 w 16"/>
                <a:gd name="T9" fmla="*/ 2 h 25"/>
                <a:gd name="T10" fmla="*/ 0 60000 65536"/>
                <a:gd name="T11" fmla="*/ 0 60000 65536"/>
                <a:gd name="T12" fmla="*/ 0 60000 65536"/>
                <a:gd name="T13" fmla="*/ 0 60000 65536"/>
                <a:gd name="T14" fmla="*/ 0 60000 65536"/>
                <a:gd name="T15" fmla="*/ 0 w 16"/>
                <a:gd name="T16" fmla="*/ 0 h 25"/>
                <a:gd name="T17" fmla="*/ 16 w 16"/>
                <a:gd name="T18" fmla="*/ 25 h 25"/>
              </a:gdLst>
              <a:ahLst/>
              <a:cxnLst>
                <a:cxn ang="T10">
                  <a:pos x="T0" y="T1"/>
                </a:cxn>
                <a:cxn ang="T11">
                  <a:pos x="T2" y="T3"/>
                </a:cxn>
                <a:cxn ang="T12">
                  <a:pos x="T4" y="T5"/>
                </a:cxn>
                <a:cxn ang="T13">
                  <a:pos x="T6" y="T7"/>
                </a:cxn>
                <a:cxn ang="T14">
                  <a:pos x="T8" y="T9"/>
                </a:cxn>
              </a:cxnLst>
              <a:rect l="T15" t="T16" r="T17" b="T18"/>
              <a:pathLst>
                <a:path w="16" h="25">
                  <a:moveTo>
                    <a:pt x="9" y="2"/>
                  </a:moveTo>
                  <a:cubicBezTo>
                    <a:pt x="4" y="3"/>
                    <a:pt x="5" y="2"/>
                    <a:pt x="3" y="8"/>
                  </a:cubicBezTo>
                  <a:cubicBezTo>
                    <a:pt x="1" y="13"/>
                    <a:pt x="0" y="25"/>
                    <a:pt x="6" y="23"/>
                  </a:cubicBezTo>
                  <a:cubicBezTo>
                    <a:pt x="11" y="21"/>
                    <a:pt x="16" y="18"/>
                    <a:pt x="16" y="13"/>
                  </a:cubicBezTo>
                  <a:cubicBezTo>
                    <a:pt x="16" y="7"/>
                    <a:pt x="16" y="0"/>
                    <a:pt x="9" y="2"/>
                  </a:cubicBezTo>
                  <a:close/>
                </a:path>
              </a:pathLst>
            </a:custGeom>
            <a:solidFill>
              <a:srgbClr val="D3CEC4"/>
            </a:solidFill>
            <a:ln w="9525">
              <a:solidFill>
                <a:schemeClr val="bg1"/>
              </a:solidFill>
              <a:round/>
              <a:headEnd/>
              <a:tailEnd/>
            </a:ln>
          </p:spPr>
          <p:txBody>
            <a:bodyPr/>
            <a:lstStyle/>
            <a:p>
              <a:endParaRPr lang="en-US"/>
            </a:p>
          </p:txBody>
        </p:sp>
        <p:sp>
          <p:nvSpPr>
            <p:cNvPr id="31" name="Freeform 32"/>
            <p:cNvSpPr>
              <a:spLocks/>
            </p:cNvSpPr>
            <p:nvPr/>
          </p:nvSpPr>
          <p:spPr bwMode="gray">
            <a:xfrm>
              <a:off x="4647" y="3464"/>
              <a:ext cx="11" cy="29"/>
            </a:xfrm>
            <a:custGeom>
              <a:avLst/>
              <a:gdLst>
                <a:gd name="T0" fmla="*/ 1 w 20"/>
                <a:gd name="T1" fmla="*/ 7 h 34"/>
                <a:gd name="T2" fmla="*/ 1 w 20"/>
                <a:gd name="T3" fmla="*/ 4 h 34"/>
                <a:gd name="T4" fmla="*/ 1 w 20"/>
                <a:gd name="T5" fmla="*/ 3 h 34"/>
                <a:gd name="T6" fmla="*/ 1 w 20"/>
                <a:gd name="T7" fmla="*/ 3 h 34"/>
                <a:gd name="T8" fmla="*/ 1 w 20"/>
                <a:gd name="T9" fmla="*/ 4 h 34"/>
                <a:gd name="T10" fmla="*/ 1 w 20"/>
                <a:gd name="T11" fmla="*/ 6 h 34"/>
                <a:gd name="T12" fmla="*/ 1 w 20"/>
                <a:gd name="T13" fmla="*/ 7 h 34"/>
                <a:gd name="T14" fmla="*/ 0 60000 65536"/>
                <a:gd name="T15" fmla="*/ 0 60000 65536"/>
                <a:gd name="T16" fmla="*/ 0 60000 65536"/>
                <a:gd name="T17" fmla="*/ 0 60000 65536"/>
                <a:gd name="T18" fmla="*/ 0 60000 65536"/>
                <a:gd name="T19" fmla="*/ 0 60000 65536"/>
                <a:gd name="T20" fmla="*/ 0 60000 65536"/>
                <a:gd name="T21" fmla="*/ 0 w 20"/>
                <a:gd name="T22" fmla="*/ 0 h 34"/>
                <a:gd name="T23" fmla="*/ 20 w 20"/>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 h="34">
                  <a:moveTo>
                    <a:pt x="5" y="29"/>
                  </a:moveTo>
                  <a:cubicBezTo>
                    <a:pt x="3" y="26"/>
                    <a:pt x="0" y="21"/>
                    <a:pt x="3" y="17"/>
                  </a:cubicBezTo>
                  <a:cubicBezTo>
                    <a:pt x="5" y="13"/>
                    <a:pt x="4" y="4"/>
                    <a:pt x="7" y="3"/>
                  </a:cubicBezTo>
                  <a:cubicBezTo>
                    <a:pt x="10" y="3"/>
                    <a:pt x="15" y="0"/>
                    <a:pt x="15" y="6"/>
                  </a:cubicBezTo>
                  <a:cubicBezTo>
                    <a:pt x="15" y="12"/>
                    <a:pt x="15" y="13"/>
                    <a:pt x="13" y="17"/>
                  </a:cubicBezTo>
                  <a:cubicBezTo>
                    <a:pt x="12" y="22"/>
                    <a:pt x="20" y="19"/>
                    <a:pt x="19" y="23"/>
                  </a:cubicBezTo>
                  <a:cubicBezTo>
                    <a:pt x="18" y="26"/>
                    <a:pt x="7" y="34"/>
                    <a:pt x="5" y="29"/>
                  </a:cubicBezTo>
                  <a:close/>
                </a:path>
              </a:pathLst>
            </a:custGeom>
            <a:solidFill>
              <a:srgbClr val="D3CEC4"/>
            </a:solidFill>
            <a:ln w="9525">
              <a:solidFill>
                <a:schemeClr val="bg1"/>
              </a:solidFill>
              <a:round/>
              <a:headEnd/>
              <a:tailEnd/>
            </a:ln>
          </p:spPr>
          <p:txBody>
            <a:bodyPr/>
            <a:lstStyle/>
            <a:p>
              <a:endParaRPr lang="en-US"/>
            </a:p>
          </p:txBody>
        </p:sp>
        <p:sp>
          <p:nvSpPr>
            <p:cNvPr id="32" name="Freeform 33"/>
            <p:cNvSpPr>
              <a:spLocks/>
            </p:cNvSpPr>
            <p:nvPr/>
          </p:nvSpPr>
          <p:spPr bwMode="gray">
            <a:xfrm>
              <a:off x="4646" y="3446"/>
              <a:ext cx="8" cy="17"/>
            </a:xfrm>
            <a:custGeom>
              <a:avLst/>
              <a:gdLst>
                <a:gd name="T0" fmla="*/ 1 w 15"/>
                <a:gd name="T1" fmla="*/ 2 h 21"/>
                <a:gd name="T2" fmla="*/ 1 w 15"/>
                <a:gd name="T3" fmla="*/ 2 h 21"/>
                <a:gd name="T4" fmla="*/ 1 w 15"/>
                <a:gd name="T5" fmla="*/ 3 h 21"/>
                <a:gd name="T6" fmla="*/ 1 w 15"/>
                <a:gd name="T7" fmla="*/ 2 h 21"/>
                <a:gd name="T8" fmla="*/ 1 w 15"/>
                <a:gd name="T9" fmla="*/ 2 h 21"/>
                <a:gd name="T10" fmla="*/ 1 w 15"/>
                <a:gd name="T11" fmla="*/ 2 h 21"/>
                <a:gd name="T12" fmla="*/ 0 60000 65536"/>
                <a:gd name="T13" fmla="*/ 0 60000 65536"/>
                <a:gd name="T14" fmla="*/ 0 60000 65536"/>
                <a:gd name="T15" fmla="*/ 0 60000 65536"/>
                <a:gd name="T16" fmla="*/ 0 60000 65536"/>
                <a:gd name="T17" fmla="*/ 0 60000 65536"/>
                <a:gd name="T18" fmla="*/ 0 w 15"/>
                <a:gd name="T19" fmla="*/ 0 h 21"/>
                <a:gd name="T20" fmla="*/ 15 w 15"/>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5" h="21">
                  <a:moveTo>
                    <a:pt x="3" y="2"/>
                  </a:moveTo>
                  <a:cubicBezTo>
                    <a:pt x="1" y="3"/>
                    <a:pt x="1" y="6"/>
                    <a:pt x="1" y="9"/>
                  </a:cubicBezTo>
                  <a:cubicBezTo>
                    <a:pt x="1" y="12"/>
                    <a:pt x="0" y="20"/>
                    <a:pt x="4" y="21"/>
                  </a:cubicBezTo>
                  <a:cubicBezTo>
                    <a:pt x="7" y="21"/>
                    <a:pt x="8" y="20"/>
                    <a:pt x="11" y="17"/>
                  </a:cubicBezTo>
                  <a:cubicBezTo>
                    <a:pt x="14" y="14"/>
                    <a:pt x="15" y="13"/>
                    <a:pt x="12" y="9"/>
                  </a:cubicBezTo>
                  <a:cubicBezTo>
                    <a:pt x="9" y="6"/>
                    <a:pt x="6" y="0"/>
                    <a:pt x="3" y="2"/>
                  </a:cubicBezTo>
                  <a:close/>
                </a:path>
              </a:pathLst>
            </a:custGeom>
            <a:solidFill>
              <a:srgbClr val="D3CEC4"/>
            </a:solidFill>
            <a:ln w="9525">
              <a:solidFill>
                <a:schemeClr val="bg1"/>
              </a:solidFill>
              <a:round/>
              <a:headEnd/>
              <a:tailEnd/>
            </a:ln>
          </p:spPr>
          <p:txBody>
            <a:bodyPr/>
            <a:lstStyle/>
            <a:p>
              <a:endParaRPr lang="en-US"/>
            </a:p>
          </p:txBody>
        </p:sp>
        <p:sp>
          <p:nvSpPr>
            <p:cNvPr id="33" name="Freeform 34"/>
            <p:cNvSpPr>
              <a:spLocks/>
            </p:cNvSpPr>
            <p:nvPr/>
          </p:nvSpPr>
          <p:spPr bwMode="gray">
            <a:xfrm>
              <a:off x="4635" y="3448"/>
              <a:ext cx="13" cy="37"/>
            </a:xfrm>
            <a:custGeom>
              <a:avLst/>
              <a:gdLst>
                <a:gd name="T0" fmla="*/ 1 w 23"/>
                <a:gd name="T1" fmla="*/ 0 h 44"/>
                <a:gd name="T2" fmla="*/ 1 w 23"/>
                <a:gd name="T3" fmla="*/ 3 h 44"/>
                <a:gd name="T4" fmla="*/ 0 w 23"/>
                <a:gd name="T5" fmla="*/ 3 h 44"/>
                <a:gd name="T6" fmla="*/ 1 w 23"/>
                <a:gd name="T7" fmla="*/ 7 h 44"/>
                <a:gd name="T8" fmla="*/ 1 w 23"/>
                <a:gd name="T9" fmla="*/ 8 h 44"/>
                <a:gd name="T10" fmla="*/ 1 w 23"/>
                <a:gd name="T11" fmla="*/ 8 h 44"/>
                <a:gd name="T12" fmla="*/ 1 w 23"/>
                <a:gd name="T13" fmla="*/ 7 h 44"/>
                <a:gd name="T14" fmla="*/ 1 w 23"/>
                <a:gd name="T15" fmla="*/ 7 h 44"/>
                <a:gd name="T16" fmla="*/ 1 w 23"/>
                <a:gd name="T17" fmla="*/ 5 h 44"/>
                <a:gd name="T18" fmla="*/ 1 w 23"/>
                <a:gd name="T19" fmla="*/ 4 h 44"/>
                <a:gd name="T20" fmla="*/ 1 w 23"/>
                <a:gd name="T21" fmla="*/ 3 h 44"/>
                <a:gd name="T22" fmla="*/ 1 w 23"/>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3"/>
                <a:gd name="T37" fmla="*/ 0 h 44"/>
                <a:gd name="T38" fmla="*/ 23 w 23"/>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3" h="44">
                  <a:moveTo>
                    <a:pt x="10" y="0"/>
                  </a:moveTo>
                  <a:cubicBezTo>
                    <a:pt x="5" y="1"/>
                    <a:pt x="4" y="4"/>
                    <a:pt x="4" y="7"/>
                  </a:cubicBezTo>
                  <a:cubicBezTo>
                    <a:pt x="4" y="11"/>
                    <a:pt x="1" y="14"/>
                    <a:pt x="0" y="15"/>
                  </a:cubicBezTo>
                  <a:cubicBezTo>
                    <a:pt x="0" y="17"/>
                    <a:pt x="0" y="28"/>
                    <a:pt x="1" y="31"/>
                  </a:cubicBezTo>
                  <a:cubicBezTo>
                    <a:pt x="1" y="34"/>
                    <a:pt x="6" y="40"/>
                    <a:pt x="11" y="42"/>
                  </a:cubicBezTo>
                  <a:cubicBezTo>
                    <a:pt x="16" y="44"/>
                    <a:pt x="19" y="40"/>
                    <a:pt x="17" y="36"/>
                  </a:cubicBezTo>
                  <a:cubicBezTo>
                    <a:pt x="14" y="32"/>
                    <a:pt x="12" y="30"/>
                    <a:pt x="14" y="30"/>
                  </a:cubicBezTo>
                  <a:cubicBezTo>
                    <a:pt x="16" y="30"/>
                    <a:pt x="22" y="34"/>
                    <a:pt x="19" y="30"/>
                  </a:cubicBezTo>
                  <a:cubicBezTo>
                    <a:pt x="17" y="27"/>
                    <a:pt x="9" y="23"/>
                    <a:pt x="14" y="23"/>
                  </a:cubicBezTo>
                  <a:cubicBezTo>
                    <a:pt x="19" y="23"/>
                    <a:pt x="23" y="24"/>
                    <a:pt x="20" y="19"/>
                  </a:cubicBezTo>
                  <a:cubicBezTo>
                    <a:pt x="17" y="15"/>
                    <a:pt x="12" y="15"/>
                    <a:pt x="15" y="11"/>
                  </a:cubicBezTo>
                  <a:cubicBezTo>
                    <a:pt x="18" y="7"/>
                    <a:pt x="14" y="0"/>
                    <a:pt x="10" y="0"/>
                  </a:cubicBezTo>
                  <a:close/>
                </a:path>
              </a:pathLst>
            </a:custGeom>
            <a:solidFill>
              <a:srgbClr val="D3CEC4"/>
            </a:solidFill>
            <a:ln w="9525">
              <a:solidFill>
                <a:schemeClr val="bg1"/>
              </a:solidFill>
              <a:round/>
              <a:headEnd/>
              <a:tailEnd/>
            </a:ln>
          </p:spPr>
          <p:txBody>
            <a:bodyPr/>
            <a:lstStyle/>
            <a:p>
              <a:endParaRPr lang="en-US"/>
            </a:p>
          </p:txBody>
        </p:sp>
        <p:sp>
          <p:nvSpPr>
            <p:cNvPr id="34" name="Freeform 35"/>
            <p:cNvSpPr>
              <a:spLocks/>
            </p:cNvSpPr>
            <p:nvPr/>
          </p:nvSpPr>
          <p:spPr bwMode="gray">
            <a:xfrm>
              <a:off x="4569" y="3500"/>
              <a:ext cx="71" cy="61"/>
            </a:xfrm>
            <a:custGeom>
              <a:avLst/>
              <a:gdLst>
                <a:gd name="T0" fmla="*/ 1 w 125"/>
                <a:gd name="T1" fmla="*/ 2 h 74"/>
                <a:gd name="T2" fmla="*/ 0 w 125"/>
                <a:gd name="T3" fmla="*/ 2 h 74"/>
                <a:gd name="T4" fmla="*/ 1 w 125"/>
                <a:gd name="T5" fmla="*/ 2 h 74"/>
                <a:gd name="T6" fmla="*/ 1 w 125"/>
                <a:gd name="T7" fmla="*/ 3 h 74"/>
                <a:gd name="T8" fmla="*/ 1 w 125"/>
                <a:gd name="T9" fmla="*/ 2 h 74"/>
                <a:gd name="T10" fmla="*/ 1 w 125"/>
                <a:gd name="T11" fmla="*/ 3 h 74"/>
                <a:gd name="T12" fmla="*/ 1 w 125"/>
                <a:gd name="T13" fmla="*/ 7 h 74"/>
                <a:gd name="T14" fmla="*/ 1 w 125"/>
                <a:gd name="T15" fmla="*/ 11 h 74"/>
                <a:gd name="T16" fmla="*/ 1 w 125"/>
                <a:gd name="T17" fmla="*/ 12 h 74"/>
                <a:gd name="T18" fmla="*/ 1 w 125"/>
                <a:gd name="T19" fmla="*/ 13 h 74"/>
                <a:gd name="T20" fmla="*/ 1 w 125"/>
                <a:gd name="T21" fmla="*/ 12 h 74"/>
                <a:gd name="T22" fmla="*/ 1 w 125"/>
                <a:gd name="T23" fmla="*/ 10 h 74"/>
                <a:gd name="T24" fmla="*/ 1 w 125"/>
                <a:gd name="T25" fmla="*/ 10 h 74"/>
                <a:gd name="T26" fmla="*/ 1 w 125"/>
                <a:gd name="T27" fmla="*/ 10 h 74"/>
                <a:gd name="T28" fmla="*/ 1 w 125"/>
                <a:gd name="T29" fmla="*/ 10 h 74"/>
                <a:gd name="T30" fmla="*/ 1 w 125"/>
                <a:gd name="T31" fmla="*/ 7 h 74"/>
                <a:gd name="T32" fmla="*/ 1 w 125"/>
                <a:gd name="T33" fmla="*/ 4 h 74"/>
                <a:gd name="T34" fmla="*/ 1 w 125"/>
                <a:gd name="T35" fmla="*/ 3 h 74"/>
                <a:gd name="T36" fmla="*/ 1 w 125"/>
                <a:gd name="T37" fmla="*/ 2 h 74"/>
                <a:gd name="T38" fmla="*/ 1 w 125"/>
                <a:gd name="T39" fmla="*/ 2 h 74"/>
                <a:gd name="T40" fmla="*/ 1 w 125"/>
                <a:gd name="T41" fmla="*/ 2 h 74"/>
                <a:gd name="T42" fmla="*/ 1 w 125"/>
                <a:gd name="T43" fmla="*/ 2 h 7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5"/>
                <a:gd name="T67" fmla="*/ 0 h 74"/>
                <a:gd name="T68" fmla="*/ 125 w 125"/>
                <a:gd name="T69" fmla="*/ 74 h 7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5" h="74">
                  <a:moveTo>
                    <a:pt x="11" y="7"/>
                  </a:moveTo>
                  <a:cubicBezTo>
                    <a:pt x="8" y="7"/>
                    <a:pt x="0" y="4"/>
                    <a:pt x="0" y="7"/>
                  </a:cubicBezTo>
                  <a:cubicBezTo>
                    <a:pt x="0" y="11"/>
                    <a:pt x="7" y="9"/>
                    <a:pt x="4" y="11"/>
                  </a:cubicBezTo>
                  <a:cubicBezTo>
                    <a:pt x="2" y="12"/>
                    <a:pt x="1" y="18"/>
                    <a:pt x="4" y="17"/>
                  </a:cubicBezTo>
                  <a:cubicBezTo>
                    <a:pt x="6" y="16"/>
                    <a:pt x="10" y="14"/>
                    <a:pt x="14" y="14"/>
                  </a:cubicBezTo>
                  <a:cubicBezTo>
                    <a:pt x="18" y="13"/>
                    <a:pt x="28" y="14"/>
                    <a:pt x="30" y="17"/>
                  </a:cubicBezTo>
                  <a:cubicBezTo>
                    <a:pt x="32" y="20"/>
                    <a:pt x="38" y="36"/>
                    <a:pt x="44" y="42"/>
                  </a:cubicBezTo>
                  <a:cubicBezTo>
                    <a:pt x="49" y="49"/>
                    <a:pt x="59" y="61"/>
                    <a:pt x="62" y="62"/>
                  </a:cubicBezTo>
                  <a:cubicBezTo>
                    <a:pt x="65" y="62"/>
                    <a:pt x="68" y="63"/>
                    <a:pt x="73" y="67"/>
                  </a:cubicBezTo>
                  <a:cubicBezTo>
                    <a:pt x="77" y="70"/>
                    <a:pt x="84" y="74"/>
                    <a:pt x="88" y="74"/>
                  </a:cubicBezTo>
                  <a:cubicBezTo>
                    <a:pt x="91" y="73"/>
                    <a:pt x="95" y="70"/>
                    <a:pt x="92" y="65"/>
                  </a:cubicBezTo>
                  <a:cubicBezTo>
                    <a:pt x="90" y="60"/>
                    <a:pt x="89" y="57"/>
                    <a:pt x="92" y="57"/>
                  </a:cubicBezTo>
                  <a:cubicBezTo>
                    <a:pt x="96" y="57"/>
                    <a:pt x="96" y="59"/>
                    <a:pt x="99" y="57"/>
                  </a:cubicBezTo>
                  <a:cubicBezTo>
                    <a:pt x="102" y="56"/>
                    <a:pt x="104" y="52"/>
                    <a:pt x="106" y="56"/>
                  </a:cubicBezTo>
                  <a:cubicBezTo>
                    <a:pt x="108" y="60"/>
                    <a:pt x="114" y="57"/>
                    <a:pt x="117" y="53"/>
                  </a:cubicBezTo>
                  <a:cubicBezTo>
                    <a:pt x="120" y="49"/>
                    <a:pt x="125" y="40"/>
                    <a:pt x="122" y="36"/>
                  </a:cubicBezTo>
                  <a:cubicBezTo>
                    <a:pt x="120" y="32"/>
                    <a:pt x="110" y="27"/>
                    <a:pt x="104" y="24"/>
                  </a:cubicBezTo>
                  <a:cubicBezTo>
                    <a:pt x="98" y="21"/>
                    <a:pt x="96" y="21"/>
                    <a:pt x="86" y="18"/>
                  </a:cubicBezTo>
                  <a:cubicBezTo>
                    <a:pt x="76" y="15"/>
                    <a:pt x="66" y="13"/>
                    <a:pt x="60" y="10"/>
                  </a:cubicBezTo>
                  <a:cubicBezTo>
                    <a:pt x="53" y="7"/>
                    <a:pt x="48" y="2"/>
                    <a:pt x="43" y="2"/>
                  </a:cubicBezTo>
                  <a:cubicBezTo>
                    <a:pt x="38" y="2"/>
                    <a:pt x="29" y="0"/>
                    <a:pt x="26" y="2"/>
                  </a:cubicBezTo>
                  <a:cubicBezTo>
                    <a:pt x="22" y="3"/>
                    <a:pt x="17" y="7"/>
                    <a:pt x="11" y="7"/>
                  </a:cubicBezTo>
                  <a:close/>
                </a:path>
              </a:pathLst>
            </a:custGeom>
            <a:solidFill>
              <a:srgbClr val="8DC63F"/>
            </a:solidFill>
            <a:ln w="9525">
              <a:solidFill>
                <a:schemeClr val="bg1"/>
              </a:solidFill>
              <a:round/>
              <a:headEnd/>
              <a:tailEnd/>
            </a:ln>
          </p:spPr>
          <p:txBody>
            <a:bodyPr/>
            <a:lstStyle/>
            <a:p>
              <a:endParaRPr lang="en-US"/>
            </a:p>
          </p:txBody>
        </p:sp>
        <p:sp>
          <p:nvSpPr>
            <p:cNvPr id="35" name="Freeform 36"/>
            <p:cNvSpPr>
              <a:spLocks/>
            </p:cNvSpPr>
            <p:nvPr/>
          </p:nvSpPr>
          <p:spPr bwMode="gray">
            <a:xfrm>
              <a:off x="4552" y="3510"/>
              <a:ext cx="77" cy="80"/>
            </a:xfrm>
            <a:custGeom>
              <a:avLst/>
              <a:gdLst>
                <a:gd name="T0" fmla="*/ 1 w 135"/>
                <a:gd name="T1" fmla="*/ 0 h 98"/>
                <a:gd name="T2" fmla="*/ 1 w 135"/>
                <a:gd name="T3" fmla="*/ 2 h 98"/>
                <a:gd name="T4" fmla="*/ 1 w 135"/>
                <a:gd name="T5" fmla="*/ 4 h 98"/>
                <a:gd name="T6" fmla="*/ 1 w 135"/>
                <a:gd name="T7" fmla="*/ 7 h 98"/>
                <a:gd name="T8" fmla="*/ 1 w 135"/>
                <a:gd name="T9" fmla="*/ 9 h 98"/>
                <a:gd name="T10" fmla="*/ 1 w 135"/>
                <a:gd name="T11" fmla="*/ 11 h 98"/>
                <a:gd name="T12" fmla="*/ 1 w 135"/>
                <a:gd name="T13" fmla="*/ 12 h 98"/>
                <a:gd name="T14" fmla="*/ 1 w 135"/>
                <a:gd name="T15" fmla="*/ 15 h 98"/>
                <a:gd name="T16" fmla="*/ 1 w 135"/>
                <a:gd name="T17" fmla="*/ 16 h 98"/>
                <a:gd name="T18" fmla="*/ 1 w 135"/>
                <a:gd name="T19" fmla="*/ 13 h 98"/>
                <a:gd name="T20" fmla="*/ 1 w 135"/>
                <a:gd name="T21" fmla="*/ 13 h 98"/>
                <a:gd name="T22" fmla="*/ 1 w 135"/>
                <a:gd name="T23" fmla="*/ 11 h 98"/>
                <a:gd name="T24" fmla="*/ 1 w 135"/>
                <a:gd name="T25" fmla="*/ 10 h 98"/>
                <a:gd name="T26" fmla="*/ 1 w 135"/>
                <a:gd name="T27" fmla="*/ 9 h 98"/>
                <a:gd name="T28" fmla="*/ 1 w 135"/>
                <a:gd name="T29" fmla="*/ 7 h 98"/>
                <a:gd name="T30" fmla="*/ 1 w 135"/>
                <a:gd name="T31" fmla="*/ 4 h 98"/>
                <a:gd name="T32" fmla="*/ 1 w 135"/>
                <a:gd name="T33" fmla="*/ 2 h 98"/>
                <a:gd name="T34" fmla="*/ 1 w 135"/>
                <a:gd name="T35" fmla="*/ 2 h 98"/>
                <a:gd name="T36" fmla="*/ 1 w 135"/>
                <a:gd name="T37" fmla="*/ 2 h 98"/>
                <a:gd name="T38" fmla="*/ 1 w 135"/>
                <a:gd name="T39" fmla="*/ 2 h 98"/>
                <a:gd name="T40" fmla="*/ 1 w 135"/>
                <a:gd name="T41" fmla="*/ 0 h 9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35"/>
                <a:gd name="T64" fmla="*/ 0 h 98"/>
                <a:gd name="T65" fmla="*/ 135 w 135"/>
                <a:gd name="T66" fmla="*/ 98 h 9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35" h="98">
                  <a:moveTo>
                    <a:pt x="2" y="0"/>
                  </a:moveTo>
                  <a:cubicBezTo>
                    <a:pt x="0" y="0"/>
                    <a:pt x="14" y="5"/>
                    <a:pt x="18" y="8"/>
                  </a:cubicBezTo>
                  <a:cubicBezTo>
                    <a:pt x="21" y="12"/>
                    <a:pt x="30" y="22"/>
                    <a:pt x="35" y="26"/>
                  </a:cubicBezTo>
                  <a:cubicBezTo>
                    <a:pt x="39" y="30"/>
                    <a:pt x="44" y="39"/>
                    <a:pt x="48" y="42"/>
                  </a:cubicBezTo>
                  <a:cubicBezTo>
                    <a:pt x="51" y="45"/>
                    <a:pt x="57" y="50"/>
                    <a:pt x="61" y="53"/>
                  </a:cubicBezTo>
                  <a:cubicBezTo>
                    <a:pt x="65" y="57"/>
                    <a:pt x="73" y="65"/>
                    <a:pt x="77" y="68"/>
                  </a:cubicBezTo>
                  <a:cubicBezTo>
                    <a:pt x="82" y="71"/>
                    <a:pt x="85" y="70"/>
                    <a:pt x="90" y="73"/>
                  </a:cubicBezTo>
                  <a:cubicBezTo>
                    <a:pt x="94" y="77"/>
                    <a:pt x="104" y="89"/>
                    <a:pt x="107" y="91"/>
                  </a:cubicBezTo>
                  <a:cubicBezTo>
                    <a:pt x="111" y="94"/>
                    <a:pt x="113" y="98"/>
                    <a:pt x="117" y="94"/>
                  </a:cubicBezTo>
                  <a:cubicBezTo>
                    <a:pt x="122" y="91"/>
                    <a:pt x="126" y="87"/>
                    <a:pt x="128" y="85"/>
                  </a:cubicBezTo>
                  <a:cubicBezTo>
                    <a:pt x="130" y="84"/>
                    <a:pt x="135" y="80"/>
                    <a:pt x="131" y="76"/>
                  </a:cubicBezTo>
                  <a:cubicBezTo>
                    <a:pt x="126" y="73"/>
                    <a:pt x="125" y="76"/>
                    <a:pt x="118" y="70"/>
                  </a:cubicBezTo>
                  <a:cubicBezTo>
                    <a:pt x="112" y="64"/>
                    <a:pt x="111" y="66"/>
                    <a:pt x="104" y="61"/>
                  </a:cubicBezTo>
                  <a:cubicBezTo>
                    <a:pt x="96" y="56"/>
                    <a:pt x="89" y="55"/>
                    <a:pt x="86" y="52"/>
                  </a:cubicBezTo>
                  <a:cubicBezTo>
                    <a:pt x="83" y="48"/>
                    <a:pt x="78" y="43"/>
                    <a:pt x="76" y="41"/>
                  </a:cubicBezTo>
                  <a:cubicBezTo>
                    <a:pt x="74" y="39"/>
                    <a:pt x="68" y="28"/>
                    <a:pt x="65" y="23"/>
                  </a:cubicBezTo>
                  <a:cubicBezTo>
                    <a:pt x="62" y="19"/>
                    <a:pt x="59" y="14"/>
                    <a:pt x="56" y="11"/>
                  </a:cubicBezTo>
                  <a:cubicBezTo>
                    <a:pt x="52" y="9"/>
                    <a:pt x="46" y="2"/>
                    <a:pt x="43" y="4"/>
                  </a:cubicBezTo>
                  <a:cubicBezTo>
                    <a:pt x="40" y="6"/>
                    <a:pt x="42" y="12"/>
                    <a:pt x="35" y="9"/>
                  </a:cubicBezTo>
                  <a:cubicBezTo>
                    <a:pt x="29" y="7"/>
                    <a:pt x="27" y="5"/>
                    <a:pt x="24" y="4"/>
                  </a:cubicBezTo>
                  <a:cubicBezTo>
                    <a:pt x="21" y="2"/>
                    <a:pt x="7" y="0"/>
                    <a:pt x="2" y="0"/>
                  </a:cubicBezTo>
                  <a:close/>
                </a:path>
              </a:pathLst>
            </a:custGeom>
            <a:solidFill>
              <a:srgbClr val="8DC63F"/>
            </a:solidFill>
            <a:ln w="9525">
              <a:solidFill>
                <a:schemeClr val="bg1"/>
              </a:solidFill>
              <a:round/>
              <a:headEnd/>
              <a:tailEnd/>
            </a:ln>
          </p:spPr>
          <p:txBody>
            <a:bodyPr/>
            <a:lstStyle/>
            <a:p>
              <a:endParaRPr lang="en-US"/>
            </a:p>
          </p:txBody>
        </p:sp>
        <p:sp>
          <p:nvSpPr>
            <p:cNvPr id="36" name="Freeform 37"/>
            <p:cNvSpPr>
              <a:spLocks/>
            </p:cNvSpPr>
            <p:nvPr/>
          </p:nvSpPr>
          <p:spPr bwMode="gray">
            <a:xfrm>
              <a:off x="4556" y="3603"/>
              <a:ext cx="24" cy="37"/>
            </a:xfrm>
            <a:custGeom>
              <a:avLst/>
              <a:gdLst>
                <a:gd name="T0" fmla="*/ 1 w 42"/>
                <a:gd name="T1" fmla="*/ 6 h 45"/>
                <a:gd name="T2" fmla="*/ 1 w 42"/>
                <a:gd name="T3" fmla="*/ 5 h 45"/>
                <a:gd name="T4" fmla="*/ 1 w 42"/>
                <a:gd name="T5" fmla="*/ 2 h 45"/>
                <a:gd name="T6" fmla="*/ 1 w 42"/>
                <a:gd name="T7" fmla="*/ 0 h 45"/>
                <a:gd name="T8" fmla="*/ 1 w 42"/>
                <a:gd name="T9" fmla="*/ 2 h 45"/>
                <a:gd name="T10" fmla="*/ 1 w 42"/>
                <a:gd name="T11" fmla="*/ 5 h 45"/>
                <a:gd name="T12" fmla="*/ 1 w 42"/>
                <a:gd name="T13" fmla="*/ 7 h 45"/>
                <a:gd name="T14" fmla="*/ 1 w 42"/>
                <a:gd name="T15" fmla="*/ 6 h 45"/>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45"/>
                <a:gd name="T26" fmla="*/ 42 w 4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45">
                  <a:moveTo>
                    <a:pt x="40" y="35"/>
                  </a:moveTo>
                  <a:cubicBezTo>
                    <a:pt x="42" y="31"/>
                    <a:pt x="35" y="31"/>
                    <a:pt x="30" y="26"/>
                  </a:cubicBezTo>
                  <a:cubicBezTo>
                    <a:pt x="24" y="22"/>
                    <a:pt x="20" y="17"/>
                    <a:pt x="16" y="14"/>
                  </a:cubicBezTo>
                  <a:cubicBezTo>
                    <a:pt x="13" y="10"/>
                    <a:pt x="3" y="0"/>
                    <a:pt x="3" y="0"/>
                  </a:cubicBezTo>
                  <a:cubicBezTo>
                    <a:pt x="3" y="0"/>
                    <a:pt x="0" y="5"/>
                    <a:pt x="6" y="10"/>
                  </a:cubicBezTo>
                  <a:cubicBezTo>
                    <a:pt x="11" y="16"/>
                    <a:pt x="18" y="22"/>
                    <a:pt x="19" y="26"/>
                  </a:cubicBezTo>
                  <a:cubicBezTo>
                    <a:pt x="21" y="29"/>
                    <a:pt x="24" y="34"/>
                    <a:pt x="30" y="38"/>
                  </a:cubicBezTo>
                  <a:cubicBezTo>
                    <a:pt x="36" y="42"/>
                    <a:pt x="35" y="45"/>
                    <a:pt x="40" y="35"/>
                  </a:cubicBezTo>
                  <a:close/>
                </a:path>
              </a:pathLst>
            </a:custGeom>
            <a:solidFill>
              <a:srgbClr val="D3CEC4"/>
            </a:solidFill>
            <a:ln w="9525">
              <a:solidFill>
                <a:schemeClr val="bg1"/>
              </a:solidFill>
              <a:round/>
              <a:headEnd/>
              <a:tailEnd/>
            </a:ln>
          </p:spPr>
          <p:txBody>
            <a:bodyPr/>
            <a:lstStyle/>
            <a:p>
              <a:endParaRPr lang="en-US"/>
            </a:p>
          </p:txBody>
        </p:sp>
        <p:sp>
          <p:nvSpPr>
            <p:cNvPr id="37" name="Freeform 38"/>
            <p:cNvSpPr>
              <a:spLocks/>
            </p:cNvSpPr>
            <p:nvPr/>
          </p:nvSpPr>
          <p:spPr bwMode="gray">
            <a:xfrm>
              <a:off x="4608" y="3771"/>
              <a:ext cx="17" cy="20"/>
            </a:xfrm>
            <a:custGeom>
              <a:avLst/>
              <a:gdLst>
                <a:gd name="T0" fmla="*/ 1 w 29"/>
                <a:gd name="T1" fmla="*/ 2 h 25"/>
                <a:gd name="T2" fmla="*/ 1 w 29"/>
                <a:gd name="T3" fmla="*/ 2 h 25"/>
                <a:gd name="T4" fmla="*/ 1 w 29"/>
                <a:gd name="T5" fmla="*/ 2 h 25"/>
                <a:gd name="T6" fmla="*/ 1 w 29"/>
                <a:gd name="T7" fmla="*/ 3 h 25"/>
                <a:gd name="T8" fmla="*/ 1 w 29"/>
                <a:gd name="T9" fmla="*/ 2 h 25"/>
                <a:gd name="T10" fmla="*/ 1 w 29"/>
                <a:gd name="T11" fmla="*/ 2 h 25"/>
                <a:gd name="T12" fmla="*/ 0 60000 65536"/>
                <a:gd name="T13" fmla="*/ 0 60000 65536"/>
                <a:gd name="T14" fmla="*/ 0 60000 65536"/>
                <a:gd name="T15" fmla="*/ 0 60000 65536"/>
                <a:gd name="T16" fmla="*/ 0 60000 65536"/>
                <a:gd name="T17" fmla="*/ 0 60000 65536"/>
                <a:gd name="T18" fmla="*/ 0 w 29"/>
                <a:gd name="T19" fmla="*/ 0 h 25"/>
                <a:gd name="T20" fmla="*/ 29 w 29"/>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9" h="25">
                  <a:moveTo>
                    <a:pt x="25" y="2"/>
                  </a:moveTo>
                  <a:cubicBezTo>
                    <a:pt x="21" y="4"/>
                    <a:pt x="22" y="6"/>
                    <a:pt x="15" y="8"/>
                  </a:cubicBezTo>
                  <a:cubicBezTo>
                    <a:pt x="8" y="10"/>
                    <a:pt x="0" y="16"/>
                    <a:pt x="5" y="19"/>
                  </a:cubicBezTo>
                  <a:cubicBezTo>
                    <a:pt x="10" y="22"/>
                    <a:pt x="10" y="25"/>
                    <a:pt x="13" y="21"/>
                  </a:cubicBezTo>
                  <a:cubicBezTo>
                    <a:pt x="16" y="17"/>
                    <a:pt x="18" y="20"/>
                    <a:pt x="22" y="15"/>
                  </a:cubicBezTo>
                  <a:cubicBezTo>
                    <a:pt x="27" y="11"/>
                    <a:pt x="29" y="0"/>
                    <a:pt x="25" y="2"/>
                  </a:cubicBezTo>
                  <a:close/>
                </a:path>
              </a:pathLst>
            </a:custGeom>
            <a:solidFill>
              <a:srgbClr val="D3CEC4"/>
            </a:solidFill>
            <a:ln w="9525">
              <a:solidFill>
                <a:schemeClr val="bg1"/>
              </a:solidFill>
              <a:round/>
              <a:headEnd/>
              <a:tailEnd/>
            </a:ln>
          </p:spPr>
          <p:txBody>
            <a:bodyPr/>
            <a:lstStyle/>
            <a:p>
              <a:endParaRPr lang="en-US"/>
            </a:p>
          </p:txBody>
        </p:sp>
        <p:sp>
          <p:nvSpPr>
            <p:cNvPr id="38" name="Freeform 39"/>
            <p:cNvSpPr>
              <a:spLocks/>
            </p:cNvSpPr>
            <p:nvPr/>
          </p:nvSpPr>
          <p:spPr bwMode="gray">
            <a:xfrm>
              <a:off x="4380" y="3583"/>
              <a:ext cx="8" cy="7"/>
            </a:xfrm>
            <a:custGeom>
              <a:avLst/>
              <a:gdLst>
                <a:gd name="T0" fmla="*/ 1 w 15"/>
                <a:gd name="T1" fmla="*/ 2 h 9"/>
                <a:gd name="T2" fmla="*/ 1 w 15"/>
                <a:gd name="T3" fmla="*/ 2 h 9"/>
                <a:gd name="T4" fmla="*/ 1 w 15"/>
                <a:gd name="T5" fmla="*/ 2 h 9"/>
                <a:gd name="T6" fmla="*/ 0 60000 65536"/>
                <a:gd name="T7" fmla="*/ 0 60000 65536"/>
                <a:gd name="T8" fmla="*/ 0 60000 65536"/>
                <a:gd name="T9" fmla="*/ 0 w 15"/>
                <a:gd name="T10" fmla="*/ 0 h 9"/>
                <a:gd name="T11" fmla="*/ 15 w 15"/>
                <a:gd name="T12" fmla="*/ 9 h 9"/>
              </a:gdLst>
              <a:ahLst/>
              <a:cxnLst>
                <a:cxn ang="T6">
                  <a:pos x="T0" y="T1"/>
                </a:cxn>
                <a:cxn ang="T7">
                  <a:pos x="T2" y="T3"/>
                </a:cxn>
                <a:cxn ang="T8">
                  <a:pos x="T4" y="T5"/>
                </a:cxn>
              </a:cxnLst>
              <a:rect l="T9" t="T10" r="T11" b="T12"/>
              <a:pathLst>
                <a:path w="15" h="9">
                  <a:moveTo>
                    <a:pt x="13" y="4"/>
                  </a:moveTo>
                  <a:cubicBezTo>
                    <a:pt x="9" y="0"/>
                    <a:pt x="0" y="9"/>
                    <a:pt x="6" y="9"/>
                  </a:cubicBezTo>
                  <a:cubicBezTo>
                    <a:pt x="11" y="9"/>
                    <a:pt x="15" y="7"/>
                    <a:pt x="13" y="4"/>
                  </a:cubicBezTo>
                  <a:close/>
                </a:path>
              </a:pathLst>
            </a:custGeom>
            <a:solidFill>
              <a:srgbClr val="D3CEC4"/>
            </a:solidFill>
            <a:ln w="9525">
              <a:solidFill>
                <a:schemeClr val="bg1"/>
              </a:solidFill>
              <a:round/>
              <a:headEnd/>
              <a:tailEnd/>
            </a:ln>
          </p:spPr>
          <p:txBody>
            <a:bodyPr/>
            <a:lstStyle/>
            <a:p>
              <a:endParaRPr lang="en-US"/>
            </a:p>
          </p:txBody>
        </p:sp>
        <p:sp>
          <p:nvSpPr>
            <p:cNvPr id="39" name="Freeform 40"/>
            <p:cNvSpPr>
              <a:spLocks/>
            </p:cNvSpPr>
            <p:nvPr/>
          </p:nvSpPr>
          <p:spPr bwMode="gray">
            <a:xfrm>
              <a:off x="4393" y="3632"/>
              <a:ext cx="83" cy="176"/>
            </a:xfrm>
            <a:custGeom>
              <a:avLst/>
              <a:gdLst>
                <a:gd name="T0" fmla="*/ 1 w 146"/>
                <a:gd name="T1" fmla="*/ 4 h 214"/>
                <a:gd name="T2" fmla="*/ 1 w 146"/>
                <a:gd name="T3" fmla="*/ 2 h 214"/>
                <a:gd name="T4" fmla="*/ 1 w 146"/>
                <a:gd name="T5" fmla="*/ 2 h 214"/>
                <a:gd name="T6" fmla="*/ 1 w 146"/>
                <a:gd name="T7" fmla="*/ 1 h 214"/>
                <a:gd name="T8" fmla="*/ 1 w 146"/>
                <a:gd name="T9" fmla="*/ 2 h 214"/>
                <a:gd name="T10" fmla="*/ 1 w 146"/>
                <a:gd name="T11" fmla="*/ 2 h 214"/>
                <a:gd name="T12" fmla="*/ 1 w 146"/>
                <a:gd name="T13" fmla="*/ 2 h 214"/>
                <a:gd name="T14" fmla="*/ 1 w 146"/>
                <a:gd name="T15" fmla="*/ 2 h 214"/>
                <a:gd name="T16" fmla="*/ 1 w 146"/>
                <a:gd name="T17" fmla="*/ 4 h 214"/>
                <a:gd name="T18" fmla="*/ 1 w 146"/>
                <a:gd name="T19" fmla="*/ 12 h 214"/>
                <a:gd name="T20" fmla="*/ 1 w 146"/>
                <a:gd name="T21" fmla="*/ 16 h 214"/>
                <a:gd name="T22" fmla="*/ 1 w 146"/>
                <a:gd name="T23" fmla="*/ 21 h 214"/>
                <a:gd name="T24" fmla="*/ 1 w 146"/>
                <a:gd name="T25" fmla="*/ 22 h 214"/>
                <a:gd name="T26" fmla="*/ 1 w 146"/>
                <a:gd name="T27" fmla="*/ 24 h 214"/>
                <a:gd name="T28" fmla="*/ 1 w 146"/>
                <a:gd name="T29" fmla="*/ 25 h 214"/>
                <a:gd name="T30" fmla="*/ 1 w 146"/>
                <a:gd name="T31" fmla="*/ 28 h 214"/>
                <a:gd name="T32" fmla="*/ 1 w 146"/>
                <a:gd name="T33" fmla="*/ 29 h 214"/>
                <a:gd name="T34" fmla="*/ 1 w 146"/>
                <a:gd name="T35" fmla="*/ 29 h 214"/>
                <a:gd name="T36" fmla="*/ 1 w 146"/>
                <a:gd name="T37" fmla="*/ 28 h 214"/>
                <a:gd name="T38" fmla="*/ 1 w 146"/>
                <a:gd name="T39" fmla="*/ 29 h 214"/>
                <a:gd name="T40" fmla="*/ 1 w 146"/>
                <a:gd name="T41" fmla="*/ 30 h 214"/>
                <a:gd name="T42" fmla="*/ 1 w 146"/>
                <a:gd name="T43" fmla="*/ 30 h 214"/>
                <a:gd name="T44" fmla="*/ 1 w 146"/>
                <a:gd name="T45" fmla="*/ 30 h 214"/>
                <a:gd name="T46" fmla="*/ 1 w 146"/>
                <a:gd name="T47" fmla="*/ 32 h 214"/>
                <a:gd name="T48" fmla="*/ 1 w 146"/>
                <a:gd name="T49" fmla="*/ 31 h 214"/>
                <a:gd name="T50" fmla="*/ 1 w 146"/>
                <a:gd name="T51" fmla="*/ 32 h 214"/>
                <a:gd name="T52" fmla="*/ 1 w 146"/>
                <a:gd name="T53" fmla="*/ 32 h 214"/>
                <a:gd name="T54" fmla="*/ 1 w 146"/>
                <a:gd name="T55" fmla="*/ 34 h 214"/>
                <a:gd name="T56" fmla="*/ 1 w 146"/>
                <a:gd name="T57" fmla="*/ 35 h 214"/>
                <a:gd name="T58" fmla="*/ 1 w 146"/>
                <a:gd name="T59" fmla="*/ 35 h 214"/>
                <a:gd name="T60" fmla="*/ 1 w 146"/>
                <a:gd name="T61" fmla="*/ 36 h 214"/>
                <a:gd name="T62" fmla="*/ 1 w 146"/>
                <a:gd name="T63" fmla="*/ 36 h 214"/>
                <a:gd name="T64" fmla="*/ 1 w 146"/>
                <a:gd name="T65" fmla="*/ 36 h 214"/>
                <a:gd name="T66" fmla="*/ 1 w 146"/>
                <a:gd name="T67" fmla="*/ 36 h 214"/>
                <a:gd name="T68" fmla="*/ 1 w 146"/>
                <a:gd name="T69" fmla="*/ 35 h 214"/>
                <a:gd name="T70" fmla="*/ 1 w 146"/>
                <a:gd name="T71" fmla="*/ 32 h 214"/>
                <a:gd name="T72" fmla="*/ 1 w 146"/>
                <a:gd name="T73" fmla="*/ 30 h 214"/>
                <a:gd name="T74" fmla="*/ 1 w 146"/>
                <a:gd name="T75" fmla="*/ 30 h 214"/>
                <a:gd name="T76" fmla="*/ 1 w 146"/>
                <a:gd name="T77" fmla="*/ 26 h 214"/>
                <a:gd name="T78" fmla="*/ 1 w 146"/>
                <a:gd name="T79" fmla="*/ 21 h 214"/>
                <a:gd name="T80" fmla="*/ 1 w 146"/>
                <a:gd name="T81" fmla="*/ 21 h 214"/>
                <a:gd name="T82" fmla="*/ 1 w 146"/>
                <a:gd name="T83" fmla="*/ 18 h 214"/>
                <a:gd name="T84" fmla="*/ 1 w 146"/>
                <a:gd name="T85" fmla="*/ 16 h 214"/>
                <a:gd name="T86" fmla="*/ 1 w 146"/>
                <a:gd name="T87" fmla="*/ 12 h 214"/>
                <a:gd name="T88" fmla="*/ 1 w 146"/>
                <a:gd name="T89" fmla="*/ 10 h 214"/>
                <a:gd name="T90" fmla="*/ 1 w 146"/>
                <a:gd name="T91" fmla="*/ 7 h 214"/>
                <a:gd name="T92" fmla="*/ 1 w 146"/>
                <a:gd name="T93" fmla="*/ 6 h 214"/>
                <a:gd name="T94" fmla="*/ 1 w 146"/>
                <a:gd name="T95" fmla="*/ 5 h 214"/>
                <a:gd name="T96" fmla="*/ 1 w 146"/>
                <a:gd name="T97" fmla="*/ 4 h 21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46"/>
                <a:gd name="T148" fmla="*/ 0 h 214"/>
                <a:gd name="T149" fmla="*/ 146 w 146"/>
                <a:gd name="T150" fmla="*/ 214 h 21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46" h="214">
                  <a:moveTo>
                    <a:pt x="96" y="24"/>
                  </a:moveTo>
                  <a:cubicBezTo>
                    <a:pt x="88" y="19"/>
                    <a:pt x="62" y="8"/>
                    <a:pt x="58" y="4"/>
                  </a:cubicBezTo>
                  <a:cubicBezTo>
                    <a:pt x="54" y="0"/>
                    <a:pt x="54" y="10"/>
                    <a:pt x="51" y="8"/>
                  </a:cubicBezTo>
                  <a:cubicBezTo>
                    <a:pt x="48" y="5"/>
                    <a:pt x="48" y="1"/>
                    <a:pt x="46" y="1"/>
                  </a:cubicBezTo>
                  <a:cubicBezTo>
                    <a:pt x="44" y="1"/>
                    <a:pt x="42" y="8"/>
                    <a:pt x="39" y="7"/>
                  </a:cubicBezTo>
                  <a:cubicBezTo>
                    <a:pt x="36" y="6"/>
                    <a:pt x="36" y="2"/>
                    <a:pt x="33" y="2"/>
                  </a:cubicBezTo>
                  <a:cubicBezTo>
                    <a:pt x="30" y="2"/>
                    <a:pt x="32" y="10"/>
                    <a:pt x="28" y="9"/>
                  </a:cubicBezTo>
                  <a:cubicBezTo>
                    <a:pt x="27" y="9"/>
                    <a:pt x="26" y="9"/>
                    <a:pt x="26" y="8"/>
                  </a:cubicBezTo>
                  <a:cubicBezTo>
                    <a:pt x="25" y="16"/>
                    <a:pt x="24" y="22"/>
                    <a:pt x="24" y="23"/>
                  </a:cubicBezTo>
                  <a:cubicBezTo>
                    <a:pt x="24" y="26"/>
                    <a:pt x="26" y="66"/>
                    <a:pt x="24" y="71"/>
                  </a:cubicBezTo>
                  <a:cubicBezTo>
                    <a:pt x="22" y="75"/>
                    <a:pt x="21" y="84"/>
                    <a:pt x="21" y="91"/>
                  </a:cubicBezTo>
                  <a:cubicBezTo>
                    <a:pt x="21" y="98"/>
                    <a:pt x="20" y="118"/>
                    <a:pt x="21" y="122"/>
                  </a:cubicBezTo>
                  <a:cubicBezTo>
                    <a:pt x="21" y="125"/>
                    <a:pt x="24" y="127"/>
                    <a:pt x="23" y="130"/>
                  </a:cubicBezTo>
                  <a:cubicBezTo>
                    <a:pt x="21" y="133"/>
                    <a:pt x="19" y="131"/>
                    <a:pt x="19" y="135"/>
                  </a:cubicBezTo>
                  <a:cubicBezTo>
                    <a:pt x="20" y="138"/>
                    <a:pt x="20" y="140"/>
                    <a:pt x="20" y="144"/>
                  </a:cubicBezTo>
                  <a:cubicBezTo>
                    <a:pt x="20" y="148"/>
                    <a:pt x="16" y="154"/>
                    <a:pt x="16" y="161"/>
                  </a:cubicBezTo>
                  <a:cubicBezTo>
                    <a:pt x="16" y="167"/>
                    <a:pt x="18" y="169"/>
                    <a:pt x="22" y="169"/>
                  </a:cubicBezTo>
                  <a:cubicBezTo>
                    <a:pt x="26" y="169"/>
                    <a:pt x="27" y="166"/>
                    <a:pt x="32" y="164"/>
                  </a:cubicBezTo>
                  <a:cubicBezTo>
                    <a:pt x="37" y="162"/>
                    <a:pt x="46" y="158"/>
                    <a:pt x="44" y="160"/>
                  </a:cubicBezTo>
                  <a:cubicBezTo>
                    <a:pt x="43" y="162"/>
                    <a:pt x="39" y="161"/>
                    <a:pt x="41" y="166"/>
                  </a:cubicBezTo>
                  <a:cubicBezTo>
                    <a:pt x="44" y="171"/>
                    <a:pt x="47" y="171"/>
                    <a:pt x="44" y="174"/>
                  </a:cubicBezTo>
                  <a:cubicBezTo>
                    <a:pt x="40" y="177"/>
                    <a:pt x="37" y="180"/>
                    <a:pt x="34" y="179"/>
                  </a:cubicBezTo>
                  <a:cubicBezTo>
                    <a:pt x="31" y="177"/>
                    <a:pt x="28" y="176"/>
                    <a:pt x="28" y="179"/>
                  </a:cubicBezTo>
                  <a:cubicBezTo>
                    <a:pt x="28" y="181"/>
                    <a:pt x="27" y="184"/>
                    <a:pt x="35" y="184"/>
                  </a:cubicBezTo>
                  <a:cubicBezTo>
                    <a:pt x="43" y="184"/>
                    <a:pt x="48" y="180"/>
                    <a:pt x="48" y="181"/>
                  </a:cubicBezTo>
                  <a:cubicBezTo>
                    <a:pt x="49" y="182"/>
                    <a:pt x="44" y="185"/>
                    <a:pt x="41" y="185"/>
                  </a:cubicBezTo>
                  <a:cubicBezTo>
                    <a:pt x="37" y="185"/>
                    <a:pt x="29" y="185"/>
                    <a:pt x="26" y="187"/>
                  </a:cubicBezTo>
                  <a:cubicBezTo>
                    <a:pt x="24" y="190"/>
                    <a:pt x="22" y="193"/>
                    <a:pt x="19" y="194"/>
                  </a:cubicBezTo>
                  <a:cubicBezTo>
                    <a:pt x="16" y="196"/>
                    <a:pt x="16" y="200"/>
                    <a:pt x="11" y="201"/>
                  </a:cubicBezTo>
                  <a:cubicBezTo>
                    <a:pt x="6" y="202"/>
                    <a:pt x="0" y="200"/>
                    <a:pt x="2" y="203"/>
                  </a:cubicBezTo>
                  <a:cubicBezTo>
                    <a:pt x="4" y="205"/>
                    <a:pt x="6" y="209"/>
                    <a:pt x="11" y="209"/>
                  </a:cubicBezTo>
                  <a:cubicBezTo>
                    <a:pt x="16" y="210"/>
                    <a:pt x="18" y="210"/>
                    <a:pt x="23" y="212"/>
                  </a:cubicBezTo>
                  <a:cubicBezTo>
                    <a:pt x="28" y="213"/>
                    <a:pt x="36" y="214"/>
                    <a:pt x="39" y="213"/>
                  </a:cubicBezTo>
                  <a:cubicBezTo>
                    <a:pt x="43" y="211"/>
                    <a:pt x="53" y="208"/>
                    <a:pt x="57" y="207"/>
                  </a:cubicBezTo>
                  <a:cubicBezTo>
                    <a:pt x="62" y="207"/>
                    <a:pt x="74" y="204"/>
                    <a:pt x="80" y="202"/>
                  </a:cubicBezTo>
                  <a:cubicBezTo>
                    <a:pt x="85" y="199"/>
                    <a:pt x="91" y="191"/>
                    <a:pt x="92" y="188"/>
                  </a:cubicBezTo>
                  <a:cubicBezTo>
                    <a:pt x="94" y="184"/>
                    <a:pt x="100" y="181"/>
                    <a:pt x="105" y="178"/>
                  </a:cubicBezTo>
                  <a:cubicBezTo>
                    <a:pt x="110" y="174"/>
                    <a:pt x="120" y="176"/>
                    <a:pt x="121" y="171"/>
                  </a:cubicBezTo>
                  <a:cubicBezTo>
                    <a:pt x="123" y="167"/>
                    <a:pt x="130" y="160"/>
                    <a:pt x="131" y="154"/>
                  </a:cubicBezTo>
                  <a:cubicBezTo>
                    <a:pt x="133" y="148"/>
                    <a:pt x="143" y="132"/>
                    <a:pt x="146" y="126"/>
                  </a:cubicBezTo>
                  <a:cubicBezTo>
                    <a:pt x="146" y="126"/>
                    <a:pt x="146" y="126"/>
                    <a:pt x="146" y="125"/>
                  </a:cubicBezTo>
                  <a:cubicBezTo>
                    <a:pt x="143" y="118"/>
                    <a:pt x="140" y="110"/>
                    <a:pt x="139" y="108"/>
                  </a:cubicBezTo>
                  <a:cubicBezTo>
                    <a:pt x="137" y="104"/>
                    <a:pt x="122" y="98"/>
                    <a:pt x="122" y="93"/>
                  </a:cubicBezTo>
                  <a:cubicBezTo>
                    <a:pt x="122" y="88"/>
                    <a:pt x="114" y="74"/>
                    <a:pt x="110" y="70"/>
                  </a:cubicBezTo>
                  <a:cubicBezTo>
                    <a:pt x="106" y="65"/>
                    <a:pt x="120" y="61"/>
                    <a:pt x="117" y="54"/>
                  </a:cubicBezTo>
                  <a:cubicBezTo>
                    <a:pt x="114" y="46"/>
                    <a:pt x="101" y="46"/>
                    <a:pt x="109" y="42"/>
                  </a:cubicBezTo>
                  <a:cubicBezTo>
                    <a:pt x="117" y="37"/>
                    <a:pt x="116" y="37"/>
                    <a:pt x="114" y="30"/>
                  </a:cubicBezTo>
                  <a:cubicBezTo>
                    <a:pt x="114" y="29"/>
                    <a:pt x="114" y="28"/>
                    <a:pt x="113" y="27"/>
                  </a:cubicBezTo>
                  <a:cubicBezTo>
                    <a:pt x="107" y="27"/>
                    <a:pt x="101" y="27"/>
                    <a:pt x="96" y="24"/>
                  </a:cubicBezTo>
                  <a:close/>
                </a:path>
              </a:pathLst>
            </a:custGeom>
            <a:solidFill>
              <a:srgbClr val="8DC63F"/>
            </a:solidFill>
            <a:ln w="9525">
              <a:solidFill>
                <a:schemeClr val="bg1"/>
              </a:solidFill>
              <a:round/>
              <a:headEnd/>
              <a:tailEnd/>
            </a:ln>
          </p:spPr>
          <p:txBody>
            <a:bodyPr/>
            <a:lstStyle/>
            <a:p>
              <a:endParaRPr lang="en-US"/>
            </a:p>
          </p:txBody>
        </p:sp>
        <p:sp>
          <p:nvSpPr>
            <p:cNvPr id="40" name="Freeform 41"/>
            <p:cNvSpPr>
              <a:spLocks/>
            </p:cNvSpPr>
            <p:nvPr/>
          </p:nvSpPr>
          <p:spPr bwMode="gray">
            <a:xfrm>
              <a:off x="4367" y="3465"/>
              <a:ext cx="118" cy="189"/>
            </a:xfrm>
            <a:custGeom>
              <a:avLst/>
              <a:gdLst>
                <a:gd name="T0" fmla="*/ 1 w 207"/>
                <a:gd name="T1" fmla="*/ 31 h 228"/>
                <a:gd name="T2" fmla="*/ 1 w 207"/>
                <a:gd name="T3" fmla="*/ 24 h 228"/>
                <a:gd name="T4" fmla="*/ 1 w 207"/>
                <a:gd name="T5" fmla="*/ 20 h 228"/>
                <a:gd name="T6" fmla="*/ 1 w 207"/>
                <a:gd name="T7" fmla="*/ 12 h 228"/>
                <a:gd name="T8" fmla="*/ 1 w 207"/>
                <a:gd name="T9" fmla="*/ 6 h 228"/>
                <a:gd name="T10" fmla="*/ 1 w 207"/>
                <a:gd name="T11" fmla="*/ 2 h 228"/>
                <a:gd name="T12" fmla="*/ 1 w 207"/>
                <a:gd name="T13" fmla="*/ 2 h 228"/>
                <a:gd name="T14" fmla="*/ 1 w 207"/>
                <a:gd name="T15" fmla="*/ 0 h 228"/>
                <a:gd name="T16" fmla="*/ 1 w 207"/>
                <a:gd name="T17" fmla="*/ 2 h 228"/>
                <a:gd name="T18" fmla="*/ 1 w 207"/>
                <a:gd name="T19" fmla="*/ 3 h 228"/>
                <a:gd name="T20" fmla="*/ 0 w 207"/>
                <a:gd name="T21" fmla="*/ 6 h 228"/>
                <a:gd name="T22" fmla="*/ 0 w 207"/>
                <a:gd name="T23" fmla="*/ 6 h 228"/>
                <a:gd name="T24" fmla="*/ 1 w 207"/>
                <a:gd name="T25" fmla="*/ 7 h 228"/>
                <a:gd name="T26" fmla="*/ 1 w 207"/>
                <a:gd name="T27" fmla="*/ 9 h 228"/>
                <a:gd name="T28" fmla="*/ 1 w 207"/>
                <a:gd name="T29" fmla="*/ 10 h 228"/>
                <a:gd name="T30" fmla="*/ 1 w 207"/>
                <a:gd name="T31" fmla="*/ 12 h 228"/>
                <a:gd name="T32" fmla="*/ 1 w 207"/>
                <a:gd name="T33" fmla="*/ 15 h 228"/>
                <a:gd name="T34" fmla="*/ 1 w 207"/>
                <a:gd name="T35" fmla="*/ 12 h 228"/>
                <a:gd name="T36" fmla="*/ 1 w 207"/>
                <a:gd name="T37" fmla="*/ 12 h 228"/>
                <a:gd name="T38" fmla="*/ 1 w 207"/>
                <a:gd name="T39" fmla="*/ 12 h 228"/>
                <a:gd name="T40" fmla="*/ 1 w 207"/>
                <a:gd name="T41" fmla="*/ 15 h 228"/>
                <a:gd name="T42" fmla="*/ 1 w 207"/>
                <a:gd name="T43" fmla="*/ 17 h 228"/>
                <a:gd name="T44" fmla="*/ 1 w 207"/>
                <a:gd name="T45" fmla="*/ 17 h 228"/>
                <a:gd name="T46" fmla="*/ 1 w 207"/>
                <a:gd name="T47" fmla="*/ 18 h 228"/>
                <a:gd name="T48" fmla="*/ 1 w 207"/>
                <a:gd name="T49" fmla="*/ 20 h 228"/>
                <a:gd name="T50" fmla="*/ 1 w 207"/>
                <a:gd name="T51" fmla="*/ 22 h 228"/>
                <a:gd name="T52" fmla="*/ 1 w 207"/>
                <a:gd name="T53" fmla="*/ 24 h 228"/>
                <a:gd name="T54" fmla="*/ 1 w 207"/>
                <a:gd name="T55" fmla="*/ 27 h 228"/>
                <a:gd name="T56" fmla="*/ 1 w 207"/>
                <a:gd name="T57" fmla="*/ 27 h 228"/>
                <a:gd name="T58" fmla="*/ 1 w 207"/>
                <a:gd name="T59" fmla="*/ 33 h 228"/>
                <a:gd name="T60" fmla="*/ 1 w 207"/>
                <a:gd name="T61" fmla="*/ 38 h 228"/>
                <a:gd name="T62" fmla="*/ 1 w 207"/>
                <a:gd name="T63" fmla="*/ 38 h 228"/>
                <a:gd name="T64" fmla="*/ 1 w 207"/>
                <a:gd name="T65" fmla="*/ 37 h 228"/>
                <a:gd name="T66" fmla="*/ 1 w 207"/>
                <a:gd name="T67" fmla="*/ 38 h 228"/>
                <a:gd name="T68" fmla="*/ 1 w 207"/>
                <a:gd name="T69" fmla="*/ 37 h 228"/>
                <a:gd name="T70" fmla="*/ 1 w 207"/>
                <a:gd name="T71" fmla="*/ 38 h 228"/>
                <a:gd name="T72" fmla="*/ 1 w 207"/>
                <a:gd name="T73" fmla="*/ 38 h 228"/>
                <a:gd name="T74" fmla="*/ 1 w 207"/>
                <a:gd name="T75" fmla="*/ 42 h 228"/>
                <a:gd name="T76" fmla="*/ 1 w 207"/>
                <a:gd name="T77" fmla="*/ 42 h 228"/>
                <a:gd name="T78" fmla="*/ 1 w 207"/>
                <a:gd name="T79" fmla="*/ 41 h 228"/>
                <a:gd name="T80" fmla="*/ 1 w 207"/>
                <a:gd name="T81" fmla="*/ 38 h 228"/>
                <a:gd name="T82" fmla="*/ 1 w 207"/>
                <a:gd name="T83" fmla="*/ 35 h 228"/>
                <a:gd name="T84" fmla="*/ 1 w 207"/>
                <a:gd name="T85" fmla="*/ 35 h 228"/>
                <a:gd name="T86" fmla="*/ 1 w 207"/>
                <a:gd name="T87" fmla="*/ 33 h 228"/>
                <a:gd name="T88" fmla="*/ 1 w 207"/>
                <a:gd name="T89" fmla="*/ 31 h 22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7"/>
                <a:gd name="T136" fmla="*/ 0 h 228"/>
                <a:gd name="T137" fmla="*/ 207 w 207"/>
                <a:gd name="T138" fmla="*/ 228 h 22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7" h="228">
                  <a:moveTo>
                    <a:pt x="171" y="167"/>
                  </a:moveTo>
                  <a:cubicBezTo>
                    <a:pt x="177" y="160"/>
                    <a:pt x="207" y="135"/>
                    <a:pt x="207" y="130"/>
                  </a:cubicBezTo>
                  <a:cubicBezTo>
                    <a:pt x="207" y="125"/>
                    <a:pt x="207" y="116"/>
                    <a:pt x="201" y="109"/>
                  </a:cubicBezTo>
                  <a:cubicBezTo>
                    <a:pt x="194" y="101"/>
                    <a:pt x="163" y="72"/>
                    <a:pt x="157" y="69"/>
                  </a:cubicBezTo>
                  <a:cubicBezTo>
                    <a:pt x="151" y="65"/>
                    <a:pt x="97" y="32"/>
                    <a:pt x="84" y="30"/>
                  </a:cubicBezTo>
                  <a:cubicBezTo>
                    <a:pt x="78" y="29"/>
                    <a:pt x="66" y="18"/>
                    <a:pt x="55" y="4"/>
                  </a:cubicBezTo>
                  <a:cubicBezTo>
                    <a:pt x="51" y="3"/>
                    <a:pt x="50" y="2"/>
                    <a:pt x="45" y="2"/>
                  </a:cubicBezTo>
                  <a:cubicBezTo>
                    <a:pt x="40" y="2"/>
                    <a:pt x="35" y="0"/>
                    <a:pt x="29" y="0"/>
                  </a:cubicBezTo>
                  <a:cubicBezTo>
                    <a:pt x="24" y="0"/>
                    <a:pt x="24" y="1"/>
                    <a:pt x="21" y="4"/>
                  </a:cubicBezTo>
                  <a:cubicBezTo>
                    <a:pt x="19" y="6"/>
                    <a:pt x="13" y="16"/>
                    <a:pt x="11" y="19"/>
                  </a:cubicBezTo>
                  <a:cubicBezTo>
                    <a:pt x="10" y="21"/>
                    <a:pt x="4" y="27"/>
                    <a:pt x="0" y="31"/>
                  </a:cubicBezTo>
                  <a:cubicBezTo>
                    <a:pt x="0" y="31"/>
                    <a:pt x="0" y="31"/>
                    <a:pt x="0" y="31"/>
                  </a:cubicBezTo>
                  <a:cubicBezTo>
                    <a:pt x="3" y="34"/>
                    <a:pt x="2" y="38"/>
                    <a:pt x="4" y="41"/>
                  </a:cubicBezTo>
                  <a:cubicBezTo>
                    <a:pt x="5" y="43"/>
                    <a:pt x="3" y="44"/>
                    <a:pt x="10" y="49"/>
                  </a:cubicBezTo>
                  <a:cubicBezTo>
                    <a:pt x="16" y="53"/>
                    <a:pt x="18" y="50"/>
                    <a:pt x="19" y="55"/>
                  </a:cubicBezTo>
                  <a:cubicBezTo>
                    <a:pt x="20" y="60"/>
                    <a:pt x="20" y="65"/>
                    <a:pt x="22" y="69"/>
                  </a:cubicBezTo>
                  <a:cubicBezTo>
                    <a:pt x="24" y="74"/>
                    <a:pt x="23" y="80"/>
                    <a:pt x="28" y="79"/>
                  </a:cubicBezTo>
                  <a:cubicBezTo>
                    <a:pt x="33" y="78"/>
                    <a:pt x="35" y="73"/>
                    <a:pt x="39" y="69"/>
                  </a:cubicBezTo>
                  <a:cubicBezTo>
                    <a:pt x="44" y="64"/>
                    <a:pt x="45" y="63"/>
                    <a:pt x="50" y="64"/>
                  </a:cubicBezTo>
                  <a:cubicBezTo>
                    <a:pt x="54" y="64"/>
                    <a:pt x="62" y="62"/>
                    <a:pt x="62" y="65"/>
                  </a:cubicBezTo>
                  <a:cubicBezTo>
                    <a:pt x="63" y="68"/>
                    <a:pt x="70" y="76"/>
                    <a:pt x="73" y="80"/>
                  </a:cubicBezTo>
                  <a:cubicBezTo>
                    <a:pt x="77" y="85"/>
                    <a:pt x="82" y="88"/>
                    <a:pt x="87" y="88"/>
                  </a:cubicBezTo>
                  <a:cubicBezTo>
                    <a:pt x="92" y="88"/>
                    <a:pt x="95" y="87"/>
                    <a:pt x="99" y="88"/>
                  </a:cubicBezTo>
                  <a:cubicBezTo>
                    <a:pt x="103" y="90"/>
                    <a:pt x="107" y="97"/>
                    <a:pt x="110" y="99"/>
                  </a:cubicBezTo>
                  <a:cubicBezTo>
                    <a:pt x="113" y="101"/>
                    <a:pt x="119" y="105"/>
                    <a:pt x="119" y="109"/>
                  </a:cubicBezTo>
                  <a:cubicBezTo>
                    <a:pt x="119" y="113"/>
                    <a:pt x="125" y="118"/>
                    <a:pt x="120" y="120"/>
                  </a:cubicBezTo>
                  <a:cubicBezTo>
                    <a:pt x="116" y="122"/>
                    <a:pt x="109" y="126"/>
                    <a:pt x="106" y="130"/>
                  </a:cubicBezTo>
                  <a:cubicBezTo>
                    <a:pt x="103" y="133"/>
                    <a:pt x="98" y="142"/>
                    <a:pt x="95" y="143"/>
                  </a:cubicBezTo>
                  <a:cubicBezTo>
                    <a:pt x="92" y="143"/>
                    <a:pt x="88" y="145"/>
                    <a:pt x="85" y="149"/>
                  </a:cubicBezTo>
                  <a:cubicBezTo>
                    <a:pt x="82" y="153"/>
                    <a:pt x="75" y="172"/>
                    <a:pt x="74" y="179"/>
                  </a:cubicBezTo>
                  <a:cubicBezTo>
                    <a:pt x="73" y="183"/>
                    <a:pt x="72" y="198"/>
                    <a:pt x="71" y="209"/>
                  </a:cubicBezTo>
                  <a:cubicBezTo>
                    <a:pt x="71" y="210"/>
                    <a:pt x="72" y="210"/>
                    <a:pt x="73" y="210"/>
                  </a:cubicBezTo>
                  <a:cubicBezTo>
                    <a:pt x="77" y="211"/>
                    <a:pt x="75" y="203"/>
                    <a:pt x="78" y="203"/>
                  </a:cubicBezTo>
                  <a:cubicBezTo>
                    <a:pt x="81" y="203"/>
                    <a:pt x="81" y="207"/>
                    <a:pt x="84" y="208"/>
                  </a:cubicBezTo>
                  <a:cubicBezTo>
                    <a:pt x="87" y="209"/>
                    <a:pt x="89" y="202"/>
                    <a:pt x="91" y="202"/>
                  </a:cubicBezTo>
                  <a:cubicBezTo>
                    <a:pt x="93" y="202"/>
                    <a:pt x="93" y="206"/>
                    <a:pt x="96" y="209"/>
                  </a:cubicBezTo>
                  <a:cubicBezTo>
                    <a:pt x="99" y="211"/>
                    <a:pt x="99" y="201"/>
                    <a:pt x="103" y="205"/>
                  </a:cubicBezTo>
                  <a:cubicBezTo>
                    <a:pt x="107" y="209"/>
                    <a:pt x="133" y="220"/>
                    <a:pt x="141" y="225"/>
                  </a:cubicBezTo>
                  <a:cubicBezTo>
                    <a:pt x="146" y="228"/>
                    <a:pt x="152" y="228"/>
                    <a:pt x="158" y="228"/>
                  </a:cubicBezTo>
                  <a:cubicBezTo>
                    <a:pt x="157" y="224"/>
                    <a:pt x="154" y="222"/>
                    <a:pt x="155" y="219"/>
                  </a:cubicBezTo>
                  <a:cubicBezTo>
                    <a:pt x="157" y="214"/>
                    <a:pt x="162" y="210"/>
                    <a:pt x="162" y="205"/>
                  </a:cubicBezTo>
                  <a:cubicBezTo>
                    <a:pt x="162" y="199"/>
                    <a:pt x="149" y="190"/>
                    <a:pt x="161" y="189"/>
                  </a:cubicBezTo>
                  <a:cubicBezTo>
                    <a:pt x="166" y="189"/>
                    <a:pt x="173" y="190"/>
                    <a:pt x="179" y="191"/>
                  </a:cubicBezTo>
                  <a:cubicBezTo>
                    <a:pt x="180" y="186"/>
                    <a:pt x="180" y="181"/>
                    <a:pt x="180" y="178"/>
                  </a:cubicBezTo>
                  <a:cubicBezTo>
                    <a:pt x="180" y="171"/>
                    <a:pt x="166" y="173"/>
                    <a:pt x="171" y="167"/>
                  </a:cubicBezTo>
                  <a:close/>
                </a:path>
              </a:pathLst>
            </a:custGeom>
            <a:solidFill>
              <a:srgbClr val="8DC63F"/>
            </a:solidFill>
            <a:ln w="9525">
              <a:solidFill>
                <a:schemeClr val="bg1"/>
              </a:solidFill>
              <a:round/>
              <a:headEnd/>
              <a:tailEnd/>
            </a:ln>
          </p:spPr>
          <p:txBody>
            <a:bodyPr/>
            <a:lstStyle/>
            <a:p>
              <a:endParaRPr lang="en-US"/>
            </a:p>
          </p:txBody>
        </p:sp>
        <p:sp>
          <p:nvSpPr>
            <p:cNvPr id="41" name="Freeform 42"/>
            <p:cNvSpPr>
              <a:spLocks/>
            </p:cNvSpPr>
            <p:nvPr/>
          </p:nvSpPr>
          <p:spPr bwMode="gray">
            <a:xfrm>
              <a:off x="4506" y="3496"/>
              <a:ext cx="63" cy="81"/>
            </a:xfrm>
            <a:custGeom>
              <a:avLst/>
              <a:gdLst>
                <a:gd name="T0" fmla="*/ 1 w 111"/>
                <a:gd name="T1" fmla="*/ 9 h 97"/>
                <a:gd name="T2" fmla="*/ 1 w 111"/>
                <a:gd name="T3" fmla="*/ 7 h 97"/>
                <a:gd name="T4" fmla="*/ 1 w 111"/>
                <a:gd name="T5" fmla="*/ 5 h 97"/>
                <a:gd name="T6" fmla="*/ 1 w 111"/>
                <a:gd name="T7" fmla="*/ 5 h 97"/>
                <a:gd name="T8" fmla="*/ 1 w 111"/>
                <a:gd name="T9" fmla="*/ 3 h 97"/>
                <a:gd name="T10" fmla="*/ 1 w 111"/>
                <a:gd name="T11" fmla="*/ 3 h 97"/>
                <a:gd name="T12" fmla="*/ 1 w 111"/>
                <a:gd name="T13" fmla="*/ 3 h 97"/>
                <a:gd name="T14" fmla="*/ 1 w 111"/>
                <a:gd name="T15" fmla="*/ 3 h 97"/>
                <a:gd name="T16" fmla="*/ 1 w 111"/>
                <a:gd name="T17" fmla="*/ 3 h 97"/>
                <a:gd name="T18" fmla="*/ 1 w 111"/>
                <a:gd name="T19" fmla="*/ 6 h 97"/>
                <a:gd name="T20" fmla="*/ 1 w 111"/>
                <a:gd name="T21" fmla="*/ 8 h 97"/>
                <a:gd name="T22" fmla="*/ 1 w 111"/>
                <a:gd name="T23" fmla="*/ 6 h 97"/>
                <a:gd name="T24" fmla="*/ 0 w 111"/>
                <a:gd name="T25" fmla="*/ 8 h 97"/>
                <a:gd name="T26" fmla="*/ 1 w 111"/>
                <a:gd name="T27" fmla="*/ 19 h 97"/>
                <a:gd name="T28" fmla="*/ 1 w 111"/>
                <a:gd name="T29" fmla="*/ 16 h 97"/>
                <a:gd name="T30" fmla="*/ 1 w 111"/>
                <a:gd name="T31" fmla="*/ 13 h 97"/>
                <a:gd name="T32" fmla="*/ 1 w 111"/>
                <a:gd name="T33" fmla="*/ 11 h 97"/>
                <a:gd name="T34" fmla="*/ 1 w 111"/>
                <a:gd name="T35" fmla="*/ 9 h 9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1"/>
                <a:gd name="T55" fmla="*/ 0 h 97"/>
                <a:gd name="T56" fmla="*/ 111 w 111"/>
                <a:gd name="T57" fmla="*/ 97 h 9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1" h="97">
                  <a:moveTo>
                    <a:pt x="107" y="47"/>
                  </a:moveTo>
                  <a:cubicBezTo>
                    <a:pt x="102" y="42"/>
                    <a:pt x="106" y="39"/>
                    <a:pt x="102" y="35"/>
                  </a:cubicBezTo>
                  <a:cubicBezTo>
                    <a:pt x="97" y="31"/>
                    <a:pt x="97" y="27"/>
                    <a:pt x="89" y="24"/>
                  </a:cubicBezTo>
                  <a:cubicBezTo>
                    <a:pt x="82" y="22"/>
                    <a:pt x="79" y="24"/>
                    <a:pt x="75" y="22"/>
                  </a:cubicBezTo>
                  <a:cubicBezTo>
                    <a:pt x="71" y="19"/>
                    <a:pt x="70" y="17"/>
                    <a:pt x="67" y="17"/>
                  </a:cubicBezTo>
                  <a:cubicBezTo>
                    <a:pt x="65" y="17"/>
                    <a:pt x="70" y="15"/>
                    <a:pt x="74" y="13"/>
                  </a:cubicBezTo>
                  <a:cubicBezTo>
                    <a:pt x="71" y="5"/>
                    <a:pt x="71" y="5"/>
                    <a:pt x="71" y="5"/>
                  </a:cubicBezTo>
                  <a:cubicBezTo>
                    <a:pt x="68" y="5"/>
                    <a:pt x="66" y="4"/>
                    <a:pt x="65" y="4"/>
                  </a:cubicBezTo>
                  <a:cubicBezTo>
                    <a:pt x="58" y="0"/>
                    <a:pt x="42" y="2"/>
                    <a:pt x="34" y="7"/>
                  </a:cubicBezTo>
                  <a:cubicBezTo>
                    <a:pt x="38" y="14"/>
                    <a:pt x="45" y="22"/>
                    <a:pt x="45" y="26"/>
                  </a:cubicBezTo>
                  <a:cubicBezTo>
                    <a:pt x="46" y="31"/>
                    <a:pt x="37" y="36"/>
                    <a:pt x="33" y="40"/>
                  </a:cubicBezTo>
                  <a:cubicBezTo>
                    <a:pt x="28" y="44"/>
                    <a:pt x="10" y="28"/>
                    <a:pt x="5" y="28"/>
                  </a:cubicBezTo>
                  <a:cubicBezTo>
                    <a:pt x="3" y="29"/>
                    <a:pt x="2" y="33"/>
                    <a:pt x="0" y="39"/>
                  </a:cubicBezTo>
                  <a:cubicBezTo>
                    <a:pt x="19" y="58"/>
                    <a:pt x="41" y="80"/>
                    <a:pt x="59" y="97"/>
                  </a:cubicBezTo>
                  <a:cubicBezTo>
                    <a:pt x="69" y="88"/>
                    <a:pt x="81" y="82"/>
                    <a:pt x="85" y="82"/>
                  </a:cubicBezTo>
                  <a:cubicBezTo>
                    <a:pt x="93" y="81"/>
                    <a:pt x="87" y="74"/>
                    <a:pt x="93" y="69"/>
                  </a:cubicBezTo>
                  <a:cubicBezTo>
                    <a:pt x="97" y="65"/>
                    <a:pt x="106" y="57"/>
                    <a:pt x="111" y="51"/>
                  </a:cubicBezTo>
                  <a:cubicBezTo>
                    <a:pt x="109" y="50"/>
                    <a:pt x="108" y="48"/>
                    <a:pt x="107" y="47"/>
                  </a:cubicBezTo>
                  <a:close/>
                </a:path>
              </a:pathLst>
            </a:custGeom>
            <a:solidFill>
              <a:srgbClr val="8DC63F"/>
            </a:solidFill>
            <a:ln w="9525">
              <a:solidFill>
                <a:schemeClr val="bg1"/>
              </a:solidFill>
              <a:round/>
              <a:headEnd/>
              <a:tailEnd/>
            </a:ln>
          </p:spPr>
          <p:txBody>
            <a:bodyPr/>
            <a:lstStyle/>
            <a:p>
              <a:endParaRPr lang="en-US"/>
            </a:p>
          </p:txBody>
        </p:sp>
        <p:sp>
          <p:nvSpPr>
            <p:cNvPr id="42" name="Freeform 43"/>
            <p:cNvSpPr>
              <a:spLocks/>
            </p:cNvSpPr>
            <p:nvPr/>
          </p:nvSpPr>
          <p:spPr bwMode="gray">
            <a:xfrm>
              <a:off x="4489" y="3371"/>
              <a:ext cx="148" cy="112"/>
            </a:xfrm>
            <a:custGeom>
              <a:avLst/>
              <a:gdLst>
                <a:gd name="T0" fmla="*/ 1 w 261"/>
                <a:gd name="T1" fmla="*/ 18 h 136"/>
                <a:gd name="T2" fmla="*/ 1 w 261"/>
                <a:gd name="T3" fmla="*/ 17 h 136"/>
                <a:gd name="T4" fmla="*/ 1 w 261"/>
                <a:gd name="T5" fmla="*/ 17 h 136"/>
                <a:gd name="T6" fmla="*/ 1 w 261"/>
                <a:gd name="T7" fmla="*/ 21 h 136"/>
                <a:gd name="T8" fmla="*/ 1 w 261"/>
                <a:gd name="T9" fmla="*/ 24 h 136"/>
                <a:gd name="T10" fmla="*/ 1 w 261"/>
                <a:gd name="T11" fmla="*/ 24 h 136"/>
                <a:gd name="T12" fmla="*/ 2 w 261"/>
                <a:gd name="T13" fmla="*/ 21 h 136"/>
                <a:gd name="T14" fmla="*/ 2 w 261"/>
                <a:gd name="T15" fmla="*/ 21 h 136"/>
                <a:gd name="T16" fmla="*/ 2 w 261"/>
                <a:gd name="T17" fmla="*/ 20 h 136"/>
                <a:gd name="T18" fmla="*/ 2 w 261"/>
                <a:gd name="T19" fmla="*/ 18 h 136"/>
                <a:gd name="T20" fmla="*/ 2 w 261"/>
                <a:gd name="T21" fmla="*/ 17 h 136"/>
                <a:gd name="T22" fmla="*/ 2 w 261"/>
                <a:gd name="T23" fmla="*/ 16 h 136"/>
                <a:gd name="T24" fmla="*/ 2 w 261"/>
                <a:gd name="T25" fmla="*/ 15 h 136"/>
                <a:gd name="T26" fmla="*/ 2 w 261"/>
                <a:gd name="T27" fmla="*/ 15 h 136"/>
                <a:gd name="T28" fmla="*/ 2 w 261"/>
                <a:gd name="T29" fmla="*/ 15 h 136"/>
                <a:gd name="T30" fmla="*/ 1 w 261"/>
                <a:gd name="T31" fmla="*/ 12 h 136"/>
                <a:gd name="T32" fmla="*/ 1 w 261"/>
                <a:gd name="T33" fmla="*/ 7 h 136"/>
                <a:gd name="T34" fmla="*/ 1 w 261"/>
                <a:gd name="T35" fmla="*/ 2 h 136"/>
                <a:gd name="T36" fmla="*/ 1 w 261"/>
                <a:gd name="T37" fmla="*/ 2 h 136"/>
                <a:gd name="T38" fmla="*/ 1 w 261"/>
                <a:gd name="T39" fmla="*/ 2 h 136"/>
                <a:gd name="T40" fmla="*/ 1 w 261"/>
                <a:gd name="T41" fmla="*/ 4 h 136"/>
                <a:gd name="T42" fmla="*/ 1 w 261"/>
                <a:gd name="T43" fmla="*/ 4 h 136"/>
                <a:gd name="T44" fmla="*/ 1 w 261"/>
                <a:gd name="T45" fmla="*/ 7 h 136"/>
                <a:gd name="T46" fmla="*/ 1 w 261"/>
                <a:gd name="T47" fmla="*/ 10 h 136"/>
                <a:gd name="T48" fmla="*/ 1 w 261"/>
                <a:gd name="T49" fmla="*/ 10 h 136"/>
                <a:gd name="T50" fmla="*/ 1 w 261"/>
                <a:gd name="T51" fmla="*/ 10 h 136"/>
                <a:gd name="T52" fmla="*/ 1 w 261"/>
                <a:gd name="T53" fmla="*/ 7 h 136"/>
                <a:gd name="T54" fmla="*/ 1 w 261"/>
                <a:gd name="T55" fmla="*/ 9 h 136"/>
                <a:gd name="T56" fmla="*/ 1 w 261"/>
                <a:gd name="T57" fmla="*/ 9 h 136"/>
                <a:gd name="T58" fmla="*/ 1 w 261"/>
                <a:gd name="T59" fmla="*/ 6 h 136"/>
                <a:gd name="T60" fmla="*/ 1 w 261"/>
                <a:gd name="T61" fmla="*/ 2 h 136"/>
                <a:gd name="T62" fmla="*/ 1 w 261"/>
                <a:gd name="T63" fmla="*/ 3 h 136"/>
                <a:gd name="T64" fmla="*/ 1 w 261"/>
                <a:gd name="T65" fmla="*/ 5 h 136"/>
                <a:gd name="T66" fmla="*/ 0 w 261"/>
                <a:gd name="T67" fmla="*/ 6 h 136"/>
                <a:gd name="T68" fmla="*/ 1 w 261"/>
                <a:gd name="T69" fmla="*/ 18 h 136"/>
                <a:gd name="T70" fmla="*/ 1 w 261"/>
                <a:gd name="T71" fmla="*/ 18 h 1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61"/>
                <a:gd name="T109" fmla="*/ 0 h 136"/>
                <a:gd name="T110" fmla="*/ 261 w 261"/>
                <a:gd name="T111" fmla="*/ 136 h 1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61" h="136">
                  <a:moveTo>
                    <a:pt x="111" y="106"/>
                  </a:moveTo>
                  <a:cubicBezTo>
                    <a:pt x="113" y="102"/>
                    <a:pt x="118" y="96"/>
                    <a:pt x="128" y="96"/>
                  </a:cubicBezTo>
                  <a:cubicBezTo>
                    <a:pt x="138" y="96"/>
                    <a:pt x="152" y="96"/>
                    <a:pt x="155" y="101"/>
                  </a:cubicBezTo>
                  <a:cubicBezTo>
                    <a:pt x="159" y="106"/>
                    <a:pt x="165" y="114"/>
                    <a:pt x="174" y="117"/>
                  </a:cubicBezTo>
                  <a:cubicBezTo>
                    <a:pt x="183" y="120"/>
                    <a:pt x="184" y="136"/>
                    <a:pt x="189" y="135"/>
                  </a:cubicBezTo>
                  <a:cubicBezTo>
                    <a:pt x="195" y="134"/>
                    <a:pt x="211" y="136"/>
                    <a:pt x="212" y="133"/>
                  </a:cubicBezTo>
                  <a:cubicBezTo>
                    <a:pt x="213" y="130"/>
                    <a:pt x="226" y="125"/>
                    <a:pt x="235" y="122"/>
                  </a:cubicBezTo>
                  <a:cubicBezTo>
                    <a:pt x="235" y="120"/>
                    <a:pt x="236" y="118"/>
                    <a:pt x="239" y="118"/>
                  </a:cubicBezTo>
                  <a:cubicBezTo>
                    <a:pt x="242" y="118"/>
                    <a:pt x="249" y="116"/>
                    <a:pt x="250" y="113"/>
                  </a:cubicBezTo>
                  <a:cubicBezTo>
                    <a:pt x="251" y="110"/>
                    <a:pt x="250" y="106"/>
                    <a:pt x="253" y="104"/>
                  </a:cubicBezTo>
                  <a:cubicBezTo>
                    <a:pt x="256" y="102"/>
                    <a:pt x="260" y="102"/>
                    <a:pt x="260" y="99"/>
                  </a:cubicBezTo>
                  <a:cubicBezTo>
                    <a:pt x="260" y="96"/>
                    <a:pt x="261" y="95"/>
                    <a:pt x="257" y="92"/>
                  </a:cubicBezTo>
                  <a:cubicBezTo>
                    <a:pt x="254" y="90"/>
                    <a:pt x="251" y="90"/>
                    <a:pt x="252" y="87"/>
                  </a:cubicBezTo>
                  <a:cubicBezTo>
                    <a:pt x="252" y="87"/>
                    <a:pt x="252" y="86"/>
                    <a:pt x="253" y="85"/>
                  </a:cubicBezTo>
                  <a:cubicBezTo>
                    <a:pt x="246" y="85"/>
                    <a:pt x="235" y="87"/>
                    <a:pt x="232" y="88"/>
                  </a:cubicBezTo>
                  <a:cubicBezTo>
                    <a:pt x="229" y="89"/>
                    <a:pt x="195" y="74"/>
                    <a:pt x="193" y="64"/>
                  </a:cubicBezTo>
                  <a:cubicBezTo>
                    <a:pt x="192" y="54"/>
                    <a:pt x="209" y="48"/>
                    <a:pt x="198" y="36"/>
                  </a:cubicBezTo>
                  <a:cubicBezTo>
                    <a:pt x="187" y="24"/>
                    <a:pt x="171" y="18"/>
                    <a:pt x="163" y="9"/>
                  </a:cubicBezTo>
                  <a:cubicBezTo>
                    <a:pt x="155" y="0"/>
                    <a:pt x="155" y="14"/>
                    <a:pt x="148" y="14"/>
                  </a:cubicBezTo>
                  <a:cubicBezTo>
                    <a:pt x="147" y="14"/>
                    <a:pt x="145" y="14"/>
                    <a:pt x="142" y="14"/>
                  </a:cubicBezTo>
                  <a:cubicBezTo>
                    <a:pt x="143" y="17"/>
                    <a:pt x="144" y="21"/>
                    <a:pt x="145" y="23"/>
                  </a:cubicBezTo>
                  <a:cubicBezTo>
                    <a:pt x="146" y="27"/>
                    <a:pt x="139" y="24"/>
                    <a:pt x="136" y="24"/>
                  </a:cubicBezTo>
                  <a:cubicBezTo>
                    <a:pt x="133" y="24"/>
                    <a:pt x="134" y="30"/>
                    <a:pt x="135" y="36"/>
                  </a:cubicBezTo>
                  <a:cubicBezTo>
                    <a:pt x="135" y="42"/>
                    <a:pt x="141" y="51"/>
                    <a:pt x="144" y="57"/>
                  </a:cubicBezTo>
                  <a:cubicBezTo>
                    <a:pt x="146" y="64"/>
                    <a:pt x="143" y="62"/>
                    <a:pt x="139" y="60"/>
                  </a:cubicBezTo>
                  <a:cubicBezTo>
                    <a:pt x="134" y="58"/>
                    <a:pt x="130" y="60"/>
                    <a:pt x="120" y="60"/>
                  </a:cubicBezTo>
                  <a:cubicBezTo>
                    <a:pt x="110" y="60"/>
                    <a:pt x="97" y="43"/>
                    <a:pt x="92" y="41"/>
                  </a:cubicBezTo>
                  <a:cubicBezTo>
                    <a:pt x="87" y="38"/>
                    <a:pt x="89" y="49"/>
                    <a:pt x="86" y="52"/>
                  </a:cubicBezTo>
                  <a:cubicBezTo>
                    <a:pt x="84" y="55"/>
                    <a:pt x="81" y="52"/>
                    <a:pt x="77" y="52"/>
                  </a:cubicBezTo>
                  <a:cubicBezTo>
                    <a:pt x="72" y="51"/>
                    <a:pt x="76" y="40"/>
                    <a:pt x="75" y="35"/>
                  </a:cubicBezTo>
                  <a:cubicBezTo>
                    <a:pt x="75" y="29"/>
                    <a:pt x="59" y="16"/>
                    <a:pt x="55" y="14"/>
                  </a:cubicBezTo>
                  <a:cubicBezTo>
                    <a:pt x="51" y="13"/>
                    <a:pt x="41" y="17"/>
                    <a:pt x="34" y="20"/>
                  </a:cubicBezTo>
                  <a:cubicBezTo>
                    <a:pt x="27" y="23"/>
                    <a:pt x="16" y="26"/>
                    <a:pt x="4" y="29"/>
                  </a:cubicBezTo>
                  <a:cubicBezTo>
                    <a:pt x="2" y="29"/>
                    <a:pt x="1" y="30"/>
                    <a:pt x="0" y="30"/>
                  </a:cubicBezTo>
                  <a:cubicBezTo>
                    <a:pt x="24" y="53"/>
                    <a:pt x="64" y="90"/>
                    <a:pt x="79" y="105"/>
                  </a:cubicBezTo>
                  <a:cubicBezTo>
                    <a:pt x="93" y="107"/>
                    <a:pt x="109" y="108"/>
                    <a:pt x="111" y="106"/>
                  </a:cubicBezTo>
                  <a:close/>
                </a:path>
              </a:pathLst>
            </a:custGeom>
            <a:solidFill>
              <a:srgbClr val="8DC63F"/>
            </a:solidFill>
            <a:ln w="9525">
              <a:solidFill>
                <a:schemeClr val="bg1"/>
              </a:solidFill>
              <a:round/>
              <a:headEnd/>
              <a:tailEnd/>
            </a:ln>
          </p:spPr>
          <p:txBody>
            <a:bodyPr/>
            <a:lstStyle/>
            <a:p>
              <a:endParaRPr lang="en-US"/>
            </a:p>
          </p:txBody>
        </p:sp>
        <p:sp>
          <p:nvSpPr>
            <p:cNvPr id="43" name="Freeform 44"/>
            <p:cNvSpPr>
              <a:spLocks/>
            </p:cNvSpPr>
            <p:nvPr/>
          </p:nvSpPr>
          <p:spPr bwMode="gray">
            <a:xfrm>
              <a:off x="4522" y="3450"/>
              <a:ext cx="118" cy="70"/>
            </a:xfrm>
            <a:custGeom>
              <a:avLst/>
              <a:gdLst>
                <a:gd name="T0" fmla="*/ 1 w 207"/>
                <a:gd name="T1" fmla="*/ 10 h 84"/>
                <a:gd name="T2" fmla="*/ 1 w 207"/>
                <a:gd name="T3" fmla="*/ 8 h 84"/>
                <a:gd name="T4" fmla="*/ 1 w 207"/>
                <a:gd name="T5" fmla="*/ 7 h 84"/>
                <a:gd name="T6" fmla="*/ 1 w 207"/>
                <a:gd name="T7" fmla="*/ 6 h 84"/>
                <a:gd name="T8" fmla="*/ 1 w 207"/>
                <a:gd name="T9" fmla="*/ 7 h 84"/>
                <a:gd name="T10" fmla="*/ 1 w 207"/>
                <a:gd name="T11" fmla="*/ 6 h 84"/>
                <a:gd name="T12" fmla="*/ 1 w 207"/>
                <a:gd name="T13" fmla="*/ 5 h 84"/>
                <a:gd name="T14" fmla="*/ 1 w 207"/>
                <a:gd name="T15" fmla="*/ 7 h 84"/>
                <a:gd name="T16" fmla="*/ 1 w 207"/>
                <a:gd name="T17" fmla="*/ 8 h 84"/>
                <a:gd name="T18" fmla="*/ 1 w 207"/>
                <a:gd name="T19" fmla="*/ 4 h 84"/>
                <a:gd name="T20" fmla="*/ 1 w 207"/>
                <a:gd name="T21" fmla="*/ 2 h 84"/>
                <a:gd name="T22" fmla="*/ 1 w 207"/>
                <a:gd name="T23" fmla="*/ 0 h 84"/>
                <a:gd name="T24" fmla="*/ 1 w 207"/>
                <a:gd name="T25" fmla="*/ 2 h 84"/>
                <a:gd name="T26" fmla="*/ 1 w 207"/>
                <a:gd name="T27" fmla="*/ 2 h 84"/>
                <a:gd name="T28" fmla="*/ 1 w 207"/>
                <a:gd name="T29" fmla="*/ 3 h 84"/>
                <a:gd name="T30" fmla="*/ 1 w 207"/>
                <a:gd name="T31" fmla="*/ 10 h 84"/>
                <a:gd name="T32" fmla="*/ 1 w 207"/>
                <a:gd name="T33" fmla="*/ 12 h 84"/>
                <a:gd name="T34" fmla="*/ 1 w 207"/>
                <a:gd name="T35" fmla="*/ 12 h 84"/>
                <a:gd name="T36" fmla="*/ 1 w 207"/>
                <a:gd name="T37" fmla="*/ 12 h 84"/>
                <a:gd name="T38" fmla="*/ 1 w 207"/>
                <a:gd name="T39" fmla="*/ 12 h 84"/>
                <a:gd name="T40" fmla="*/ 1 w 207"/>
                <a:gd name="T41" fmla="*/ 11 h 84"/>
                <a:gd name="T42" fmla="*/ 1 w 207"/>
                <a:gd name="T43" fmla="*/ 12 h 84"/>
                <a:gd name="T44" fmla="*/ 1 w 207"/>
                <a:gd name="T45" fmla="*/ 13 h 84"/>
                <a:gd name="T46" fmla="*/ 1 w 207"/>
                <a:gd name="T47" fmla="*/ 14 h 84"/>
                <a:gd name="T48" fmla="*/ 1 w 207"/>
                <a:gd name="T49" fmla="*/ 16 h 84"/>
                <a:gd name="T50" fmla="*/ 1 w 207"/>
                <a:gd name="T51" fmla="*/ 16 h 84"/>
                <a:gd name="T52" fmla="*/ 1 w 207"/>
                <a:gd name="T53" fmla="*/ 13 h 84"/>
                <a:gd name="T54" fmla="*/ 1 w 207"/>
                <a:gd name="T55" fmla="*/ 12 h 84"/>
                <a:gd name="T56" fmla="*/ 1 w 207"/>
                <a:gd name="T57" fmla="*/ 10 h 8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7"/>
                <a:gd name="T88" fmla="*/ 0 h 84"/>
                <a:gd name="T89" fmla="*/ 207 w 207"/>
                <a:gd name="T90" fmla="*/ 84 h 8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7" h="84">
                  <a:moveTo>
                    <a:pt x="205" y="51"/>
                  </a:moveTo>
                  <a:cubicBezTo>
                    <a:pt x="203" y="47"/>
                    <a:pt x="203" y="44"/>
                    <a:pt x="201" y="42"/>
                  </a:cubicBezTo>
                  <a:cubicBezTo>
                    <a:pt x="199" y="39"/>
                    <a:pt x="196" y="36"/>
                    <a:pt x="195" y="36"/>
                  </a:cubicBezTo>
                  <a:cubicBezTo>
                    <a:pt x="193" y="36"/>
                    <a:pt x="190" y="29"/>
                    <a:pt x="189" y="29"/>
                  </a:cubicBezTo>
                  <a:cubicBezTo>
                    <a:pt x="187" y="29"/>
                    <a:pt x="183" y="38"/>
                    <a:pt x="179" y="36"/>
                  </a:cubicBezTo>
                  <a:cubicBezTo>
                    <a:pt x="175" y="34"/>
                    <a:pt x="174" y="33"/>
                    <a:pt x="175" y="29"/>
                  </a:cubicBezTo>
                  <a:cubicBezTo>
                    <a:pt x="175" y="28"/>
                    <a:pt x="175" y="27"/>
                    <a:pt x="176" y="26"/>
                  </a:cubicBezTo>
                  <a:cubicBezTo>
                    <a:pt x="167" y="29"/>
                    <a:pt x="154" y="34"/>
                    <a:pt x="153" y="37"/>
                  </a:cubicBezTo>
                  <a:cubicBezTo>
                    <a:pt x="152" y="40"/>
                    <a:pt x="136" y="38"/>
                    <a:pt x="130" y="39"/>
                  </a:cubicBezTo>
                  <a:cubicBezTo>
                    <a:pt x="125" y="40"/>
                    <a:pt x="124" y="24"/>
                    <a:pt x="115" y="21"/>
                  </a:cubicBezTo>
                  <a:cubicBezTo>
                    <a:pt x="106" y="18"/>
                    <a:pt x="100" y="10"/>
                    <a:pt x="96" y="5"/>
                  </a:cubicBezTo>
                  <a:cubicBezTo>
                    <a:pt x="93" y="0"/>
                    <a:pt x="79" y="0"/>
                    <a:pt x="69" y="0"/>
                  </a:cubicBezTo>
                  <a:cubicBezTo>
                    <a:pt x="59" y="0"/>
                    <a:pt x="54" y="6"/>
                    <a:pt x="52" y="10"/>
                  </a:cubicBezTo>
                  <a:cubicBezTo>
                    <a:pt x="50" y="12"/>
                    <a:pt x="34" y="11"/>
                    <a:pt x="20" y="9"/>
                  </a:cubicBezTo>
                  <a:cubicBezTo>
                    <a:pt x="23" y="13"/>
                    <a:pt x="25" y="15"/>
                    <a:pt x="26" y="16"/>
                  </a:cubicBezTo>
                  <a:cubicBezTo>
                    <a:pt x="28" y="21"/>
                    <a:pt x="4" y="43"/>
                    <a:pt x="1" y="50"/>
                  </a:cubicBezTo>
                  <a:cubicBezTo>
                    <a:pt x="0" y="53"/>
                    <a:pt x="2" y="58"/>
                    <a:pt x="5" y="63"/>
                  </a:cubicBezTo>
                  <a:cubicBezTo>
                    <a:pt x="13" y="58"/>
                    <a:pt x="29" y="56"/>
                    <a:pt x="36" y="60"/>
                  </a:cubicBezTo>
                  <a:cubicBezTo>
                    <a:pt x="41" y="62"/>
                    <a:pt x="70" y="62"/>
                    <a:pt x="87" y="62"/>
                  </a:cubicBezTo>
                  <a:cubicBezTo>
                    <a:pt x="89" y="61"/>
                    <a:pt x="91" y="60"/>
                    <a:pt x="93" y="60"/>
                  </a:cubicBezTo>
                  <a:cubicBezTo>
                    <a:pt x="97" y="60"/>
                    <a:pt x="103" y="58"/>
                    <a:pt x="110" y="57"/>
                  </a:cubicBezTo>
                  <a:cubicBezTo>
                    <a:pt x="117" y="56"/>
                    <a:pt x="122" y="60"/>
                    <a:pt x="130" y="62"/>
                  </a:cubicBezTo>
                  <a:cubicBezTo>
                    <a:pt x="139" y="63"/>
                    <a:pt x="145" y="64"/>
                    <a:pt x="152" y="67"/>
                  </a:cubicBezTo>
                  <a:cubicBezTo>
                    <a:pt x="158" y="70"/>
                    <a:pt x="162" y="72"/>
                    <a:pt x="170" y="72"/>
                  </a:cubicBezTo>
                  <a:cubicBezTo>
                    <a:pt x="177" y="72"/>
                    <a:pt x="190" y="81"/>
                    <a:pt x="193" y="82"/>
                  </a:cubicBezTo>
                  <a:cubicBezTo>
                    <a:pt x="196" y="83"/>
                    <a:pt x="198" y="84"/>
                    <a:pt x="198" y="80"/>
                  </a:cubicBezTo>
                  <a:cubicBezTo>
                    <a:pt x="198" y="76"/>
                    <a:pt x="199" y="71"/>
                    <a:pt x="201" y="70"/>
                  </a:cubicBezTo>
                  <a:cubicBezTo>
                    <a:pt x="203" y="70"/>
                    <a:pt x="206" y="64"/>
                    <a:pt x="206" y="60"/>
                  </a:cubicBezTo>
                  <a:cubicBezTo>
                    <a:pt x="206" y="55"/>
                    <a:pt x="207" y="54"/>
                    <a:pt x="205" y="51"/>
                  </a:cubicBezTo>
                  <a:close/>
                </a:path>
              </a:pathLst>
            </a:custGeom>
            <a:solidFill>
              <a:srgbClr val="8DC63F"/>
            </a:solidFill>
            <a:ln w="9525">
              <a:solidFill>
                <a:schemeClr val="bg1"/>
              </a:solidFill>
              <a:round/>
              <a:headEnd/>
              <a:tailEnd/>
            </a:ln>
          </p:spPr>
          <p:txBody>
            <a:bodyPr/>
            <a:lstStyle/>
            <a:p>
              <a:endParaRPr lang="en-US"/>
            </a:p>
          </p:txBody>
        </p:sp>
        <p:sp>
          <p:nvSpPr>
            <p:cNvPr id="44" name="Freeform 45"/>
            <p:cNvSpPr>
              <a:spLocks/>
            </p:cNvSpPr>
            <p:nvPr/>
          </p:nvSpPr>
          <p:spPr bwMode="gray">
            <a:xfrm>
              <a:off x="4449" y="3392"/>
              <a:ext cx="90" cy="140"/>
            </a:xfrm>
            <a:custGeom>
              <a:avLst/>
              <a:gdLst>
                <a:gd name="T0" fmla="*/ 1 w 158"/>
                <a:gd name="T1" fmla="*/ 25 h 171"/>
                <a:gd name="T2" fmla="*/ 1 w 158"/>
                <a:gd name="T3" fmla="*/ 28 h 171"/>
                <a:gd name="T4" fmla="*/ 1 w 158"/>
                <a:gd name="T5" fmla="*/ 25 h 171"/>
                <a:gd name="T6" fmla="*/ 1 w 158"/>
                <a:gd name="T7" fmla="*/ 20 h 171"/>
                <a:gd name="T8" fmla="*/ 1 w 158"/>
                <a:gd name="T9" fmla="*/ 13 h 171"/>
                <a:gd name="T10" fmla="*/ 1 w 158"/>
                <a:gd name="T11" fmla="*/ 2 h 171"/>
                <a:gd name="T12" fmla="*/ 1 w 158"/>
                <a:gd name="T13" fmla="*/ 1 h 171"/>
                <a:gd name="T14" fmla="*/ 1 w 158"/>
                <a:gd name="T15" fmla="*/ 2 h 171"/>
                <a:gd name="T16" fmla="*/ 1 w 158"/>
                <a:gd name="T17" fmla="*/ 5 h 171"/>
                <a:gd name="T18" fmla="*/ 1 w 158"/>
                <a:gd name="T19" fmla="*/ 3 h 171"/>
                <a:gd name="T20" fmla="*/ 1 w 158"/>
                <a:gd name="T21" fmla="*/ 2 h 171"/>
                <a:gd name="T22" fmla="*/ 0 w 158"/>
                <a:gd name="T23" fmla="*/ 2 h 171"/>
                <a:gd name="T24" fmla="*/ 1 w 158"/>
                <a:gd name="T25" fmla="*/ 7 h 171"/>
                <a:gd name="T26" fmla="*/ 1 w 158"/>
                <a:gd name="T27" fmla="*/ 11 h 171"/>
                <a:gd name="T28" fmla="*/ 1 w 158"/>
                <a:gd name="T29" fmla="*/ 13 h 171"/>
                <a:gd name="T30" fmla="*/ 1 w 158"/>
                <a:gd name="T31" fmla="*/ 20 h 171"/>
                <a:gd name="T32" fmla="*/ 1 w 158"/>
                <a:gd name="T33" fmla="*/ 28 h 171"/>
                <a:gd name="T34" fmla="*/ 1 w 158"/>
                <a:gd name="T35" fmla="*/ 25 h 17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8"/>
                <a:gd name="T55" fmla="*/ 0 h 171"/>
                <a:gd name="T56" fmla="*/ 158 w 158"/>
                <a:gd name="T57" fmla="*/ 171 h 17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8" h="171">
                  <a:moveTo>
                    <a:pt x="106" y="155"/>
                  </a:moveTo>
                  <a:cubicBezTo>
                    <a:pt x="111" y="155"/>
                    <a:pt x="129" y="171"/>
                    <a:pt x="134" y="167"/>
                  </a:cubicBezTo>
                  <a:cubicBezTo>
                    <a:pt x="138" y="163"/>
                    <a:pt x="147" y="158"/>
                    <a:pt x="146" y="153"/>
                  </a:cubicBezTo>
                  <a:cubicBezTo>
                    <a:pt x="146" y="147"/>
                    <a:pt x="128" y="129"/>
                    <a:pt x="131" y="121"/>
                  </a:cubicBezTo>
                  <a:cubicBezTo>
                    <a:pt x="134" y="114"/>
                    <a:pt x="158" y="92"/>
                    <a:pt x="156" y="87"/>
                  </a:cubicBezTo>
                  <a:cubicBezTo>
                    <a:pt x="154" y="83"/>
                    <a:pt x="100" y="34"/>
                    <a:pt x="71" y="5"/>
                  </a:cubicBezTo>
                  <a:cubicBezTo>
                    <a:pt x="61" y="6"/>
                    <a:pt x="57" y="1"/>
                    <a:pt x="56" y="1"/>
                  </a:cubicBezTo>
                  <a:cubicBezTo>
                    <a:pt x="55" y="0"/>
                    <a:pt x="46" y="9"/>
                    <a:pt x="43" y="13"/>
                  </a:cubicBezTo>
                  <a:cubicBezTo>
                    <a:pt x="39" y="18"/>
                    <a:pt x="40" y="22"/>
                    <a:pt x="38" y="27"/>
                  </a:cubicBezTo>
                  <a:cubicBezTo>
                    <a:pt x="36" y="32"/>
                    <a:pt x="32" y="24"/>
                    <a:pt x="29" y="20"/>
                  </a:cubicBezTo>
                  <a:cubicBezTo>
                    <a:pt x="26" y="16"/>
                    <a:pt x="23" y="18"/>
                    <a:pt x="13" y="17"/>
                  </a:cubicBezTo>
                  <a:cubicBezTo>
                    <a:pt x="5" y="16"/>
                    <a:pt x="3" y="15"/>
                    <a:pt x="0" y="13"/>
                  </a:cubicBezTo>
                  <a:cubicBezTo>
                    <a:pt x="6" y="35"/>
                    <a:pt x="15" y="43"/>
                    <a:pt x="22" y="47"/>
                  </a:cubicBezTo>
                  <a:cubicBezTo>
                    <a:pt x="31" y="51"/>
                    <a:pt x="30" y="62"/>
                    <a:pt x="32" y="71"/>
                  </a:cubicBezTo>
                  <a:cubicBezTo>
                    <a:pt x="33" y="81"/>
                    <a:pt x="64" y="77"/>
                    <a:pt x="72" y="87"/>
                  </a:cubicBezTo>
                  <a:cubicBezTo>
                    <a:pt x="80" y="98"/>
                    <a:pt x="60" y="117"/>
                    <a:pt x="59" y="121"/>
                  </a:cubicBezTo>
                  <a:cubicBezTo>
                    <a:pt x="59" y="123"/>
                    <a:pt x="78" y="142"/>
                    <a:pt x="101" y="166"/>
                  </a:cubicBezTo>
                  <a:cubicBezTo>
                    <a:pt x="103" y="160"/>
                    <a:pt x="104" y="156"/>
                    <a:pt x="106" y="155"/>
                  </a:cubicBezTo>
                  <a:close/>
                </a:path>
              </a:pathLst>
            </a:custGeom>
            <a:solidFill>
              <a:srgbClr val="8DC63F"/>
            </a:solidFill>
            <a:ln w="9525">
              <a:solidFill>
                <a:schemeClr val="bg1"/>
              </a:solidFill>
              <a:round/>
              <a:headEnd/>
              <a:tailEnd/>
            </a:ln>
          </p:spPr>
          <p:txBody>
            <a:bodyPr/>
            <a:lstStyle/>
            <a:p>
              <a:endParaRPr lang="en-US"/>
            </a:p>
          </p:txBody>
        </p:sp>
        <p:sp>
          <p:nvSpPr>
            <p:cNvPr id="45" name="Freeform 46"/>
            <p:cNvSpPr>
              <a:spLocks/>
            </p:cNvSpPr>
            <p:nvPr/>
          </p:nvSpPr>
          <p:spPr bwMode="gray">
            <a:xfrm>
              <a:off x="4539" y="3538"/>
              <a:ext cx="75" cy="100"/>
            </a:xfrm>
            <a:custGeom>
              <a:avLst/>
              <a:gdLst>
                <a:gd name="T0" fmla="*/ 1 w 132"/>
                <a:gd name="T1" fmla="*/ 3 h 121"/>
                <a:gd name="T2" fmla="*/ 1 w 132"/>
                <a:gd name="T3" fmla="*/ 6 h 121"/>
                <a:gd name="T4" fmla="*/ 0 w 132"/>
                <a:gd name="T5" fmla="*/ 8 h 121"/>
                <a:gd name="T6" fmla="*/ 1 w 132"/>
                <a:gd name="T7" fmla="*/ 12 h 121"/>
                <a:gd name="T8" fmla="*/ 1 w 132"/>
                <a:gd name="T9" fmla="*/ 12 h 121"/>
                <a:gd name="T10" fmla="*/ 1 w 132"/>
                <a:gd name="T11" fmla="*/ 13 h 121"/>
                <a:gd name="T12" fmla="*/ 1 w 132"/>
                <a:gd name="T13" fmla="*/ 16 h 121"/>
                <a:gd name="T14" fmla="*/ 1 w 132"/>
                <a:gd name="T15" fmla="*/ 17 h 121"/>
                <a:gd name="T16" fmla="*/ 1 w 132"/>
                <a:gd name="T17" fmla="*/ 19 h 121"/>
                <a:gd name="T18" fmla="*/ 1 w 132"/>
                <a:gd name="T19" fmla="*/ 21 h 121"/>
                <a:gd name="T20" fmla="*/ 1 w 132"/>
                <a:gd name="T21" fmla="*/ 21 h 121"/>
                <a:gd name="T22" fmla="*/ 1 w 132"/>
                <a:gd name="T23" fmla="*/ 21 h 121"/>
                <a:gd name="T24" fmla="*/ 1 w 132"/>
                <a:gd name="T25" fmla="*/ 17 h 121"/>
                <a:gd name="T26" fmla="*/ 1 w 132"/>
                <a:gd name="T27" fmla="*/ 14 h 121"/>
                <a:gd name="T28" fmla="*/ 1 w 132"/>
                <a:gd name="T29" fmla="*/ 14 h 121"/>
                <a:gd name="T30" fmla="*/ 1 w 132"/>
                <a:gd name="T31" fmla="*/ 12 h 121"/>
                <a:gd name="T32" fmla="*/ 1 w 132"/>
                <a:gd name="T33" fmla="*/ 10 h 121"/>
                <a:gd name="T34" fmla="*/ 1 w 132"/>
                <a:gd name="T35" fmla="*/ 8 h 121"/>
                <a:gd name="T36" fmla="*/ 1 w 132"/>
                <a:gd name="T37" fmla="*/ 6 h 121"/>
                <a:gd name="T38" fmla="*/ 1 w 132"/>
                <a:gd name="T39" fmla="*/ 2 h 121"/>
                <a:gd name="T40" fmla="*/ 1 w 132"/>
                <a:gd name="T41" fmla="*/ 0 h 121"/>
                <a:gd name="T42" fmla="*/ 1 w 132"/>
                <a:gd name="T43" fmla="*/ 3 h 12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2"/>
                <a:gd name="T67" fmla="*/ 0 h 121"/>
                <a:gd name="T68" fmla="*/ 132 w 132"/>
                <a:gd name="T69" fmla="*/ 121 h 12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2" h="121">
                  <a:moveTo>
                    <a:pt x="34" y="18"/>
                  </a:moveTo>
                  <a:cubicBezTo>
                    <a:pt x="28" y="23"/>
                    <a:pt x="34" y="30"/>
                    <a:pt x="26" y="31"/>
                  </a:cubicBezTo>
                  <a:cubicBezTo>
                    <a:pt x="22" y="31"/>
                    <a:pt x="10" y="37"/>
                    <a:pt x="0" y="46"/>
                  </a:cubicBezTo>
                  <a:cubicBezTo>
                    <a:pt x="11" y="56"/>
                    <a:pt x="20" y="65"/>
                    <a:pt x="25" y="70"/>
                  </a:cubicBezTo>
                  <a:cubicBezTo>
                    <a:pt x="26" y="69"/>
                    <a:pt x="27" y="69"/>
                    <a:pt x="27" y="69"/>
                  </a:cubicBezTo>
                  <a:cubicBezTo>
                    <a:pt x="27" y="69"/>
                    <a:pt x="31" y="71"/>
                    <a:pt x="35" y="74"/>
                  </a:cubicBezTo>
                  <a:cubicBezTo>
                    <a:pt x="38" y="77"/>
                    <a:pt x="47" y="86"/>
                    <a:pt x="51" y="90"/>
                  </a:cubicBezTo>
                  <a:cubicBezTo>
                    <a:pt x="54" y="94"/>
                    <a:pt x="59" y="99"/>
                    <a:pt x="62" y="101"/>
                  </a:cubicBezTo>
                  <a:cubicBezTo>
                    <a:pt x="66" y="103"/>
                    <a:pt x="72" y="106"/>
                    <a:pt x="77" y="109"/>
                  </a:cubicBezTo>
                  <a:cubicBezTo>
                    <a:pt x="82" y="112"/>
                    <a:pt x="87" y="117"/>
                    <a:pt x="92" y="119"/>
                  </a:cubicBezTo>
                  <a:cubicBezTo>
                    <a:pt x="97" y="121"/>
                    <a:pt x="104" y="119"/>
                    <a:pt x="107" y="118"/>
                  </a:cubicBezTo>
                  <a:cubicBezTo>
                    <a:pt x="110" y="117"/>
                    <a:pt x="115" y="118"/>
                    <a:pt x="120" y="111"/>
                  </a:cubicBezTo>
                  <a:cubicBezTo>
                    <a:pt x="125" y="104"/>
                    <a:pt x="128" y="101"/>
                    <a:pt x="130" y="98"/>
                  </a:cubicBezTo>
                  <a:cubicBezTo>
                    <a:pt x="131" y="95"/>
                    <a:pt x="130" y="88"/>
                    <a:pt x="130" y="83"/>
                  </a:cubicBezTo>
                  <a:cubicBezTo>
                    <a:pt x="130" y="78"/>
                    <a:pt x="132" y="76"/>
                    <a:pt x="126" y="75"/>
                  </a:cubicBezTo>
                  <a:cubicBezTo>
                    <a:pt x="120" y="74"/>
                    <a:pt x="117" y="73"/>
                    <a:pt x="117" y="68"/>
                  </a:cubicBezTo>
                  <a:cubicBezTo>
                    <a:pt x="117" y="63"/>
                    <a:pt x="116" y="59"/>
                    <a:pt x="112" y="56"/>
                  </a:cubicBezTo>
                  <a:cubicBezTo>
                    <a:pt x="108" y="52"/>
                    <a:pt x="101" y="47"/>
                    <a:pt x="97" y="43"/>
                  </a:cubicBezTo>
                  <a:cubicBezTo>
                    <a:pt x="92" y="38"/>
                    <a:pt x="86" y="32"/>
                    <a:pt x="84" y="29"/>
                  </a:cubicBezTo>
                  <a:cubicBezTo>
                    <a:pt x="81" y="25"/>
                    <a:pt x="70" y="14"/>
                    <a:pt x="65" y="11"/>
                  </a:cubicBezTo>
                  <a:cubicBezTo>
                    <a:pt x="61" y="8"/>
                    <a:pt x="56" y="4"/>
                    <a:pt x="52" y="0"/>
                  </a:cubicBezTo>
                  <a:cubicBezTo>
                    <a:pt x="47" y="6"/>
                    <a:pt x="38" y="14"/>
                    <a:pt x="34" y="18"/>
                  </a:cubicBezTo>
                  <a:close/>
                </a:path>
              </a:pathLst>
            </a:custGeom>
            <a:solidFill>
              <a:srgbClr val="8DC63F"/>
            </a:solidFill>
            <a:ln w="9525">
              <a:solidFill>
                <a:schemeClr val="bg1"/>
              </a:solidFill>
              <a:round/>
              <a:headEnd/>
              <a:tailEnd/>
            </a:ln>
          </p:spPr>
          <p:txBody>
            <a:bodyPr/>
            <a:lstStyle/>
            <a:p>
              <a:endParaRPr lang="en-US"/>
            </a:p>
          </p:txBody>
        </p:sp>
        <p:sp>
          <p:nvSpPr>
            <p:cNvPr id="46" name="Freeform 47"/>
            <p:cNvSpPr>
              <a:spLocks/>
            </p:cNvSpPr>
            <p:nvPr/>
          </p:nvSpPr>
          <p:spPr bwMode="gray">
            <a:xfrm>
              <a:off x="4709" y="3280"/>
              <a:ext cx="174" cy="174"/>
            </a:xfrm>
            <a:custGeom>
              <a:avLst/>
              <a:gdLst>
                <a:gd name="T0" fmla="*/ 2 w 307"/>
                <a:gd name="T1" fmla="*/ 6 h 212"/>
                <a:gd name="T2" fmla="*/ 2 w 307"/>
                <a:gd name="T3" fmla="*/ 3 h 212"/>
                <a:gd name="T4" fmla="*/ 2 w 307"/>
                <a:gd name="T5" fmla="*/ 2 h 212"/>
                <a:gd name="T6" fmla="*/ 2 w 307"/>
                <a:gd name="T7" fmla="*/ 1 h 212"/>
                <a:gd name="T8" fmla="*/ 2 w 307"/>
                <a:gd name="T9" fmla="*/ 2 h 212"/>
                <a:gd name="T10" fmla="*/ 1 w 307"/>
                <a:gd name="T11" fmla="*/ 2 h 212"/>
                <a:gd name="T12" fmla="*/ 1 w 307"/>
                <a:gd name="T13" fmla="*/ 2 h 212"/>
                <a:gd name="T14" fmla="*/ 1 w 307"/>
                <a:gd name="T15" fmla="*/ 7 h 212"/>
                <a:gd name="T16" fmla="*/ 1 w 307"/>
                <a:gd name="T17" fmla="*/ 10 h 212"/>
                <a:gd name="T18" fmla="*/ 1 w 307"/>
                <a:gd name="T19" fmla="*/ 14 h 212"/>
                <a:gd name="T20" fmla="*/ 1 w 307"/>
                <a:gd name="T21" fmla="*/ 9 h 212"/>
                <a:gd name="T22" fmla="*/ 1 w 307"/>
                <a:gd name="T23" fmla="*/ 9 h 212"/>
                <a:gd name="T24" fmla="*/ 1 w 307"/>
                <a:gd name="T25" fmla="*/ 7 h 212"/>
                <a:gd name="T26" fmla="*/ 1 w 307"/>
                <a:gd name="T27" fmla="*/ 17 h 212"/>
                <a:gd name="T28" fmla="*/ 1 w 307"/>
                <a:gd name="T29" fmla="*/ 19 h 212"/>
                <a:gd name="T30" fmla="*/ 1 w 307"/>
                <a:gd name="T31" fmla="*/ 21 h 212"/>
                <a:gd name="T32" fmla="*/ 1 w 307"/>
                <a:gd name="T33" fmla="*/ 25 h 212"/>
                <a:gd name="T34" fmla="*/ 1 w 307"/>
                <a:gd name="T35" fmla="*/ 30 h 212"/>
                <a:gd name="T36" fmla="*/ 1 w 307"/>
                <a:gd name="T37" fmla="*/ 36 h 212"/>
                <a:gd name="T38" fmla="*/ 1 w 307"/>
                <a:gd name="T39" fmla="*/ 36 h 212"/>
                <a:gd name="T40" fmla="*/ 1 w 307"/>
                <a:gd name="T41" fmla="*/ 34 h 212"/>
                <a:gd name="T42" fmla="*/ 1 w 307"/>
                <a:gd name="T43" fmla="*/ 32 h 212"/>
                <a:gd name="T44" fmla="*/ 1 w 307"/>
                <a:gd name="T45" fmla="*/ 30 h 212"/>
                <a:gd name="T46" fmla="*/ 1 w 307"/>
                <a:gd name="T47" fmla="*/ 32 h 212"/>
                <a:gd name="T48" fmla="*/ 1 w 307"/>
                <a:gd name="T49" fmla="*/ 28 h 212"/>
                <a:gd name="T50" fmla="*/ 1 w 307"/>
                <a:gd name="T51" fmla="*/ 25 h 212"/>
                <a:gd name="T52" fmla="*/ 1 w 307"/>
                <a:gd name="T53" fmla="*/ 23 h 212"/>
                <a:gd name="T54" fmla="*/ 1 w 307"/>
                <a:gd name="T55" fmla="*/ 22 h 212"/>
                <a:gd name="T56" fmla="*/ 1 w 307"/>
                <a:gd name="T57" fmla="*/ 21 h 212"/>
                <a:gd name="T58" fmla="*/ 1 w 307"/>
                <a:gd name="T59" fmla="*/ 20 h 212"/>
                <a:gd name="T60" fmla="*/ 1 w 307"/>
                <a:gd name="T61" fmla="*/ 19 h 212"/>
                <a:gd name="T62" fmla="*/ 1 w 307"/>
                <a:gd name="T63" fmla="*/ 17 h 212"/>
                <a:gd name="T64" fmla="*/ 2 w 307"/>
                <a:gd name="T65" fmla="*/ 14 h 212"/>
                <a:gd name="T66" fmla="*/ 2 w 307"/>
                <a:gd name="T67" fmla="*/ 14 h 212"/>
                <a:gd name="T68" fmla="*/ 2 w 307"/>
                <a:gd name="T69" fmla="*/ 14 h 212"/>
                <a:gd name="T70" fmla="*/ 2 w 307"/>
                <a:gd name="T71" fmla="*/ 11 h 212"/>
                <a:gd name="T72" fmla="*/ 2 w 307"/>
                <a:gd name="T73" fmla="*/ 9 h 212"/>
                <a:gd name="T74" fmla="*/ 2 w 307"/>
                <a:gd name="T75" fmla="*/ 9 h 212"/>
                <a:gd name="T76" fmla="*/ 2 w 307"/>
                <a:gd name="T77" fmla="*/ 9 h 212"/>
                <a:gd name="T78" fmla="*/ 2 w 307"/>
                <a:gd name="T79" fmla="*/ 7 h 212"/>
                <a:gd name="T80" fmla="*/ 2 w 307"/>
                <a:gd name="T81" fmla="*/ 6 h 21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7"/>
                <a:gd name="T124" fmla="*/ 0 h 212"/>
                <a:gd name="T125" fmla="*/ 307 w 307"/>
                <a:gd name="T126" fmla="*/ 212 h 21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7" h="212">
                  <a:moveTo>
                    <a:pt x="282" y="33"/>
                  </a:moveTo>
                  <a:cubicBezTo>
                    <a:pt x="275" y="33"/>
                    <a:pt x="278" y="21"/>
                    <a:pt x="273" y="21"/>
                  </a:cubicBezTo>
                  <a:cubicBezTo>
                    <a:pt x="267" y="21"/>
                    <a:pt x="265" y="9"/>
                    <a:pt x="261" y="4"/>
                  </a:cubicBezTo>
                  <a:cubicBezTo>
                    <a:pt x="259" y="1"/>
                    <a:pt x="253" y="0"/>
                    <a:pt x="246" y="1"/>
                  </a:cubicBezTo>
                  <a:cubicBezTo>
                    <a:pt x="246" y="5"/>
                    <a:pt x="246" y="10"/>
                    <a:pt x="243" y="13"/>
                  </a:cubicBezTo>
                  <a:cubicBezTo>
                    <a:pt x="237" y="21"/>
                    <a:pt x="231" y="6"/>
                    <a:pt x="218" y="11"/>
                  </a:cubicBezTo>
                  <a:cubicBezTo>
                    <a:pt x="205" y="15"/>
                    <a:pt x="199" y="5"/>
                    <a:pt x="189" y="9"/>
                  </a:cubicBezTo>
                  <a:cubicBezTo>
                    <a:pt x="179" y="13"/>
                    <a:pt x="190" y="32"/>
                    <a:pt x="191" y="40"/>
                  </a:cubicBezTo>
                  <a:cubicBezTo>
                    <a:pt x="191" y="48"/>
                    <a:pt x="161" y="59"/>
                    <a:pt x="154" y="60"/>
                  </a:cubicBezTo>
                  <a:cubicBezTo>
                    <a:pt x="147" y="61"/>
                    <a:pt x="145" y="75"/>
                    <a:pt x="138" y="80"/>
                  </a:cubicBezTo>
                  <a:cubicBezTo>
                    <a:pt x="131" y="85"/>
                    <a:pt x="131" y="57"/>
                    <a:pt x="127" y="57"/>
                  </a:cubicBezTo>
                  <a:cubicBezTo>
                    <a:pt x="123" y="57"/>
                    <a:pt x="65" y="56"/>
                    <a:pt x="58" y="53"/>
                  </a:cubicBezTo>
                  <a:cubicBezTo>
                    <a:pt x="54" y="51"/>
                    <a:pt x="46" y="47"/>
                    <a:pt x="38" y="43"/>
                  </a:cubicBezTo>
                  <a:cubicBezTo>
                    <a:pt x="24" y="64"/>
                    <a:pt x="7" y="94"/>
                    <a:pt x="8" y="97"/>
                  </a:cubicBezTo>
                  <a:cubicBezTo>
                    <a:pt x="9" y="103"/>
                    <a:pt x="4" y="108"/>
                    <a:pt x="2" y="113"/>
                  </a:cubicBezTo>
                  <a:cubicBezTo>
                    <a:pt x="0" y="117"/>
                    <a:pt x="19" y="119"/>
                    <a:pt x="24" y="123"/>
                  </a:cubicBezTo>
                  <a:cubicBezTo>
                    <a:pt x="29" y="126"/>
                    <a:pt x="38" y="141"/>
                    <a:pt x="38" y="149"/>
                  </a:cubicBezTo>
                  <a:cubicBezTo>
                    <a:pt x="38" y="154"/>
                    <a:pt x="27" y="164"/>
                    <a:pt x="19" y="172"/>
                  </a:cubicBezTo>
                  <a:cubicBezTo>
                    <a:pt x="25" y="182"/>
                    <a:pt x="33" y="198"/>
                    <a:pt x="40" y="212"/>
                  </a:cubicBezTo>
                  <a:cubicBezTo>
                    <a:pt x="41" y="211"/>
                    <a:pt x="43" y="211"/>
                    <a:pt x="44" y="210"/>
                  </a:cubicBezTo>
                  <a:cubicBezTo>
                    <a:pt x="49" y="209"/>
                    <a:pt x="64" y="201"/>
                    <a:pt x="71" y="198"/>
                  </a:cubicBezTo>
                  <a:cubicBezTo>
                    <a:pt x="78" y="195"/>
                    <a:pt x="84" y="191"/>
                    <a:pt x="88" y="187"/>
                  </a:cubicBezTo>
                  <a:cubicBezTo>
                    <a:pt x="93" y="183"/>
                    <a:pt x="101" y="180"/>
                    <a:pt x="105" y="181"/>
                  </a:cubicBezTo>
                  <a:cubicBezTo>
                    <a:pt x="109" y="182"/>
                    <a:pt x="121" y="185"/>
                    <a:pt x="123" y="185"/>
                  </a:cubicBezTo>
                  <a:cubicBezTo>
                    <a:pt x="125" y="184"/>
                    <a:pt x="134" y="170"/>
                    <a:pt x="135" y="165"/>
                  </a:cubicBezTo>
                  <a:cubicBezTo>
                    <a:pt x="136" y="160"/>
                    <a:pt x="138" y="147"/>
                    <a:pt x="147" y="142"/>
                  </a:cubicBezTo>
                  <a:cubicBezTo>
                    <a:pt x="155" y="137"/>
                    <a:pt x="160" y="138"/>
                    <a:pt x="165" y="135"/>
                  </a:cubicBezTo>
                  <a:cubicBezTo>
                    <a:pt x="170" y="132"/>
                    <a:pt x="181" y="132"/>
                    <a:pt x="184" y="133"/>
                  </a:cubicBezTo>
                  <a:cubicBezTo>
                    <a:pt x="187" y="134"/>
                    <a:pt x="195" y="129"/>
                    <a:pt x="197" y="124"/>
                  </a:cubicBezTo>
                  <a:cubicBezTo>
                    <a:pt x="199" y="120"/>
                    <a:pt x="201" y="117"/>
                    <a:pt x="204" y="115"/>
                  </a:cubicBezTo>
                  <a:cubicBezTo>
                    <a:pt x="208" y="114"/>
                    <a:pt x="215" y="113"/>
                    <a:pt x="220" y="111"/>
                  </a:cubicBezTo>
                  <a:cubicBezTo>
                    <a:pt x="225" y="109"/>
                    <a:pt x="223" y="108"/>
                    <a:pt x="227" y="99"/>
                  </a:cubicBezTo>
                  <a:cubicBezTo>
                    <a:pt x="230" y="91"/>
                    <a:pt x="238" y="85"/>
                    <a:pt x="244" y="82"/>
                  </a:cubicBezTo>
                  <a:cubicBezTo>
                    <a:pt x="249" y="79"/>
                    <a:pt x="254" y="78"/>
                    <a:pt x="261" y="78"/>
                  </a:cubicBezTo>
                  <a:cubicBezTo>
                    <a:pt x="269" y="79"/>
                    <a:pt x="274" y="84"/>
                    <a:pt x="277" y="78"/>
                  </a:cubicBezTo>
                  <a:cubicBezTo>
                    <a:pt x="279" y="72"/>
                    <a:pt x="277" y="65"/>
                    <a:pt x="282" y="62"/>
                  </a:cubicBezTo>
                  <a:cubicBezTo>
                    <a:pt x="287" y="58"/>
                    <a:pt x="289" y="54"/>
                    <a:pt x="294" y="54"/>
                  </a:cubicBezTo>
                  <a:cubicBezTo>
                    <a:pt x="298" y="54"/>
                    <a:pt x="302" y="51"/>
                    <a:pt x="307" y="51"/>
                  </a:cubicBezTo>
                  <a:cubicBezTo>
                    <a:pt x="307" y="51"/>
                    <a:pt x="307" y="51"/>
                    <a:pt x="307" y="51"/>
                  </a:cubicBezTo>
                  <a:cubicBezTo>
                    <a:pt x="307" y="48"/>
                    <a:pt x="307" y="46"/>
                    <a:pt x="307" y="45"/>
                  </a:cubicBezTo>
                  <a:cubicBezTo>
                    <a:pt x="306" y="39"/>
                    <a:pt x="289" y="33"/>
                    <a:pt x="282" y="33"/>
                  </a:cubicBezTo>
                  <a:close/>
                </a:path>
              </a:pathLst>
            </a:custGeom>
            <a:solidFill>
              <a:srgbClr val="8DC63F"/>
            </a:solidFill>
            <a:ln w="9525">
              <a:solidFill>
                <a:schemeClr val="bg1"/>
              </a:solidFill>
              <a:round/>
              <a:headEnd/>
              <a:tailEnd/>
            </a:ln>
          </p:spPr>
          <p:txBody>
            <a:bodyPr/>
            <a:lstStyle/>
            <a:p>
              <a:endParaRPr lang="en-US"/>
            </a:p>
          </p:txBody>
        </p:sp>
        <p:sp>
          <p:nvSpPr>
            <p:cNvPr id="47" name="Freeform 48"/>
            <p:cNvSpPr>
              <a:spLocks/>
            </p:cNvSpPr>
            <p:nvPr/>
          </p:nvSpPr>
          <p:spPr bwMode="gray">
            <a:xfrm>
              <a:off x="4630" y="3280"/>
              <a:ext cx="101" cy="192"/>
            </a:xfrm>
            <a:custGeom>
              <a:avLst/>
              <a:gdLst>
                <a:gd name="T0" fmla="*/ 1 w 177"/>
                <a:gd name="T1" fmla="*/ 22 h 232"/>
                <a:gd name="T2" fmla="*/ 1 w 177"/>
                <a:gd name="T3" fmla="*/ 21 h 232"/>
                <a:gd name="T4" fmla="*/ 1 w 177"/>
                <a:gd name="T5" fmla="*/ 18 h 232"/>
                <a:gd name="T6" fmla="*/ 1 w 177"/>
                <a:gd name="T7" fmla="*/ 8 h 232"/>
                <a:gd name="T8" fmla="*/ 1 w 177"/>
                <a:gd name="T9" fmla="*/ 7 h 232"/>
                <a:gd name="T10" fmla="*/ 1 w 177"/>
                <a:gd name="T11" fmla="*/ 4 h 232"/>
                <a:gd name="T12" fmla="*/ 1 w 177"/>
                <a:gd name="T13" fmla="*/ 2 h 232"/>
                <a:gd name="T14" fmla="*/ 1 w 177"/>
                <a:gd name="T15" fmla="*/ 2 h 232"/>
                <a:gd name="T16" fmla="*/ 1 w 177"/>
                <a:gd name="T17" fmla="*/ 0 h 232"/>
                <a:gd name="T18" fmla="*/ 1 w 177"/>
                <a:gd name="T19" fmla="*/ 2 h 232"/>
                <a:gd name="T20" fmla="*/ 1 w 177"/>
                <a:gd name="T21" fmla="*/ 5 h 232"/>
                <a:gd name="T22" fmla="*/ 1 w 177"/>
                <a:gd name="T23" fmla="*/ 10 h 232"/>
                <a:gd name="T24" fmla="*/ 1 w 177"/>
                <a:gd name="T25" fmla="*/ 14 h 232"/>
                <a:gd name="T26" fmla="*/ 1 w 177"/>
                <a:gd name="T27" fmla="*/ 15 h 232"/>
                <a:gd name="T28" fmla="*/ 1 w 177"/>
                <a:gd name="T29" fmla="*/ 19 h 232"/>
                <a:gd name="T30" fmla="*/ 1 w 177"/>
                <a:gd name="T31" fmla="*/ 21 h 232"/>
                <a:gd name="T32" fmla="*/ 1 w 177"/>
                <a:gd name="T33" fmla="*/ 21 h 232"/>
                <a:gd name="T34" fmla="*/ 1 w 177"/>
                <a:gd name="T35" fmla="*/ 30 h 232"/>
                <a:gd name="T36" fmla="*/ 1 w 177"/>
                <a:gd name="T37" fmla="*/ 31 h 232"/>
                <a:gd name="T38" fmla="*/ 0 w 177"/>
                <a:gd name="T39" fmla="*/ 31 h 232"/>
                <a:gd name="T40" fmla="*/ 1 w 177"/>
                <a:gd name="T41" fmla="*/ 34 h 232"/>
                <a:gd name="T42" fmla="*/ 1 w 177"/>
                <a:gd name="T43" fmla="*/ 34 h 232"/>
                <a:gd name="T44" fmla="*/ 1 w 177"/>
                <a:gd name="T45" fmla="*/ 34 h 232"/>
                <a:gd name="T46" fmla="*/ 1 w 177"/>
                <a:gd name="T47" fmla="*/ 37 h 232"/>
                <a:gd name="T48" fmla="*/ 1 w 177"/>
                <a:gd name="T49" fmla="*/ 37 h 232"/>
                <a:gd name="T50" fmla="*/ 1 w 177"/>
                <a:gd name="T51" fmla="*/ 37 h 232"/>
                <a:gd name="T52" fmla="*/ 1 w 177"/>
                <a:gd name="T53" fmla="*/ 38 h 232"/>
                <a:gd name="T54" fmla="*/ 1 w 177"/>
                <a:gd name="T55" fmla="*/ 41 h 232"/>
                <a:gd name="T56" fmla="*/ 1 w 177"/>
                <a:gd name="T57" fmla="*/ 41 h 232"/>
                <a:gd name="T58" fmla="*/ 1 w 177"/>
                <a:gd name="T59" fmla="*/ 41 h 232"/>
                <a:gd name="T60" fmla="*/ 1 w 177"/>
                <a:gd name="T61" fmla="*/ 38 h 232"/>
                <a:gd name="T62" fmla="*/ 1 w 177"/>
                <a:gd name="T63" fmla="*/ 33 h 232"/>
                <a:gd name="T64" fmla="*/ 1 w 177"/>
                <a:gd name="T65" fmla="*/ 31 h 232"/>
                <a:gd name="T66" fmla="*/ 1 w 177"/>
                <a:gd name="T67" fmla="*/ 34 h 232"/>
                <a:gd name="T68" fmla="*/ 1 w 177"/>
                <a:gd name="T69" fmla="*/ 29 h 232"/>
                <a:gd name="T70" fmla="*/ 1 w 177"/>
                <a:gd name="T71" fmla="*/ 31 h 232"/>
                <a:gd name="T72" fmla="*/ 1 w 177"/>
                <a:gd name="T73" fmla="*/ 27 h 232"/>
                <a:gd name="T74" fmla="*/ 1 w 177"/>
                <a:gd name="T75" fmla="*/ 22 h 23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77"/>
                <a:gd name="T115" fmla="*/ 0 h 232"/>
                <a:gd name="T116" fmla="*/ 177 w 177"/>
                <a:gd name="T117" fmla="*/ 232 h 23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77" h="232">
                  <a:moveTo>
                    <a:pt x="163" y="122"/>
                  </a:moveTo>
                  <a:cubicBezTo>
                    <a:pt x="158" y="118"/>
                    <a:pt x="139" y="116"/>
                    <a:pt x="141" y="112"/>
                  </a:cubicBezTo>
                  <a:cubicBezTo>
                    <a:pt x="143" y="107"/>
                    <a:pt x="148" y="102"/>
                    <a:pt x="147" y="96"/>
                  </a:cubicBezTo>
                  <a:cubicBezTo>
                    <a:pt x="146" y="93"/>
                    <a:pt x="163" y="63"/>
                    <a:pt x="177" y="42"/>
                  </a:cubicBezTo>
                  <a:cubicBezTo>
                    <a:pt x="168" y="39"/>
                    <a:pt x="160" y="36"/>
                    <a:pt x="154" y="35"/>
                  </a:cubicBezTo>
                  <a:cubicBezTo>
                    <a:pt x="144" y="34"/>
                    <a:pt x="146" y="25"/>
                    <a:pt x="146" y="20"/>
                  </a:cubicBezTo>
                  <a:cubicBezTo>
                    <a:pt x="146" y="16"/>
                    <a:pt x="138" y="14"/>
                    <a:pt x="134" y="14"/>
                  </a:cubicBezTo>
                  <a:cubicBezTo>
                    <a:pt x="129" y="14"/>
                    <a:pt x="134" y="3"/>
                    <a:pt x="126" y="2"/>
                  </a:cubicBezTo>
                  <a:cubicBezTo>
                    <a:pt x="123" y="1"/>
                    <a:pt x="117" y="0"/>
                    <a:pt x="110" y="0"/>
                  </a:cubicBezTo>
                  <a:cubicBezTo>
                    <a:pt x="106" y="4"/>
                    <a:pt x="99" y="8"/>
                    <a:pt x="96" y="10"/>
                  </a:cubicBezTo>
                  <a:cubicBezTo>
                    <a:pt x="90" y="14"/>
                    <a:pt x="76" y="16"/>
                    <a:pt x="72" y="24"/>
                  </a:cubicBezTo>
                  <a:cubicBezTo>
                    <a:pt x="68" y="33"/>
                    <a:pt x="58" y="50"/>
                    <a:pt x="51" y="56"/>
                  </a:cubicBezTo>
                  <a:cubicBezTo>
                    <a:pt x="44" y="62"/>
                    <a:pt x="43" y="68"/>
                    <a:pt x="38" y="75"/>
                  </a:cubicBezTo>
                  <a:cubicBezTo>
                    <a:pt x="32" y="82"/>
                    <a:pt x="40" y="80"/>
                    <a:pt x="45" y="85"/>
                  </a:cubicBezTo>
                  <a:cubicBezTo>
                    <a:pt x="50" y="90"/>
                    <a:pt x="46" y="100"/>
                    <a:pt x="44" y="105"/>
                  </a:cubicBezTo>
                  <a:cubicBezTo>
                    <a:pt x="43" y="110"/>
                    <a:pt x="28" y="113"/>
                    <a:pt x="23" y="112"/>
                  </a:cubicBezTo>
                  <a:cubicBezTo>
                    <a:pt x="18" y="112"/>
                    <a:pt x="9" y="108"/>
                    <a:pt x="8" y="112"/>
                  </a:cubicBezTo>
                  <a:cubicBezTo>
                    <a:pt x="6" y="117"/>
                    <a:pt x="27" y="159"/>
                    <a:pt x="27" y="163"/>
                  </a:cubicBezTo>
                  <a:cubicBezTo>
                    <a:pt x="27" y="167"/>
                    <a:pt x="17" y="170"/>
                    <a:pt x="12" y="172"/>
                  </a:cubicBezTo>
                  <a:cubicBezTo>
                    <a:pt x="8" y="173"/>
                    <a:pt x="1" y="166"/>
                    <a:pt x="0" y="171"/>
                  </a:cubicBezTo>
                  <a:cubicBezTo>
                    <a:pt x="0" y="174"/>
                    <a:pt x="4" y="183"/>
                    <a:pt x="7" y="188"/>
                  </a:cubicBezTo>
                  <a:cubicBezTo>
                    <a:pt x="8" y="187"/>
                    <a:pt x="8" y="186"/>
                    <a:pt x="8" y="185"/>
                  </a:cubicBezTo>
                  <a:cubicBezTo>
                    <a:pt x="9" y="184"/>
                    <a:pt x="11" y="184"/>
                    <a:pt x="11" y="189"/>
                  </a:cubicBezTo>
                  <a:cubicBezTo>
                    <a:pt x="11" y="193"/>
                    <a:pt x="18" y="202"/>
                    <a:pt x="22" y="203"/>
                  </a:cubicBezTo>
                  <a:cubicBezTo>
                    <a:pt x="26" y="205"/>
                    <a:pt x="26" y="201"/>
                    <a:pt x="29" y="200"/>
                  </a:cubicBezTo>
                  <a:cubicBezTo>
                    <a:pt x="32" y="199"/>
                    <a:pt x="38" y="202"/>
                    <a:pt x="39" y="204"/>
                  </a:cubicBezTo>
                  <a:cubicBezTo>
                    <a:pt x="40" y="206"/>
                    <a:pt x="42" y="207"/>
                    <a:pt x="44" y="210"/>
                  </a:cubicBezTo>
                  <a:cubicBezTo>
                    <a:pt x="45" y="213"/>
                    <a:pt x="45" y="218"/>
                    <a:pt x="46" y="222"/>
                  </a:cubicBezTo>
                  <a:cubicBezTo>
                    <a:pt x="46" y="227"/>
                    <a:pt x="51" y="232"/>
                    <a:pt x="53" y="230"/>
                  </a:cubicBezTo>
                  <a:cubicBezTo>
                    <a:pt x="54" y="229"/>
                    <a:pt x="55" y="229"/>
                    <a:pt x="55" y="228"/>
                  </a:cubicBezTo>
                  <a:cubicBezTo>
                    <a:pt x="52" y="221"/>
                    <a:pt x="46" y="211"/>
                    <a:pt x="46" y="205"/>
                  </a:cubicBezTo>
                  <a:cubicBezTo>
                    <a:pt x="47" y="196"/>
                    <a:pt x="75" y="182"/>
                    <a:pt x="82" y="178"/>
                  </a:cubicBezTo>
                  <a:cubicBezTo>
                    <a:pt x="90" y="174"/>
                    <a:pt x="104" y="164"/>
                    <a:pt x="106" y="167"/>
                  </a:cubicBezTo>
                  <a:cubicBezTo>
                    <a:pt x="109" y="170"/>
                    <a:pt x="110" y="192"/>
                    <a:pt x="118" y="188"/>
                  </a:cubicBezTo>
                  <a:cubicBezTo>
                    <a:pt x="125" y="184"/>
                    <a:pt x="140" y="160"/>
                    <a:pt x="149" y="161"/>
                  </a:cubicBezTo>
                  <a:cubicBezTo>
                    <a:pt x="151" y="161"/>
                    <a:pt x="154" y="165"/>
                    <a:pt x="158" y="171"/>
                  </a:cubicBezTo>
                  <a:cubicBezTo>
                    <a:pt x="166" y="163"/>
                    <a:pt x="177" y="153"/>
                    <a:pt x="177" y="148"/>
                  </a:cubicBezTo>
                  <a:cubicBezTo>
                    <a:pt x="177" y="140"/>
                    <a:pt x="168" y="125"/>
                    <a:pt x="163" y="122"/>
                  </a:cubicBezTo>
                  <a:close/>
                </a:path>
              </a:pathLst>
            </a:custGeom>
            <a:solidFill>
              <a:srgbClr val="8DC63F"/>
            </a:solidFill>
            <a:ln w="9525">
              <a:solidFill>
                <a:schemeClr val="bg1"/>
              </a:solidFill>
              <a:round/>
              <a:headEnd/>
              <a:tailEnd/>
            </a:ln>
          </p:spPr>
          <p:txBody>
            <a:bodyPr/>
            <a:lstStyle/>
            <a:p>
              <a:endParaRPr lang="en-US"/>
            </a:p>
          </p:txBody>
        </p:sp>
        <p:sp>
          <p:nvSpPr>
            <p:cNvPr id="48" name="Freeform 49"/>
            <p:cNvSpPr>
              <a:spLocks/>
            </p:cNvSpPr>
            <p:nvPr/>
          </p:nvSpPr>
          <p:spPr bwMode="gray">
            <a:xfrm>
              <a:off x="4847" y="3173"/>
              <a:ext cx="76" cy="150"/>
            </a:xfrm>
            <a:custGeom>
              <a:avLst/>
              <a:gdLst>
                <a:gd name="T0" fmla="*/ 1 w 134"/>
                <a:gd name="T1" fmla="*/ 15 h 182"/>
                <a:gd name="T2" fmla="*/ 1 w 134"/>
                <a:gd name="T3" fmla="*/ 14 h 182"/>
                <a:gd name="T4" fmla="*/ 1 w 134"/>
                <a:gd name="T5" fmla="*/ 13 h 182"/>
                <a:gd name="T6" fmla="*/ 1 w 134"/>
                <a:gd name="T7" fmla="*/ 10 h 182"/>
                <a:gd name="T8" fmla="*/ 1 w 134"/>
                <a:gd name="T9" fmla="*/ 8 h 182"/>
                <a:gd name="T10" fmla="*/ 1 w 134"/>
                <a:gd name="T11" fmla="*/ 2 h 182"/>
                <a:gd name="T12" fmla="*/ 1 w 134"/>
                <a:gd name="T13" fmla="*/ 0 h 182"/>
                <a:gd name="T14" fmla="*/ 1 w 134"/>
                <a:gd name="T15" fmla="*/ 2 h 182"/>
                <a:gd name="T16" fmla="*/ 1 w 134"/>
                <a:gd name="T17" fmla="*/ 7 h 182"/>
                <a:gd name="T18" fmla="*/ 1 w 134"/>
                <a:gd name="T19" fmla="*/ 12 h 182"/>
                <a:gd name="T20" fmla="*/ 1 w 134"/>
                <a:gd name="T21" fmla="*/ 17 h 182"/>
                <a:gd name="T22" fmla="*/ 1 w 134"/>
                <a:gd name="T23" fmla="*/ 21 h 182"/>
                <a:gd name="T24" fmla="*/ 1 w 134"/>
                <a:gd name="T25" fmla="*/ 22 h 182"/>
                <a:gd name="T26" fmla="*/ 1 w 134"/>
                <a:gd name="T27" fmla="*/ 24 h 182"/>
                <a:gd name="T28" fmla="*/ 1 w 134"/>
                <a:gd name="T29" fmla="*/ 26 h 182"/>
                <a:gd name="T30" fmla="*/ 1 w 134"/>
                <a:gd name="T31" fmla="*/ 29 h 182"/>
                <a:gd name="T32" fmla="*/ 1 w 134"/>
                <a:gd name="T33" fmla="*/ 30 h 182"/>
                <a:gd name="T34" fmla="*/ 1 w 134"/>
                <a:gd name="T35" fmla="*/ 31 h 182"/>
                <a:gd name="T36" fmla="*/ 1 w 134"/>
                <a:gd name="T37" fmla="*/ 32 h 182"/>
                <a:gd name="T38" fmla="*/ 1 w 134"/>
                <a:gd name="T39" fmla="*/ 30 h 182"/>
                <a:gd name="T40" fmla="*/ 1 w 134"/>
                <a:gd name="T41" fmla="*/ 28 h 182"/>
                <a:gd name="T42" fmla="*/ 1 w 134"/>
                <a:gd name="T43" fmla="*/ 24 h 182"/>
                <a:gd name="T44" fmla="*/ 1 w 134"/>
                <a:gd name="T45" fmla="*/ 22 h 182"/>
                <a:gd name="T46" fmla="*/ 1 w 134"/>
                <a:gd name="T47" fmla="*/ 22 h 182"/>
                <a:gd name="T48" fmla="*/ 1 w 134"/>
                <a:gd name="T49" fmla="*/ 20 h 182"/>
                <a:gd name="T50" fmla="*/ 1 w 134"/>
                <a:gd name="T51" fmla="*/ 17 h 182"/>
                <a:gd name="T52" fmla="*/ 1 w 134"/>
                <a:gd name="T53" fmla="*/ 15 h 18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4"/>
                <a:gd name="T82" fmla="*/ 0 h 182"/>
                <a:gd name="T83" fmla="*/ 134 w 134"/>
                <a:gd name="T84" fmla="*/ 182 h 18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4" h="182">
                  <a:moveTo>
                    <a:pt x="130" y="89"/>
                  </a:moveTo>
                  <a:cubicBezTo>
                    <a:pt x="128" y="87"/>
                    <a:pt x="126" y="84"/>
                    <a:pt x="125" y="82"/>
                  </a:cubicBezTo>
                  <a:cubicBezTo>
                    <a:pt x="113" y="81"/>
                    <a:pt x="102" y="79"/>
                    <a:pt x="99" y="76"/>
                  </a:cubicBezTo>
                  <a:cubicBezTo>
                    <a:pt x="95" y="73"/>
                    <a:pt x="103" y="63"/>
                    <a:pt x="93" y="58"/>
                  </a:cubicBezTo>
                  <a:cubicBezTo>
                    <a:pt x="82" y="54"/>
                    <a:pt x="63" y="53"/>
                    <a:pt x="58" y="46"/>
                  </a:cubicBezTo>
                  <a:cubicBezTo>
                    <a:pt x="53" y="40"/>
                    <a:pt x="46" y="10"/>
                    <a:pt x="39" y="6"/>
                  </a:cubicBezTo>
                  <a:cubicBezTo>
                    <a:pt x="36" y="4"/>
                    <a:pt x="32" y="2"/>
                    <a:pt x="29" y="0"/>
                  </a:cubicBezTo>
                  <a:cubicBezTo>
                    <a:pt x="26" y="3"/>
                    <a:pt x="22" y="6"/>
                    <a:pt x="20" y="8"/>
                  </a:cubicBezTo>
                  <a:cubicBezTo>
                    <a:pt x="13" y="14"/>
                    <a:pt x="19" y="30"/>
                    <a:pt x="19" y="40"/>
                  </a:cubicBezTo>
                  <a:cubicBezTo>
                    <a:pt x="19" y="51"/>
                    <a:pt x="9" y="66"/>
                    <a:pt x="5" y="72"/>
                  </a:cubicBezTo>
                  <a:cubicBezTo>
                    <a:pt x="2" y="79"/>
                    <a:pt x="19" y="92"/>
                    <a:pt x="19" y="97"/>
                  </a:cubicBezTo>
                  <a:cubicBezTo>
                    <a:pt x="19" y="102"/>
                    <a:pt x="5" y="112"/>
                    <a:pt x="2" y="118"/>
                  </a:cubicBezTo>
                  <a:cubicBezTo>
                    <a:pt x="0" y="121"/>
                    <a:pt x="1" y="125"/>
                    <a:pt x="2" y="130"/>
                  </a:cubicBezTo>
                  <a:cubicBezTo>
                    <a:pt x="9" y="129"/>
                    <a:pt x="15" y="130"/>
                    <a:pt x="17" y="133"/>
                  </a:cubicBezTo>
                  <a:cubicBezTo>
                    <a:pt x="21" y="138"/>
                    <a:pt x="23" y="150"/>
                    <a:pt x="29" y="150"/>
                  </a:cubicBezTo>
                  <a:cubicBezTo>
                    <a:pt x="34" y="150"/>
                    <a:pt x="31" y="162"/>
                    <a:pt x="38" y="162"/>
                  </a:cubicBezTo>
                  <a:cubicBezTo>
                    <a:pt x="45" y="162"/>
                    <a:pt x="62" y="168"/>
                    <a:pt x="63" y="174"/>
                  </a:cubicBezTo>
                  <a:cubicBezTo>
                    <a:pt x="63" y="175"/>
                    <a:pt x="63" y="177"/>
                    <a:pt x="63" y="180"/>
                  </a:cubicBezTo>
                  <a:cubicBezTo>
                    <a:pt x="69" y="180"/>
                    <a:pt x="73" y="182"/>
                    <a:pt x="76" y="182"/>
                  </a:cubicBezTo>
                  <a:cubicBezTo>
                    <a:pt x="79" y="182"/>
                    <a:pt x="88" y="178"/>
                    <a:pt x="89" y="173"/>
                  </a:cubicBezTo>
                  <a:cubicBezTo>
                    <a:pt x="91" y="168"/>
                    <a:pt x="89" y="167"/>
                    <a:pt x="89" y="160"/>
                  </a:cubicBezTo>
                  <a:cubicBezTo>
                    <a:pt x="90" y="152"/>
                    <a:pt x="91" y="141"/>
                    <a:pt x="91" y="136"/>
                  </a:cubicBezTo>
                  <a:cubicBezTo>
                    <a:pt x="91" y="131"/>
                    <a:pt x="92" y="126"/>
                    <a:pt x="96" y="126"/>
                  </a:cubicBezTo>
                  <a:cubicBezTo>
                    <a:pt x="100" y="126"/>
                    <a:pt x="107" y="128"/>
                    <a:pt x="111" y="125"/>
                  </a:cubicBezTo>
                  <a:cubicBezTo>
                    <a:pt x="115" y="123"/>
                    <a:pt x="122" y="117"/>
                    <a:pt x="122" y="113"/>
                  </a:cubicBezTo>
                  <a:cubicBezTo>
                    <a:pt x="123" y="109"/>
                    <a:pt x="123" y="102"/>
                    <a:pt x="126" y="99"/>
                  </a:cubicBezTo>
                  <a:cubicBezTo>
                    <a:pt x="130" y="96"/>
                    <a:pt x="134" y="93"/>
                    <a:pt x="130" y="89"/>
                  </a:cubicBezTo>
                  <a:close/>
                </a:path>
              </a:pathLst>
            </a:custGeom>
            <a:solidFill>
              <a:srgbClr val="8DC63F"/>
            </a:solidFill>
            <a:ln w="9525">
              <a:solidFill>
                <a:schemeClr val="bg1"/>
              </a:solidFill>
              <a:round/>
              <a:headEnd/>
              <a:tailEnd/>
            </a:ln>
          </p:spPr>
          <p:txBody>
            <a:bodyPr/>
            <a:lstStyle/>
            <a:p>
              <a:endParaRPr lang="en-US"/>
            </a:p>
          </p:txBody>
        </p:sp>
        <p:sp>
          <p:nvSpPr>
            <p:cNvPr id="49" name="Freeform 50"/>
            <p:cNvSpPr>
              <a:spLocks/>
            </p:cNvSpPr>
            <p:nvPr/>
          </p:nvSpPr>
          <p:spPr bwMode="gray">
            <a:xfrm>
              <a:off x="4686" y="2960"/>
              <a:ext cx="209" cy="292"/>
            </a:xfrm>
            <a:custGeom>
              <a:avLst/>
              <a:gdLst>
                <a:gd name="T0" fmla="*/ 1 w 368"/>
                <a:gd name="T1" fmla="*/ 64 h 353"/>
                <a:gd name="T2" fmla="*/ 1 w 368"/>
                <a:gd name="T3" fmla="*/ 61 h 353"/>
                <a:gd name="T4" fmla="*/ 1 w 368"/>
                <a:gd name="T5" fmla="*/ 57 h 353"/>
                <a:gd name="T6" fmla="*/ 1 w 368"/>
                <a:gd name="T7" fmla="*/ 60 h 353"/>
                <a:gd name="T8" fmla="*/ 1 w 368"/>
                <a:gd name="T9" fmla="*/ 60 h 353"/>
                <a:gd name="T10" fmla="*/ 1 w 368"/>
                <a:gd name="T11" fmla="*/ 61 h 353"/>
                <a:gd name="T12" fmla="*/ 1 w 368"/>
                <a:gd name="T13" fmla="*/ 62 h 353"/>
                <a:gd name="T14" fmla="*/ 1 w 368"/>
                <a:gd name="T15" fmla="*/ 58 h 353"/>
                <a:gd name="T16" fmla="*/ 1 w 368"/>
                <a:gd name="T17" fmla="*/ 50 h 353"/>
                <a:gd name="T18" fmla="*/ 1 w 368"/>
                <a:gd name="T19" fmla="*/ 47 h 353"/>
                <a:gd name="T20" fmla="*/ 1 w 368"/>
                <a:gd name="T21" fmla="*/ 47 h 353"/>
                <a:gd name="T22" fmla="*/ 2 w 368"/>
                <a:gd name="T23" fmla="*/ 45 h 353"/>
                <a:gd name="T24" fmla="*/ 2 w 368"/>
                <a:gd name="T25" fmla="*/ 45 h 353"/>
                <a:gd name="T26" fmla="*/ 2 w 368"/>
                <a:gd name="T27" fmla="*/ 41 h 353"/>
                <a:gd name="T28" fmla="*/ 2 w 368"/>
                <a:gd name="T29" fmla="*/ 44 h 353"/>
                <a:gd name="T30" fmla="*/ 2 w 368"/>
                <a:gd name="T31" fmla="*/ 41 h 353"/>
                <a:gd name="T32" fmla="*/ 2 w 368"/>
                <a:gd name="T33" fmla="*/ 40 h 353"/>
                <a:gd name="T34" fmla="*/ 2 w 368"/>
                <a:gd name="T35" fmla="*/ 35 h 353"/>
                <a:gd name="T36" fmla="*/ 2 w 368"/>
                <a:gd name="T37" fmla="*/ 34 h 353"/>
                <a:gd name="T38" fmla="*/ 2 w 368"/>
                <a:gd name="T39" fmla="*/ 36 h 353"/>
                <a:gd name="T40" fmla="*/ 2 w 368"/>
                <a:gd name="T41" fmla="*/ 31 h 353"/>
                <a:gd name="T42" fmla="*/ 2 w 368"/>
                <a:gd name="T43" fmla="*/ 28 h 353"/>
                <a:gd name="T44" fmla="*/ 2 w 368"/>
                <a:gd name="T45" fmla="*/ 26 h 353"/>
                <a:gd name="T46" fmla="*/ 2 w 368"/>
                <a:gd name="T47" fmla="*/ 25 h 353"/>
                <a:gd name="T48" fmla="*/ 2 w 368"/>
                <a:gd name="T49" fmla="*/ 22 h 353"/>
                <a:gd name="T50" fmla="*/ 2 w 368"/>
                <a:gd name="T51" fmla="*/ 16 h 353"/>
                <a:gd name="T52" fmla="*/ 2 w 368"/>
                <a:gd name="T53" fmla="*/ 15 h 353"/>
                <a:gd name="T54" fmla="*/ 2 w 368"/>
                <a:gd name="T55" fmla="*/ 5 h 353"/>
                <a:gd name="T56" fmla="*/ 1 w 368"/>
                <a:gd name="T57" fmla="*/ 2 h 353"/>
                <a:gd name="T58" fmla="*/ 1 w 368"/>
                <a:gd name="T59" fmla="*/ 2 h 353"/>
                <a:gd name="T60" fmla="*/ 1 w 368"/>
                <a:gd name="T61" fmla="*/ 2 h 353"/>
                <a:gd name="T62" fmla="*/ 1 w 368"/>
                <a:gd name="T63" fmla="*/ 4 h 353"/>
                <a:gd name="T64" fmla="*/ 1 w 368"/>
                <a:gd name="T65" fmla="*/ 8 h 353"/>
                <a:gd name="T66" fmla="*/ 1 w 368"/>
                <a:gd name="T67" fmla="*/ 16 h 353"/>
                <a:gd name="T68" fmla="*/ 1 w 368"/>
                <a:gd name="T69" fmla="*/ 18 h 353"/>
                <a:gd name="T70" fmla="*/ 1 w 368"/>
                <a:gd name="T71" fmla="*/ 19 h 353"/>
                <a:gd name="T72" fmla="*/ 1 w 368"/>
                <a:gd name="T73" fmla="*/ 23 h 353"/>
                <a:gd name="T74" fmla="*/ 1 w 368"/>
                <a:gd name="T75" fmla="*/ 26 h 353"/>
                <a:gd name="T76" fmla="*/ 1 w 368"/>
                <a:gd name="T77" fmla="*/ 28 h 353"/>
                <a:gd name="T78" fmla="*/ 1 w 368"/>
                <a:gd name="T79" fmla="*/ 31 h 353"/>
                <a:gd name="T80" fmla="*/ 1 w 368"/>
                <a:gd name="T81" fmla="*/ 34 h 353"/>
                <a:gd name="T82" fmla="*/ 1 w 368"/>
                <a:gd name="T83" fmla="*/ 34 h 353"/>
                <a:gd name="T84" fmla="*/ 1 w 368"/>
                <a:gd name="T85" fmla="*/ 36 h 353"/>
                <a:gd name="T86" fmla="*/ 1 w 368"/>
                <a:gd name="T87" fmla="*/ 37 h 353"/>
                <a:gd name="T88" fmla="*/ 1 w 368"/>
                <a:gd name="T89" fmla="*/ 41 h 353"/>
                <a:gd name="T90" fmla="*/ 1 w 368"/>
                <a:gd name="T91" fmla="*/ 44 h 353"/>
                <a:gd name="T92" fmla="*/ 1 w 368"/>
                <a:gd name="T93" fmla="*/ 45 h 353"/>
                <a:gd name="T94" fmla="*/ 1 w 368"/>
                <a:gd name="T95" fmla="*/ 44 h 353"/>
                <a:gd name="T96" fmla="*/ 1 w 368"/>
                <a:gd name="T97" fmla="*/ 41 h 353"/>
                <a:gd name="T98" fmla="*/ 0 w 368"/>
                <a:gd name="T99" fmla="*/ 45 h 353"/>
                <a:gd name="T100" fmla="*/ 1 w 368"/>
                <a:gd name="T101" fmla="*/ 53 h 353"/>
                <a:gd name="T102" fmla="*/ 1 w 368"/>
                <a:gd name="T103" fmla="*/ 57 h 353"/>
                <a:gd name="T104" fmla="*/ 1 w 368"/>
                <a:gd name="T105" fmla="*/ 61 h 353"/>
                <a:gd name="T106" fmla="*/ 1 w 368"/>
                <a:gd name="T107" fmla="*/ 64 h 353"/>
                <a:gd name="T108" fmla="*/ 1 w 368"/>
                <a:gd name="T109" fmla="*/ 64 h 35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68"/>
                <a:gd name="T166" fmla="*/ 0 h 353"/>
                <a:gd name="T167" fmla="*/ 368 w 368"/>
                <a:gd name="T168" fmla="*/ 353 h 35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68" h="353">
                  <a:moveTo>
                    <a:pt x="50" y="350"/>
                  </a:moveTo>
                  <a:cubicBezTo>
                    <a:pt x="57" y="345"/>
                    <a:pt x="76" y="340"/>
                    <a:pt x="80" y="336"/>
                  </a:cubicBezTo>
                  <a:cubicBezTo>
                    <a:pt x="84" y="331"/>
                    <a:pt x="98" y="316"/>
                    <a:pt x="103" y="317"/>
                  </a:cubicBezTo>
                  <a:cubicBezTo>
                    <a:pt x="108" y="318"/>
                    <a:pt x="110" y="329"/>
                    <a:pt x="116" y="329"/>
                  </a:cubicBezTo>
                  <a:cubicBezTo>
                    <a:pt x="122" y="329"/>
                    <a:pt x="132" y="326"/>
                    <a:pt x="134" y="330"/>
                  </a:cubicBezTo>
                  <a:cubicBezTo>
                    <a:pt x="137" y="334"/>
                    <a:pt x="136" y="340"/>
                    <a:pt x="142" y="340"/>
                  </a:cubicBezTo>
                  <a:cubicBezTo>
                    <a:pt x="149" y="340"/>
                    <a:pt x="156" y="346"/>
                    <a:pt x="159" y="344"/>
                  </a:cubicBezTo>
                  <a:cubicBezTo>
                    <a:pt x="162" y="343"/>
                    <a:pt x="178" y="328"/>
                    <a:pt x="178" y="321"/>
                  </a:cubicBezTo>
                  <a:cubicBezTo>
                    <a:pt x="177" y="314"/>
                    <a:pt x="146" y="290"/>
                    <a:pt x="154" y="281"/>
                  </a:cubicBezTo>
                  <a:cubicBezTo>
                    <a:pt x="161" y="272"/>
                    <a:pt x="184" y="271"/>
                    <a:pt x="188" y="264"/>
                  </a:cubicBezTo>
                  <a:cubicBezTo>
                    <a:pt x="193" y="258"/>
                    <a:pt x="208" y="270"/>
                    <a:pt x="211" y="260"/>
                  </a:cubicBezTo>
                  <a:cubicBezTo>
                    <a:pt x="214" y="251"/>
                    <a:pt x="222" y="248"/>
                    <a:pt x="230" y="246"/>
                  </a:cubicBezTo>
                  <a:cubicBezTo>
                    <a:pt x="237" y="244"/>
                    <a:pt x="237" y="248"/>
                    <a:pt x="243" y="244"/>
                  </a:cubicBezTo>
                  <a:cubicBezTo>
                    <a:pt x="249" y="240"/>
                    <a:pt x="254" y="230"/>
                    <a:pt x="261" y="232"/>
                  </a:cubicBezTo>
                  <a:cubicBezTo>
                    <a:pt x="268" y="234"/>
                    <a:pt x="276" y="242"/>
                    <a:pt x="284" y="238"/>
                  </a:cubicBezTo>
                  <a:cubicBezTo>
                    <a:pt x="287" y="236"/>
                    <a:pt x="293" y="232"/>
                    <a:pt x="298" y="228"/>
                  </a:cubicBezTo>
                  <a:cubicBezTo>
                    <a:pt x="297" y="226"/>
                    <a:pt x="296" y="223"/>
                    <a:pt x="296" y="220"/>
                  </a:cubicBezTo>
                  <a:cubicBezTo>
                    <a:pt x="295" y="211"/>
                    <a:pt x="292" y="196"/>
                    <a:pt x="298" y="195"/>
                  </a:cubicBezTo>
                  <a:cubicBezTo>
                    <a:pt x="303" y="194"/>
                    <a:pt x="312" y="195"/>
                    <a:pt x="316" y="192"/>
                  </a:cubicBezTo>
                  <a:cubicBezTo>
                    <a:pt x="321" y="188"/>
                    <a:pt x="328" y="204"/>
                    <a:pt x="332" y="198"/>
                  </a:cubicBezTo>
                  <a:cubicBezTo>
                    <a:pt x="337" y="193"/>
                    <a:pt x="340" y="181"/>
                    <a:pt x="340" y="175"/>
                  </a:cubicBezTo>
                  <a:cubicBezTo>
                    <a:pt x="340" y="169"/>
                    <a:pt x="330" y="163"/>
                    <a:pt x="334" y="160"/>
                  </a:cubicBezTo>
                  <a:cubicBezTo>
                    <a:pt x="338" y="156"/>
                    <a:pt x="352" y="156"/>
                    <a:pt x="360" y="146"/>
                  </a:cubicBezTo>
                  <a:cubicBezTo>
                    <a:pt x="362" y="143"/>
                    <a:pt x="365" y="139"/>
                    <a:pt x="368" y="135"/>
                  </a:cubicBezTo>
                  <a:cubicBezTo>
                    <a:pt x="353" y="132"/>
                    <a:pt x="332" y="125"/>
                    <a:pt x="324" y="122"/>
                  </a:cubicBezTo>
                  <a:cubicBezTo>
                    <a:pt x="312" y="118"/>
                    <a:pt x="297" y="94"/>
                    <a:pt x="294" y="90"/>
                  </a:cubicBezTo>
                  <a:cubicBezTo>
                    <a:pt x="290" y="85"/>
                    <a:pt x="264" y="84"/>
                    <a:pt x="258" y="84"/>
                  </a:cubicBezTo>
                  <a:cubicBezTo>
                    <a:pt x="252" y="84"/>
                    <a:pt x="238" y="28"/>
                    <a:pt x="231" y="25"/>
                  </a:cubicBezTo>
                  <a:cubicBezTo>
                    <a:pt x="224" y="22"/>
                    <a:pt x="188" y="14"/>
                    <a:pt x="174" y="7"/>
                  </a:cubicBezTo>
                  <a:cubicBezTo>
                    <a:pt x="159" y="0"/>
                    <a:pt x="156" y="8"/>
                    <a:pt x="150" y="12"/>
                  </a:cubicBezTo>
                  <a:cubicBezTo>
                    <a:pt x="143" y="16"/>
                    <a:pt x="125" y="16"/>
                    <a:pt x="114" y="14"/>
                  </a:cubicBezTo>
                  <a:cubicBezTo>
                    <a:pt x="107" y="14"/>
                    <a:pt x="97" y="16"/>
                    <a:pt x="86" y="20"/>
                  </a:cubicBezTo>
                  <a:cubicBezTo>
                    <a:pt x="85" y="27"/>
                    <a:pt x="79" y="34"/>
                    <a:pt x="74" y="42"/>
                  </a:cubicBezTo>
                  <a:cubicBezTo>
                    <a:pt x="68" y="51"/>
                    <a:pt x="63" y="82"/>
                    <a:pt x="58" y="87"/>
                  </a:cubicBezTo>
                  <a:cubicBezTo>
                    <a:pt x="54" y="91"/>
                    <a:pt x="58" y="93"/>
                    <a:pt x="58" y="94"/>
                  </a:cubicBezTo>
                  <a:cubicBezTo>
                    <a:pt x="57" y="96"/>
                    <a:pt x="58" y="99"/>
                    <a:pt x="59" y="107"/>
                  </a:cubicBezTo>
                  <a:cubicBezTo>
                    <a:pt x="61" y="115"/>
                    <a:pt x="67" y="124"/>
                    <a:pt x="72" y="131"/>
                  </a:cubicBezTo>
                  <a:cubicBezTo>
                    <a:pt x="78" y="139"/>
                    <a:pt x="75" y="142"/>
                    <a:pt x="73" y="147"/>
                  </a:cubicBezTo>
                  <a:cubicBezTo>
                    <a:pt x="72" y="152"/>
                    <a:pt x="73" y="152"/>
                    <a:pt x="76" y="155"/>
                  </a:cubicBezTo>
                  <a:cubicBezTo>
                    <a:pt x="79" y="158"/>
                    <a:pt x="78" y="162"/>
                    <a:pt x="78" y="169"/>
                  </a:cubicBezTo>
                  <a:cubicBezTo>
                    <a:pt x="77" y="176"/>
                    <a:pt x="82" y="184"/>
                    <a:pt x="82" y="186"/>
                  </a:cubicBezTo>
                  <a:cubicBezTo>
                    <a:pt x="82" y="189"/>
                    <a:pt x="80" y="190"/>
                    <a:pt x="76" y="193"/>
                  </a:cubicBezTo>
                  <a:cubicBezTo>
                    <a:pt x="72" y="197"/>
                    <a:pt x="76" y="197"/>
                    <a:pt x="78" y="200"/>
                  </a:cubicBezTo>
                  <a:cubicBezTo>
                    <a:pt x="80" y="203"/>
                    <a:pt x="78" y="206"/>
                    <a:pt x="74" y="210"/>
                  </a:cubicBezTo>
                  <a:cubicBezTo>
                    <a:pt x="69" y="213"/>
                    <a:pt x="71" y="224"/>
                    <a:pt x="70" y="229"/>
                  </a:cubicBezTo>
                  <a:cubicBezTo>
                    <a:pt x="68" y="233"/>
                    <a:pt x="52" y="238"/>
                    <a:pt x="50" y="240"/>
                  </a:cubicBezTo>
                  <a:cubicBezTo>
                    <a:pt x="48" y="242"/>
                    <a:pt x="47" y="247"/>
                    <a:pt x="45" y="250"/>
                  </a:cubicBezTo>
                  <a:cubicBezTo>
                    <a:pt x="42" y="253"/>
                    <a:pt x="36" y="241"/>
                    <a:pt x="33" y="238"/>
                  </a:cubicBezTo>
                  <a:cubicBezTo>
                    <a:pt x="31" y="235"/>
                    <a:pt x="26" y="233"/>
                    <a:pt x="19" y="235"/>
                  </a:cubicBezTo>
                  <a:cubicBezTo>
                    <a:pt x="12" y="236"/>
                    <a:pt x="7" y="242"/>
                    <a:pt x="0" y="244"/>
                  </a:cubicBezTo>
                  <a:cubicBezTo>
                    <a:pt x="1" y="265"/>
                    <a:pt x="1" y="286"/>
                    <a:pt x="1" y="290"/>
                  </a:cubicBezTo>
                  <a:cubicBezTo>
                    <a:pt x="1" y="300"/>
                    <a:pt x="24" y="309"/>
                    <a:pt x="24" y="316"/>
                  </a:cubicBezTo>
                  <a:cubicBezTo>
                    <a:pt x="24" y="324"/>
                    <a:pt x="32" y="329"/>
                    <a:pt x="35" y="340"/>
                  </a:cubicBezTo>
                  <a:cubicBezTo>
                    <a:pt x="36" y="343"/>
                    <a:pt x="35" y="346"/>
                    <a:pt x="33" y="348"/>
                  </a:cubicBezTo>
                  <a:cubicBezTo>
                    <a:pt x="41" y="351"/>
                    <a:pt x="48" y="353"/>
                    <a:pt x="50" y="350"/>
                  </a:cubicBezTo>
                  <a:close/>
                </a:path>
              </a:pathLst>
            </a:custGeom>
            <a:solidFill>
              <a:srgbClr val="8DC63F"/>
            </a:solidFill>
            <a:ln w="9525">
              <a:solidFill>
                <a:schemeClr val="bg1"/>
              </a:solidFill>
              <a:round/>
              <a:headEnd/>
              <a:tailEnd/>
            </a:ln>
          </p:spPr>
          <p:txBody>
            <a:bodyPr/>
            <a:lstStyle/>
            <a:p>
              <a:endParaRPr lang="en-US"/>
            </a:p>
          </p:txBody>
        </p:sp>
        <p:sp>
          <p:nvSpPr>
            <p:cNvPr id="50" name="Freeform 51"/>
            <p:cNvSpPr>
              <a:spLocks/>
            </p:cNvSpPr>
            <p:nvPr/>
          </p:nvSpPr>
          <p:spPr bwMode="gray">
            <a:xfrm>
              <a:off x="4691" y="3148"/>
              <a:ext cx="173" cy="201"/>
            </a:xfrm>
            <a:custGeom>
              <a:avLst/>
              <a:gdLst>
                <a:gd name="T0" fmla="*/ 1 w 304"/>
                <a:gd name="T1" fmla="*/ 30 h 244"/>
                <a:gd name="T2" fmla="*/ 1 w 304"/>
                <a:gd name="T3" fmla="*/ 31 h 244"/>
                <a:gd name="T4" fmla="*/ 1 w 304"/>
                <a:gd name="T5" fmla="*/ 35 h 244"/>
                <a:gd name="T6" fmla="*/ 1 w 304"/>
                <a:gd name="T7" fmla="*/ 37 h 244"/>
                <a:gd name="T8" fmla="*/ 1 w 304"/>
                <a:gd name="T9" fmla="*/ 38 h 244"/>
                <a:gd name="T10" fmla="*/ 1 w 304"/>
                <a:gd name="T11" fmla="*/ 42 h 244"/>
                <a:gd name="T12" fmla="*/ 1 w 304"/>
                <a:gd name="T13" fmla="*/ 38 h 244"/>
                <a:gd name="T14" fmla="*/ 1 w 304"/>
                <a:gd name="T15" fmla="*/ 35 h 244"/>
                <a:gd name="T16" fmla="*/ 1 w 304"/>
                <a:gd name="T17" fmla="*/ 29 h 244"/>
                <a:gd name="T18" fmla="*/ 2 w 304"/>
                <a:gd name="T19" fmla="*/ 30 h 244"/>
                <a:gd name="T20" fmla="*/ 2 w 304"/>
                <a:gd name="T21" fmla="*/ 30 h 244"/>
                <a:gd name="T22" fmla="*/ 2 w 304"/>
                <a:gd name="T23" fmla="*/ 26 h 244"/>
                <a:gd name="T24" fmla="*/ 2 w 304"/>
                <a:gd name="T25" fmla="*/ 22 h 244"/>
                <a:gd name="T26" fmla="*/ 2 w 304"/>
                <a:gd name="T27" fmla="*/ 17 h 244"/>
                <a:gd name="T28" fmla="*/ 2 w 304"/>
                <a:gd name="T29" fmla="*/ 12 h 244"/>
                <a:gd name="T30" fmla="*/ 2 w 304"/>
                <a:gd name="T31" fmla="*/ 7 h 244"/>
                <a:gd name="T32" fmla="*/ 2 w 304"/>
                <a:gd name="T33" fmla="*/ 6 h 244"/>
                <a:gd name="T34" fmla="*/ 2 w 304"/>
                <a:gd name="T35" fmla="*/ 3 h 244"/>
                <a:gd name="T36" fmla="*/ 2 w 304"/>
                <a:gd name="T37" fmla="*/ 0 h 244"/>
                <a:gd name="T38" fmla="*/ 2 w 304"/>
                <a:gd name="T39" fmla="*/ 2 h 244"/>
                <a:gd name="T40" fmla="*/ 2 w 304"/>
                <a:gd name="T41" fmla="*/ 2 h 244"/>
                <a:gd name="T42" fmla="*/ 2 w 304"/>
                <a:gd name="T43" fmla="*/ 2 h 244"/>
                <a:gd name="T44" fmla="*/ 1 w 304"/>
                <a:gd name="T45" fmla="*/ 3 h 244"/>
                <a:gd name="T46" fmla="*/ 1 w 304"/>
                <a:gd name="T47" fmla="*/ 6 h 244"/>
                <a:gd name="T48" fmla="*/ 1 w 304"/>
                <a:gd name="T49" fmla="*/ 7 h 244"/>
                <a:gd name="T50" fmla="*/ 1 w 304"/>
                <a:gd name="T51" fmla="*/ 10 h 244"/>
                <a:gd name="T52" fmla="*/ 1 w 304"/>
                <a:gd name="T53" fmla="*/ 16 h 244"/>
                <a:gd name="T54" fmla="*/ 1 w 304"/>
                <a:gd name="T55" fmla="*/ 21 h 244"/>
                <a:gd name="T56" fmla="*/ 1 w 304"/>
                <a:gd name="T57" fmla="*/ 20 h 244"/>
                <a:gd name="T58" fmla="*/ 1 w 304"/>
                <a:gd name="T59" fmla="*/ 17 h 244"/>
                <a:gd name="T60" fmla="*/ 1 w 304"/>
                <a:gd name="T61" fmla="*/ 17 h 244"/>
                <a:gd name="T62" fmla="*/ 1 w 304"/>
                <a:gd name="T63" fmla="*/ 15 h 244"/>
                <a:gd name="T64" fmla="*/ 1 w 304"/>
                <a:gd name="T65" fmla="*/ 18 h 244"/>
                <a:gd name="T66" fmla="*/ 1 w 304"/>
                <a:gd name="T67" fmla="*/ 21 h 244"/>
                <a:gd name="T68" fmla="*/ 1 w 304"/>
                <a:gd name="T69" fmla="*/ 21 h 244"/>
                <a:gd name="T70" fmla="*/ 1 w 304"/>
                <a:gd name="T71" fmla="*/ 23 h 244"/>
                <a:gd name="T72" fmla="*/ 1 w 304"/>
                <a:gd name="T73" fmla="*/ 27 h 244"/>
                <a:gd name="T74" fmla="*/ 1 w 304"/>
                <a:gd name="T75" fmla="*/ 28 h 244"/>
                <a:gd name="T76" fmla="*/ 1 w 304"/>
                <a:gd name="T77" fmla="*/ 29 h 244"/>
                <a:gd name="T78" fmla="*/ 1 w 304"/>
                <a:gd name="T79" fmla="*/ 30 h 24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04"/>
                <a:gd name="T121" fmla="*/ 0 h 244"/>
                <a:gd name="T122" fmla="*/ 304 w 304"/>
                <a:gd name="T123" fmla="*/ 244 h 24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04" h="244">
                  <a:moveTo>
                    <a:pt x="26" y="174"/>
                  </a:moveTo>
                  <a:cubicBezTo>
                    <a:pt x="30" y="174"/>
                    <a:pt x="38" y="176"/>
                    <a:pt x="38" y="180"/>
                  </a:cubicBezTo>
                  <a:cubicBezTo>
                    <a:pt x="38" y="185"/>
                    <a:pt x="36" y="194"/>
                    <a:pt x="46" y="195"/>
                  </a:cubicBezTo>
                  <a:cubicBezTo>
                    <a:pt x="57" y="196"/>
                    <a:pt x="82" y="208"/>
                    <a:pt x="89" y="212"/>
                  </a:cubicBezTo>
                  <a:cubicBezTo>
                    <a:pt x="96" y="215"/>
                    <a:pt x="154" y="216"/>
                    <a:pt x="158" y="216"/>
                  </a:cubicBezTo>
                  <a:cubicBezTo>
                    <a:pt x="162" y="216"/>
                    <a:pt x="162" y="244"/>
                    <a:pt x="169" y="239"/>
                  </a:cubicBezTo>
                  <a:cubicBezTo>
                    <a:pt x="176" y="234"/>
                    <a:pt x="178" y="220"/>
                    <a:pt x="185" y="219"/>
                  </a:cubicBezTo>
                  <a:cubicBezTo>
                    <a:pt x="192" y="218"/>
                    <a:pt x="222" y="207"/>
                    <a:pt x="222" y="199"/>
                  </a:cubicBezTo>
                  <a:cubicBezTo>
                    <a:pt x="221" y="191"/>
                    <a:pt x="210" y="172"/>
                    <a:pt x="220" y="168"/>
                  </a:cubicBezTo>
                  <a:cubicBezTo>
                    <a:pt x="230" y="164"/>
                    <a:pt x="236" y="174"/>
                    <a:pt x="249" y="170"/>
                  </a:cubicBezTo>
                  <a:cubicBezTo>
                    <a:pt x="262" y="165"/>
                    <a:pt x="268" y="180"/>
                    <a:pt x="274" y="172"/>
                  </a:cubicBezTo>
                  <a:cubicBezTo>
                    <a:pt x="280" y="165"/>
                    <a:pt x="274" y="154"/>
                    <a:pt x="277" y="148"/>
                  </a:cubicBezTo>
                  <a:cubicBezTo>
                    <a:pt x="280" y="142"/>
                    <a:pt x="294" y="132"/>
                    <a:pt x="294" y="127"/>
                  </a:cubicBezTo>
                  <a:cubicBezTo>
                    <a:pt x="294" y="122"/>
                    <a:pt x="277" y="109"/>
                    <a:pt x="280" y="102"/>
                  </a:cubicBezTo>
                  <a:cubicBezTo>
                    <a:pt x="284" y="96"/>
                    <a:pt x="294" y="81"/>
                    <a:pt x="294" y="70"/>
                  </a:cubicBezTo>
                  <a:cubicBezTo>
                    <a:pt x="294" y="60"/>
                    <a:pt x="288" y="44"/>
                    <a:pt x="295" y="38"/>
                  </a:cubicBezTo>
                  <a:cubicBezTo>
                    <a:pt x="297" y="36"/>
                    <a:pt x="301" y="33"/>
                    <a:pt x="304" y="30"/>
                  </a:cubicBezTo>
                  <a:cubicBezTo>
                    <a:pt x="301" y="27"/>
                    <a:pt x="298" y="24"/>
                    <a:pt x="298" y="19"/>
                  </a:cubicBezTo>
                  <a:cubicBezTo>
                    <a:pt x="298" y="13"/>
                    <a:pt x="293" y="7"/>
                    <a:pt x="290" y="0"/>
                  </a:cubicBezTo>
                  <a:cubicBezTo>
                    <a:pt x="285" y="4"/>
                    <a:pt x="279" y="8"/>
                    <a:pt x="276" y="10"/>
                  </a:cubicBezTo>
                  <a:cubicBezTo>
                    <a:pt x="268" y="14"/>
                    <a:pt x="260" y="6"/>
                    <a:pt x="253" y="4"/>
                  </a:cubicBezTo>
                  <a:cubicBezTo>
                    <a:pt x="246" y="2"/>
                    <a:pt x="241" y="12"/>
                    <a:pt x="235" y="16"/>
                  </a:cubicBezTo>
                  <a:cubicBezTo>
                    <a:pt x="229" y="20"/>
                    <a:pt x="229" y="16"/>
                    <a:pt x="222" y="18"/>
                  </a:cubicBezTo>
                  <a:cubicBezTo>
                    <a:pt x="214" y="20"/>
                    <a:pt x="206" y="23"/>
                    <a:pt x="203" y="32"/>
                  </a:cubicBezTo>
                  <a:cubicBezTo>
                    <a:pt x="200" y="42"/>
                    <a:pt x="185" y="30"/>
                    <a:pt x="180" y="36"/>
                  </a:cubicBezTo>
                  <a:cubicBezTo>
                    <a:pt x="176" y="43"/>
                    <a:pt x="153" y="44"/>
                    <a:pt x="146" y="53"/>
                  </a:cubicBezTo>
                  <a:cubicBezTo>
                    <a:pt x="138" y="62"/>
                    <a:pt x="169" y="86"/>
                    <a:pt x="170" y="93"/>
                  </a:cubicBezTo>
                  <a:cubicBezTo>
                    <a:pt x="170" y="100"/>
                    <a:pt x="154" y="115"/>
                    <a:pt x="151" y="116"/>
                  </a:cubicBezTo>
                  <a:cubicBezTo>
                    <a:pt x="148" y="118"/>
                    <a:pt x="141" y="112"/>
                    <a:pt x="134" y="112"/>
                  </a:cubicBezTo>
                  <a:cubicBezTo>
                    <a:pt x="128" y="112"/>
                    <a:pt x="129" y="106"/>
                    <a:pt x="126" y="102"/>
                  </a:cubicBezTo>
                  <a:cubicBezTo>
                    <a:pt x="124" y="98"/>
                    <a:pt x="114" y="101"/>
                    <a:pt x="108" y="101"/>
                  </a:cubicBezTo>
                  <a:cubicBezTo>
                    <a:pt x="102" y="101"/>
                    <a:pt x="100" y="90"/>
                    <a:pt x="95" y="89"/>
                  </a:cubicBezTo>
                  <a:cubicBezTo>
                    <a:pt x="90" y="88"/>
                    <a:pt x="76" y="103"/>
                    <a:pt x="72" y="108"/>
                  </a:cubicBezTo>
                  <a:cubicBezTo>
                    <a:pt x="68" y="112"/>
                    <a:pt x="49" y="117"/>
                    <a:pt x="42" y="122"/>
                  </a:cubicBezTo>
                  <a:cubicBezTo>
                    <a:pt x="40" y="125"/>
                    <a:pt x="33" y="123"/>
                    <a:pt x="25" y="120"/>
                  </a:cubicBezTo>
                  <a:cubicBezTo>
                    <a:pt x="21" y="126"/>
                    <a:pt x="11" y="131"/>
                    <a:pt x="8" y="132"/>
                  </a:cubicBezTo>
                  <a:cubicBezTo>
                    <a:pt x="3" y="134"/>
                    <a:pt x="0" y="146"/>
                    <a:pt x="4" y="152"/>
                  </a:cubicBezTo>
                  <a:cubicBezTo>
                    <a:pt x="5" y="155"/>
                    <a:pt x="4" y="157"/>
                    <a:pt x="2" y="160"/>
                  </a:cubicBezTo>
                  <a:cubicBezTo>
                    <a:pt x="9" y="160"/>
                    <a:pt x="15" y="161"/>
                    <a:pt x="18" y="162"/>
                  </a:cubicBezTo>
                  <a:cubicBezTo>
                    <a:pt x="26" y="163"/>
                    <a:pt x="21" y="174"/>
                    <a:pt x="26" y="174"/>
                  </a:cubicBezTo>
                  <a:close/>
                </a:path>
              </a:pathLst>
            </a:custGeom>
            <a:solidFill>
              <a:srgbClr val="8DC63F"/>
            </a:solidFill>
            <a:ln w="9525">
              <a:solidFill>
                <a:schemeClr val="bg1"/>
              </a:solidFill>
              <a:round/>
              <a:headEnd/>
              <a:tailEnd/>
            </a:ln>
          </p:spPr>
          <p:txBody>
            <a:bodyPr/>
            <a:lstStyle/>
            <a:p>
              <a:endParaRPr lang="en-US"/>
            </a:p>
          </p:txBody>
        </p:sp>
        <p:sp>
          <p:nvSpPr>
            <p:cNvPr id="51" name="Freeform 52"/>
            <p:cNvSpPr>
              <a:spLocks/>
            </p:cNvSpPr>
            <p:nvPr/>
          </p:nvSpPr>
          <p:spPr bwMode="gray">
            <a:xfrm>
              <a:off x="4656" y="3412"/>
              <a:ext cx="76" cy="77"/>
            </a:xfrm>
            <a:custGeom>
              <a:avLst/>
              <a:gdLst>
                <a:gd name="T0" fmla="*/ 1 w 133"/>
                <a:gd name="T1" fmla="*/ 1 h 93"/>
                <a:gd name="T2" fmla="*/ 1 w 133"/>
                <a:gd name="T3" fmla="*/ 5 h 93"/>
                <a:gd name="T4" fmla="*/ 1 w 133"/>
                <a:gd name="T5" fmla="*/ 2 h 93"/>
                <a:gd name="T6" fmla="*/ 1 w 133"/>
                <a:gd name="T7" fmla="*/ 3 h 93"/>
                <a:gd name="T8" fmla="*/ 0 w 133"/>
                <a:gd name="T9" fmla="*/ 8 h 93"/>
                <a:gd name="T10" fmla="*/ 1 w 133"/>
                <a:gd name="T11" fmla="*/ 12 h 93"/>
                <a:gd name="T12" fmla="*/ 1 w 133"/>
                <a:gd name="T13" fmla="*/ 12 h 93"/>
                <a:gd name="T14" fmla="*/ 1 w 133"/>
                <a:gd name="T15" fmla="*/ 10 h 93"/>
                <a:gd name="T16" fmla="*/ 1 w 133"/>
                <a:gd name="T17" fmla="*/ 8 h 93"/>
                <a:gd name="T18" fmla="*/ 1 w 133"/>
                <a:gd name="T19" fmla="*/ 8 h 93"/>
                <a:gd name="T20" fmla="*/ 1 w 133"/>
                <a:gd name="T21" fmla="*/ 8 h 93"/>
                <a:gd name="T22" fmla="*/ 1 w 133"/>
                <a:gd name="T23" fmla="*/ 10 h 93"/>
                <a:gd name="T24" fmla="*/ 1 w 133"/>
                <a:gd name="T25" fmla="*/ 12 h 93"/>
                <a:gd name="T26" fmla="*/ 1 w 133"/>
                <a:gd name="T27" fmla="*/ 13 h 93"/>
                <a:gd name="T28" fmla="*/ 1 w 133"/>
                <a:gd name="T29" fmla="*/ 12 h 93"/>
                <a:gd name="T30" fmla="*/ 1 w 133"/>
                <a:gd name="T31" fmla="*/ 12 h 93"/>
                <a:gd name="T32" fmla="*/ 1 w 133"/>
                <a:gd name="T33" fmla="*/ 14 h 93"/>
                <a:gd name="T34" fmla="*/ 1 w 133"/>
                <a:gd name="T35" fmla="*/ 16 h 93"/>
                <a:gd name="T36" fmla="*/ 1 w 133"/>
                <a:gd name="T37" fmla="*/ 17 h 93"/>
                <a:gd name="T38" fmla="*/ 1 w 133"/>
                <a:gd name="T39" fmla="*/ 15 h 93"/>
                <a:gd name="T40" fmla="*/ 1 w 133"/>
                <a:gd name="T41" fmla="*/ 14 h 93"/>
                <a:gd name="T42" fmla="*/ 1 w 133"/>
                <a:gd name="T43" fmla="*/ 12 h 93"/>
                <a:gd name="T44" fmla="*/ 1 w 133"/>
                <a:gd name="T45" fmla="*/ 10 h 93"/>
                <a:gd name="T46" fmla="*/ 1 w 133"/>
                <a:gd name="T47" fmla="*/ 10 h 93"/>
                <a:gd name="T48" fmla="*/ 1 w 133"/>
                <a:gd name="T49" fmla="*/ 1 h 9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3"/>
                <a:gd name="T76" fmla="*/ 0 h 93"/>
                <a:gd name="T77" fmla="*/ 133 w 133"/>
                <a:gd name="T78" fmla="*/ 93 h 9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3" h="93">
                  <a:moveTo>
                    <a:pt x="103" y="1"/>
                  </a:moveTo>
                  <a:cubicBezTo>
                    <a:pt x="94" y="0"/>
                    <a:pt x="79" y="24"/>
                    <a:pt x="72" y="28"/>
                  </a:cubicBezTo>
                  <a:cubicBezTo>
                    <a:pt x="64" y="32"/>
                    <a:pt x="63" y="10"/>
                    <a:pt x="60" y="7"/>
                  </a:cubicBezTo>
                  <a:cubicBezTo>
                    <a:pt x="58" y="4"/>
                    <a:pt x="44" y="14"/>
                    <a:pt x="36" y="18"/>
                  </a:cubicBezTo>
                  <a:cubicBezTo>
                    <a:pt x="29" y="22"/>
                    <a:pt x="1" y="36"/>
                    <a:pt x="0" y="45"/>
                  </a:cubicBezTo>
                  <a:cubicBezTo>
                    <a:pt x="0" y="51"/>
                    <a:pt x="6" y="61"/>
                    <a:pt x="9" y="68"/>
                  </a:cubicBezTo>
                  <a:cubicBezTo>
                    <a:pt x="11" y="66"/>
                    <a:pt x="12" y="65"/>
                    <a:pt x="12" y="62"/>
                  </a:cubicBezTo>
                  <a:cubicBezTo>
                    <a:pt x="12" y="59"/>
                    <a:pt x="11" y="57"/>
                    <a:pt x="10" y="54"/>
                  </a:cubicBezTo>
                  <a:cubicBezTo>
                    <a:pt x="9" y="50"/>
                    <a:pt x="6" y="48"/>
                    <a:pt x="6" y="46"/>
                  </a:cubicBezTo>
                  <a:cubicBezTo>
                    <a:pt x="6" y="45"/>
                    <a:pt x="8" y="42"/>
                    <a:pt x="11" y="42"/>
                  </a:cubicBezTo>
                  <a:cubicBezTo>
                    <a:pt x="13" y="42"/>
                    <a:pt x="16" y="44"/>
                    <a:pt x="16" y="47"/>
                  </a:cubicBezTo>
                  <a:cubicBezTo>
                    <a:pt x="16" y="50"/>
                    <a:pt x="16" y="53"/>
                    <a:pt x="17" y="55"/>
                  </a:cubicBezTo>
                  <a:cubicBezTo>
                    <a:pt x="18" y="57"/>
                    <a:pt x="18" y="62"/>
                    <a:pt x="17" y="65"/>
                  </a:cubicBezTo>
                  <a:cubicBezTo>
                    <a:pt x="16" y="68"/>
                    <a:pt x="15" y="72"/>
                    <a:pt x="20" y="71"/>
                  </a:cubicBezTo>
                  <a:cubicBezTo>
                    <a:pt x="24" y="70"/>
                    <a:pt x="29" y="67"/>
                    <a:pt x="33" y="67"/>
                  </a:cubicBezTo>
                  <a:cubicBezTo>
                    <a:pt x="36" y="67"/>
                    <a:pt x="40" y="70"/>
                    <a:pt x="44" y="70"/>
                  </a:cubicBezTo>
                  <a:cubicBezTo>
                    <a:pt x="48" y="70"/>
                    <a:pt x="50" y="75"/>
                    <a:pt x="52" y="77"/>
                  </a:cubicBezTo>
                  <a:cubicBezTo>
                    <a:pt x="55" y="79"/>
                    <a:pt x="56" y="84"/>
                    <a:pt x="58" y="87"/>
                  </a:cubicBezTo>
                  <a:cubicBezTo>
                    <a:pt x="61" y="91"/>
                    <a:pt x="62" y="93"/>
                    <a:pt x="67" y="91"/>
                  </a:cubicBezTo>
                  <a:cubicBezTo>
                    <a:pt x="72" y="89"/>
                    <a:pt x="71" y="83"/>
                    <a:pt x="76" y="81"/>
                  </a:cubicBezTo>
                  <a:cubicBezTo>
                    <a:pt x="80" y="78"/>
                    <a:pt x="87" y="75"/>
                    <a:pt x="95" y="75"/>
                  </a:cubicBezTo>
                  <a:cubicBezTo>
                    <a:pt x="102" y="75"/>
                    <a:pt x="109" y="73"/>
                    <a:pt x="112" y="70"/>
                  </a:cubicBezTo>
                  <a:cubicBezTo>
                    <a:pt x="116" y="68"/>
                    <a:pt x="122" y="63"/>
                    <a:pt x="125" y="58"/>
                  </a:cubicBezTo>
                  <a:cubicBezTo>
                    <a:pt x="127" y="55"/>
                    <a:pt x="130" y="52"/>
                    <a:pt x="133" y="51"/>
                  </a:cubicBezTo>
                  <a:cubicBezTo>
                    <a:pt x="122" y="28"/>
                    <a:pt x="108" y="1"/>
                    <a:pt x="103" y="1"/>
                  </a:cubicBezTo>
                  <a:close/>
                </a:path>
              </a:pathLst>
            </a:custGeom>
            <a:solidFill>
              <a:srgbClr val="8DC63F"/>
            </a:solidFill>
            <a:ln w="9525">
              <a:solidFill>
                <a:schemeClr val="bg1"/>
              </a:solidFill>
              <a:round/>
              <a:headEnd/>
              <a:tailEnd/>
            </a:ln>
          </p:spPr>
          <p:txBody>
            <a:bodyPr/>
            <a:lstStyle/>
            <a:p>
              <a:endParaRPr lang="en-US"/>
            </a:p>
          </p:txBody>
        </p:sp>
        <p:sp>
          <p:nvSpPr>
            <p:cNvPr id="52" name="Freeform 53"/>
            <p:cNvSpPr>
              <a:spLocks/>
            </p:cNvSpPr>
            <p:nvPr/>
          </p:nvSpPr>
          <p:spPr bwMode="gray">
            <a:xfrm>
              <a:off x="4852" y="3055"/>
              <a:ext cx="88" cy="186"/>
            </a:xfrm>
            <a:custGeom>
              <a:avLst/>
              <a:gdLst>
                <a:gd name="T0" fmla="*/ 1 w 155"/>
                <a:gd name="T1" fmla="*/ 7 h 225"/>
                <a:gd name="T2" fmla="*/ 1 w 155"/>
                <a:gd name="T3" fmla="*/ 4 h 225"/>
                <a:gd name="T4" fmla="*/ 1 w 155"/>
                <a:gd name="T5" fmla="*/ 2 h 225"/>
                <a:gd name="T6" fmla="*/ 1 w 155"/>
                <a:gd name="T7" fmla="*/ 2 h 225"/>
                <a:gd name="T8" fmla="*/ 1 w 155"/>
                <a:gd name="T9" fmla="*/ 2 h 225"/>
                <a:gd name="T10" fmla="*/ 1 w 155"/>
                <a:gd name="T11" fmla="*/ 4 h 225"/>
                <a:gd name="T12" fmla="*/ 1 w 155"/>
                <a:gd name="T13" fmla="*/ 4 h 225"/>
                <a:gd name="T14" fmla="*/ 1 w 155"/>
                <a:gd name="T15" fmla="*/ 6 h 225"/>
                <a:gd name="T16" fmla="*/ 1 w 155"/>
                <a:gd name="T17" fmla="*/ 8 h 225"/>
                <a:gd name="T18" fmla="*/ 1 w 155"/>
                <a:gd name="T19" fmla="*/ 11 h 225"/>
                <a:gd name="T20" fmla="*/ 1 w 155"/>
                <a:gd name="T21" fmla="*/ 14 h 225"/>
                <a:gd name="T22" fmla="*/ 1 w 155"/>
                <a:gd name="T23" fmla="*/ 14 h 225"/>
                <a:gd name="T24" fmla="*/ 1 w 155"/>
                <a:gd name="T25" fmla="*/ 14 h 225"/>
                <a:gd name="T26" fmla="*/ 1 w 155"/>
                <a:gd name="T27" fmla="*/ 19 h 225"/>
                <a:gd name="T28" fmla="*/ 1 w 155"/>
                <a:gd name="T29" fmla="*/ 23 h 225"/>
                <a:gd name="T30" fmla="*/ 1 w 155"/>
                <a:gd name="T31" fmla="*/ 26 h 225"/>
                <a:gd name="T32" fmla="*/ 1 w 155"/>
                <a:gd name="T33" fmla="*/ 34 h 225"/>
                <a:gd name="T34" fmla="*/ 1 w 155"/>
                <a:gd name="T35" fmla="*/ 36 h 225"/>
                <a:gd name="T36" fmla="*/ 1 w 155"/>
                <a:gd name="T37" fmla="*/ 40 h 225"/>
                <a:gd name="T38" fmla="*/ 1 w 155"/>
                <a:gd name="T39" fmla="*/ 41 h 225"/>
                <a:gd name="T40" fmla="*/ 1 w 155"/>
                <a:gd name="T41" fmla="*/ 39 h 225"/>
                <a:gd name="T42" fmla="*/ 1 w 155"/>
                <a:gd name="T43" fmla="*/ 37 h 225"/>
                <a:gd name="T44" fmla="*/ 1 w 155"/>
                <a:gd name="T45" fmla="*/ 36 h 225"/>
                <a:gd name="T46" fmla="*/ 1 w 155"/>
                <a:gd name="T47" fmla="*/ 32 h 225"/>
                <a:gd name="T48" fmla="*/ 1 w 155"/>
                <a:gd name="T49" fmla="*/ 30 h 225"/>
                <a:gd name="T50" fmla="*/ 1 w 155"/>
                <a:gd name="T51" fmla="*/ 28 h 225"/>
                <a:gd name="T52" fmla="*/ 1 w 155"/>
                <a:gd name="T53" fmla="*/ 31 h 225"/>
                <a:gd name="T54" fmla="*/ 1 w 155"/>
                <a:gd name="T55" fmla="*/ 34 h 225"/>
                <a:gd name="T56" fmla="*/ 1 w 155"/>
                <a:gd name="T57" fmla="*/ 37 h 225"/>
                <a:gd name="T58" fmla="*/ 1 w 155"/>
                <a:gd name="T59" fmla="*/ 37 h 225"/>
                <a:gd name="T60" fmla="*/ 1 w 155"/>
                <a:gd name="T61" fmla="*/ 37 h 225"/>
                <a:gd name="T62" fmla="*/ 1 w 155"/>
                <a:gd name="T63" fmla="*/ 35 h 225"/>
                <a:gd name="T64" fmla="*/ 1 w 155"/>
                <a:gd name="T65" fmla="*/ 34 h 225"/>
                <a:gd name="T66" fmla="*/ 1 w 155"/>
                <a:gd name="T67" fmla="*/ 32 h 225"/>
                <a:gd name="T68" fmla="*/ 1 w 155"/>
                <a:gd name="T69" fmla="*/ 28 h 225"/>
                <a:gd name="T70" fmla="*/ 1 w 155"/>
                <a:gd name="T71" fmla="*/ 26 h 225"/>
                <a:gd name="T72" fmla="*/ 1 w 155"/>
                <a:gd name="T73" fmla="*/ 21 h 225"/>
                <a:gd name="T74" fmla="*/ 1 w 155"/>
                <a:gd name="T75" fmla="*/ 21 h 225"/>
                <a:gd name="T76" fmla="*/ 1 w 155"/>
                <a:gd name="T77" fmla="*/ 17 h 225"/>
                <a:gd name="T78" fmla="*/ 1 w 155"/>
                <a:gd name="T79" fmla="*/ 16 h 225"/>
                <a:gd name="T80" fmla="*/ 1 w 155"/>
                <a:gd name="T81" fmla="*/ 15 h 225"/>
                <a:gd name="T82" fmla="*/ 1 w 155"/>
                <a:gd name="T83" fmla="*/ 17 h 225"/>
                <a:gd name="T84" fmla="*/ 1 w 155"/>
                <a:gd name="T85" fmla="*/ 19 h 225"/>
                <a:gd name="T86" fmla="*/ 1 w 155"/>
                <a:gd name="T87" fmla="*/ 17 h 225"/>
                <a:gd name="T88" fmla="*/ 1 w 155"/>
                <a:gd name="T89" fmla="*/ 14 h 225"/>
                <a:gd name="T90" fmla="*/ 1 w 155"/>
                <a:gd name="T91" fmla="*/ 12 h 225"/>
                <a:gd name="T92" fmla="*/ 1 w 155"/>
                <a:gd name="T93" fmla="*/ 10 h 225"/>
                <a:gd name="T94" fmla="*/ 1 w 155"/>
                <a:gd name="T95" fmla="*/ 7 h 22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55"/>
                <a:gd name="T145" fmla="*/ 0 h 225"/>
                <a:gd name="T146" fmla="*/ 155 w 155"/>
                <a:gd name="T147" fmla="*/ 225 h 22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55" h="225">
                  <a:moveTo>
                    <a:pt x="122" y="37"/>
                  </a:moveTo>
                  <a:cubicBezTo>
                    <a:pt x="126" y="32"/>
                    <a:pt x="135" y="27"/>
                    <a:pt x="139" y="22"/>
                  </a:cubicBezTo>
                  <a:cubicBezTo>
                    <a:pt x="143" y="18"/>
                    <a:pt x="152" y="9"/>
                    <a:pt x="155" y="3"/>
                  </a:cubicBezTo>
                  <a:cubicBezTo>
                    <a:pt x="155" y="3"/>
                    <a:pt x="155" y="2"/>
                    <a:pt x="155" y="2"/>
                  </a:cubicBezTo>
                  <a:cubicBezTo>
                    <a:pt x="139" y="0"/>
                    <a:pt x="118" y="1"/>
                    <a:pt x="112" y="2"/>
                  </a:cubicBezTo>
                  <a:cubicBezTo>
                    <a:pt x="102" y="4"/>
                    <a:pt x="96" y="18"/>
                    <a:pt x="91" y="21"/>
                  </a:cubicBezTo>
                  <a:cubicBezTo>
                    <a:pt x="89" y="22"/>
                    <a:pt x="84" y="22"/>
                    <a:pt x="76" y="20"/>
                  </a:cubicBezTo>
                  <a:cubicBezTo>
                    <a:pt x="73" y="24"/>
                    <a:pt x="70" y="28"/>
                    <a:pt x="68" y="31"/>
                  </a:cubicBezTo>
                  <a:cubicBezTo>
                    <a:pt x="60" y="41"/>
                    <a:pt x="46" y="41"/>
                    <a:pt x="42" y="45"/>
                  </a:cubicBezTo>
                  <a:cubicBezTo>
                    <a:pt x="38" y="48"/>
                    <a:pt x="48" y="54"/>
                    <a:pt x="48" y="60"/>
                  </a:cubicBezTo>
                  <a:cubicBezTo>
                    <a:pt x="48" y="66"/>
                    <a:pt x="45" y="78"/>
                    <a:pt x="40" y="83"/>
                  </a:cubicBezTo>
                  <a:cubicBezTo>
                    <a:pt x="36" y="89"/>
                    <a:pt x="29" y="73"/>
                    <a:pt x="24" y="77"/>
                  </a:cubicBezTo>
                  <a:cubicBezTo>
                    <a:pt x="20" y="80"/>
                    <a:pt x="11" y="79"/>
                    <a:pt x="6" y="80"/>
                  </a:cubicBezTo>
                  <a:cubicBezTo>
                    <a:pt x="0" y="81"/>
                    <a:pt x="3" y="96"/>
                    <a:pt x="4" y="105"/>
                  </a:cubicBezTo>
                  <a:cubicBezTo>
                    <a:pt x="4" y="115"/>
                    <a:pt x="14" y="123"/>
                    <a:pt x="14" y="132"/>
                  </a:cubicBezTo>
                  <a:cubicBezTo>
                    <a:pt x="14" y="141"/>
                    <a:pt x="24" y="145"/>
                    <a:pt x="30" y="149"/>
                  </a:cubicBezTo>
                  <a:cubicBezTo>
                    <a:pt x="37" y="153"/>
                    <a:pt x="44" y="183"/>
                    <a:pt x="49" y="189"/>
                  </a:cubicBezTo>
                  <a:cubicBezTo>
                    <a:pt x="54" y="196"/>
                    <a:pt x="73" y="197"/>
                    <a:pt x="84" y="201"/>
                  </a:cubicBezTo>
                  <a:cubicBezTo>
                    <a:pt x="94" y="206"/>
                    <a:pt x="86" y="216"/>
                    <a:pt x="90" y="219"/>
                  </a:cubicBezTo>
                  <a:cubicBezTo>
                    <a:pt x="93" y="222"/>
                    <a:pt x="104" y="224"/>
                    <a:pt x="116" y="225"/>
                  </a:cubicBezTo>
                  <a:cubicBezTo>
                    <a:pt x="115" y="222"/>
                    <a:pt x="114" y="220"/>
                    <a:pt x="115" y="218"/>
                  </a:cubicBezTo>
                  <a:cubicBezTo>
                    <a:pt x="115" y="216"/>
                    <a:pt x="116" y="209"/>
                    <a:pt x="116" y="207"/>
                  </a:cubicBezTo>
                  <a:cubicBezTo>
                    <a:pt x="116" y="205"/>
                    <a:pt x="118" y="200"/>
                    <a:pt x="118" y="197"/>
                  </a:cubicBezTo>
                  <a:cubicBezTo>
                    <a:pt x="118" y="193"/>
                    <a:pt x="118" y="183"/>
                    <a:pt x="117" y="180"/>
                  </a:cubicBezTo>
                  <a:cubicBezTo>
                    <a:pt x="115" y="177"/>
                    <a:pt x="111" y="170"/>
                    <a:pt x="111" y="167"/>
                  </a:cubicBezTo>
                  <a:cubicBezTo>
                    <a:pt x="111" y="163"/>
                    <a:pt x="112" y="153"/>
                    <a:pt x="112" y="157"/>
                  </a:cubicBezTo>
                  <a:cubicBezTo>
                    <a:pt x="112" y="160"/>
                    <a:pt x="114" y="167"/>
                    <a:pt x="116" y="172"/>
                  </a:cubicBezTo>
                  <a:cubicBezTo>
                    <a:pt x="118" y="177"/>
                    <a:pt x="120" y="182"/>
                    <a:pt x="120" y="187"/>
                  </a:cubicBezTo>
                  <a:cubicBezTo>
                    <a:pt x="120" y="192"/>
                    <a:pt x="120" y="200"/>
                    <a:pt x="121" y="204"/>
                  </a:cubicBezTo>
                  <a:cubicBezTo>
                    <a:pt x="123" y="208"/>
                    <a:pt x="124" y="213"/>
                    <a:pt x="128" y="211"/>
                  </a:cubicBezTo>
                  <a:cubicBezTo>
                    <a:pt x="131" y="209"/>
                    <a:pt x="135" y="209"/>
                    <a:pt x="133" y="204"/>
                  </a:cubicBezTo>
                  <a:cubicBezTo>
                    <a:pt x="131" y="199"/>
                    <a:pt x="130" y="198"/>
                    <a:pt x="131" y="195"/>
                  </a:cubicBezTo>
                  <a:cubicBezTo>
                    <a:pt x="132" y="192"/>
                    <a:pt x="133" y="189"/>
                    <a:pt x="130" y="185"/>
                  </a:cubicBezTo>
                  <a:cubicBezTo>
                    <a:pt x="127" y="181"/>
                    <a:pt x="125" y="180"/>
                    <a:pt x="124" y="177"/>
                  </a:cubicBezTo>
                  <a:cubicBezTo>
                    <a:pt x="123" y="173"/>
                    <a:pt x="118" y="171"/>
                    <a:pt x="118" y="158"/>
                  </a:cubicBezTo>
                  <a:cubicBezTo>
                    <a:pt x="118" y="146"/>
                    <a:pt x="120" y="149"/>
                    <a:pt x="118" y="143"/>
                  </a:cubicBezTo>
                  <a:cubicBezTo>
                    <a:pt x="117" y="136"/>
                    <a:pt x="115" y="125"/>
                    <a:pt x="116" y="122"/>
                  </a:cubicBezTo>
                  <a:cubicBezTo>
                    <a:pt x="117" y="120"/>
                    <a:pt x="122" y="118"/>
                    <a:pt x="121" y="115"/>
                  </a:cubicBezTo>
                  <a:cubicBezTo>
                    <a:pt x="120" y="112"/>
                    <a:pt x="117" y="107"/>
                    <a:pt x="113" y="101"/>
                  </a:cubicBezTo>
                  <a:cubicBezTo>
                    <a:pt x="110" y="96"/>
                    <a:pt x="107" y="94"/>
                    <a:pt x="105" y="90"/>
                  </a:cubicBezTo>
                  <a:cubicBezTo>
                    <a:pt x="104" y="87"/>
                    <a:pt x="101" y="82"/>
                    <a:pt x="108" y="85"/>
                  </a:cubicBezTo>
                  <a:cubicBezTo>
                    <a:pt x="114" y="88"/>
                    <a:pt x="121" y="91"/>
                    <a:pt x="123" y="96"/>
                  </a:cubicBezTo>
                  <a:cubicBezTo>
                    <a:pt x="126" y="101"/>
                    <a:pt x="133" y="108"/>
                    <a:pt x="136" y="106"/>
                  </a:cubicBezTo>
                  <a:cubicBezTo>
                    <a:pt x="138" y="103"/>
                    <a:pt x="136" y="100"/>
                    <a:pt x="138" y="99"/>
                  </a:cubicBezTo>
                  <a:cubicBezTo>
                    <a:pt x="141" y="98"/>
                    <a:pt x="141" y="90"/>
                    <a:pt x="135" y="83"/>
                  </a:cubicBezTo>
                  <a:cubicBezTo>
                    <a:pt x="129" y="77"/>
                    <a:pt x="120" y="68"/>
                    <a:pt x="118" y="63"/>
                  </a:cubicBezTo>
                  <a:cubicBezTo>
                    <a:pt x="115" y="58"/>
                    <a:pt x="111" y="57"/>
                    <a:pt x="113" y="53"/>
                  </a:cubicBezTo>
                  <a:cubicBezTo>
                    <a:pt x="115" y="48"/>
                    <a:pt x="118" y="43"/>
                    <a:pt x="122" y="37"/>
                  </a:cubicBezTo>
                  <a:close/>
                </a:path>
              </a:pathLst>
            </a:custGeom>
            <a:solidFill>
              <a:srgbClr val="8DC63F"/>
            </a:solidFill>
            <a:ln w="9525">
              <a:solidFill>
                <a:schemeClr val="bg1"/>
              </a:solidFill>
              <a:round/>
              <a:headEnd/>
              <a:tailEnd/>
            </a:ln>
          </p:spPr>
          <p:txBody>
            <a:bodyPr/>
            <a:lstStyle/>
            <a:p>
              <a:endParaRPr lang="en-US"/>
            </a:p>
          </p:txBody>
        </p:sp>
        <p:sp>
          <p:nvSpPr>
            <p:cNvPr id="53" name="Freeform 54"/>
            <p:cNvSpPr>
              <a:spLocks/>
            </p:cNvSpPr>
            <p:nvPr/>
          </p:nvSpPr>
          <p:spPr bwMode="gray">
            <a:xfrm>
              <a:off x="4606" y="2316"/>
              <a:ext cx="99" cy="152"/>
            </a:xfrm>
            <a:custGeom>
              <a:avLst/>
              <a:gdLst>
                <a:gd name="T0" fmla="*/ 1 w 174"/>
                <a:gd name="T1" fmla="*/ 30 h 184"/>
                <a:gd name="T2" fmla="*/ 1 w 174"/>
                <a:gd name="T3" fmla="*/ 26 h 184"/>
                <a:gd name="T4" fmla="*/ 1 w 174"/>
                <a:gd name="T5" fmla="*/ 21 h 184"/>
                <a:gd name="T6" fmla="*/ 1 w 174"/>
                <a:gd name="T7" fmla="*/ 20 h 184"/>
                <a:gd name="T8" fmla="*/ 1 w 174"/>
                <a:gd name="T9" fmla="*/ 15 h 184"/>
                <a:gd name="T10" fmla="*/ 1 w 174"/>
                <a:gd name="T11" fmla="*/ 10 h 184"/>
                <a:gd name="T12" fmla="*/ 1 w 174"/>
                <a:gd name="T13" fmla="*/ 10 h 184"/>
                <a:gd name="T14" fmla="*/ 1 w 174"/>
                <a:gd name="T15" fmla="*/ 10 h 184"/>
                <a:gd name="T16" fmla="*/ 1 w 174"/>
                <a:gd name="T17" fmla="*/ 10 h 184"/>
                <a:gd name="T18" fmla="*/ 1 w 174"/>
                <a:gd name="T19" fmla="*/ 8 h 184"/>
                <a:gd name="T20" fmla="*/ 1 w 174"/>
                <a:gd name="T21" fmla="*/ 6 h 184"/>
                <a:gd name="T22" fmla="*/ 1 w 174"/>
                <a:gd name="T23" fmla="*/ 4 h 184"/>
                <a:gd name="T24" fmla="*/ 1 w 174"/>
                <a:gd name="T25" fmla="*/ 2 h 184"/>
                <a:gd name="T26" fmla="*/ 1 w 174"/>
                <a:gd name="T27" fmla="*/ 0 h 184"/>
                <a:gd name="T28" fmla="*/ 1 w 174"/>
                <a:gd name="T29" fmla="*/ 2 h 184"/>
                <a:gd name="T30" fmla="*/ 1 w 174"/>
                <a:gd name="T31" fmla="*/ 7 h 184"/>
                <a:gd name="T32" fmla="*/ 1 w 174"/>
                <a:gd name="T33" fmla="*/ 7 h 184"/>
                <a:gd name="T34" fmla="*/ 1 w 174"/>
                <a:gd name="T35" fmla="*/ 6 h 184"/>
                <a:gd name="T36" fmla="*/ 0 w 174"/>
                <a:gd name="T37" fmla="*/ 7 h 184"/>
                <a:gd name="T38" fmla="*/ 1 w 174"/>
                <a:gd name="T39" fmla="*/ 17 h 184"/>
                <a:gd name="T40" fmla="*/ 1 w 174"/>
                <a:gd name="T41" fmla="*/ 21 h 184"/>
                <a:gd name="T42" fmla="*/ 1 w 174"/>
                <a:gd name="T43" fmla="*/ 21 h 184"/>
                <a:gd name="T44" fmla="*/ 1 w 174"/>
                <a:gd name="T45" fmla="*/ 26 h 184"/>
                <a:gd name="T46" fmla="*/ 1 w 174"/>
                <a:gd name="T47" fmla="*/ 27 h 184"/>
                <a:gd name="T48" fmla="*/ 1 w 174"/>
                <a:gd name="T49" fmla="*/ 26 h 184"/>
                <a:gd name="T50" fmla="*/ 1 w 174"/>
                <a:gd name="T51" fmla="*/ 23 h 184"/>
                <a:gd name="T52" fmla="*/ 1 w 174"/>
                <a:gd name="T53" fmla="*/ 26 h 184"/>
                <a:gd name="T54" fmla="*/ 1 w 174"/>
                <a:gd name="T55" fmla="*/ 27 h 184"/>
                <a:gd name="T56" fmla="*/ 1 w 174"/>
                <a:gd name="T57" fmla="*/ 29 h 184"/>
                <a:gd name="T58" fmla="*/ 1 w 174"/>
                <a:gd name="T59" fmla="*/ 31 h 184"/>
                <a:gd name="T60" fmla="*/ 1 w 174"/>
                <a:gd name="T61" fmla="*/ 32 h 184"/>
                <a:gd name="T62" fmla="*/ 1 w 174"/>
                <a:gd name="T63" fmla="*/ 33 h 184"/>
                <a:gd name="T64" fmla="*/ 1 w 174"/>
                <a:gd name="T65" fmla="*/ 30 h 18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4"/>
                <a:gd name="T100" fmla="*/ 0 h 184"/>
                <a:gd name="T101" fmla="*/ 174 w 174"/>
                <a:gd name="T102" fmla="*/ 184 h 18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4" h="184">
                  <a:moveTo>
                    <a:pt x="104" y="168"/>
                  </a:moveTo>
                  <a:cubicBezTo>
                    <a:pt x="106" y="164"/>
                    <a:pt x="125" y="147"/>
                    <a:pt x="125" y="145"/>
                  </a:cubicBezTo>
                  <a:cubicBezTo>
                    <a:pt x="125" y="142"/>
                    <a:pt x="106" y="128"/>
                    <a:pt x="111" y="123"/>
                  </a:cubicBezTo>
                  <a:cubicBezTo>
                    <a:pt x="117" y="118"/>
                    <a:pt x="149" y="120"/>
                    <a:pt x="156" y="110"/>
                  </a:cubicBezTo>
                  <a:cubicBezTo>
                    <a:pt x="159" y="106"/>
                    <a:pt x="166" y="96"/>
                    <a:pt x="174" y="86"/>
                  </a:cubicBezTo>
                  <a:cubicBezTo>
                    <a:pt x="161" y="75"/>
                    <a:pt x="138" y="57"/>
                    <a:pt x="134" y="54"/>
                  </a:cubicBezTo>
                  <a:cubicBezTo>
                    <a:pt x="130" y="49"/>
                    <a:pt x="130" y="53"/>
                    <a:pt x="128" y="55"/>
                  </a:cubicBezTo>
                  <a:cubicBezTo>
                    <a:pt x="125" y="57"/>
                    <a:pt x="121" y="61"/>
                    <a:pt x="119" y="59"/>
                  </a:cubicBezTo>
                  <a:cubicBezTo>
                    <a:pt x="117" y="56"/>
                    <a:pt x="120" y="53"/>
                    <a:pt x="123" y="51"/>
                  </a:cubicBezTo>
                  <a:cubicBezTo>
                    <a:pt x="126" y="49"/>
                    <a:pt x="126" y="47"/>
                    <a:pt x="126" y="45"/>
                  </a:cubicBezTo>
                  <a:cubicBezTo>
                    <a:pt x="126" y="42"/>
                    <a:pt x="118" y="34"/>
                    <a:pt x="115" y="30"/>
                  </a:cubicBezTo>
                  <a:cubicBezTo>
                    <a:pt x="112" y="27"/>
                    <a:pt x="110" y="27"/>
                    <a:pt x="112" y="23"/>
                  </a:cubicBezTo>
                  <a:cubicBezTo>
                    <a:pt x="113" y="18"/>
                    <a:pt x="115" y="18"/>
                    <a:pt x="108" y="13"/>
                  </a:cubicBezTo>
                  <a:cubicBezTo>
                    <a:pt x="105" y="11"/>
                    <a:pt x="97" y="6"/>
                    <a:pt x="90" y="0"/>
                  </a:cubicBezTo>
                  <a:cubicBezTo>
                    <a:pt x="83" y="4"/>
                    <a:pt x="76" y="8"/>
                    <a:pt x="72" y="10"/>
                  </a:cubicBezTo>
                  <a:cubicBezTo>
                    <a:pt x="64" y="14"/>
                    <a:pt x="59" y="26"/>
                    <a:pt x="54" y="35"/>
                  </a:cubicBezTo>
                  <a:cubicBezTo>
                    <a:pt x="49" y="44"/>
                    <a:pt x="24" y="40"/>
                    <a:pt x="20" y="40"/>
                  </a:cubicBezTo>
                  <a:cubicBezTo>
                    <a:pt x="15" y="40"/>
                    <a:pt x="4" y="33"/>
                    <a:pt x="2" y="34"/>
                  </a:cubicBezTo>
                  <a:cubicBezTo>
                    <a:pt x="1" y="34"/>
                    <a:pt x="1" y="35"/>
                    <a:pt x="0" y="36"/>
                  </a:cubicBezTo>
                  <a:cubicBezTo>
                    <a:pt x="2" y="40"/>
                    <a:pt x="3" y="98"/>
                    <a:pt x="3" y="100"/>
                  </a:cubicBezTo>
                  <a:cubicBezTo>
                    <a:pt x="3" y="102"/>
                    <a:pt x="5" y="106"/>
                    <a:pt x="6" y="111"/>
                  </a:cubicBezTo>
                  <a:cubicBezTo>
                    <a:pt x="8" y="116"/>
                    <a:pt x="18" y="118"/>
                    <a:pt x="22" y="123"/>
                  </a:cubicBezTo>
                  <a:cubicBezTo>
                    <a:pt x="26" y="128"/>
                    <a:pt x="21" y="131"/>
                    <a:pt x="22" y="140"/>
                  </a:cubicBezTo>
                  <a:cubicBezTo>
                    <a:pt x="23" y="148"/>
                    <a:pt x="47" y="158"/>
                    <a:pt x="47" y="152"/>
                  </a:cubicBezTo>
                  <a:cubicBezTo>
                    <a:pt x="48" y="147"/>
                    <a:pt x="54" y="144"/>
                    <a:pt x="58" y="140"/>
                  </a:cubicBezTo>
                  <a:cubicBezTo>
                    <a:pt x="61" y="137"/>
                    <a:pt x="60" y="131"/>
                    <a:pt x="63" y="131"/>
                  </a:cubicBezTo>
                  <a:cubicBezTo>
                    <a:pt x="67" y="130"/>
                    <a:pt x="72" y="143"/>
                    <a:pt x="72" y="144"/>
                  </a:cubicBezTo>
                  <a:cubicBezTo>
                    <a:pt x="72" y="146"/>
                    <a:pt x="71" y="150"/>
                    <a:pt x="67" y="154"/>
                  </a:cubicBezTo>
                  <a:cubicBezTo>
                    <a:pt x="64" y="158"/>
                    <a:pt x="71" y="156"/>
                    <a:pt x="73" y="161"/>
                  </a:cubicBezTo>
                  <a:cubicBezTo>
                    <a:pt x="76" y="167"/>
                    <a:pt x="82" y="170"/>
                    <a:pt x="84" y="172"/>
                  </a:cubicBezTo>
                  <a:cubicBezTo>
                    <a:pt x="86" y="175"/>
                    <a:pt x="89" y="179"/>
                    <a:pt x="92" y="182"/>
                  </a:cubicBezTo>
                  <a:cubicBezTo>
                    <a:pt x="94" y="184"/>
                    <a:pt x="98" y="184"/>
                    <a:pt x="102" y="184"/>
                  </a:cubicBezTo>
                  <a:cubicBezTo>
                    <a:pt x="102" y="177"/>
                    <a:pt x="103" y="170"/>
                    <a:pt x="104" y="168"/>
                  </a:cubicBezTo>
                  <a:close/>
                </a:path>
              </a:pathLst>
            </a:custGeom>
            <a:solidFill>
              <a:srgbClr val="ABE1FA"/>
            </a:solidFill>
            <a:ln w="9525">
              <a:solidFill>
                <a:schemeClr val="bg1"/>
              </a:solidFill>
              <a:round/>
              <a:headEnd/>
              <a:tailEnd/>
            </a:ln>
          </p:spPr>
          <p:txBody>
            <a:bodyPr/>
            <a:lstStyle/>
            <a:p>
              <a:endParaRPr lang="en-US"/>
            </a:p>
          </p:txBody>
        </p:sp>
        <p:sp>
          <p:nvSpPr>
            <p:cNvPr id="54" name="Freeform 55"/>
            <p:cNvSpPr>
              <a:spLocks/>
            </p:cNvSpPr>
            <p:nvPr/>
          </p:nvSpPr>
          <p:spPr bwMode="gray">
            <a:xfrm>
              <a:off x="4500" y="2153"/>
              <a:ext cx="157" cy="200"/>
            </a:xfrm>
            <a:custGeom>
              <a:avLst/>
              <a:gdLst>
                <a:gd name="T0" fmla="*/ 1 w 278"/>
                <a:gd name="T1" fmla="*/ 41 h 242"/>
                <a:gd name="T2" fmla="*/ 1 w 278"/>
                <a:gd name="T3" fmla="*/ 44 h 242"/>
                <a:gd name="T4" fmla="*/ 2 w 278"/>
                <a:gd name="T5" fmla="*/ 41 h 242"/>
                <a:gd name="T6" fmla="*/ 2 w 278"/>
                <a:gd name="T7" fmla="*/ 37 h 242"/>
                <a:gd name="T8" fmla="*/ 2 w 278"/>
                <a:gd name="T9" fmla="*/ 36 h 242"/>
                <a:gd name="T10" fmla="*/ 2 w 278"/>
                <a:gd name="T11" fmla="*/ 34 h 242"/>
                <a:gd name="T12" fmla="*/ 1 w 278"/>
                <a:gd name="T13" fmla="*/ 30 h 242"/>
                <a:gd name="T14" fmla="*/ 1 w 278"/>
                <a:gd name="T15" fmla="*/ 28 h 242"/>
                <a:gd name="T16" fmla="*/ 1 w 278"/>
                <a:gd name="T17" fmla="*/ 21 h 242"/>
                <a:gd name="T18" fmla="*/ 1 w 278"/>
                <a:gd name="T19" fmla="*/ 16 h 242"/>
                <a:gd name="T20" fmla="*/ 1 w 278"/>
                <a:gd name="T21" fmla="*/ 14 h 242"/>
                <a:gd name="T22" fmla="*/ 1 w 278"/>
                <a:gd name="T23" fmla="*/ 14 h 242"/>
                <a:gd name="T24" fmla="*/ 1 w 278"/>
                <a:gd name="T25" fmla="*/ 15 h 242"/>
                <a:gd name="T26" fmla="*/ 1 w 278"/>
                <a:gd name="T27" fmla="*/ 14 h 242"/>
                <a:gd name="T28" fmla="*/ 1 w 278"/>
                <a:gd name="T29" fmla="*/ 14 h 242"/>
                <a:gd name="T30" fmla="*/ 1 w 278"/>
                <a:gd name="T31" fmla="*/ 12 h 242"/>
                <a:gd name="T32" fmla="*/ 1 w 278"/>
                <a:gd name="T33" fmla="*/ 12 h 242"/>
                <a:gd name="T34" fmla="*/ 1 w 278"/>
                <a:gd name="T35" fmla="*/ 14 h 242"/>
                <a:gd name="T36" fmla="*/ 1 w 278"/>
                <a:gd name="T37" fmla="*/ 14 h 242"/>
                <a:gd name="T38" fmla="*/ 1 w 278"/>
                <a:gd name="T39" fmla="*/ 10 h 242"/>
                <a:gd name="T40" fmla="*/ 1 w 278"/>
                <a:gd name="T41" fmla="*/ 7 h 242"/>
                <a:gd name="T42" fmla="*/ 1 w 278"/>
                <a:gd name="T43" fmla="*/ 6 h 242"/>
                <a:gd name="T44" fmla="*/ 1 w 278"/>
                <a:gd name="T45" fmla="*/ 5 h 242"/>
                <a:gd name="T46" fmla="*/ 1 w 278"/>
                <a:gd name="T47" fmla="*/ 5 h 242"/>
                <a:gd name="T48" fmla="*/ 1 w 278"/>
                <a:gd name="T49" fmla="*/ 7 h 242"/>
                <a:gd name="T50" fmla="*/ 1 w 278"/>
                <a:gd name="T51" fmla="*/ 6 h 242"/>
                <a:gd name="T52" fmla="*/ 1 w 278"/>
                <a:gd name="T53" fmla="*/ 2 h 242"/>
                <a:gd name="T54" fmla="*/ 1 w 278"/>
                <a:gd name="T55" fmla="*/ 2 h 242"/>
                <a:gd name="T56" fmla="*/ 1 w 278"/>
                <a:gd name="T57" fmla="*/ 3 h 242"/>
                <a:gd name="T58" fmla="*/ 0 w 278"/>
                <a:gd name="T59" fmla="*/ 5 h 242"/>
                <a:gd name="T60" fmla="*/ 1 w 278"/>
                <a:gd name="T61" fmla="*/ 5 h 242"/>
                <a:gd name="T62" fmla="*/ 1 w 278"/>
                <a:gd name="T63" fmla="*/ 9 h 242"/>
                <a:gd name="T64" fmla="*/ 1 w 278"/>
                <a:gd name="T65" fmla="*/ 10 h 242"/>
                <a:gd name="T66" fmla="*/ 1 w 278"/>
                <a:gd name="T67" fmla="*/ 13 h 242"/>
                <a:gd name="T68" fmla="*/ 1 w 278"/>
                <a:gd name="T69" fmla="*/ 16 h 242"/>
                <a:gd name="T70" fmla="*/ 1 w 278"/>
                <a:gd name="T71" fmla="*/ 17 h 242"/>
                <a:gd name="T72" fmla="*/ 1 w 278"/>
                <a:gd name="T73" fmla="*/ 21 h 242"/>
                <a:gd name="T74" fmla="*/ 1 w 278"/>
                <a:gd name="T75" fmla="*/ 25 h 242"/>
                <a:gd name="T76" fmla="*/ 1 w 278"/>
                <a:gd name="T77" fmla="*/ 28 h 242"/>
                <a:gd name="T78" fmla="*/ 1 w 278"/>
                <a:gd name="T79" fmla="*/ 32 h 242"/>
                <a:gd name="T80" fmla="*/ 1 w 278"/>
                <a:gd name="T81" fmla="*/ 31 h 242"/>
                <a:gd name="T82" fmla="*/ 1 w 278"/>
                <a:gd name="T83" fmla="*/ 32 h 242"/>
                <a:gd name="T84" fmla="*/ 1 w 278"/>
                <a:gd name="T85" fmla="*/ 34 h 242"/>
                <a:gd name="T86" fmla="*/ 1 w 278"/>
                <a:gd name="T87" fmla="*/ 36 h 242"/>
                <a:gd name="T88" fmla="*/ 1 w 278"/>
                <a:gd name="T89" fmla="*/ 39 h 242"/>
                <a:gd name="T90" fmla="*/ 1 w 278"/>
                <a:gd name="T91" fmla="*/ 40 h 242"/>
                <a:gd name="T92" fmla="*/ 1 w 278"/>
                <a:gd name="T93" fmla="*/ 41 h 242"/>
                <a:gd name="T94" fmla="*/ 1 w 278"/>
                <a:gd name="T95" fmla="*/ 44 h 242"/>
                <a:gd name="T96" fmla="*/ 1 w 278"/>
                <a:gd name="T97" fmla="*/ 41 h 242"/>
                <a:gd name="T98" fmla="*/ 1 w 278"/>
                <a:gd name="T99" fmla="*/ 41 h 242"/>
                <a:gd name="T100" fmla="*/ 1 w 278"/>
                <a:gd name="T101" fmla="*/ 41 h 24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78"/>
                <a:gd name="T154" fmla="*/ 0 h 242"/>
                <a:gd name="T155" fmla="*/ 278 w 278"/>
                <a:gd name="T156" fmla="*/ 242 h 24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78" h="242">
                  <a:moveTo>
                    <a:pt x="190" y="232"/>
                  </a:moveTo>
                  <a:cubicBezTo>
                    <a:pt x="192" y="231"/>
                    <a:pt x="203" y="238"/>
                    <a:pt x="208" y="238"/>
                  </a:cubicBezTo>
                  <a:cubicBezTo>
                    <a:pt x="212" y="238"/>
                    <a:pt x="237" y="242"/>
                    <a:pt x="242" y="233"/>
                  </a:cubicBezTo>
                  <a:cubicBezTo>
                    <a:pt x="247" y="224"/>
                    <a:pt x="252" y="212"/>
                    <a:pt x="260" y="208"/>
                  </a:cubicBezTo>
                  <a:cubicBezTo>
                    <a:pt x="264" y="206"/>
                    <a:pt x="271" y="202"/>
                    <a:pt x="278" y="198"/>
                  </a:cubicBezTo>
                  <a:cubicBezTo>
                    <a:pt x="272" y="193"/>
                    <a:pt x="265" y="188"/>
                    <a:pt x="262" y="186"/>
                  </a:cubicBezTo>
                  <a:cubicBezTo>
                    <a:pt x="256" y="181"/>
                    <a:pt x="234" y="164"/>
                    <a:pt x="231" y="162"/>
                  </a:cubicBezTo>
                  <a:cubicBezTo>
                    <a:pt x="228" y="159"/>
                    <a:pt x="230" y="162"/>
                    <a:pt x="224" y="156"/>
                  </a:cubicBezTo>
                  <a:cubicBezTo>
                    <a:pt x="220" y="152"/>
                    <a:pt x="206" y="131"/>
                    <a:pt x="197" y="120"/>
                  </a:cubicBezTo>
                  <a:cubicBezTo>
                    <a:pt x="191" y="113"/>
                    <a:pt x="180" y="94"/>
                    <a:pt x="178" y="90"/>
                  </a:cubicBezTo>
                  <a:cubicBezTo>
                    <a:pt x="175" y="85"/>
                    <a:pt x="176" y="84"/>
                    <a:pt x="172" y="84"/>
                  </a:cubicBezTo>
                  <a:cubicBezTo>
                    <a:pt x="167" y="83"/>
                    <a:pt x="166" y="79"/>
                    <a:pt x="163" y="80"/>
                  </a:cubicBezTo>
                  <a:cubicBezTo>
                    <a:pt x="159" y="81"/>
                    <a:pt x="159" y="83"/>
                    <a:pt x="155" y="85"/>
                  </a:cubicBezTo>
                  <a:cubicBezTo>
                    <a:pt x="150" y="87"/>
                    <a:pt x="146" y="86"/>
                    <a:pt x="150" y="82"/>
                  </a:cubicBezTo>
                  <a:cubicBezTo>
                    <a:pt x="153" y="78"/>
                    <a:pt x="156" y="78"/>
                    <a:pt x="150" y="76"/>
                  </a:cubicBezTo>
                  <a:cubicBezTo>
                    <a:pt x="143" y="74"/>
                    <a:pt x="137" y="74"/>
                    <a:pt x="135" y="71"/>
                  </a:cubicBezTo>
                  <a:cubicBezTo>
                    <a:pt x="134" y="68"/>
                    <a:pt x="137" y="66"/>
                    <a:pt x="143" y="68"/>
                  </a:cubicBezTo>
                  <a:cubicBezTo>
                    <a:pt x="150" y="70"/>
                    <a:pt x="161" y="74"/>
                    <a:pt x="164" y="77"/>
                  </a:cubicBezTo>
                  <a:cubicBezTo>
                    <a:pt x="168" y="79"/>
                    <a:pt x="174" y="85"/>
                    <a:pt x="170" y="75"/>
                  </a:cubicBezTo>
                  <a:cubicBezTo>
                    <a:pt x="165" y="64"/>
                    <a:pt x="162" y="64"/>
                    <a:pt x="162" y="57"/>
                  </a:cubicBezTo>
                  <a:cubicBezTo>
                    <a:pt x="162" y="49"/>
                    <a:pt x="168" y="41"/>
                    <a:pt x="170" y="38"/>
                  </a:cubicBezTo>
                  <a:cubicBezTo>
                    <a:pt x="171" y="36"/>
                    <a:pt x="180" y="35"/>
                    <a:pt x="180" y="33"/>
                  </a:cubicBezTo>
                  <a:cubicBezTo>
                    <a:pt x="180" y="31"/>
                    <a:pt x="178" y="30"/>
                    <a:pt x="176" y="28"/>
                  </a:cubicBezTo>
                  <a:cubicBezTo>
                    <a:pt x="165" y="27"/>
                    <a:pt x="156" y="25"/>
                    <a:pt x="151" y="24"/>
                  </a:cubicBezTo>
                  <a:cubicBezTo>
                    <a:pt x="143" y="23"/>
                    <a:pt x="143" y="32"/>
                    <a:pt x="138" y="36"/>
                  </a:cubicBezTo>
                  <a:cubicBezTo>
                    <a:pt x="134" y="40"/>
                    <a:pt x="108" y="35"/>
                    <a:pt x="98" y="33"/>
                  </a:cubicBezTo>
                  <a:cubicBezTo>
                    <a:pt x="89" y="30"/>
                    <a:pt x="90" y="24"/>
                    <a:pt x="87" y="16"/>
                  </a:cubicBezTo>
                  <a:cubicBezTo>
                    <a:pt x="85" y="7"/>
                    <a:pt x="57" y="0"/>
                    <a:pt x="49" y="6"/>
                  </a:cubicBezTo>
                  <a:cubicBezTo>
                    <a:pt x="42" y="12"/>
                    <a:pt x="26" y="11"/>
                    <a:pt x="22" y="17"/>
                  </a:cubicBezTo>
                  <a:cubicBezTo>
                    <a:pt x="20" y="21"/>
                    <a:pt x="11" y="23"/>
                    <a:pt x="0" y="24"/>
                  </a:cubicBezTo>
                  <a:cubicBezTo>
                    <a:pt x="0" y="25"/>
                    <a:pt x="1" y="25"/>
                    <a:pt x="2" y="26"/>
                  </a:cubicBezTo>
                  <a:cubicBezTo>
                    <a:pt x="5" y="29"/>
                    <a:pt x="2" y="46"/>
                    <a:pt x="1" y="50"/>
                  </a:cubicBezTo>
                  <a:cubicBezTo>
                    <a:pt x="0" y="53"/>
                    <a:pt x="6" y="55"/>
                    <a:pt x="10" y="58"/>
                  </a:cubicBezTo>
                  <a:cubicBezTo>
                    <a:pt x="14" y="61"/>
                    <a:pt x="14" y="68"/>
                    <a:pt x="17" y="74"/>
                  </a:cubicBezTo>
                  <a:cubicBezTo>
                    <a:pt x="20" y="80"/>
                    <a:pt x="24" y="87"/>
                    <a:pt x="25" y="90"/>
                  </a:cubicBezTo>
                  <a:cubicBezTo>
                    <a:pt x="27" y="93"/>
                    <a:pt x="44" y="99"/>
                    <a:pt x="50" y="102"/>
                  </a:cubicBezTo>
                  <a:cubicBezTo>
                    <a:pt x="56" y="105"/>
                    <a:pt x="57" y="113"/>
                    <a:pt x="60" y="119"/>
                  </a:cubicBezTo>
                  <a:cubicBezTo>
                    <a:pt x="63" y="124"/>
                    <a:pt x="71" y="130"/>
                    <a:pt x="76" y="135"/>
                  </a:cubicBezTo>
                  <a:cubicBezTo>
                    <a:pt x="80" y="140"/>
                    <a:pt x="93" y="158"/>
                    <a:pt x="99" y="160"/>
                  </a:cubicBezTo>
                  <a:cubicBezTo>
                    <a:pt x="104" y="162"/>
                    <a:pt x="120" y="178"/>
                    <a:pt x="125" y="181"/>
                  </a:cubicBezTo>
                  <a:cubicBezTo>
                    <a:pt x="130" y="184"/>
                    <a:pt x="129" y="173"/>
                    <a:pt x="132" y="171"/>
                  </a:cubicBezTo>
                  <a:cubicBezTo>
                    <a:pt x="135" y="168"/>
                    <a:pt x="138" y="178"/>
                    <a:pt x="138" y="178"/>
                  </a:cubicBezTo>
                  <a:cubicBezTo>
                    <a:pt x="138" y="178"/>
                    <a:pt x="143" y="186"/>
                    <a:pt x="143" y="189"/>
                  </a:cubicBezTo>
                  <a:cubicBezTo>
                    <a:pt x="143" y="191"/>
                    <a:pt x="142" y="194"/>
                    <a:pt x="147" y="198"/>
                  </a:cubicBezTo>
                  <a:cubicBezTo>
                    <a:pt x="151" y="203"/>
                    <a:pt x="158" y="214"/>
                    <a:pt x="160" y="217"/>
                  </a:cubicBezTo>
                  <a:cubicBezTo>
                    <a:pt x="162" y="220"/>
                    <a:pt x="160" y="220"/>
                    <a:pt x="160" y="223"/>
                  </a:cubicBezTo>
                  <a:cubicBezTo>
                    <a:pt x="159" y="227"/>
                    <a:pt x="165" y="227"/>
                    <a:pt x="165" y="230"/>
                  </a:cubicBezTo>
                  <a:cubicBezTo>
                    <a:pt x="166" y="234"/>
                    <a:pt x="173" y="234"/>
                    <a:pt x="179" y="238"/>
                  </a:cubicBezTo>
                  <a:cubicBezTo>
                    <a:pt x="185" y="242"/>
                    <a:pt x="187" y="235"/>
                    <a:pt x="188" y="233"/>
                  </a:cubicBezTo>
                  <a:cubicBezTo>
                    <a:pt x="188" y="233"/>
                    <a:pt x="188" y="234"/>
                    <a:pt x="188" y="234"/>
                  </a:cubicBezTo>
                  <a:cubicBezTo>
                    <a:pt x="189" y="233"/>
                    <a:pt x="189" y="232"/>
                    <a:pt x="190" y="232"/>
                  </a:cubicBezTo>
                  <a:close/>
                </a:path>
              </a:pathLst>
            </a:custGeom>
            <a:solidFill>
              <a:srgbClr val="ABE1FA"/>
            </a:solidFill>
            <a:ln w="9525">
              <a:solidFill>
                <a:schemeClr val="bg1"/>
              </a:solidFill>
              <a:round/>
              <a:headEnd/>
              <a:tailEnd/>
            </a:ln>
          </p:spPr>
          <p:txBody>
            <a:bodyPr/>
            <a:lstStyle/>
            <a:p>
              <a:endParaRPr lang="en-US"/>
            </a:p>
          </p:txBody>
        </p:sp>
        <p:sp>
          <p:nvSpPr>
            <p:cNvPr id="55" name="Freeform 56"/>
            <p:cNvSpPr>
              <a:spLocks/>
            </p:cNvSpPr>
            <p:nvPr/>
          </p:nvSpPr>
          <p:spPr bwMode="gray">
            <a:xfrm>
              <a:off x="4441" y="2041"/>
              <a:ext cx="158" cy="145"/>
            </a:xfrm>
            <a:custGeom>
              <a:avLst/>
              <a:gdLst>
                <a:gd name="T0" fmla="*/ 1 w 280"/>
                <a:gd name="T1" fmla="*/ 28 h 175"/>
                <a:gd name="T2" fmla="*/ 1 w 280"/>
                <a:gd name="T3" fmla="*/ 26 h 175"/>
                <a:gd name="T4" fmla="*/ 1 w 280"/>
                <a:gd name="T5" fmla="*/ 28 h 175"/>
                <a:gd name="T6" fmla="*/ 1 w 280"/>
                <a:gd name="T7" fmla="*/ 31 h 175"/>
                <a:gd name="T8" fmla="*/ 2 w 280"/>
                <a:gd name="T9" fmla="*/ 31 h 175"/>
                <a:gd name="T10" fmla="*/ 2 w 280"/>
                <a:gd name="T11" fmla="*/ 29 h 175"/>
                <a:gd name="T12" fmla="*/ 2 w 280"/>
                <a:gd name="T13" fmla="*/ 30 h 175"/>
                <a:gd name="T14" fmla="*/ 2 w 280"/>
                <a:gd name="T15" fmla="*/ 30 h 175"/>
                <a:gd name="T16" fmla="*/ 2 w 280"/>
                <a:gd name="T17" fmla="*/ 26 h 175"/>
                <a:gd name="T18" fmla="*/ 2 w 280"/>
                <a:gd name="T19" fmla="*/ 24 h 175"/>
                <a:gd name="T20" fmla="*/ 2 w 280"/>
                <a:gd name="T21" fmla="*/ 26 h 175"/>
                <a:gd name="T22" fmla="*/ 2 w 280"/>
                <a:gd name="T23" fmla="*/ 26 h 175"/>
                <a:gd name="T24" fmla="*/ 2 w 280"/>
                <a:gd name="T25" fmla="*/ 24 h 175"/>
                <a:gd name="T26" fmla="*/ 2 w 280"/>
                <a:gd name="T27" fmla="*/ 23 h 175"/>
                <a:gd name="T28" fmla="*/ 1 w 280"/>
                <a:gd name="T29" fmla="*/ 19 h 175"/>
                <a:gd name="T30" fmla="*/ 1 w 280"/>
                <a:gd name="T31" fmla="*/ 18 h 175"/>
                <a:gd name="T32" fmla="*/ 1 w 280"/>
                <a:gd name="T33" fmla="*/ 18 h 175"/>
                <a:gd name="T34" fmla="*/ 1 w 280"/>
                <a:gd name="T35" fmla="*/ 17 h 175"/>
                <a:gd name="T36" fmla="*/ 1 w 280"/>
                <a:gd name="T37" fmla="*/ 14 h 175"/>
                <a:gd name="T38" fmla="*/ 1 w 280"/>
                <a:gd name="T39" fmla="*/ 12 h 175"/>
                <a:gd name="T40" fmla="*/ 1 w 280"/>
                <a:gd name="T41" fmla="*/ 10 h 175"/>
                <a:gd name="T42" fmla="*/ 1 w 280"/>
                <a:gd name="T43" fmla="*/ 2 h 175"/>
                <a:gd name="T44" fmla="*/ 1 w 280"/>
                <a:gd name="T45" fmla="*/ 2 h 175"/>
                <a:gd name="T46" fmla="*/ 1 w 280"/>
                <a:gd name="T47" fmla="*/ 2 h 175"/>
                <a:gd name="T48" fmla="*/ 1 w 280"/>
                <a:gd name="T49" fmla="*/ 6 h 175"/>
                <a:gd name="T50" fmla="*/ 1 w 280"/>
                <a:gd name="T51" fmla="*/ 6 h 175"/>
                <a:gd name="T52" fmla="*/ 1 w 280"/>
                <a:gd name="T53" fmla="*/ 7 h 175"/>
                <a:gd name="T54" fmla="*/ 1 w 280"/>
                <a:gd name="T55" fmla="*/ 5 h 175"/>
                <a:gd name="T56" fmla="*/ 1 w 280"/>
                <a:gd name="T57" fmla="*/ 5 h 175"/>
                <a:gd name="T58" fmla="*/ 1 w 280"/>
                <a:gd name="T59" fmla="*/ 6 h 175"/>
                <a:gd name="T60" fmla="*/ 1 w 280"/>
                <a:gd name="T61" fmla="*/ 6 h 175"/>
                <a:gd name="T62" fmla="*/ 1 w 280"/>
                <a:gd name="T63" fmla="*/ 12 h 175"/>
                <a:gd name="T64" fmla="*/ 1 w 280"/>
                <a:gd name="T65" fmla="*/ 14 h 175"/>
                <a:gd name="T66" fmla="*/ 1 w 280"/>
                <a:gd name="T67" fmla="*/ 18 h 175"/>
                <a:gd name="T68" fmla="*/ 1 w 280"/>
                <a:gd name="T69" fmla="*/ 18 h 175"/>
                <a:gd name="T70" fmla="*/ 1 w 280"/>
                <a:gd name="T71" fmla="*/ 22 h 175"/>
                <a:gd name="T72" fmla="*/ 1 w 280"/>
                <a:gd name="T73" fmla="*/ 22 h 175"/>
                <a:gd name="T74" fmla="*/ 1 w 280"/>
                <a:gd name="T75" fmla="*/ 22 h 175"/>
                <a:gd name="T76" fmla="*/ 1 w 280"/>
                <a:gd name="T77" fmla="*/ 22 h 175"/>
                <a:gd name="T78" fmla="*/ 1 w 280"/>
                <a:gd name="T79" fmla="*/ 24 h 175"/>
                <a:gd name="T80" fmla="*/ 1 w 280"/>
                <a:gd name="T81" fmla="*/ 28 h 175"/>
                <a:gd name="T82" fmla="*/ 1 w 280"/>
                <a:gd name="T83" fmla="*/ 29 h 175"/>
                <a:gd name="T84" fmla="*/ 1 w 280"/>
                <a:gd name="T85" fmla="*/ 28 h 17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80"/>
                <a:gd name="T130" fmla="*/ 0 h 175"/>
                <a:gd name="T131" fmla="*/ 280 w 280"/>
                <a:gd name="T132" fmla="*/ 175 h 17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80" h="175">
                  <a:moveTo>
                    <a:pt x="126" y="152"/>
                  </a:moveTo>
                  <a:cubicBezTo>
                    <a:pt x="130" y="146"/>
                    <a:pt x="146" y="147"/>
                    <a:pt x="153" y="141"/>
                  </a:cubicBezTo>
                  <a:cubicBezTo>
                    <a:pt x="161" y="135"/>
                    <a:pt x="189" y="142"/>
                    <a:pt x="191" y="151"/>
                  </a:cubicBezTo>
                  <a:cubicBezTo>
                    <a:pt x="194" y="159"/>
                    <a:pt x="193" y="165"/>
                    <a:pt x="202" y="168"/>
                  </a:cubicBezTo>
                  <a:cubicBezTo>
                    <a:pt x="212" y="170"/>
                    <a:pt x="238" y="175"/>
                    <a:pt x="242" y="171"/>
                  </a:cubicBezTo>
                  <a:cubicBezTo>
                    <a:pt x="247" y="167"/>
                    <a:pt x="247" y="158"/>
                    <a:pt x="255" y="159"/>
                  </a:cubicBezTo>
                  <a:cubicBezTo>
                    <a:pt x="260" y="160"/>
                    <a:pt x="269" y="162"/>
                    <a:pt x="280" y="163"/>
                  </a:cubicBezTo>
                  <a:cubicBezTo>
                    <a:pt x="280" y="163"/>
                    <a:pt x="279" y="163"/>
                    <a:pt x="278" y="162"/>
                  </a:cubicBezTo>
                  <a:cubicBezTo>
                    <a:pt x="276" y="160"/>
                    <a:pt x="266" y="146"/>
                    <a:pt x="264" y="141"/>
                  </a:cubicBezTo>
                  <a:cubicBezTo>
                    <a:pt x="262" y="136"/>
                    <a:pt x="263" y="132"/>
                    <a:pt x="259" y="132"/>
                  </a:cubicBezTo>
                  <a:cubicBezTo>
                    <a:pt x="254" y="132"/>
                    <a:pt x="249" y="134"/>
                    <a:pt x="248" y="136"/>
                  </a:cubicBezTo>
                  <a:cubicBezTo>
                    <a:pt x="247" y="139"/>
                    <a:pt x="246" y="137"/>
                    <a:pt x="243" y="136"/>
                  </a:cubicBezTo>
                  <a:cubicBezTo>
                    <a:pt x="240" y="136"/>
                    <a:pt x="237" y="129"/>
                    <a:pt x="242" y="129"/>
                  </a:cubicBezTo>
                  <a:cubicBezTo>
                    <a:pt x="246" y="129"/>
                    <a:pt x="249" y="128"/>
                    <a:pt x="246" y="126"/>
                  </a:cubicBezTo>
                  <a:cubicBezTo>
                    <a:pt x="243" y="123"/>
                    <a:pt x="228" y="108"/>
                    <a:pt x="223" y="106"/>
                  </a:cubicBezTo>
                  <a:cubicBezTo>
                    <a:pt x="218" y="104"/>
                    <a:pt x="207" y="96"/>
                    <a:pt x="204" y="97"/>
                  </a:cubicBezTo>
                  <a:cubicBezTo>
                    <a:pt x="202" y="97"/>
                    <a:pt x="193" y="104"/>
                    <a:pt x="196" y="100"/>
                  </a:cubicBezTo>
                  <a:cubicBezTo>
                    <a:pt x="198" y="96"/>
                    <a:pt x="198" y="95"/>
                    <a:pt x="195" y="92"/>
                  </a:cubicBezTo>
                  <a:cubicBezTo>
                    <a:pt x="192" y="89"/>
                    <a:pt x="180" y="80"/>
                    <a:pt x="175" y="74"/>
                  </a:cubicBezTo>
                  <a:cubicBezTo>
                    <a:pt x="169" y="68"/>
                    <a:pt x="169" y="66"/>
                    <a:pt x="168" y="62"/>
                  </a:cubicBezTo>
                  <a:cubicBezTo>
                    <a:pt x="166" y="57"/>
                    <a:pt x="165" y="59"/>
                    <a:pt x="160" y="55"/>
                  </a:cubicBezTo>
                  <a:cubicBezTo>
                    <a:pt x="156" y="51"/>
                    <a:pt x="137" y="17"/>
                    <a:pt x="136" y="11"/>
                  </a:cubicBezTo>
                  <a:cubicBezTo>
                    <a:pt x="136" y="5"/>
                    <a:pt x="134" y="0"/>
                    <a:pt x="133" y="4"/>
                  </a:cubicBezTo>
                  <a:cubicBezTo>
                    <a:pt x="132" y="7"/>
                    <a:pt x="128" y="19"/>
                    <a:pt x="126" y="16"/>
                  </a:cubicBezTo>
                  <a:cubicBezTo>
                    <a:pt x="122" y="24"/>
                    <a:pt x="117" y="31"/>
                    <a:pt x="116" y="32"/>
                  </a:cubicBezTo>
                  <a:cubicBezTo>
                    <a:pt x="114" y="34"/>
                    <a:pt x="98" y="34"/>
                    <a:pt x="88" y="30"/>
                  </a:cubicBezTo>
                  <a:cubicBezTo>
                    <a:pt x="77" y="26"/>
                    <a:pt x="78" y="32"/>
                    <a:pt x="68" y="35"/>
                  </a:cubicBezTo>
                  <a:cubicBezTo>
                    <a:pt x="59" y="38"/>
                    <a:pt x="44" y="20"/>
                    <a:pt x="34" y="24"/>
                  </a:cubicBezTo>
                  <a:cubicBezTo>
                    <a:pt x="30" y="25"/>
                    <a:pt x="25" y="26"/>
                    <a:pt x="19" y="27"/>
                  </a:cubicBezTo>
                  <a:cubicBezTo>
                    <a:pt x="20" y="28"/>
                    <a:pt x="20" y="28"/>
                    <a:pt x="20" y="29"/>
                  </a:cubicBezTo>
                  <a:cubicBezTo>
                    <a:pt x="21" y="32"/>
                    <a:pt x="17" y="31"/>
                    <a:pt x="12" y="34"/>
                  </a:cubicBezTo>
                  <a:cubicBezTo>
                    <a:pt x="6" y="38"/>
                    <a:pt x="0" y="57"/>
                    <a:pt x="2" y="65"/>
                  </a:cubicBezTo>
                  <a:cubicBezTo>
                    <a:pt x="3" y="72"/>
                    <a:pt x="10" y="75"/>
                    <a:pt x="15" y="77"/>
                  </a:cubicBezTo>
                  <a:cubicBezTo>
                    <a:pt x="19" y="79"/>
                    <a:pt x="20" y="89"/>
                    <a:pt x="20" y="95"/>
                  </a:cubicBezTo>
                  <a:cubicBezTo>
                    <a:pt x="21" y="101"/>
                    <a:pt x="33" y="103"/>
                    <a:pt x="41" y="102"/>
                  </a:cubicBezTo>
                  <a:cubicBezTo>
                    <a:pt x="46" y="102"/>
                    <a:pt x="46" y="109"/>
                    <a:pt x="46" y="113"/>
                  </a:cubicBezTo>
                  <a:cubicBezTo>
                    <a:pt x="46" y="118"/>
                    <a:pt x="53" y="123"/>
                    <a:pt x="56" y="123"/>
                  </a:cubicBezTo>
                  <a:cubicBezTo>
                    <a:pt x="59" y="124"/>
                    <a:pt x="60" y="121"/>
                    <a:pt x="63" y="117"/>
                  </a:cubicBezTo>
                  <a:cubicBezTo>
                    <a:pt x="66" y="113"/>
                    <a:pt x="77" y="117"/>
                    <a:pt x="81" y="119"/>
                  </a:cubicBezTo>
                  <a:cubicBezTo>
                    <a:pt x="85" y="122"/>
                    <a:pt x="80" y="126"/>
                    <a:pt x="81" y="130"/>
                  </a:cubicBezTo>
                  <a:cubicBezTo>
                    <a:pt x="82" y="134"/>
                    <a:pt x="98" y="149"/>
                    <a:pt x="98" y="152"/>
                  </a:cubicBezTo>
                  <a:cubicBezTo>
                    <a:pt x="98" y="154"/>
                    <a:pt x="101" y="157"/>
                    <a:pt x="104" y="159"/>
                  </a:cubicBezTo>
                  <a:cubicBezTo>
                    <a:pt x="115" y="158"/>
                    <a:pt x="124" y="156"/>
                    <a:pt x="126" y="152"/>
                  </a:cubicBezTo>
                  <a:close/>
                </a:path>
              </a:pathLst>
            </a:custGeom>
            <a:solidFill>
              <a:srgbClr val="ABE1FA"/>
            </a:solidFill>
            <a:ln w="9525">
              <a:solidFill>
                <a:schemeClr val="bg1"/>
              </a:solidFill>
              <a:round/>
              <a:headEnd/>
              <a:tailEnd/>
            </a:ln>
          </p:spPr>
          <p:txBody>
            <a:bodyPr/>
            <a:lstStyle/>
            <a:p>
              <a:endParaRPr lang="en-US"/>
            </a:p>
          </p:txBody>
        </p:sp>
        <p:sp>
          <p:nvSpPr>
            <p:cNvPr id="56" name="Freeform 57"/>
            <p:cNvSpPr>
              <a:spLocks/>
            </p:cNvSpPr>
            <p:nvPr/>
          </p:nvSpPr>
          <p:spPr bwMode="gray">
            <a:xfrm>
              <a:off x="4677" y="2492"/>
              <a:ext cx="183" cy="204"/>
            </a:xfrm>
            <a:custGeom>
              <a:avLst/>
              <a:gdLst>
                <a:gd name="T0" fmla="*/ 1 w 323"/>
                <a:gd name="T1" fmla="*/ 26 h 248"/>
                <a:gd name="T2" fmla="*/ 1 w 323"/>
                <a:gd name="T3" fmla="*/ 30 h 248"/>
                <a:gd name="T4" fmla="*/ 1 w 323"/>
                <a:gd name="T5" fmla="*/ 32 h 248"/>
                <a:gd name="T6" fmla="*/ 1 w 323"/>
                <a:gd name="T7" fmla="*/ 33 h 248"/>
                <a:gd name="T8" fmla="*/ 1 w 323"/>
                <a:gd name="T9" fmla="*/ 36 h 248"/>
                <a:gd name="T10" fmla="*/ 1 w 323"/>
                <a:gd name="T11" fmla="*/ 40 h 248"/>
                <a:gd name="T12" fmla="*/ 1 w 323"/>
                <a:gd name="T13" fmla="*/ 42 h 248"/>
                <a:gd name="T14" fmla="*/ 1 w 323"/>
                <a:gd name="T15" fmla="*/ 39 h 248"/>
                <a:gd name="T16" fmla="*/ 2 w 323"/>
                <a:gd name="T17" fmla="*/ 39 h 248"/>
                <a:gd name="T18" fmla="*/ 2 w 323"/>
                <a:gd name="T19" fmla="*/ 36 h 248"/>
                <a:gd name="T20" fmla="*/ 2 w 323"/>
                <a:gd name="T21" fmla="*/ 34 h 248"/>
                <a:gd name="T22" fmla="*/ 2 w 323"/>
                <a:gd name="T23" fmla="*/ 30 h 248"/>
                <a:gd name="T24" fmla="*/ 2 w 323"/>
                <a:gd name="T25" fmla="*/ 28 h 248"/>
                <a:gd name="T26" fmla="*/ 2 w 323"/>
                <a:gd name="T27" fmla="*/ 26 h 248"/>
                <a:gd name="T28" fmla="*/ 2 w 323"/>
                <a:gd name="T29" fmla="*/ 26 h 248"/>
                <a:gd name="T30" fmla="*/ 2 w 323"/>
                <a:gd name="T31" fmla="*/ 25 h 248"/>
                <a:gd name="T32" fmla="*/ 2 w 323"/>
                <a:gd name="T33" fmla="*/ 23 h 248"/>
                <a:gd name="T34" fmla="*/ 2 w 323"/>
                <a:gd name="T35" fmla="*/ 24 h 248"/>
                <a:gd name="T36" fmla="*/ 2 w 323"/>
                <a:gd name="T37" fmla="*/ 24 h 248"/>
                <a:gd name="T38" fmla="*/ 2 w 323"/>
                <a:gd name="T39" fmla="*/ 22 h 248"/>
                <a:gd name="T40" fmla="*/ 2 w 323"/>
                <a:gd name="T41" fmla="*/ 21 h 248"/>
                <a:gd name="T42" fmla="*/ 2 w 323"/>
                <a:gd name="T43" fmla="*/ 21 h 248"/>
                <a:gd name="T44" fmla="*/ 2 w 323"/>
                <a:gd name="T45" fmla="*/ 19 h 248"/>
                <a:gd name="T46" fmla="*/ 2 w 323"/>
                <a:gd name="T47" fmla="*/ 17 h 248"/>
                <a:gd name="T48" fmla="*/ 2 w 323"/>
                <a:gd name="T49" fmla="*/ 14 h 248"/>
                <a:gd name="T50" fmla="*/ 2 w 323"/>
                <a:gd name="T51" fmla="*/ 10 h 248"/>
                <a:gd name="T52" fmla="*/ 2 w 323"/>
                <a:gd name="T53" fmla="*/ 10 h 248"/>
                <a:gd name="T54" fmla="*/ 2 w 323"/>
                <a:gd name="T55" fmla="*/ 12 h 248"/>
                <a:gd name="T56" fmla="*/ 2 w 323"/>
                <a:gd name="T57" fmla="*/ 12 h 248"/>
                <a:gd name="T58" fmla="*/ 2 w 323"/>
                <a:gd name="T59" fmla="*/ 10 h 248"/>
                <a:gd name="T60" fmla="*/ 2 w 323"/>
                <a:gd name="T61" fmla="*/ 9 h 248"/>
                <a:gd name="T62" fmla="*/ 2 w 323"/>
                <a:gd name="T63" fmla="*/ 9 h 248"/>
                <a:gd name="T64" fmla="*/ 2 w 323"/>
                <a:gd name="T65" fmla="*/ 8 h 248"/>
                <a:gd name="T66" fmla="*/ 2 w 323"/>
                <a:gd name="T67" fmla="*/ 8 h 248"/>
                <a:gd name="T68" fmla="*/ 1 w 323"/>
                <a:gd name="T69" fmla="*/ 6 h 248"/>
                <a:gd name="T70" fmla="*/ 1 w 323"/>
                <a:gd name="T71" fmla="*/ 5 h 248"/>
                <a:gd name="T72" fmla="*/ 1 w 323"/>
                <a:gd name="T73" fmla="*/ 6 h 248"/>
                <a:gd name="T74" fmla="*/ 1 w 323"/>
                <a:gd name="T75" fmla="*/ 2 h 248"/>
                <a:gd name="T76" fmla="*/ 1 w 323"/>
                <a:gd name="T77" fmla="*/ 2 h 248"/>
                <a:gd name="T78" fmla="*/ 1 w 323"/>
                <a:gd name="T79" fmla="*/ 2 h 248"/>
                <a:gd name="T80" fmla="*/ 1 w 323"/>
                <a:gd name="T81" fmla="*/ 5 h 248"/>
                <a:gd name="T82" fmla="*/ 1 w 323"/>
                <a:gd name="T83" fmla="*/ 2 h 248"/>
                <a:gd name="T84" fmla="*/ 1 w 323"/>
                <a:gd name="T85" fmla="*/ 3 h 248"/>
                <a:gd name="T86" fmla="*/ 1 w 323"/>
                <a:gd name="T87" fmla="*/ 3 h 248"/>
                <a:gd name="T88" fmla="*/ 1 w 323"/>
                <a:gd name="T89" fmla="*/ 3 h 248"/>
                <a:gd name="T90" fmla="*/ 1 w 323"/>
                <a:gd name="T91" fmla="*/ 5 h 248"/>
                <a:gd name="T92" fmla="*/ 1 w 323"/>
                <a:gd name="T93" fmla="*/ 6 h 248"/>
                <a:gd name="T94" fmla="*/ 1 w 323"/>
                <a:gd name="T95" fmla="*/ 7 h 248"/>
                <a:gd name="T96" fmla="*/ 1 w 323"/>
                <a:gd name="T97" fmla="*/ 8 h 248"/>
                <a:gd name="T98" fmla="*/ 1 w 323"/>
                <a:gd name="T99" fmla="*/ 11 h 248"/>
                <a:gd name="T100" fmla="*/ 1 w 323"/>
                <a:gd name="T101" fmla="*/ 10 h 248"/>
                <a:gd name="T102" fmla="*/ 1 w 323"/>
                <a:gd name="T103" fmla="*/ 13 h 248"/>
                <a:gd name="T104" fmla="*/ 1 w 323"/>
                <a:gd name="T105" fmla="*/ 16 h 248"/>
                <a:gd name="T106" fmla="*/ 1 w 323"/>
                <a:gd name="T107" fmla="*/ 18 h 248"/>
                <a:gd name="T108" fmla="*/ 1 w 323"/>
                <a:gd name="T109" fmla="*/ 20 h 248"/>
                <a:gd name="T110" fmla="*/ 1 w 323"/>
                <a:gd name="T111" fmla="*/ 21 h 248"/>
                <a:gd name="T112" fmla="*/ 1 w 323"/>
                <a:gd name="T113" fmla="*/ 24 h 248"/>
                <a:gd name="T114" fmla="*/ 1 w 323"/>
                <a:gd name="T115" fmla="*/ 23 h 248"/>
                <a:gd name="T116" fmla="*/ 1 w 323"/>
                <a:gd name="T117" fmla="*/ 24 h 248"/>
                <a:gd name="T118" fmla="*/ 1 w 323"/>
                <a:gd name="T119" fmla="*/ 26 h 248"/>
                <a:gd name="T120" fmla="*/ 1 w 323"/>
                <a:gd name="T121" fmla="*/ 26 h 248"/>
                <a:gd name="T122" fmla="*/ 1 w 323"/>
                <a:gd name="T123" fmla="*/ 26 h 24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23"/>
                <a:gd name="T187" fmla="*/ 0 h 248"/>
                <a:gd name="T188" fmla="*/ 323 w 323"/>
                <a:gd name="T189" fmla="*/ 248 h 24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23" h="248">
                  <a:moveTo>
                    <a:pt x="104" y="156"/>
                  </a:moveTo>
                  <a:cubicBezTo>
                    <a:pt x="110" y="161"/>
                    <a:pt x="110" y="172"/>
                    <a:pt x="118" y="172"/>
                  </a:cubicBezTo>
                  <a:cubicBezTo>
                    <a:pt x="125" y="172"/>
                    <a:pt x="139" y="187"/>
                    <a:pt x="143" y="190"/>
                  </a:cubicBezTo>
                  <a:cubicBezTo>
                    <a:pt x="147" y="194"/>
                    <a:pt x="160" y="188"/>
                    <a:pt x="165" y="192"/>
                  </a:cubicBezTo>
                  <a:cubicBezTo>
                    <a:pt x="170" y="195"/>
                    <a:pt x="184" y="204"/>
                    <a:pt x="184" y="208"/>
                  </a:cubicBezTo>
                  <a:cubicBezTo>
                    <a:pt x="184" y="212"/>
                    <a:pt x="184" y="229"/>
                    <a:pt x="190" y="234"/>
                  </a:cubicBezTo>
                  <a:cubicBezTo>
                    <a:pt x="195" y="238"/>
                    <a:pt x="208" y="248"/>
                    <a:pt x="210" y="242"/>
                  </a:cubicBezTo>
                  <a:cubicBezTo>
                    <a:pt x="212" y="236"/>
                    <a:pt x="209" y="224"/>
                    <a:pt x="214" y="222"/>
                  </a:cubicBezTo>
                  <a:cubicBezTo>
                    <a:pt x="220" y="220"/>
                    <a:pt x="228" y="229"/>
                    <a:pt x="232" y="226"/>
                  </a:cubicBezTo>
                  <a:cubicBezTo>
                    <a:pt x="235" y="222"/>
                    <a:pt x="239" y="216"/>
                    <a:pt x="236" y="211"/>
                  </a:cubicBezTo>
                  <a:cubicBezTo>
                    <a:pt x="232" y="206"/>
                    <a:pt x="228" y="202"/>
                    <a:pt x="230" y="194"/>
                  </a:cubicBezTo>
                  <a:cubicBezTo>
                    <a:pt x="232" y="186"/>
                    <a:pt x="246" y="172"/>
                    <a:pt x="250" y="171"/>
                  </a:cubicBezTo>
                  <a:cubicBezTo>
                    <a:pt x="255" y="170"/>
                    <a:pt x="287" y="164"/>
                    <a:pt x="291" y="160"/>
                  </a:cubicBezTo>
                  <a:cubicBezTo>
                    <a:pt x="294" y="156"/>
                    <a:pt x="316" y="153"/>
                    <a:pt x="323" y="151"/>
                  </a:cubicBezTo>
                  <a:cubicBezTo>
                    <a:pt x="323" y="150"/>
                    <a:pt x="323" y="150"/>
                    <a:pt x="323" y="150"/>
                  </a:cubicBezTo>
                  <a:cubicBezTo>
                    <a:pt x="318" y="147"/>
                    <a:pt x="315" y="146"/>
                    <a:pt x="313" y="141"/>
                  </a:cubicBezTo>
                  <a:cubicBezTo>
                    <a:pt x="311" y="137"/>
                    <a:pt x="311" y="133"/>
                    <a:pt x="309" y="133"/>
                  </a:cubicBezTo>
                  <a:cubicBezTo>
                    <a:pt x="307" y="133"/>
                    <a:pt x="306" y="135"/>
                    <a:pt x="304" y="138"/>
                  </a:cubicBezTo>
                  <a:cubicBezTo>
                    <a:pt x="303" y="141"/>
                    <a:pt x="295" y="140"/>
                    <a:pt x="296" y="136"/>
                  </a:cubicBezTo>
                  <a:cubicBezTo>
                    <a:pt x="298" y="131"/>
                    <a:pt x="303" y="134"/>
                    <a:pt x="303" y="130"/>
                  </a:cubicBezTo>
                  <a:cubicBezTo>
                    <a:pt x="303" y="127"/>
                    <a:pt x="302" y="127"/>
                    <a:pt x="299" y="126"/>
                  </a:cubicBezTo>
                  <a:cubicBezTo>
                    <a:pt x="296" y="125"/>
                    <a:pt x="289" y="122"/>
                    <a:pt x="288" y="118"/>
                  </a:cubicBezTo>
                  <a:cubicBezTo>
                    <a:pt x="286" y="114"/>
                    <a:pt x="289" y="114"/>
                    <a:pt x="285" y="110"/>
                  </a:cubicBezTo>
                  <a:cubicBezTo>
                    <a:pt x="281" y="107"/>
                    <a:pt x="275" y="101"/>
                    <a:pt x="272" y="97"/>
                  </a:cubicBezTo>
                  <a:cubicBezTo>
                    <a:pt x="269" y="93"/>
                    <a:pt x="263" y="82"/>
                    <a:pt x="260" y="78"/>
                  </a:cubicBezTo>
                  <a:cubicBezTo>
                    <a:pt x="258" y="74"/>
                    <a:pt x="252" y="62"/>
                    <a:pt x="251" y="58"/>
                  </a:cubicBezTo>
                  <a:cubicBezTo>
                    <a:pt x="249" y="54"/>
                    <a:pt x="245" y="50"/>
                    <a:pt x="243" y="54"/>
                  </a:cubicBezTo>
                  <a:cubicBezTo>
                    <a:pt x="242" y="58"/>
                    <a:pt x="245" y="68"/>
                    <a:pt x="245" y="68"/>
                  </a:cubicBezTo>
                  <a:cubicBezTo>
                    <a:pt x="245" y="68"/>
                    <a:pt x="243" y="69"/>
                    <a:pt x="239" y="66"/>
                  </a:cubicBezTo>
                  <a:cubicBezTo>
                    <a:pt x="236" y="62"/>
                    <a:pt x="232" y="61"/>
                    <a:pt x="233" y="58"/>
                  </a:cubicBezTo>
                  <a:cubicBezTo>
                    <a:pt x="235" y="55"/>
                    <a:pt x="236" y="53"/>
                    <a:pt x="232" y="52"/>
                  </a:cubicBezTo>
                  <a:cubicBezTo>
                    <a:pt x="229" y="52"/>
                    <a:pt x="231" y="50"/>
                    <a:pt x="235" y="50"/>
                  </a:cubicBezTo>
                  <a:cubicBezTo>
                    <a:pt x="239" y="50"/>
                    <a:pt x="245" y="52"/>
                    <a:pt x="245" y="49"/>
                  </a:cubicBezTo>
                  <a:cubicBezTo>
                    <a:pt x="246" y="47"/>
                    <a:pt x="244" y="46"/>
                    <a:pt x="240" y="44"/>
                  </a:cubicBezTo>
                  <a:cubicBezTo>
                    <a:pt x="236" y="41"/>
                    <a:pt x="229" y="38"/>
                    <a:pt x="226" y="33"/>
                  </a:cubicBezTo>
                  <a:cubicBezTo>
                    <a:pt x="225" y="31"/>
                    <a:pt x="224" y="29"/>
                    <a:pt x="224" y="28"/>
                  </a:cubicBezTo>
                  <a:cubicBezTo>
                    <a:pt x="206" y="29"/>
                    <a:pt x="185" y="34"/>
                    <a:pt x="179" y="34"/>
                  </a:cubicBezTo>
                  <a:cubicBezTo>
                    <a:pt x="170" y="33"/>
                    <a:pt x="172" y="11"/>
                    <a:pt x="170" y="6"/>
                  </a:cubicBezTo>
                  <a:cubicBezTo>
                    <a:pt x="169" y="0"/>
                    <a:pt x="162" y="9"/>
                    <a:pt x="156" y="12"/>
                  </a:cubicBezTo>
                  <a:cubicBezTo>
                    <a:pt x="150" y="15"/>
                    <a:pt x="140" y="10"/>
                    <a:pt x="135" y="9"/>
                  </a:cubicBezTo>
                  <a:cubicBezTo>
                    <a:pt x="129" y="8"/>
                    <a:pt x="119" y="22"/>
                    <a:pt x="117" y="25"/>
                  </a:cubicBezTo>
                  <a:cubicBezTo>
                    <a:pt x="115" y="27"/>
                    <a:pt x="111" y="15"/>
                    <a:pt x="105" y="8"/>
                  </a:cubicBezTo>
                  <a:cubicBezTo>
                    <a:pt x="99" y="0"/>
                    <a:pt x="90" y="18"/>
                    <a:pt x="83" y="18"/>
                  </a:cubicBezTo>
                  <a:cubicBezTo>
                    <a:pt x="79" y="18"/>
                    <a:pt x="70" y="18"/>
                    <a:pt x="63" y="18"/>
                  </a:cubicBezTo>
                  <a:cubicBezTo>
                    <a:pt x="63" y="19"/>
                    <a:pt x="63" y="19"/>
                    <a:pt x="63" y="19"/>
                  </a:cubicBezTo>
                  <a:cubicBezTo>
                    <a:pt x="62" y="21"/>
                    <a:pt x="63" y="22"/>
                    <a:pt x="64" y="25"/>
                  </a:cubicBezTo>
                  <a:cubicBezTo>
                    <a:pt x="64" y="28"/>
                    <a:pt x="62" y="29"/>
                    <a:pt x="60" y="32"/>
                  </a:cubicBezTo>
                  <a:cubicBezTo>
                    <a:pt x="57" y="35"/>
                    <a:pt x="54" y="40"/>
                    <a:pt x="50" y="43"/>
                  </a:cubicBezTo>
                  <a:cubicBezTo>
                    <a:pt x="46" y="47"/>
                    <a:pt x="46" y="46"/>
                    <a:pt x="39" y="49"/>
                  </a:cubicBezTo>
                  <a:cubicBezTo>
                    <a:pt x="32" y="52"/>
                    <a:pt x="25" y="61"/>
                    <a:pt x="21" y="62"/>
                  </a:cubicBezTo>
                  <a:cubicBezTo>
                    <a:pt x="18" y="64"/>
                    <a:pt x="17" y="58"/>
                    <a:pt x="11" y="59"/>
                  </a:cubicBezTo>
                  <a:cubicBezTo>
                    <a:pt x="5" y="60"/>
                    <a:pt x="3" y="72"/>
                    <a:pt x="2" y="75"/>
                  </a:cubicBezTo>
                  <a:cubicBezTo>
                    <a:pt x="0" y="78"/>
                    <a:pt x="15" y="86"/>
                    <a:pt x="22" y="91"/>
                  </a:cubicBezTo>
                  <a:cubicBezTo>
                    <a:pt x="28" y="95"/>
                    <a:pt x="23" y="100"/>
                    <a:pt x="23" y="106"/>
                  </a:cubicBezTo>
                  <a:cubicBezTo>
                    <a:pt x="23" y="111"/>
                    <a:pt x="30" y="113"/>
                    <a:pt x="34" y="113"/>
                  </a:cubicBezTo>
                  <a:cubicBezTo>
                    <a:pt x="38" y="113"/>
                    <a:pt x="38" y="116"/>
                    <a:pt x="40" y="120"/>
                  </a:cubicBezTo>
                  <a:cubicBezTo>
                    <a:pt x="42" y="124"/>
                    <a:pt x="44" y="133"/>
                    <a:pt x="47" y="137"/>
                  </a:cubicBezTo>
                  <a:cubicBezTo>
                    <a:pt x="51" y="141"/>
                    <a:pt x="55" y="137"/>
                    <a:pt x="58" y="134"/>
                  </a:cubicBezTo>
                  <a:cubicBezTo>
                    <a:pt x="62" y="132"/>
                    <a:pt x="67" y="136"/>
                    <a:pt x="72" y="138"/>
                  </a:cubicBezTo>
                  <a:cubicBezTo>
                    <a:pt x="76" y="140"/>
                    <a:pt x="72" y="148"/>
                    <a:pt x="76" y="151"/>
                  </a:cubicBezTo>
                  <a:cubicBezTo>
                    <a:pt x="77" y="153"/>
                    <a:pt x="80" y="154"/>
                    <a:pt x="83" y="155"/>
                  </a:cubicBezTo>
                  <a:cubicBezTo>
                    <a:pt x="92" y="153"/>
                    <a:pt x="100" y="153"/>
                    <a:pt x="104" y="156"/>
                  </a:cubicBezTo>
                  <a:close/>
                </a:path>
              </a:pathLst>
            </a:custGeom>
            <a:solidFill>
              <a:srgbClr val="ABE1FA"/>
            </a:solidFill>
            <a:ln w="9525">
              <a:solidFill>
                <a:schemeClr val="bg1"/>
              </a:solidFill>
              <a:round/>
              <a:headEnd/>
              <a:tailEnd/>
            </a:ln>
          </p:spPr>
          <p:txBody>
            <a:bodyPr/>
            <a:lstStyle/>
            <a:p>
              <a:endParaRPr lang="en-US"/>
            </a:p>
          </p:txBody>
        </p:sp>
        <p:sp>
          <p:nvSpPr>
            <p:cNvPr id="57" name="Freeform 58"/>
            <p:cNvSpPr>
              <a:spLocks/>
            </p:cNvSpPr>
            <p:nvPr/>
          </p:nvSpPr>
          <p:spPr bwMode="gray">
            <a:xfrm>
              <a:off x="4268" y="1329"/>
              <a:ext cx="128" cy="201"/>
            </a:xfrm>
            <a:custGeom>
              <a:avLst/>
              <a:gdLst>
                <a:gd name="T0" fmla="*/ 1 w 226"/>
                <a:gd name="T1" fmla="*/ 35 h 244"/>
                <a:gd name="T2" fmla="*/ 1 w 226"/>
                <a:gd name="T3" fmla="*/ 33 h 244"/>
                <a:gd name="T4" fmla="*/ 1 w 226"/>
                <a:gd name="T5" fmla="*/ 35 h 244"/>
                <a:gd name="T6" fmla="*/ 1 w 226"/>
                <a:gd name="T7" fmla="*/ 35 h 244"/>
                <a:gd name="T8" fmla="*/ 1 w 226"/>
                <a:gd name="T9" fmla="*/ 33 h 244"/>
                <a:gd name="T10" fmla="*/ 1 w 226"/>
                <a:gd name="T11" fmla="*/ 35 h 244"/>
                <a:gd name="T12" fmla="*/ 1 w 226"/>
                <a:gd name="T13" fmla="*/ 30 h 244"/>
                <a:gd name="T14" fmla="*/ 1 w 226"/>
                <a:gd name="T15" fmla="*/ 26 h 244"/>
                <a:gd name="T16" fmla="*/ 1 w 226"/>
                <a:gd name="T17" fmla="*/ 28 h 244"/>
                <a:gd name="T18" fmla="*/ 1 w 226"/>
                <a:gd name="T19" fmla="*/ 25 h 244"/>
                <a:gd name="T20" fmla="*/ 1 w 226"/>
                <a:gd name="T21" fmla="*/ 22 h 244"/>
                <a:gd name="T22" fmla="*/ 1 w 226"/>
                <a:gd name="T23" fmla="*/ 21 h 244"/>
                <a:gd name="T24" fmla="*/ 1 w 226"/>
                <a:gd name="T25" fmla="*/ 18 h 244"/>
                <a:gd name="T26" fmla="*/ 1 w 226"/>
                <a:gd name="T27" fmla="*/ 14 h 244"/>
                <a:gd name="T28" fmla="*/ 1 w 226"/>
                <a:gd name="T29" fmla="*/ 11 h 244"/>
                <a:gd name="T30" fmla="*/ 1 w 226"/>
                <a:gd name="T31" fmla="*/ 10 h 244"/>
                <a:gd name="T32" fmla="*/ 1 w 226"/>
                <a:gd name="T33" fmla="*/ 6 h 244"/>
                <a:gd name="T34" fmla="*/ 1 w 226"/>
                <a:gd name="T35" fmla="*/ 7 h 244"/>
                <a:gd name="T36" fmla="*/ 1 w 226"/>
                <a:gd name="T37" fmla="*/ 6 h 244"/>
                <a:gd name="T38" fmla="*/ 1 w 226"/>
                <a:gd name="T39" fmla="*/ 4 h 244"/>
                <a:gd name="T40" fmla="*/ 1 w 226"/>
                <a:gd name="T41" fmla="*/ 2 h 244"/>
                <a:gd name="T42" fmla="*/ 1 w 226"/>
                <a:gd name="T43" fmla="*/ 2 h 244"/>
                <a:gd name="T44" fmla="*/ 1 w 226"/>
                <a:gd name="T45" fmla="*/ 2 h 244"/>
                <a:gd name="T46" fmla="*/ 1 w 226"/>
                <a:gd name="T47" fmla="*/ 6 h 244"/>
                <a:gd name="T48" fmla="*/ 1 w 226"/>
                <a:gd name="T49" fmla="*/ 8 h 244"/>
                <a:gd name="T50" fmla="*/ 1 w 226"/>
                <a:gd name="T51" fmla="*/ 12 h 244"/>
                <a:gd name="T52" fmla="*/ 1 w 226"/>
                <a:gd name="T53" fmla="*/ 12 h 244"/>
                <a:gd name="T54" fmla="*/ 1 w 226"/>
                <a:gd name="T55" fmla="*/ 10 h 244"/>
                <a:gd name="T56" fmla="*/ 1 w 226"/>
                <a:gd name="T57" fmla="*/ 6 h 244"/>
                <a:gd name="T58" fmla="*/ 1 w 226"/>
                <a:gd name="T59" fmla="*/ 2 h 244"/>
                <a:gd name="T60" fmla="*/ 1 w 226"/>
                <a:gd name="T61" fmla="*/ 6 h 244"/>
                <a:gd name="T62" fmla="*/ 1 w 226"/>
                <a:gd name="T63" fmla="*/ 7 h 244"/>
                <a:gd name="T64" fmla="*/ 1 w 226"/>
                <a:gd name="T65" fmla="*/ 8 h 244"/>
                <a:gd name="T66" fmla="*/ 1 w 226"/>
                <a:gd name="T67" fmla="*/ 12 h 244"/>
                <a:gd name="T68" fmla="*/ 1 w 226"/>
                <a:gd name="T69" fmla="*/ 14 h 244"/>
                <a:gd name="T70" fmla="*/ 1 w 226"/>
                <a:gd name="T71" fmla="*/ 15 h 244"/>
                <a:gd name="T72" fmla="*/ 1 w 226"/>
                <a:gd name="T73" fmla="*/ 17 h 244"/>
                <a:gd name="T74" fmla="*/ 1 w 226"/>
                <a:gd name="T75" fmla="*/ 24 h 244"/>
                <a:gd name="T76" fmla="*/ 1 w 226"/>
                <a:gd name="T77" fmla="*/ 24 h 244"/>
                <a:gd name="T78" fmla="*/ 1 w 226"/>
                <a:gd name="T79" fmla="*/ 30 h 244"/>
                <a:gd name="T80" fmla="*/ 1 w 226"/>
                <a:gd name="T81" fmla="*/ 30 h 244"/>
                <a:gd name="T82" fmla="*/ 1 w 226"/>
                <a:gd name="T83" fmla="*/ 35 h 244"/>
                <a:gd name="T84" fmla="*/ 1 w 226"/>
                <a:gd name="T85" fmla="*/ 41 h 244"/>
                <a:gd name="T86" fmla="*/ 1 w 226"/>
                <a:gd name="T87" fmla="*/ 42 h 244"/>
                <a:gd name="T88" fmla="*/ 1 w 226"/>
                <a:gd name="T89" fmla="*/ 40 h 244"/>
                <a:gd name="T90" fmla="*/ 1 w 226"/>
                <a:gd name="T91" fmla="*/ 35 h 24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26"/>
                <a:gd name="T139" fmla="*/ 0 h 244"/>
                <a:gd name="T140" fmla="*/ 226 w 226"/>
                <a:gd name="T141" fmla="*/ 244 h 24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26" h="244">
                  <a:moveTo>
                    <a:pt x="76" y="203"/>
                  </a:moveTo>
                  <a:cubicBezTo>
                    <a:pt x="82" y="200"/>
                    <a:pt x="93" y="190"/>
                    <a:pt x="95" y="186"/>
                  </a:cubicBezTo>
                  <a:cubicBezTo>
                    <a:pt x="97" y="182"/>
                    <a:pt x="100" y="197"/>
                    <a:pt x="115" y="197"/>
                  </a:cubicBezTo>
                  <a:cubicBezTo>
                    <a:pt x="129" y="197"/>
                    <a:pt x="133" y="208"/>
                    <a:pt x="135" y="202"/>
                  </a:cubicBezTo>
                  <a:cubicBezTo>
                    <a:pt x="137" y="196"/>
                    <a:pt x="133" y="187"/>
                    <a:pt x="143" y="187"/>
                  </a:cubicBezTo>
                  <a:cubicBezTo>
                    <a:pt x="153" y="188"/>
                    <a:pt x="163" y="206"/>
                    <a:pt x="172" y="199"/>
                  </a:cubicBezTo>
                  <a:cubicBezTo>
                    <a:pt x="181" y="193"/>
                    <a:pt x="191" y="184"/>
                    <a:pt x="182" y="172"/>
                  </a:cubicBezTo>
                  <a:cubicBezTo>
                    <a:pt x="173" y="160"/>
                    <a:pt x="158" y="155"/>
                    <a:pt x="173" y="150"/>
                  </a:cubicBezTo>
                  <a:cubicBezTo>
                    <a:pt x="187" y="145"/>
                    <a:pt x="205" y="167"/>
                    <a:pt x="208" y="160"/>
                  </a:cubicBezTo>
                  <a:cubicBezTo>
                    <a:pt x="211" y="153"/>
                    <a:pt x="213" y="147"/>
                    <a:pt x="221" y="145"/>
                  </a:cubicBezTo>
                  <a:cubicBezTo>
                    <a:pt x="226" y="143"/>
                    <a:pt x="220" y="133"/>
                    <a:pt x="217" y="126"/>
                  </a:cubicBezTo>
                  <a:cubicBezTo>
                    <a:pt x="215" y="127"/>
                    <a:pt x="213" y="127"/>
                    <a:pt x="213" y="124"/>
                  </a:cubicBezTo>
                  <a:cubicBezTo>
                    <a:pt x="212" y="119"/>
                    <a:pt x="217" y="112"/>
                    <a:pt x="211" y="107"/>
                  </a:cubicBezTo>
                  <a:cubicBezTo>
                    <a:pt x="205" y="103"/>
                    <a:pt x="187" y="89"/>
                    <a:pt x="187" y="84"/>
                  </a:cubicBezTo>
                  <a:cubicBezTo>
                    <a:pt x="187" y="79"/>
                    <a:pt x="190" y="73"/>
                    <a:pt x="183" y="63"/>
                  </a:cubicBezTo>
                  <a:cubicBezTo>
                    <a:pt x="177" y="53"/>
                    <a:pt x="199" y="62"/>
                    <a:pt x="193" y="55"/>
                  </a:cubicBezTo>
                  <a:cubicBezTo>
                    <a:pt x="190" y="51"/>
                    <a:pt x="179" y="42"/>
                    <a:pt x="171" y="35"/>
                  </a:cubicBezTo>
                  <a:cubicBezTo>
                    <a:pt x="170" y="35"/>
                    <a:pt x="169" y="36"/>
                    <a:pt x="169" y="37"/>
                  </a:cubicBezTo>
                  <a:cubicBezTo>
                    <a:pt x="165" y="40"/>
                    <a:pt x="161" y="36"/>
                    <a:pt x="156" y="32"/>
                  </a:cubicBezTo>
                  <a:cubicBezTo>
                    <a:pt x="152" y="28"/>
                    <a:pt x="145" y="26"/>
                    <a:pt x="141" y="21"/>
                  </a:cubicBezTo>
                  <a:cubicBezTo>
                    <a:pt x="138" y="16"/>
                    <a:pt x="140" y="9"/>
                    <a:pt x="141" y="5"/>
                  </a:cubicBezTo>
                  <a:cubicBezTo>
                    <a:pt x="142" y="0"/>
                    <a:pt x="135" y="5"/>
                    <a:pt x="132" y="7"/>
                  </a:cubicBezTo>
                  <a:cubicBezTo>
                    <a:pt x="129" y="9"/>
                    <a:pt x="117" y="9"/>
                    <a:pt x="113" y="11"/>
                  </a:cubicBezTo>
                  <a:cubicBezTo>
                    <a:pt x="109" y="13"/>
                    <a:pt x="101" y="28"/>
                    <a:pt x="98" y="31"/>
                  </a:cubicBezTo>
                  <a:cubicBezTo>
                    <a:pt x="94" y="34"/>
                    <a:pt x="97" y="45"/>
                    <a:pt x="95" y="49"/>
                  </a:cubicBezTo>
                  <a:cubicBezTo>
                    <a:pt x="93" y="54"/>
                    <a:pt x="93" y="64"/>
                    <a:pt x="89" y="68"/>
                  </a:cubicBezTo>
                  <a:cubicBezTo>
                    <a:pt x="86" y="71"/>
                    <a:pt x="85" y="72"/>
                    <a:pt x="82" y="73"/>
                  </a:cubicBezTo>
                  <a:cubicBezTo>
                    <a:pt x="79" y="74"/>
                    <a:pt x="61" y="60"/>
                    <a:pt x="57" y="54"/>
                  </a:cubicBezTo>
                  <a:cubicBezTo>
                    <a:pt x="54" y="49"/>
                    <a:pt x="44" y="40"/>
                    <a:pt x="40" y="35"/>
                  </a:cubicBezTo>
                  <a:cubicBezTo>
                    <a:pt x="36" y="29"/>
                    <a:pt x="26" y="15"/>
                    <a:pt x="21" y="13"/>
                  </a:cubicBezTo>
                  <a:cubicBezTo>
                    <a:pt x="16" y="10"/>
                    <a:pt x="6" y="27"/>
                    <a:pt x="3" y="31"/>
                  </a:cubicBezTo>
                  <a:cubicBezTo>
                    <a:pt x="0" y="35"/>
                    <a:pt x="7" y="36"/>
                    <a:pt x="8" y="43"/>
                  </a:cubicBezTo>
                  <a:cubicBezTo>
                    <a:pt x="8" y="43"/>
                    <a:pt x="8" y="44"/>
                    <a:pt x="8" y="44"/>
                  </a:cubicBezTo>
                  <a:cubicBezTo>
                    <a:pt x="15" y="51"/>
                    <a:pt x="19" y="60"/>
                    <a:pt x="20" y="64"/>
                  </a:cubicBezTo>
                  <a:cubicBezTo>
                    <a:pt x="21" y="69"/>
                    <a:pt x="13" y="73"/>
                    <a:pt x="13" y="80"/>
                  </a:cubicBezTo>
                  <a:cubicBezTo>
                    <a:pt x="13" y="87"/>
                    <a:pt x="31" y="89"/>
                    <a:pt x="37" y="87"/>
                  </a:cubicBezTo>
                  <a:cubicBezTo>
                    <a:pt x="44" y="85"/>
                    <a:pt x="52" y="87"/>
                    <a:pt x="57" y="99"/>
                  </a:cubicBezTo>
                  <a:cubicBezTo>
                    <a:pt x="61" y="111"/>
                    <a:pt x="48" y="127"/>
                    <a:pt x="43" y="133"/>
                  </a:cubicBezTo>
                  <a:cubicBezTo>
                    <a:pt x="37" y="140"/>
                    <a:pt x="27" y="131"/>
                    <a:pt x="22" y="137"/>
                  </a:cubicBezTo>
                  <a:cubicBezTo>
                    <a:pt x="18" y="143"/>
                    <a:pt x="8" y="166"/>
                    <a:pt x="4" y="176"/>
                  </a:cubicBezTo>
                  <a:cubicBezTo>
                    <a:pt x="11" y="172"/>
                    <a:pt x="19" y="169"/>
                    <a:pt x="21" y="169"/>
                  </a:cubicBezTo>
                  <a:cubicBezTo>
                    <a:pt x="27" y="168"/>
                    <a:pt x="31" y="184"/>
                    <a:pt x="33" y="196"/>
                  </a:cubicBezTo>
                  <a:cubicBezTo>
                    <a:pt x="35" y="208"/>
                    <a:pt x="54" y="225"/>
                    <a:pt x="63" y="235"/>
                  </a:cubicBezTo>
                  <a:cubicBezTo>
                    <a:pt x="71" y="244"/>
                    <a:pt x="76" y="236"/>
                    <a:pt x="81" y="237"/>
                  </a:cubicBezTo>
                  <a:cubicBezTo>
                    <a:pt x="83" y="232"/>
                    <a:pt x="84" y="228"/>
                    <a:pt x="84" y="223"/>
                  </a:cubicBezTo>
                  <a:cubicBezTo>
                    <a:pt x="83" y="214"/>
                    <a:pt x="70" y="207"/>
                    <a:pt x="76" y="203"/>
                  </a:cubicBezTo>
                  <a:close/>
                </a:path>
              </a:pathLst>
            </a:custGeom>
            <a:solidFill>
              <a:srgbClr val="2E3092"/>
            </a:solidFill>
            <a:ln w="9525">
              <a:solidFill>
                <a:schemeClr val="bg1"/>
              </a:solidFill>
              <a:round/>
              <a:headEnd/>
              <a:tailEnd/>
            </a:ln>
          </p:spPr>
          <p:txBody>
            <a:bodyPr/>
            <a:lstStyle/>
            <a:p>
              <a:endParaRPr lang="en-US"/>
            </a:p>
          </p:txBody>
        </p:sp>
        <p:sp>
          <p:nvSpPr>
            <p:cNvPr id="58" name="Freeform 59"/>
            <p:cNvSpPr>
              <a:spLocks/>
            </p:cNvSpPr>
            <p:nvPr/>
          </p:nvSpPr>
          <p:spPr bwMode="gray">
            <a:xfrm>
              <a:off x="4307" y="1426"/>
              <a:ext cx="140" cy="169"/>
            </a:xfrm>
            <a:custGeom>
              <a:avLst/>
              <a:gdLst>
                <a:gd name="T0" fmla="*/ 1 w 246"/>
                <a:gd name="T1" fmla="*/ 33 h 205"/>
                <a:gd name="T2" fmla="*/ 1 w 246"/>
                <a:gd name="T3" fmla="*/ 26 h 205"/>
                <a:gd name="T4" fmla="*/ 2 w 246"/>
                <a:gd name="T5" fmla="*/ 22 h 205"/>
                <a:gd name="T6" fmla="*/ 2 w 246"/>
                <a:gd name="T7" fmla="*/ 22 h 205"/>
                <a:gd name="T8" fmla="*/ 2 w 246"/>
                <a:gd name="T9" fmla="*/ 21 h 205"/>
                <a:gd name="T10" fmla="*/ 2 w 246"/>
                <a:gd name="T11" fmla="*/ 18 h 205"/>
                <a:gd name="T12" fmla="*/ 2 w 246"/>
                <a:gd name="T13" fmla="*/ 14 h 205"/>
                <a:gd name="T14" fmla="*/ 1 w 246"/>
                <a:gd name="T15" fmla="*/ 10 h 205"/>
                <a:gd name="T16" fmla="*/ 1 w 246"/>
                <a:gd name="T17" fmla="*/ 7 h 205"/>
                <a:gd name="T18" fmla="*/ 1 w 246"/>
                <a:gd name="T19" fmla="*/ 5 h 205"/>
                <a:gd name="T20" fmla="*/ 1 w 246"/>
                <a:gd name="T21" fmla="*/ 5 h 205"/>
                <a:gd name="T22" fmla="*/ 1 w 246"/>
                <a:gd name="T23" fmla="*/ 2 h 205"/>
                <a:gd name="T24" fmla="*/ 1 w 246"/>
                <a:gd name="T25" fmla="*/ 2 h 205"/>
                <a:gd name="T26" fmla="*/ 1 w 246"/>
                <a:gd name="T27" fmla="*/ 2 h 205"/>
                <a:gd name="T28" fmla="*/ 1 w 246"/>
                <a:gd name="T29" fmla="*/ 5 h 205"/>
                <a:gd name="T30" fmla="*/ 1 w 246"/>
                <a:gd name="T31" fmla="*/ 7 h 205"/>
                <a:gd name="T32" fmla="*/ 1 w 246"/>
                <a:gd name="T33" fmla="*/ 6 h 205"/>
                <a:gd name="T34" fmla="*/ 1 w 246"/>
                <a:gd name="T35" fmla="*/ 10 h 205"/>
                <a:gd name="T36" fmla="*/ 1 w 246"/>
                <a:gd name="T37" fmla="*/ 14 h 205"/>
                <a:gd name="T38" fmla="*/ 1 w 246"/>
                <a:gd name="T39" fmla="*/ 12 h 205"/>
                <a:gd name="T40" fmla="*/ 1 w 246"/>
                <a:gd name="T41" fmla="*/ 14 h 205"/>
                <a:gd name="T42" fmla="*/ 1 w 246"/>
                <a:gd name="T43" fmla="*/ 14 h 205"/>
                <a:gd name="T44" fmla="*/ 1 w 246"/>
                <a:gd name="T45" fmla="*/ 12 h 205"/>
                <a:gd name="T46" fmla="*/ 1 w 246"/>
                <a:gd name="T47" fmla="*/ 15 h 205"/>
                <a:gd name="T48" fmla="*/ 1 w 246"/>
                <a:gd name="T49" fmla="*/ 18 h 205"/>
                <a:gd name="T50" fmla="*/ 1 w 246"/>
                <a:gd name="T51" fmla="*/ 21 h 205"/>
                <a:gd name="T52" fmla="*/ 1 w 246"/>
                <a:gd name="T53" fmla="*/ 21 h 205"/>
                <a:gd name="T54" fmla="*/ 1 w 246"/>
                <a:gd name="T55" fmla="*/ 24 h 205"/>
                <a:gd name="T56" fmla="*/ 1 w 246"/>
                <a:gd name="T57" fmla="*/ 21 h 205"/>
                <a:gd name="T58" fmla="*/ 1 w 246"/>
                <a:gd name="T59" fmla="*/ 23 h 205"/>
                <a:gd name="T60" fmla="*/ 1 w 246"/>
                <a:gd name="T61" fmla="*/ 29 h 205"/>
                <a:gd name="T62" fmla="*/ 1 w 246"/>
                <a:gd name="T63" fmla="*/ 35 h 205"/>
                <a:gd name="T64" fmla="*/ 1 w 246"/>
                <a:gd name="T65" fmla="*/ 32 h 205"/>
                <a:gd name="T66" fmla="*/ 1 w 246"/>
                <a:gd name="T67" fmla="*/ 33 h 205"/>
                <a:gd name="T68" fmla="*/ 1 w 246"/>
                <a:gd name="T69" fmla="*/ 33 h 205"/>
                <a:gd name="T70" fmla="*/ 1 w 246"/>
                <a:gd name="T71" fmla="*/ 35 h 205"/>
                <a:gd name="T72" fmla="*/ 1 w 246"/>
                <a:gd name="T73" fmla="*/ 36 h 205"/>
                <a:gd name="T74" fmla="*/ 1 w 246"/>
                <a:gd name="T75" fmla="*/ 33 h 20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46"/>
                <a:gd name="T115" fmla="*/ 0 h 205"/>
                <a:gd name="T116" fmla="*/ 246 w 246"/>
                <a:gd name="T117" fmla="*/ 205 h 20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46" h="205">
                  <a:moveTo>
                    <a:pt x="204" y="189"/>
                  </a:moveTo>
                  <a:cubicBezTo>
                    <a:pt x="204" y="179"/>
                    <a:pt x="193" y="155"/>
                    <a:pt x="201" y="145"/>
                  </a:cubicBezTo>
                  <a:cubicBezTo>
                    <a:pt x="209" y="136"/>
                    <a:pt x="234" y="133"/>
                    <a:pt x="238" y="131"/>
                  </a:cubicBezTo>
                  <a:cubicBezTo>
                    <a:pt x="239" y="130"/>
                    <a:pt x="242" y="128"/>
                    <a:pt x="246" y="125"/>
                  </a:cubicBezTo>
                  <a:cubicBezTo>
                    <a:pt x="241" y="121"/>
                    <a:pt x="237" y="117"/>
                    <a:pt x="237" y="115"/>
                  </a:cubicBezTo>
                  <a:cubicBezTo>
                    <a:pt x="237" y="111"/>
                    <a:pt x="241" y="107"/>
                    <a:pt x="240" y="103"/>
                  </a:cubicBezTo>
                  <a:cubicBezTo>
                    <a:pt x="239" y="99"/>
                    <a:pt x="231" y="85"/>
                    <a:pt x="227" y="82"/>
                  </a:cubicBezTo>
                  <a:cubicBezTo>
                    <a:pt x="223" y="79"/>
                    <a:pt x="224" y="60"/>
                    <a:pt x="220" y="57"/>
                  </a:cubicBezTo>
                  <a:cubicBezTo>
                    <a:pt x="216" y="55"/>
                    <a:pt x="199" y="48"/>
                    <a:pt x="196" y="41"/>
                  </a:cubicBezTo>
                  <a:cubicBezTo>
                    <a:pt x="195" y="39"/>
                    <a:pt x="194" y="33"/>
                    <a:pt x="192" y="27"/>
                  </a:cubicBezTo>
                  <a:cubicBezTo>
                    <a:pt x="191" y="27"/>
                    <a:pt x="191" y="27"/>
                    <a:pt x="190" y="27"/>
                  </a:cubicBezTo>
                  <a:cubicBezTo>
                    <a:pt x="182" y="28"/>
                    <a:pt x="177" y="24"/>
                    <a:pt x="171" y="16"/>
                  </a:cubicBezTo>
                  <a:cubicBezTo>
                    <a:pt x="166" y="8"/>
                    <a:pt x="156" y="0"/>
                    <a:pt x="153" y="3"/>
                  </a:cubicBezTo>
                  <a:cubicBezTo>
                    <a:pt x="151" y="5"/>
                    <a:pt x="149" y="7"/>
                    <a:pt x="147" y="8"/>
                  </a:cubicBezTo>
                  <a:cubicBezTo>
                    <a:pt x="150" y="15"/>
                    <a:pt x="156" y="25"/>
                    <a:pt x="151" y="27"/>
                  </a:cubicBezTo>
                  <a:cubicBezTo>
                    <a:pt x="143" y="29"/>
                    <a:pt x="141" y="35"/>
                    <a:pt x="138" y="42"/>
                  </a:cubicBezTo>
                  <a:cubicBezTo>
                    <a:pt x="135" y="49"/>
                    <a:pt x="117" y="27"/>
                    <a:pt x="103" y="32"/>
                  </a:cubicBezTo>
                  <a:cubicBezTo>
                    <a:pt x="88" y="37"/>
                    <a:pt x="103" y="42"/>
                    <a:pt x="112" y="54"/>
                  </a:cubicBezTo>
                  <a:cubicBezTo>
                    <a:pt x="121" y="66"/>
                    <a:pt x="111" y="75"/>
                    <a:pt x="102" y="81"/>
                  </a:cubicBezTo>
                  <a:cubicBezTo>
                    <a:pt x="93" y="88"/>
                    <a:pt x="83" y="70"/>
                    <a:pt x="73" y="69"/>
                  </a:cubicBezTo>
                  <a:cubicBezTo>
                    <a:pt x="63" y="69"/>
                    <a:pt x="67" y="78"/>
                    <a:pt x="65" y="84"/>
                  </a:cubicBezTo>
                  <a:cubicBezTo>
                    <a:pt x="63" y="90"/>
                    <a:pt x="59" y="79"/>
                    <a:pt x="45" y="79"/>
                  </a:cubicBezTo>
                  <a:cubicBezTo>
                    <a:pt x="30" y="79"/>
                    <a:pt x="27" y="64"/>
                    <a:pt x="25" y="68"/>
                  </a:cubicBezTo>
                  <a:cubicBezTo>
                    <a:pt x="23" y="72"/>
                    <a:pt x="12" y="82"/>
                    <a:pt x="6" y="85"/>
                  </a:cubicBezTo>
                  <a:cubicBezTo>
                    <a:pt x="0" y="89"/>
                    <a:pt x="13" y="96"/>
                    <a:pt x="14" y="105"/>
                  </a:cubicBezTo>
                  <a:cubicBezTo>
                    <a:pt x="14" y="110"/>
                    <a:pt x="13" y="114"/>
                    <a:pt x="11" y="119"/>
                  </a:cubicBezTo>
                  <a:cubicBezTo>
                    <a:pt x="11" y="119"/>
                    <a:pt x="12" y="119"/>
                    <a:pt x="12" y="119"/>
                  </a:cubicBezTo>
                  <a:cubicBezTo>
                    <a:pt x="17" y="123"/>
                    <a:pt x="42" y="133"/>
                    <a:pt x="51" y="133"/>
                  </a:cubicBezTo>
                  <a:cubicBezTo>
                    <a:pt x="61" y="133"/>
                    <a:pt x="77" y="124"/>
                    <a:pt x="82" y="121"/>
                  </a:cubicBezTo>
                  <a:cubicBezTo>
                    <a:pt x="87" y="119"/>
                    <a:pt x="91" y="125"/>
                    <a:pt x="95" y="132"/>
                  </a:cubicBezTo>
                  <a:cubicBezTo>
                    <a:pt x="100" y="139"/>
                    <a:pt x="89" y="156"/>
                    <a:pt x="89" y="167"/>
                  </a:cubicBezTo>
                  <a:cubicBezTo>
                    <a:pt x="88" y="177"/>
                    <a:pt x="105" y="193"/>
                    <a:pt x="112" y="196"/>
                  </a:cubicBezTo>
                  <a:cubicBezTo>
                    <a:pt x="119" y="199"/>
                    <a:pt x="132" y="185"/>
                    <a:pt x="138" y="183"/>
                  </a:cubicBezTo>
                  <a:cubicBezTo>
                    <a:pt x="144" y="181"/>
                    <a:pt x="145" y="186"/>
                    <a:pt x="153" y="191"/>
                  </a:cubicBezTo>
                  <a:cubicBezTo>
                    <a:pt x="160" y="195"/>
                    <a:pt x="169" y="186"/>
                    <a:pt x="172" y="191"/>
                  </a:cubicBezTo>
                  <a:cubicBezTo>
                    <a:pt x="175" y="195"/>
                    <a:pt x="180" y="199"/>
                    <a:pt x="186" y="204"/>
                  </a:cubicBezTo>
                  <a:cubicBezTo>
                    <a:pt x="186" y="204"/>
                    <a:pt x="186" y="204"/>
                    <a:pt x="187" y="205"/>
                  </a:cubicBezTo>
                  <a:cubicBezTo>
                    <a:pt x="196" y="199"/>
                    <a:pt x="204" y="193"/>
                    <a:pt x="204" y="189"/>
                  </a:cubicBezTo>
                  <a:close/>
                </a:path>
              </a:pathLst>
            </a:custGeom>
            <a:solidFill>
              <a:srgbClr val="2E3092"/>
            </a:solidFill>
            <a:ln w="9525">
              <a:solidFill>
                <a:schemeClr val="bg1"/>
              </a:solidFill>
              <a:round/>
              <a:headEnd/>
              <a:tailEnd/>
            </a:ln>
          </p:spPr>
          <p:txBody>
            <a:bodyPr/>
            <a:lstStyle/>
            <a:p>
              <a:endParaRPr lang="en-US"/>
            </a:p>
          </p:txBody>
        </p:sp>
        <p:sp>
          <p:nvSpPr>
            <p:cNvPr id="59" name="Freeform 60"/>
            <p:cNvSpPr>
              <a:spLocks/>
            </p:cNvSpPr>
            <p:nvPr/>
          </p:nvSpPr>
          <p:spPr bwMode="gray">
            <a:xfrm>
              <a:off x="4414" y="1529"/>
              <a:ext cx="66" cy="140"/>
            </a:xfrm>
            <a:custGeom>
              <a:avLst/>
              <a:gdLst>
                <a:gd name="T0" fmla="*/ 1 w 118"/>
                <a:gd name="T1" fmla="*/ 25 h 170"/>
                <a:gd name="T2" fmla="*/ 1 w 118"/>
                <a:gd name="T3" fmla="*/ 27 h 170"/>
                <a:gd name="T4" fmla="*/ 1 w 118"/>
                <a:gd name="T5" fmla="*/ 28 h 170"/>
                <a:gd name="T6" fmla="*/ 1 w 118"/>
                <a:gd name="T7" fmla="*/ 29 h 170"/>
                <a:gd name="T8" fmla="*/ 1 w 118"/>
                <a:gd name="T9" fmla="*/ 24 h 170"/>
                <a:gd name="T10" fmla="*/ 1 w 118"/>
                <a:gd name="T11" fmla="*/ 20 h 170"/>
                <a:gd name="T12" fmla="*/ 1 w 118"/>
                <a:gd name="T13" fmla="*/ 16 h 170"/>
                <a:gd name="T14" fmla="*/ 1 w 118"/>
                <a:gd name="T15" fmla="*/ 14 h 170"/>
                <a:gd name="T16" fmla="*/ 1 w 118"/>
                <a:gd name="T17" fmla="*/ 12 h 170"/>
                <a:gd name="T18" fmla="*/ 1 w 118"/>
                <a:gd name="T19" fmla="*/ 10 h 170"/>
                <a:gd name="T20" fmla="*/ 1 w 118"/>
                <a:gd name="T21" fmla="*/ 4 h 170"/>
                <a:gd name="T22" fmla="*/ 1 w 118"/>
                <a:gd name="T23" fmla="*/ 0 h 170"/>
                <a:gd name="T24" fmla="*/ 1 w 118"/>
                <a:gd name="T25" fmla="*/ 2 h 170"/>
                <a:gd name="T26" fmla="*/ 1 w 118"/>
                <a:gd name="T27" fmla="*/ 3 h 170"/>
                <a:gd name="T28" fmla="*/ 1 w 118"/>
                <a:gd name="T29" fmla="*/ 12 h 170"/>
                <a:gd name="T30" fmla="*/ 0 w 118"/>
                <a:gd name="T31" fmla="*/ 14 h 170"/>
                <a:gd name="T32" fmla="*/ 1 w 118"/>
                <a:gd name="T33" fmla="*/ 21 h 170"/>
                <a:gd name="T34" fmla="*/ 1 w 118"/>
                <a:gd name="T35" fmla="*/ 21 h 170"/>
                <a:gd name="T36" fmla="*/ 1 w 118"/>
                <a:gd name="T37" fmla="*/ 25 h 17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8"/>
                <a:gd name="T58" fmla="*/ 0 h 170"/>
                <a:gd name="T59" fmla="*/ 118 w 118"/>
                <a:gd name="T60" fmla="*/ 170 h 17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8" h="170">
                  <a:moveTo>
                    <a:pt x="27" y="140"/>
                  </a:moveTo>
                  <a:cubicBezTo>
                    <a:pt x="34" y="142"/>
                    <a:pt x="48" y="153"/>
                    <a:pt x="54" y="158"/>
                  </a:cubicBezTo>
                  <a:cubicBezTo>
                    <a:pt x="59" y="162"/>
                    <a:pt x="80" y="159"/>
                    <a:pt x="84" y="160"/>
                  </a:cubicBezTo>
                  <a:cubicBezTo>
                    <a:pt x="88" y="160"/>
                    <a:pt x="98" y="170"/>
                    <a:pt x="100" y="164"/>
                  </a:cubicBezTo>
                  <a:cubicBezTo>
                    <a:pt x="103" y="157"/>
                    <a:pt x="94" y="142"/>
                    <a:pt x="94" y="134"/>
                  </a:cubicBezTo>
                  <a:cubicBezTo>
                    <a:pt x="94" y="126"/>
                    <a:pt x="98" y="119"/>
                    <a:pt x="94" y="114"/>
                  </a:cubicBezTo>
                  <a:cubicBezTo>
                    <a:pt x="90" y="108"/>
                    <a:pt x="106" y="99"/>
                    <a:pt x="106" y="94"/>
                  </a:cubicBezTo>
                  <a:cubicBezTo>
                    <a:pt x="106" y="90"/>
                    <a:pt x="110" y="84"/>
                    <a:pt x="118" y="79"/>
                  </a:cubicBezTo>
                  <a:cubicBezTo>
                    <a:pt x="116" y="73"/>
                    <a:pt x="115" y="68"/>
                    <a:pt x="114" y="65"/>
                  </a:cubicBezTo>
                  <a:cubicBezTo>
                    <a:pt x="112" y="55"/>
                    <a:pt x="101" y="60"/>
                    <a:pt x="100" y="54"/>
                  </a:cubicBezTo>
                  <a:cubicBezTo>
                    <a:pt x="100" y="48"/>
                    <a:pt x="95" y="29"/>
                    <a:pt x="86" y="22"/>
                  </a:cubicBezTo>
                  <a:cubicBezTo>
                    <a:pt x="80" y="18"/>
                    <a:pt x="67" y="8"/>
                    <a:pt x="59" y="0"/>
                  </a:cubicBezTo>
                  <a:cubicBezTo>
                    <a:pt x="55" y="3"/>
                    <a:pt x="52" y="5"/>
                    <a:pt x="51" y="6"/>
                  </a:cubicBezTo>
                  <a:cubicBezTo>
                    <a:pt x="47" y="8"/>
                    <a:pt x="22" y="11"/>
                    <a:pt x="14" y="20"/>
                  </a:cubicBezTo>
                  <a:cubicBezTo>
                    <a:pt x="6" y="30"/>
                    <a:pt x="17" y="54"/>
                    <a:pt x="17" y="64"/>
                  </a:cubicBezTo>
                  <a:cubicBezTo>
                    <a:pt x="17" y="68"/>
                    <a:pt x="9" y="74"/>
                    <a:pt x="0" y="80"/>
                  </a:cubicBezTo>
                  <a:cubicBezTo>
                    <a:pt x="5" y="86"/>
                    <a:pt x="10" y="109"/>
                    <a:pt x="11" y="115"/>
                  </a:cubicBezTo>
                  <a:cubicBezTo>
                    <a:pt x="11" y="117"/>
                    <a:pt x="11" y="120"/>
                    <a:pt x="11" y="123"/>
                  </a:cubicBezTo>
                  <a:cubicBezTo>
                    <a:pt x="17" y="132"/>
                    <a:pt x="23" y="139"/>
                    <a:pt x="27" y="140"/>
                  </a:cubicBezTo>
                  <a:close/>
                </a:path>
              </a:pathLst>
            </a:custGeom>
            <a:solidFill>
              <a:srgbClr val="2E3092"/>
            </a:solidFill>
            <a:ln w="9525">
              <a:solidFill>
                <a:schemeClr val="bg1"/>
              </a:solidFill>
              <a:round/>
              <a:headEnd/>
              <a:tailEnd/>
            </a:ln>
          </p:spPr>
          <p:txBody>
            <a:bodyPr/>
            <a:lstStyle/>
            <a:p>
              <a:endParaRPr lang="en-US"/>
            </a:p>
          </p:txBody>
        </p:sp>
        <p:sp>
          <p:nvSpPr>
            <p:cNvPr id="60" name="Freeform 61"/>
            <p:cNvSpPr>
              <a:spLocks/>
            </p:cNvSpPr>
            <p:nvPr/>
          </p:nvSpPr>
          <p:spPr bwMode="gray">
            <a:xfrm>
              <a:off x="4230" y="1468"/>
              <a:ext cx="215" cy="260"/>
            </a:xfrm>
            <a:custGeom>
              <a:avLst/>
              <a:gdLst>
                <a:gd name="T0" fmla="*/ 2 w 379"/>
                <a:gd name="T1" fmla="*/ 48 h 316"/>
                <a:gd name="T2" fmla="*/ 2 w 379"/>
                <a:gd name="T3" fmla="*/ 48 h 316"/>
                <a:gd name="T4" fmla="*/ 2 w 379"/>
                <a:gd name="T5" fmla="*/ 44 h 316"/>
                <a:gd name="T6" fmla="*/ 2 w 379"/>
                <a:gd name="T7" fmla="*/ 37 h 316"/>
                <a:gd name="T8" fmla="*/ 2 w 379"/>
                <a:gd name="T9" fmla="*/ 32 h 316"/>
                <a:gd name="T10" fmla="*/ 2 w 379"/>
                <a:gd name="T11" fmla="*/ 26 h 316"/>
                <a:gd name="T12" fmla="*/ 2 w 379"/>
                <a:gd name="T13" fmla="*/ 25 h 316"/>
                <a:gd name="T14" fmla="*/ 2 w 379"/>
                <a:gd name="T15" fmla="*/ 25 h 316"/>
                <a:gd name="T16" fmla="*/ 2 w 379"/>
                <a:gd name="T17" fmla="*/ 23 h 316"/>
                <a:gd name="T18" fmla="*/ 2 w 379"/>
                <a:gd name="T19" fmla="*/ 25 h 316"/>
                <a:gd name="T20" fmla="*/ 1 w 379"/>
                <a:gd name="T21" fmla="*/ 21 h 316"/>
                <a:gd name="T22" fmla="*/ 2 w 379"/>
                <a:gd name="T23" fmla="*/ 14 h 316"/>
                <a:gd name="T24" fmla="*/ 1 w 379"/>
                <a:gd name="T25" fmla="*/ 12 h 316"/>
                <a:gd name="T26" fmla="*/ 1 w 379"/>
                <a:gd name="T27" fmla="*/ 14 h 316"/>
                <a:gd name="T28" fmla="*/ 1 w 379"/>
                <a:gd name="T29" fmla="*/ 12 h 316"/>
                <a:gd name="T30" fmla="*/ 1 w 379"/>
                <a:gd name="T31" fmla="*/ 12 h 316"/>
                <a:gd name="T32" fmla="*/ 1 w 379"/>
                <a:gd name="T33" fmla="*/ 5 h 316"/>
                <a:gd name="T34" fmla="*/ 1 w 379"/>
                <a:gd name="T35" fmla="*/ 1 h 316"/>
                <a:gd name="T36" fmla="*/ 1 w 379"/>
                <a:gd name="T37" fmla="*/ 2 h 316"/>
                <a:gd name="T38" fmla="*/ 1 w 379"/>
                <a:gd name="T39" fmla="*/ 2 h 316"/>
                <a:gd name="T40" fmla="*/ 1 w 379"/>
                <a:gd name="T41" fmla="*/ 7 h 316"/>
                <a:gd name="T42" fmla="*/ 1 w 379"/>
                <a:gd name="T43" fmla="*/ 14 h 316"/>
                <a:gd name="T44" fmla="*/ 1 w 379"/>
                <a:gd name="T45" fmla="*/ 21 h 316"/>
                <a:gd name="T46" fmla="*/ 1 w 379"/>
                <a:gd name="T47" fmla="*/ 22 h 316"/>
                <a:gd name="T48" fmla="*/ 1 w 379"/>
                <a:gd name="T49" fmla="*/ 26 h 316"/>
                <a:gd name="T50" fmla="*/ 1 w 379"/>
                <a:gd name="T51" fmla="*/ 32 h 316"/>
                <a:gd name="T52" fmla="*/ 1 w 379"/>
                <a:gd name="T53" fmla="*/ 35 h 316"/>
                <a:gd name="T54" fmla="*/ 1 w 379"/>
                <a:gd name="T55" fmla="*/ 35 h 316"/>
                <a:gd name="T56" fmla="*/ 1 w 379"/>
                <a:gd name="T57" fmla="*/ 36 h 316"/>
                <a:gd name="T58" fmla="*/ 1 w 379"/>
                <a:gd name="T59" fmla="*/ 38 h 316"/>
                <a:gd name="T60" fmla="*/ 0 w 379"/>
                <a:gd name="T61" fmla="*/ 44 h 316"/>
                <a:gd name="T62" fmla="*/ 1 w 379"/>
                <a:gd name="T63" fmla="*/ 44 h 316"/>
                <a:gd name="T64" fmla="*/ 1 w 379"/>
                <a:gd name="T65" fmla="*/ 44 h 316"/>
                <a:gd name="T66" fmla="*/ 1 w 379"/>
                <a:gd name="T67" fmla="*/ 46 h 316"/>
                <a:gd name="T68" fmla="*/ 1 w 379"/>
                <a:gd name="T69" fmla="*/ 44 h 316"/>
                <a:gd name="T70" fmla="*/ 1 w 379"/>
                <a:gd name="T71" fmla="*/ 47 h 316"/>
                <a:gd name="T72" fmla="*/ 1 w 379"/>
                <a:gd name="T73" fmla="*/ 48 h 316"/>
                <a:gd name="T74" fmla="*/ 1 w 379"/>
                <a:gd name="T75" fmla="*/ 52 h 316"/>
                <a:gd name="T76" fmla="*/ 1 w 379"/>
                <a:gd name="T77" fmla="*/ 49 h 316"/>
                <a:gd name="T78" fmla="*/ 1 w 379"/>
                <a:gd name="T79" fmla="*/ 48 h 316"/>
                <a:gd name="T80" fmla="*/ 1 w 379"/>
                <a:gd name="T81" fmla="*/ 45 h 316"/>
                <a:gd name="T82" fmla="*/ 1 w 379"/>
                <a:gd name="T83" fmla="*/ 44 h 316"/>
                <a:gd name="T84" fmla="*/ 1 w 379"/>
                <a:gd name="T85" fmla="*/ 43 h 316"/>
                <a:gd name="T86" fmla="*/ 1 w 379"/>
                <a:gd name="T87" fmla="*/ 43 h 316"/>
                <a:gd name="T88" fmla="*/ 1 w 379"/>
                <a:gd name="T89" fmla="*/ 42 h 316"/>
                <a:gd name="T90" fmla="*/ 1 w 379"/>
                <a:gd name="T91" fmla="*/ 39 h 316"/>
                <a:gd name="T92" fmla="*/ 1 w 379"/>
                <a:gd name="T93" fmla="*/ 40 h 316"/>
                <a:gd name="T94" fmla="*/ 1 w 379"/>
                <a:gd name="T95" fmla="*/ 43 h 316"/>
                <a:gd name="T96" fmla="*/ 1 w 379"/>
                <a:gd name="T97" fmla="*/ 44 h 316"/>
                <a:gd name="T98" fmla="*/ 2 w 379"/>
                <a:gd name="T99" fmla="*/ 45 h 316"/>
                <a:gd name="T100" fmla="*/ 2 w 379"/>
                <a:gd name="T101" fmla="*/ 47 h 316"/>
                <a:gd name="T102" fmla="*/ 2 w 379"/>
                <a:gd name="T103" fmla="*/ 48 h 316"/>
                <a:gd name="T104" fmla="*/ 2 w 379"/>
                <a:gd name="T105" fmla="*/ 50 h 316"/>
                <a:gd name="T106" fmla="*/ 2 w 379"/>
                <a:gd name="T107" fmla="*/ 52 h 316"/>
                <a:gd name="T108" fmla="*/ 2 w 379"/>
                <a:gd name="T109" fmla="*/ 52 h 316"/>
                <a:gd name="T110" fmla="*/ 2 w 379"/>
                <a:gd name="T111" fmla="*/ 54 h 316"/>
                <a:gd name="T112" fmla="*/ 2 w 379"/>
                <a:gd name="T113" fmla="*/ 52 h 316"/>
                <a:gd name="T114" fmla="*/ 2 w 379"/>
                <a:gd name="T115" fmla="*/ 48 h 31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79"/>
                <a:gd name="T175" fmla="*/ 0 h 316"/>
                <a:gd name="T176" fmla="*/ 379 w 379"/>
                <a:gd name="T177" fmla="*/ 316 h 31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79" h="316">
                  <a:moveTo>
                    <a:pt x="326" y="279"/>
                  </a:moveTo>
                  <a:cubicBezTo>
                    <a:pt x="330" y="271"/>
                    <a:pt x="356" y="284"/>
                    <a:pt x="363" y="277"/>
                  </a:cubicBezTo>
                  <a:cubicBezTo>
                    <a:pt x="370" y="269"/>
                    <a:pt x="379" y="263"/>
                    <a:pt x="374" y="257"/>
                  </a:cubicBezTo>
                  <a:cubicBezTo>
                    <a:pt x="370" y="252"/>
                    <a:pt x="331" y="225"/>
                    <a:pt x="332" y="215"/>
                  </a:cubicBezTo>
                  <a:cubicBezTo>
                    <a:pt x="334" y="204"/>
                    <a:pt x="336" y="196"/>
                    <a:pt x="335" y="190"/>
                  </a:cubicBezTo>
                  <a:cubicBezTo>
                    <a:pt x="334" y="184"/>
                    <a:pt x="329" y="159"/>
                    <a:pt x="323" y="154"/>
                  </a:cubicBezTo>
                  <a:cubicBezTo>
                    <a:pt x="317" y="149"/>
                    <a:pt x="312" y="145"/>
                    <a:pt x="309" y="141"/>
                  </a:cubicBezTo>
                  <a:cubicBezTo>
                    <a:pt x="306" y="136"/>
                    <a:pt x="297" y="145"/>
                    <a:pt x="290" y="141"/>
                  </a:cubicBezTo>
                  <a:cubicBezTo>
                    <a:pt x="282" y="136"/>
                    <a:pt x="281" y="131"/>
                    <a:pt x="275" y="133"/>
                  </a:cubicBezTo>
                  <a:cubicBezTo>
                    <a:pt x="269" y="135"/>
                    <a:pt x="256" y="149"/>
                    <a:pt x="249" y="146"/>
                  </a:cubicBezTo>
                  <a:cubicBezTo>
                    <a:pt x="242" y="143"/>
                    <a:pt x="225" y="127"/>
                    <a:pt x="226" y="117"/>
                  </a:cubicBezTo>
                  <a:cubicBezTo>
                    <a:pt x="226" y="106"/>
                    <a:pt x="237" y="89"/>
                    <a:pt x="232" y="82"/>
                  </a:cubicBezTo>
                  <a:cubicBezTo>
                    <a:pt x="228" y="75"/>
                    <a:pt x="224" y="69"/>
                    <a:pt x="219" y="71"/>
                  </a:cubicBezTo>
                  <a:cubicBezTo>
                    <a:pt x="214" y="74"/>
                    <a:pt x="198" y="83"/>
                    <a:pt x="188" y="83"/>
                  </a:cubicBezTo>
                  <a:cubicBezTo>
                    <a:pt x="179" y="83"/>
                    <a:pt x="154" y="73"/>
                    <a:pt x="149" y="69"/>
                  </a:cubicBezTo>
                  <a:cubicBezTo>
                    <a:pt x="144" y="66"/>
                    <a:pt x="138" y="77"/>
                    <a:pt x="130" y="67"/>
                  </a:cubicBezTo>
                  <a:cubicBezTo>
                    <a:pt x="121" y="57"/>
                    <a:pt x="102" y="40"/>
                    <a:pt x="100" y="28"/>
                  </a:cubicBezTo>
                  <a:cubicBezTo>
                    <a:pt x="98" y="16"/>
                    <a:pt x="94" y="0"/>
                    <a:pt x="88" y="1"/>
                  </a:cubicBezTo>
                  <a:cubicBezTo>
                    <a:pt x="86" y="1"/>
                    <a:pt x="78" y="4"/>
                    <a:pt x="71" y="8"/>
                  </a:cubicBezTo>
                  <a:cubicBezTo>
                    <a:pt x="70" y="8"/>
                    <a:pt x="70" y="9"/>
                    <a:pt x="70" y="9"/>
                  </a:cubicBezTo>
                  <a:cubicBezTo>
                    <a:pt x="66" y="17"/>
                    <a:pt x="76" y="30"/>
                    <a:pt x="76" y="41"/>
                  </a:cubicBezTo>
                  <a:cubicBezTo>
                    <a:pt x="76" y="51"/>
                    <a:pt x="75" y="66"/>
                    <a:pt x="75" y="80"/>
                  </a:cubicBezTo>
                  <a:cubicBezTo>
                    <a:pt x="75" y="94"/>
                    <a:pt x="59" y="103"/>
                    <a:pt x="57" y="115"/>
                  </a:cubicBezTo>
                  <a:cubicBezTo>
                    <a:pt x="55" y="127"/>
                    <a:pt x="42" y="125"/>
                    <a:pt x="39" y="131"/>
                  </a:cubicBezTo>
                  <a:cubicBezTo>
                    <a:pt x="36" y="137"/>
                    <a:pt x="46" y="148"/>
                    <a:pt x="50" y="153"/>
                  </a:cubicBezTo>
                  <a:cubicBezTo>
                    <a:pt x="53" y="159"/>
                    <a:pt x="52" y="174"/>
                    <a:pt x="46" y="183"/>
                  </a:cubicBezTo>
                  <a:cubicBezTo>
                    <a:pt x="40" y="193"/>
                    <a:pt x="52" y="196"/>
                    <a:pt x="54" y="205"/>
                  </a:cubicBezTo>
                  <a:cubicBezTo>
                    <a:pt x="56" y="213"/>
                    <a:pt x="27" y="201"/>
                    <a:pt x="21" y="200"/>
                  </a:cubicBezTo>
                  <a:cubicBezTo>
                    <a:pt x="15" y="199"/>
                    <a:pt x="20" y="207"/>
                    <a:pt x="20" y="213"/>
                  </a:cubicBezTo>
                  <a:cubicBezTo>
                    <a:pt x="20" y="219"/>
                    <a:pt x="19" y="217"/>
                    <a:pt x="12" y="221"/>
                  </a:cubicBezTo>
                  <a:cubicBezTo>
                    <a:pt x="8" y="224"/>
                    <a:pt x="3" y="240"/>
                    <a:pt x="0" y="255"/>
                  </a:cubicBezTo>
                  <a:cubicBezTo>
                    <a:pt x="3" y="256"/>
                    <a:pt x="5" y="258"/>
                    <a:pt x="9" y="258"/>
                  </a:cubicBezTo>
                  <a:cubicBezTo>
                    <a:pt x="15" y="258"/>
                    <a:pt x="14" y="257"/>
                    <a:pt x="18" y="258"/>
                  </a:cubicBezTo>
                  <a:cubicBezTo>
                    <a:pt x="21" y="259"/>
                    <a:pt x="26" y="265"/>
                    <a:pt x="32" y="268"/>
                  </a:cubicBezTo>
                  <a:cubicBezTo>
                    <a:pt x="38" y="272"/>
                    <a:pt x="43" y="261"/>
                    <a:pt x="46" y="259"/>
                  </a:cubicBezTo>
                  <a:cubicBezTo>
                    <a:pt x="49" y="257"/>
                    <a:pt x="55" y="268"/>
                    <a:pt x="58" y="272"/>
                  </a:cubicBezTo>
                  <a:cubicBezTo>
                    <a:pt x="62" y="276"/>
                    <a:pt x="73" y="275"/>
                    <a:pt x="77" y="276"/>
                  </a:cubicBezTo>
                  <a:cubicBezTo>
                    <a:pt x="81" y="277"/>
                    <a:pt x="89" y="297"/>
                    <a:pt x="99" y="296"/>
                  </a:cubicBezTo>
                  <a:cubicBezTo>
                    <a:pt x="108" y="294"/>
                    <a:pt x="101" y="288"/>
                    <a:pt x="101" y="285"/>
                  </a:cubicBezTo>
                  <a:cubicBezTo>
                    <a:pt x="100" y="281"/>
                    <a:pt x="108" y="277"/>
                    <a:pt x="113" y="275"/>
                  </a:cubicBezTo>
                  <a:cubicBezTo>
                    <a:pt x="117" y="273"/>
                    <a:pt x="110" y="269"/>
                    <a:pt x="113" y="266"/>
                  </a:cubicBezTo>
                  <a:cubicBezTo>
                    <a:pt x="115" y="263"/>
                    <a:pt x="119" y="255"/>
                    <a:pt x="124" y="255"/>
                  </a:cubicBezTo>
                  <a:cubicBezTo>
                    <a:pt x="129" y="255"/>
                    <a:pt x="129" y="248"/>
                    <a:pt x="134" y="248"/>
                  </a:cubicBezTo>
                  <a:cubicBezTo>
                    <a:pt x="138" y="248"/>
                    <a:pt x="147" y="246"/>
                    <a:pt x="149" y="244"/>
                  </a:cubicBezTo>
                  <a:cubicBezTo>
                    <a:pt x="151" y="242"/>
                    <a:pt x="159" y="243"/>
                    <a:pt x="163" y="241"/>
                  </a:cubicBezTo>
                  <a:cubicBezTo>
                    <a:pt x="166" y="239"/>
                    <a:pt x="171" y="228"/>
                    <a:pt x="174" y="228"/>
                  </a:cubicBezTo>
                  <a:cubicBezTo>
                    <a:pt x="177" y="228"/>
                    <a:pt x="191" y="235"/>
                    <a:pt x="197" y="235"/>
                  </a:cubicBezTo>
                  <a:cubicBezTo>
                    <a:pt x="202" y="235"/>
                    <a:pt x="204" y="243"/>
                    <a:pt x="210" y="243"/>
                  </a:cubicBezTo>
                  <a:cubicBezTo>
                    <a:pt x="216" y="243"/>
                    <a:pt x="220" y="255"/>
                    <a:pt x="223" y="259"/>
                  </a:cubicBezTo>
                  <a:cubicBezTo>
                    <a:pt x="227" y="263"/>
                    <a:pt x="231" y="261"/>
                    <a:pt x="231" y="265"/>
                  </a:cubicBezTo>
                  <a:cubicBezTo>
                    <a:pt x="231" y="269"/>
                    <a:pt x="243" y="272"/>
                    <a:pt x="247" y="272"/>
                  </a:cubicBezTo>
                  <a:cubicBezTo>
                    <a:pt x="251" y="272"/>
                    <a:pt x="254" y="277"/>
                    <a:pt x="254" y="280"/>
                  </a:cubicBezTo>
                  <a:cubicBezTo>
                    <a:pt x="254" y="282"/>
                    <a:pt x="262" y="288"/>
                    <a:pt x="269" y="292"/>
                  </a:cubicBezTo>
                  <a:cubicBezTo>
                    <a:pt x="275" y="297"/>
                    <a:pt x="279" y="295"/>
                    <a:pt x="283" y="296"/>
                  </a:cubicBezTo>
                  <a:cubicBezTo>
                    <a:pt x="283" y="296"/>
                    <a:pt x="283" y="297"/>
                    <a:pt x="283" y="298"/>
                  </a:cubicBezTo>
                  <a:cubicBezTo>
                    <a:pt x="293" y="300"/>
                    <a:pt x="296" y="307"/>
                    <a:pt x="306" y="311"/>
                  </a:cubicBezTo>
                  <a:cubicBezTo>
                    <a:pt x="316" y="316"/>
                    <a:pt x="321" y="304"/>
                    <a:pt x="325" y="301"/>
                  </a:cubicBezTo>
                  <a:cubicBezTo>
                    <a:pt x="324" y="291"/>
                    <a:pt x="324" y="282"/>
                    <a:pt x="326" y="279"/>
                  </a:cubicBezTo>
                  <a:close/>
                </a:path>
              </a:pathLst>
            </a:custGeom>
            <a:solidFill>
              <a:srgbClr val="2E3092"/>
            </a:solidFill>
            <a:ln w="9525">
              <a:solidFill>
                <a:schemeClr val="bg1"/>
              </a:solidFill>
              <a:round/>
              <a:headEnd/>
              <a:tailEnd/>
            </a:ln>
          </p:spPr>
          <p:txBody>
            <a:bodyPr/>
            <a:lstStyle/>
            <a:p>
              <a:endParaRPr lang="en-US"/>
            </a:p>
          </p:txBody>
        </p:sp>
        <p:sp>
          <p:nvSpPr>
            <p:cNvPr id="61" name="Freeform 62"/>
            <p:cNvSpPr>
              <a:spLocks/>
            </p:cNvSpPr>
            <p:nvPr/>
          </p:nvSpPr>
          <p:spPr bwMode="gray">
            <a:xfrm>
              <a:off x="4492" y="1747"/>
              <a:ext cx="70" cy="81"/>
            </a:xfrm>
            <a:custGeom>
              <a:avLst/>
              <a:gdLst>
                <a:gd name="T0" fmla="*/ 1 w 123"/>
                <a:gd name="T1" fmla="*/ 8 h 98"/>
                <a:gd name="T2" fmla="*/ 1 w 123"/>
                <a:gd name="T3" fmla="*/ 8 h 98"/>
                <a:gd name="T4" fmla="*/ 1 w 123"/>
                <a:gd name="T5" fmla="*/ 8 h 98"/>
                <a:gd name="T6" fmla="*/ 1 w 123"/>
                <a:gd name="T7" fmla="*/ 4 h 98"/>
                <a:gd name="T8" fmla="*/ 1 w 123"/>
                <a:gd name="T9" fmla="*/ 2 h 98"/>
                <a:gd name="T10" fmla="*/ 1 w 123"/>
                <a:gd name="T11" fmla="*/ 2 h 98"/>
                <a:gd name="T12" fmla="*/ 1 w 123"/>
                <a:gd name="T13" fmla="*/ 2 h 98"/>
                <a:gd name="T14" fmla="*/ 1 w 123"/>
                <a:gd name="T15" fmla="*/ 5 h 98"/>
                <a:gd name="T16" fmla="*/ 1 w 123"/>
                <a:gd name="T17" fmla="*/ 2 h 98"/>
                <a:gd name="T18" fmla="*/ 0 w 123"/>
                <a:gd name="T19" fmla="*/ 3 h 98"/>
                <a:gd name="T20" fmla="*/ 1 w 123"/>
                <a:gd name="T21" fmla="*/ 8 h 98"/>
                <a:gd name="T22" fmla="*/ 1 w 123"/>
                <a:gd name="T23" fmla="*/ 14 h 98"/>
                <a:gd name="T24" fmla="*/ 1 w 123"/>
                <a:gd name="T25" fmla="*/ 14 h 98"/>
                <a:gd name="T26" fmla="*/ 1 w 123"/>
                <a:gd name="T27" fmla="*/ 17 h 98"/>
                <a:gd name="T28" fmla="*/ 1 w 123"/>
                <a:gd name="T29" fmla="*/ 17 h 98"/>
                <a:gd name="T30" fmla="*/ 1 w 123"/>
                <a:gd name="T31" fmla="*/ 17 h 98"/>
                <a:gd name="T32" fmla="*/ 1 w 123"/>
                <a:gd name="T33" fmla="*/ 14 h 98"/>
                <a:gd name="T34" fmla="*/ 1 w 123"/>
                <a:gd name="T35" fmla="*/ 8 h 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3"/>
                <a:gd name="T55" fmla="*/ 0 h 98"/>
                <a:gd name="T56" fmla="*/ 123 w 123"/>
                <a:gd name="T57" fmla="*/ 98 h 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3" h="98">
                  <a:moveTo>
                    <a:pt x="121" y="48"/>
                  </a:moveTo>
                  <a:cubicBezTo>
                    <a:pt x="120" y="44"/>
                    <a:pt x="113" y="42"/>
                    <a:pt x="107" y="44"/>
                  </a:cubicBezTo>
                  <a:cubicBezTo>
                    <a:pt x="101" y="46"/>
                    <a:pt x="94" y="44"/>
                    <a:pt x="89" y="44"/>
                  </a:cubicBezTo>
                  <a:cubicBezTo>
                    <a:pt x="85" y="44"/>
                    <a:pt x="82" y="31"/>
                    <a:pt x="81" y="21"/>
                  </a:cubicBezTo>
                  <a:cubicBezTo>
                    <a:pt x="74" y="17"/>
                    <a:pt x="66" y="11"/>
                    <a:pt x="61" y="5"/>
                  </a:cubicBezTo>
                  <a:cubicBezTo>
                    <a:pt x="57" y="6"/>
                    <a:pt x="52" y="6"/>
                    <a:pt x="50" y="4"/>
                  </a:cubicBezTo>
                  <a:cubicBezTo>
                    <a:pt x="45" y="0"/>
                    <a:pt x="39" y="2"/>
                    <a:pt x="37" y="7"/>
                  </a:cubicBezTo>
                  <a:cubicBezTo>
                    <a:pt x="34" y="12"/>
                    <a:pt x="39" y="19"/>
                    <a:pt x="35" y="26"/>
                  </a:cubicBezTo>
                  <a:cubicBezTo>
                    <a:pt x="31" y="32"/>
                    <a:pt x="14" y="12"/>
                    <a:pt x="8" y="12"/>
                  </a:cubicBezTo>
                  <a:cubicBezTo>
                    <a:pt x="6" y="12"/>
                    <a:pt x="3" y="14"/>
                    <a:pt x="0" y="18"/>
                  </a:cubicBezTo>
                  <a:cubicBezTo>
                    <a:pt x="6" y="21"/>
                    <a:pt x="22" y="34"/>
                    <a:pt x="33" y="43"/>
                  </a:cubicBezTo>
                  <a:cubicBezTo>
                    <a:pt x="43" y="52"/>
                    <a:pt x="80" y="72"/>
                    <a:pt x="85" y="76"/>
                  </a:cubicBezTo>
                  <a:cubicBezTo>
                    <a:pt x="89" y="81"/>
                    <a:pt x="95" y="79"/>
                    <a:pt x="99" y="83"/>
                  </a:cubicBezTo>
                  <a:cubicBezTo>
                    <a:pt x="101" y="85"/>
                    <a:pt x="97" y="90"/>
                    <a:pt x="92" y="96"/>
                  </a:cubicBezTo>
                  <a:cubicBezTo>
                    <a:pt x="99" y="97"/>
                    <a:pt x="103" y="98"/>
                    <a:pt x="109" y="98"/>
                  </a:cubicBezTo>
                  <a:cubicBezTo>
                    <a:pt x="109" y="98"/>
                    <a:pt x="109" y="98"/>
                    <a:pt x="110" y="98"/>
                  </a:cubicBezTo>
                  <a:cubicBezTo>
                    <a:pt x="111" y="93"/>
                    <a:pt x="113" y="88"/>
                    <a:pt x="114" y="84"/>
                  </a:cubicBezTo>
                  <a:cubicBezTo>
                    <a:pt x="118" y="76"/>
                    <a:pt x="123" y="52"/>
                    <a:pt x="121" y="48"/>
                  </a:cubicBezTo>
                  <a:close/>
                </a:path>
              </a:pathLst>
            </a:custGeom>
            <a:solidFill>
              <a:srgbClr val="2E3092"/>
            </a:solidFill>
            <a:ln w="9525">
              <a:solidFill>
                <a:schemeClr val="bg1"/>
              </a:solidFill>
              <a:round/>
              <a:headEnd/>
              <a:tailEnd/>
            </a:ln>
          </p:spPr>
          <p:txBody>
            <a:bodyPr/>
            <a:lstStyle/>
            <a:p>
              <a:endParaRPr lang="en-US"/>
            </a:p>
          </p:txBody>
        </p:sp>
        <p:sp>
          <p:nvSpPr>
            <p:cNvPr id="62" name="Freeform 63"/>
            <p:cNvSpPr>
              <a:spLocks/>
            </p:cNvSpPr>
            <p:nvPr/>
          </p:nvSpPr>
          <p:spPr bwMode="gray">
            <a:xfrm>
              <a:off x="4520" y="1703"/>
              <a:ext cx="46" cy="61"/>
            </a:xfrm>
            <a:custGeom>
              <a:avLst/>
              <a:gdLst>
                <a:gd name="T0" fmla="*/ 1 w 81"/>
                <a:gd name="T1" fmla="*/ 5 h 74"/>
                <a:gd name="T2" fmla="*/ 1 w 81"/>
                <a:gd name="T3" fmla="*/ 2 h 74"/>
                <a:gd name="T4" fmla="*/ 1 w 81"/>
                <a:gd name="T5" fmla="*/ 2 h 74"/>
                <a:gd name="T6" fmla="*/ 1 w 81"/>
                <a:gd name="T7" fmla="*/ 1 h 74"/>
                <a:gd name="T8" fmla="*/ 1 w 81"/>
                <a:gd name="T9" fmla="*/ 2 h 74"/>
                <a:gd name="T10" fmla="*/ 1 w 81"/>
                <a:gd name="T11" fmla="*/ 2 h 74"/>
                <a:gd name="T12" fmla="*/ 1 w 81"/>
                <a:gd name="T13" fmla="*/ 8 h 74"/>
                <a:gd name="T14" fmla="*/ 1 w 81"/>
                <a:gd name="T15" fmla="*/ 13 h 74"/>
                <a:gd name="T16" fmla="*/ 1 w 81"/>
                <a:gd name="T17" fmla="*/ 12 h 74"/>
                <a:gd name="T18" fmla="*/ 1 w 81"/>
                <a:gd name="T19" fmla="*/ 10 h 74"/>
                <a:gd name="T20" fmla="*/ 1 w 81"/>
                <a:gd name="T21" fmla="*/ 11 h 74"/>
                <a:gd name="T22" fmla="*/ 1 w 81"/>
                <a:gd name="T23" fmla="*/ 8 h 74"/>
                <a:gd name="T24" fmla="*/ 1 w 81"/>
                <a:gd name="T25" fmla="*/ 8 h 74"/>
                <a:gd name="T26" fmla="*/ 1 w 81"/>
                <a:gd name="T27" fmla="*/ 5 h 7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1"/>
                <a:gd name="T43" fmla="*/ 0 h 74"/>
                <a:gd name="T44" fmla="*/ 81 w 81"/>
                <a:gd name="T45" fmla="*/ 74 h 7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1" h="74">
                  <a:moveTo>
                    <a:pt x="79" y="29"/>
                  </a:moveTo>
                  <a:cubicBezTo>
                    <a:pt x="74" y="22"/>
                    <a:pt x="60" y="13"/>
                    <a:pt x="53" y="7"/>
                  </a:cubicBezTo>
                  <a:cubicBezTo>
                    <a:pt x="52" y="6"/>
                    <a:pt x="51" y="5"/>
                    <a:pt x="51" y="5"/>
                  </a:cubicBezTo>
                  <a:cubicBezTo>
                    <a:pt x="42" y="3"/>
                    <a:pt x="35" y="2"/>
                    <a:pt x="32" y="1"/>
                  </a:cubicBezTo>
                  <a:cubicBezTo>
                    <a:pt x="24" y="0"/>
                    <a:pt x="26" y="3"/>
                    <a:pt x="19" y="11"/>
                  </a:cubicBezTo>
                  <a:cubicBezTo>
                    <a:pt x="12" y="18"/>
                    <a:pt x="14" y="8"/>
                    <a:pt x="8" y="9"/>
                  </a:cubicBezTo>
                  <a:cubicBezTo>
                    <a:pt x="3" y="9"/>
                    <a:pt x="0" y="33"/>
                    <a:pt x="6" y="49"/>
                  </a:cubicBezTo>
                  <a:cubicBezTo>
                    <a:pt x="10" y="59"/>
                    <a:pt x="21" y="68"/>
                    <a:pt x="32" y="74"/>
                  </a:cubicBezTo>
                  <a:cubicBezTo>
                    <a:pt x="32" y="74"/>
                    <a:pt x="32" y="73"/>
                    <a:pt x="32" y="73"/>
                  </a:cubicBezTo>
                  <a:cubicBezTo>
                    <a:pt x="32" y="63"/>
                    <a:pt x="34" y="57"/>
                    <a:pt x="36" y="57"/>
                  </a:cubicBezTo>
                  <a:cubicBezTo>
                    <a:pt x="38" y="56"/>
                    <a:pt x="40" y="59"/>
                    <a:pt x="47" y="63"/>
                  </a:cubicBezTo>
                  <a:cubicBezTo>
                    <a:pt x="54" y="66"/>
                    <a:pt x="52" y="47"/>
                    <a:pt x="54" y="45"/>
                  </a:cubicBezTo>
                  <a:cubicBezTo>
                    <a:pt x="56" y="44"/>
                    <a:pt x="71" y="45"/>
                    <a:pt x="79" y="45"/>
                  </a:cubicBezTo>
                  <a:cubicBezTo>
                    <a:pt x="81" y="39"/>
                    <a:pt x="81" y="33"/>
                    <a:pt x="79" y="29"/>
                  </a:cubicBezTo>
                  <a:close/>
                </a:path>
              </a:pathLst>
            </a:custGeom>
            <a:solidFill>
              <a:srgbClr val="2E3092"/>
            </a:solidFill>
            <a:ln w="9525">
              <a:solidFill>
                <a:schemeClr val="bg1"/>
              </a:solidFill>
              <a:round/>
              <a:headEnd/>
              <a:tailEnd/>
            </a:ln>
          </p:spPr>
          <p:txBody>
            <a:bodyPr/>
            <a:lstStyle/>
            <a:p>
              <a:endParaRPr lang="en-US"/>
            </a:p>
          </p:txBody>
        </p:sp>
        <p:sp>
          <p:nvSpPr>
            <p:cNvPr id="63" name="Freeform 64"/>
            <p:cNvSpPr>
              <a:spLocks/>
            </p:cNvSpPr>
            <p:nvPr/>
          </p:nvSpPr>
          <p:spPr bwMode="gray">
            <a:xfrm>
              <a:off x="4533" y="1671"/>
              <a:ext cx="2" cy="5"/>
            </a:xfrm>
            <a:custGeom>
              <a:avLst/>
              <a:gdLst>
                <a:gd name="T0" fmla="*/ 0 w 4"/>
                <a:gd name="T1" fmla="*/ 0 h 6"/>
                <a:gd name="T2" fmla="*/ 1 w 4"/>
                <a:gd name="T3" fmla="*/ 3 h 6"/>
                <a:gd name="T4" fmla="*/ 0 w 4"/>
                <a:gd name="T5" fmla="*/ 0 h 6"/>
                <a:gd name="T6" fmla="*/ 0 60000 65536"/>
                <a:gd name="T7" fmla="*/ 0 60000 65536"/>
                <a:gd name="T8" fmla="*/ 0 60000 65536"/>
                <a:gd name="T9" fmla="*/ 0 w 4"/>
                <a:gd name="T10" fmla="*/ 0 h 6"/>
                <a:gd name="T11" fmla="*/ 4 w 4"/>
                <a:gd name="T12" fmla="*/ 6 h 6"/>
              </a:gdLst>
              <a:ahLst/>
              <a:cxnLst>
                <a:cxn ang="T6">
                  <a:pos x="T0" y="T1"/>
                </a:cxn>
                <a:cxn ang="T7">
                  <a:pos x="T2" y="T3"/>
                </a:cxn>
                <a:cxn ang="T8">
                  <a:pos x="T4" y="T5"/>
                </a:cxn>
              </a:cxnLst>
              <a:rect l="T9" t="T10" r="T11" b="T12"/>
              <a:pathLst>
                <a:path w="4" h="6">
                  <a:moveTo>
                    <a:pt x="0" y="0"/>
                  </a:moveTo>
                  <a:cubicBezTo>
                    <a:pt x="2" y="1"/>
                    <a:pt x="3" y="4"/>
                    <a:pt x="4" y="6"/>
                  </a:cubicBezTo>
                  <a:cubicBezTo>
                    <a:pt x="3" y="4"/>
                    <a:pt x="2" y="1"/>
                    <a:pt x="0" y="0"/>
                  </a:cubicBezTo>
                  <a:close/>
                </a:path>
              </a:pathLst>
            </a:custGeom>
            <a:solidFill>
              <a:srgbClr val="D3CEC4"/>
            </a:solidFill>
            <a:ln w="9525">
              <a:solidFill>
                <a:schemeClr val="bg1"/>
              </a:solidFill>
              <a:round/>
              <a:headEnd/>
              <a:tailEnd/>
            </a:ln>
          </p:spPr>
          <p:txBody>
            <a:bodyPr/>
            <a:lstStyle/>
            <a:p>
              <a:endParaRPr lang="en-US"/>
            </a:p>
          </p:txBody>
        </p:sp>
        <p:sp>
          <p:nvSpPr>
            <p:cNvPr id="64" name="Freeform 65"/>
            <p:cNvSpPr>
              <a:spLocks/>
            </p:cNvSpPr>
            <p:nvPr/>
          </p:nvSpPr>
          <p:spPr bwMode="gray">
            <a:xfrm>
              <a:off x="4536" y="1680"/>
              <a:ext cx="0" cy="3"/>
            </a:xfrm>
            <a:custGeom>
              <a:avLst/>
              <a:gdLst>
                <a:gd name="T0" fmla="*/ 0 w 1"/>
                <a:gd name="T1" fmla="*/ 2 h 4"/>
                <a:gd name="T2" fmla="*/ 0 w 1"/>
                <a:gd name="T3" fmla="*/ 0 h 4"/>
                <a:gd name="T4" fmla="*/ 0 w 1"/>
                <a:gd name="T5" fmla="*/ 2 h 4"/>
                <a:gd name="T6" fmla="*/ 0 60000 65536"/>
                <a:gd name="T7" fmla="*/ 0 60000 65536"/>
                <a:gd name="T8" fmla="*/ 0 60000 65536"/>
                <a:gd name="T9" fmla="*/ 0 w 1"/>
                <a:gd name="T10" fmla="*/ 0 h 4"/>
                <a:gd name="T11" fmla="*/ 0 w 1"/>
                <a:gd name="T12" fmla="*/ 4 h 4"/>
              </a:gdLst>
              <a:ahLst/>
              <a:cxnLst>
                <a:cxn ang="T6">
                  <a:pos x="T0" y="T1"/>
                </a:cxn>
                <a:cxn ang="T7">
                  <a:pos x="T2" y="T3"/>
                </a:cxn>
                <a:cxn ang="T8">
                  <a:pos x="T4" y="T5"/>
                </a:cxn>
              </a:cxnLst>
              <a:rect l="T9" t="T10" r="T11" b="T12"/>
              <a:pathLst>
                <a:path w="1" h="4">
                  <a:moveTo>
                    <a:pt x="1" y="4"/>
                  </a:moveTo>
                  <a:cubicBezTo>
                    <a:pt x="1" y="2"/>
                    <a:pt x="1" y="1"/>
                    <a:pt x="0" y="0"/>
                  </a:cubicBezTo>
                  <a:cubicBezTo>
                    <a:pt x="1" y="1"/>
                    <a:pt x="1" y="2"/>
                    <a:pt x="1" y="4"/>
                  </a:cubicBezTo>
                  <a:close/>
                </a:path>
              </a:pathLst>
            </a:custGeom>
            <a:solidFill>
              <a:srgbClr val="D3CEC4"/>
            </a:solidFill>
            <a:ln w="9525">
              <a:solidFill>
                <a:schemeClr val="bg1"/>
              </a:solidFill>
              <a:round/>
              <a:headEnd/>
              <a:tailEnd/>
            </a:ln>
          </p:spPr>
          <p:txBody>
            <a:bodyPr/>
            <a:lstStyle/>
            <a:p>
              <a:endParaRPr lang="en-US"/>
            </a:p>
          </p:txBody>
        </p:sp>
        <p:sp>
          <p:nvSpPr>
            <p:cNvPr id="65" name="Freeform 66"/>
            <p:cNvSpPr>
              <a:spLocks/>
            </p:cNvSpPr>
            <p:nvPr/>
          </p:nvSpPr>
          <p:spPr bwMode="gray">
            <a:xfrm>
              <a:off x="4535" y="1677"/>
              <a:ext cx="1" cy="2"/>
            </a:xfrm>
            <a:custGeom>
              <a:avLst/>
              <a:gdLst>
                <a:gd name="T0" fmla="*/ 1 w 1"/>
                <a:gd name="T1" fmla="*/ 1 h 3"/>
                <a:gd name="T2" fmla="*/ 0 w 1"/>
                <a:gd name="T3" fmla="*/ 0 h 3"/>
                <a:gd name="T4" fmla="*/ 1 w 1"/>
                <a:gd name="T5" fmla="*/ 1 h 3"/>
                <a:gd name="T6" fmla="*/ 0 60000 65536"/>
                <a:gd name="T7" fmla="*/ 0 60000 65536"/>
                <a:gd name="T8" fmla="*/ 0 60000 65536"/>
                <a:gd name="T9" fmla="*/ 0 w 1"/>
                <a:gd name="T10" fmla="*/ 0 h 3"/>
                <a:gd name="T11" fmla="*/ 1 w 1"/>
                <a:gd name="T12" fmla="*/ 3 h 3"/>
              </a:gdLst>
              <a:ahLst/>
              <a:cxnLst>
                <a:cxn ang="T6">
                  <a:pos x="T0" y="T1"/>
                </a:cxn>
                <a:cxn ang="T7">
                  <a:pos x="T2" y="T3"/>
                </a:cxn>
                <a:cxn ang="T8">
                  <a:pos x="T4" y="T5"/>
                </a:cxn>
              </a:cxnLst>
              <a:rect l="T9" t="T10" r="T11" b="T12"/>
              <a:pathLst>
                <a:path w="1" h="3">
                  <a:moveTo>
                    <a:pt x="1" y="3"/>
                  </a:moveTo>
                  <a:cubicBezTo>
                    <a:pt x="1" y="2"/>
                    <a:pt x="1" y="1"/>
                    <a:pt x="0" y="0"/>
                  </a:cubicBezTo>
                  <a:cubicBezTo>
                    <a:pt x="1" y="1"/>
                    <a:pt x="1" y="2"/>
                    <a:pt x="1" y="3"/>
                  </a:cubicBezTo>
                  <a:close/>
                </a:path>
              </a:pathLst>
            </a:custGeom>
            <a:solidFill>
              <a:srgbClr val="D3CEC4"/>
            </a:solidFill>
            <a:ln w="9525">
              <a:solidFill>
                <a:schemeClr val="bg1"/>
              </a:solidFill>
              <a:round/>
              <a:headEnd/>
              <a:tailEnd/>
            </a:ln>
          </p:spPr>
          <p:txBody>
            <a:bodyPr/>
            <a:lstStyle/>
            <a:p>
              <a:endParaRPr lang="en-US"/>
            </a:p>
          </p:txBody>
        </p:sp>
        <p:sp>
          <p:nvSpPr>
            <p:cNvPr id="66" name="Freeform 67"/>
            <p:cNvSpPr>
              <a:spLocks/>
            </p:cNvSpPr>
            <p:nvPr/>
          </p:nvSpPr>
          <p:spPr bwMode="gray">
            <a:xfrm>
              <a:off x="4511" y="1588"/>
              <a:ext cx="37" cy="83"/>
            </a:xfrm>
            <a:custGeom>
              <a:avLst/>
              <a:gdLst>
                <a:gd name="T0" fmla="*/ 1 w 65"/>
                <a:gd name="T1" fmla="*/ 7 h 100"/>
                <a:gd name="T2" fmla="*/ 1 w 65"/>
                <a:gd name="T3" fmla="*/ 2 h 100"/>
                <a:gd name="T4" fmla="*/ 1 w 65"/>
                <a:gd name="T5" fmla="*/ 0 h 100"/>
                <a:gd name="T6" fmla="*/ 1 w 65"/>
                <a:gd name="T7" fmla="*/ 1 h 100"/>
                <a:gd name="T8" fmla="*/ 1 w 65"/>
                <a:gd name="T9" fmla="*/ 7 h 100"/>
                <a:gd name="T10" fmla="*/ 1 w 65"/>
                <a:gd name="T11" fmla="*/ 14 h 100"/>
                <a:gd name="T12" fmla="*/ 1 w 65"/>
                <a:gd name="T13" fmla="*/ 18 h 100"/>
                <a:gd name="T14" fmla="*/ 1 w 65"/>
                <a:gd name="T15" fmla="*/ 18 h 100"/>
                <a:gd name="T16" fmla="*/ 1 w 65"/>
                <a:gd name="T17" fmla="*/ 15 h 100"/>
                <a:gd name="T18" fmla="*/ 1 w 65"/>
                <a:gd name="T19" fmla="*/ 15 h 100"/>
                <a:gd name="T20" fmla="*/ 1 w 65"/>
                <a:gd name="T21" fmla="*/ 12 h 100"/>
                <a:gd name="T22" fmla="*/ 1 w 65"/>
                <a:gd name="T23" fmla="*/ 7 h 1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5"/>
                <a:gd name="T37" fmla="*/ 0 h 100"/>
                <a:gd name="T38" fmla="*/ 65 w 65"/>
                <a:gd name="T39" fmla="*/ 100 h 1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5" h="100">
                  <a:moveTo>
                    <a:pt x="42" y="40"/>
                  </a:moveTo>
                  <a:cubicBezTo>
                    <a:pt x="42" y="32"/>
                    <a:pt x="58" y="22"/>
                    <a:pt x="50" y="16"/>
                  </a:cubicBezTo>
                  <a:cubicBezTo>
                    <a:pt x="43" y="9"/>
                    <a:pt x="35" y="0"/>
                    <a:pt x="28" y="0"/>
                  </a:cubicBezTo>
                  <a:cubicBezTo>
                    <a:pt x="25" y="0"/>
                    <a:pt x="19" y="1"/>
                    <a:pt x="13" y="1"/>
                  </a:cubicBezTo>
                  <a:cubicBezTo>
                    <a:pt x="14" y="12"/>
                    <a:pt x="15" y="32"/>
                    <a:pt x="16" y="40"/>
                  </a:cubicBezTo>
                  <a:cubicBezTo>
                    <a:pt x="18" y="51"/>
                    <a:pt x="10" y="63"/>
                    <a:pt x="5" y="72"/>
                  </a:cubicBezTo>
                  <a:cubicBezTo>
                    <a:pt x="0" y="80"/>
                    <a:pt x="26" y="92"/>
                    <a:pt x="32" y="95"/>
                  </a:cubicBezTo>
                  <a:cubicBezTo>
                    <a:pt x="35" y="96"/>
                    <a:pt x="37" y="98"/>
                    <a:pt x="38" y="100"/>
                  </a:cubicBezTo>
                  <a:cubicBezTo>
                    <a:pt x="41" y="92"/>
                    <a:pt x="44" y="85"/>
                    <a:pt x="46" y="83"/>
                  </a:cubicBezTo>
                  <a:cubicBezTo>
                    <a:pt x="48" y="81"/>
                    <a:pt x="56" y="78"/>
                    <a:pt x="65" y="77"/>
                  </a:cubicBezTo>
                  <a:cubicBezTo>
                    <a:pt x="65" y="70"/>
                    <a:pt x="63" y="68"/>
                    <a:pt x="60" y="64"/>
                  </a:cubicBezTo>
                  <a:cubicBezTo>
                    <a:pt x="56" y="58"/>
                    <a:pt x="42" y="48"/>
                    <a:pt x="42" y="40"/>
                  </a:cubicBezTo>
                  <a:close/>
                </a:path>
              </a:pathLst>
            </a:custGeom>
            <a:solidFill>
              <a:srgbClr val="2E3092"/>
            </a:solidFill>
            <a:ln w="9525">
              <a:solidFill>
                <a:schemeClr val="bg1"/>
              </a:solidFill>
              <a:round/>
              <a:headEnd/>
              <a:tailEnd/>
            </a:ln>
          </p:spPr>
          <p:txBody>
            <a:bodyPr/>
            <a:lstStyle/>
            <a:p>
              <a:endParaRPr lang="en-US"/>
            </a:p>
          </p:txBody>
        </p:sp>
        <p:sp>
          <p:nvSpPr>
            <p:cNvPr id="67" name="Freeform 68"/>
            <p:cNvSpPr>
              <a:spLocks/>
            </p:cNvSpPr>
            <p:nvPr/>
          </p:nvSpPr>
          <p:spPr bwMode="gray">
            <a:xfrm>
              <a:off x="4114" y="1338"/>
              <a:ext cx="188" cy="340"/>
            </a:xfrm>
            <a:custGeom>
              <a:avLst/>
              <a:gdLst>
                <a:gd name="T0" fmla="*/ 1 w 332"/>
                <a:gd name="T1" fmla="*/ 64 h 413"/>
                <a:gd name="T2" fmla="*/ 2 w 332"/>
                <a:gd name="T3" fmla="*/ 63 h 413"/>
                <a:gd name="T4" fmla="*/ 2 w 332"/>
                <a:gd name="T5" fmla="*/ 54 h 413"/>
                <a:gd name="T6" fmla="*/ 2 w 332"/>
                <a:gd name="T7" fmla="*/ 47 h 413"/>
                <a:gd name="T8" fmla="*/ 2 w 332"/>
                <a:gd name="T9" fmla="*/ 35 h 413"/>
                <a:gd name="T10" fmla="*/ 2 w 332"/>
                <a:gd name="T11" fmla="*/ 22 h 413"/>
                <a:gd name="T12" fmla="*/ 2 w 332"/>
                <a:gd name="T13" fmla="*/ 15 h 413"/>
                <a:gd name="T14" fmla="*/ 2 w 332"/>
                <a:gd name="T15" fmla="*/ 12 h 413"/>
                <a:gd name="T16" fmla="*/ 2 w 332"/>
                <a:gd name="T17" fmla="*/ 6 h 413"/>
                <a:gd name="T18" fmla="*/ 2 w 332"/>
                <a:gd name="T19" fmla="*/ 7 h 413"/>
                <a:gd name="T20" fmla="*/ 2 w 332"/>
                <a:gd name="T21" fmla="*/ 2 h 413"/>
                <a:gd name="T22" fmla="*/ 1 w 332"/>
                <a:gd name="T23" fmla="*/ 4 h 413"/>
                <a:gd name="T24" fmla="*/ 1 w 332"/>
                <a:gd name="T25" fmla="*/ 10 h 413"/>
                <a:gd name="T26" fmla="*/ 1 w 332"/>
                <a:gd name="T27" fmla="*/ 13 h 413"/>
                <a:gd name="T28" fmla="*/ 1 w 332"/>
                <a:gd name="T29" fmla="*/ 11 h 413"/>
                <a:gd name="T30" fmla="*/ 1 w 332"/>
                <a:gd name="T31" fmla="*/ 6 h 413"/>
                <a:gd name="T32" fmla="*/ 1 w 332"/>
                <a:gd name="T33" fmla="*/ 4 h 413"/>
                <a:gd name="T34" fmla="*/ 1 w 332"/>
                <a:gd name="T35" fmla="*/ 2 h 413"/>
                <a:gd name="T36" fmla="*/ 1 w 332"/>
                <a:gd name="T37" fmla="*/ 2 h 413"/>
                <a:gd name="T38" fmla="*/ 1 w 332"/>
                <a:gd name="T39" fmla="*/ 6 h 413"/>
                <a:gd name="T40" fmla="*/ 1 w 332"/>
                <a:gd name="T41" fmla="*/ 11 h 413"/>
                <a:gd name="T42" fmla="*/ 1 w 332"/>
                <a:gd name="T43" fmla="*/ 13 h 413"/>
                <a:gd name="T44" fmla="*/ 1 w 332"/>
                <a:gd name="T45" fmla="*/ 18 h 413"/>
                <a:gd name="T46" fmla="*/ 1 w 332"/>
                <a:gd name="T47" fmla="*/ 21 h 413"/>
                <a:gd name="T48" fmla="*/ 1 w 332"/>
                <a:gd name="T49" fmla="*/ 25 h 413"/>
                <a:gd name="T50" fmla="*/ 1 w 332"/>
                <a:gd name="T51" fmla="*/ 29 h 413"/>
                <a:gd name="T52" fmla="*/ 1 w 332"/>
                <a:gd name="T53" fmla="*/ 33 h 413"/>
                <a:gd name="T54" fmla="*/ 1 w 332"/>
                <a:gd name="T55" fmla="*/ 41 h 413"/>
                <a:gd name="T56" fmla="*/ 1 w 332"/>
                <a:gd name="T57" fmla="*/ 40 h 413"/>
                <a:gd name="T58" fmla="*/ 1 w 332"/>
                <a:gd name="T59" fmla="*/ 35 h 413"/>
                <a:gd name="T60" fmla="*/ 1 w 332"/>
                <a:gd name="T61" fmla="*/ 40 h 413"/>
                <a:gd name="T62" fmla="*/ 1 w 332"/>
                <a:gd name="T63" fmla="*/ 50 h 413"/>
                <a:gd name="T64" fmla="*/ 1 w 332"/>
                <a:gd name="T65" fmla="*/ 52 h 413"/>
                <a:gd name="T66" fmla="*/ 1 w 332"/>
                <a:gd name="T67" fmla="*/ 56 h 413"/>
                <a:gd name="T68" fmla="*/ 1 w 332"/>
                <a:gd name="T69" fmla="*/ 58 h 413"/>
                <a:gd name="T70" fmla="*/ 1 w 332"/>
                <a:gd name="T71" fmla="*/ 63 h 413"/>
                <a:gd name="T72" fmla="*/ 1 w 332"/>
                <a:gd name="T73" fmla="*/ 66 h 413"/>
                <a:gd name="T74" fmla="*/ 1 w 332"/>
                <a:gd name="T75" fmla="*/ 71 h 413"/>
                <a:gd name="T76" fmla="*/ 1 w 332"/>
                <a:gd name="T77" fmla="*/ 66 h 41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32"/>
                <a:gd name="T118" fmla="*/ 0 h 413"/>
                <a:gd name="T119" fmla="*/ 332 w 332"/>
                <a:gd name="T120" fmla="*/ 413 h 41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32" h="413">
                  <a:moveTo>
                    <a:pt x="216" y="378"/>
                  </a:moveTo>
                  <a:cubicBezTo>
                    <a:pt x="223" y="374"/>
                    <a:pt x="224" y="376"/>
                    <a:pt x="224" y="370"/>
                  </a:cubicBezTo>
                  <a:cubicBezTo>
                    <a:pt x="224" y="364"/>
                    <a:pt x="219" y="356"/>
                    <a:pt x="225" y="357"/>
                  </a:cubicBezTo>
                  <a:cubicBezTo>
                    <a:pt x="231" y="358"/>
                    <a:pt x="260" y="370"/>
                    <a:pt x="258" y="362"/>
                  </a:cubicBezTo>
                  <a:cubicBezTo>
                    <a:pt x="256" y="353"/>
                    <a:pt x="244" y="350"/>
                    <a:pt x="250" y="340"/>
                  </a:cubicBezTo>
                  <a:cubicBezTo>
                    <a:pt x="256" y="331"/>
                    <a:pt x="257" y="316"/>
                    <a:pt x="254" y="310"/>
                  </a:cubicBezTo>
                  <a:cubicBezTo>
                    <a:pt x="250" y="305"/>
                    <a:pt x="240" y="294"/>
                    <a:pt x="243" y="288"/>
                  </a:cubicBezTo>
                  <a:cubicBezTo>
                    <a:pt x="246" y="282"/>
                    <a:pt x="259" y="284"/>
                    <a:pt x="261" y="272"/>
                  </a:cubicBezTo>
                  <a:cubicBezTo>
                    <a:pt x="263" y="260"/>
                    <a:pt x="279" y="251"/>
                    <a:pt x="279" y="237"/>
                  </a:cubicBezTo>
                  <a:cubicBezTo>
                    <a:pt x="279" y="223"/>
                    <a:pt x="280" y="208"/>
                    <a:pt x="280" y="198"/>
                  </a:cubicBezTo>
                  <a:cubicBezTo>
                    <a:pt x="280" y="187"/>
                    <a:pt x="270" y="174"/>
                    <a:pt x="274" y="166"/>
                  </a:cubicBezTo>
                  <a:cubicBezTo>
                    <a:pt x="278" y="159"/>
                    <a:pt x="288" y="132"/>
                    <a:pt x="293" y="126"/>
                  </a:cubicBezTo>
                  <a:cubicBezTo>
                    <a:pt x="298" y="120"/>
                    <a:pt x="308" y="129"/>
                    <a:pt x="314" y="122"/>
                  </a:cubicBezTo>
                  <a:cubicBezTo>
                    <a:pt x="319" y="116"/>
                    <a:pt x="332" y="100"/>
                    <a:pt x="328" y="88"/>
                  </a:cubicBezTo>
                  <a:cubicBezTo>
                    <a:pt x="323" y="76"/>
                    <a:pt x="315" y="74"/>
                    <a:pt x="308" y="76"/>
                  </a:cubicBezTo>
                  <a:cubicBezTo>
                    <a:pt x="302" y="78"/>
                    <a:pt x="284" y="76"/>
                    <a:pt x="284" y="69"/>
                  </a:cubicBezTo>
                  <a:cubicBezTo>
                    <a:pt x="284" y="62"/>
                    <a:pt x="292" y="58"/>
                    <a:pt x="291" y="53"/>
                  </a:cubicBezTo>
                  <a:cubicBezTo>
                    <a:pt x="290" y="49"/>
                    <a:pt x="286" y="40"/>
                    <a:pt x="279" y="33"/>
                  </a:cubicBezTo>
                  <a:cubicBezTo>
                    <a:pt x="279" y="39"/>
                    <a:pt x="273" y="42"/>
                    <a:pt x="271" y="44"/>
                  </a:cubicBezTo>
                  <a:cubicBezTo>
                    <a:pt x="268" y="47"/>
                    <a:pt x="265" y="43"/>
                    <a:pt x="263" y="40"/>
                  </a:cubicBezTo>
                  <a:cubicBezTo>
                    <a:pt x="261" y="37"/>
                    <a:pt x="249" y="26"/>
                    <a:pt x="249" y="21"/>
                  </a:cubicBezTo>
                  <a:cubicBezTo>
                    <a:pt x="249" y="15"/>
                    <a:pt x="252" y="10"/>
                    <a:pt x="246" y="6"/>
                  </a:cubicBezTo>
                  <a:cubicBezTo>
                    <a:pt x="241" y="1"/>
                    <a:pt x="235" y="0"/>
                    <a:pt x="232" y="2"/>
                  </a:cubicBezTo>
                  <a:cubicBezTo>
                    <a:pt x="229" y="5"/>
                    <a:pt x="223" y="17"/>
                    <a:pt x="221" y="22"/>
                  </a:cubicBezTo>
                  <a:cubicBezTo>
                    <a:pt x="218" y="28"/>
                    <a:pt x="203" y="37"/>
                    <a:pt x="199" y="40"/>
                  </a:cubicBezTo>
                  <a:cubicBezTo>
                    <a:pt x="195" y="43"/>
                    <a:pt x="199" y="49"/>
                    <a:pt x="198" y="53"/>
                  </a:cubicBezTo>
                  <a:cubicBezTo>
                    <a:pt x="198" y="57"/>
                    <a:pt x="189" y="61"/>
                    <a:pt x="181" y="63"/>
                  </a:cubicBezTo>
                  <a:cubicBezTo>
                    <a:pt x="174" y="65"/>
                    <a:pt x="178" y="72"/>
                    <a:pt x="176" y="75"/>
                  </a:cubicBezTo>
                  <a:cubicBezTo>
                    <a:pt x="174" y="78"/>
                    <a:pt x="171" y="75"/>
                    <a:pt x="166" y="70"/>
                  </a:cubicBezTo>
                  <a:cubicBezTo>
                    <a:pt x="161" y="65"/>
                    <a:pt x="157" y="68"/>
                    <a:pt x="153" y="63"/>
                  </a:cubicBezTo>
                  <a:cubicBezTo>
                    <a:pt x="150" y="58"/>
                    <a:pt x="142" y="45"/>
                    <a:pt x="142" y="42"/>
                  </a:cubicBezTo>
                  <a:cubicBezTo>
                    <a:pt x="142" y="40"/>
                    <a:pt x="133" y="36"/>
                    <a:pt x="127" y="35"/>
                  </a:cubicBezTo>
                  <a:cubicBezTo>
                    <a:pt x="121" y="34"/>
                    <a:pt x="122" y="29"/>
                    <a:pt x="115" y="24"/>
                  </a:cubicBezTo>
                  <a:cubicBezTo>
                    <a:pt x="108" y="18"/>
                    <a:pt x="100" y="23"/>
                    <a:pt x="97" y="21"/>
                  </a:cubicBezTo>
                  <a:cubicBezTo>
                    <a:pt x="94" y="20"/>
                    <a:pt x="88" y="15"/>
                    <a:pt x="85" y="17"/>
                  </a:cubicBezTo>
                  <a:cubicBezTo>
                    <a:pt x="82" y="19"/>
                    <a:pt x="78" y="17"/>
                    <a:pt x="76" y="14"/>
                  </a:cubicBezTo>
                  <a:cubicBezTo>
                    <a:pt x="74" y="11"/>
                    <a:pt x="73" y="4"/>
                    <a:pt x="66" y="4"/>
                  </a:cubicBezTo>
                  <a:cubicBezTo>
                    <a:pt x="60" y="4"/>
                    <a:pt x="60" y="9"/>
                    <a:pt x="58" y="13"/>
                  </a:cubicBezTo>
                  <a:cubicBezTo>
                    <a:pt x="56" y="16"/>
                    <a:pt x="54" y="21"/>
                    <a:pt x="48" y="24"/>
                  </a:cubicBezTo>
                  <a:cubicBezTo>
                    <a:pt x="42" y="28"/>
                    <a:pt x="48" y="27"/>
                    <a:pt x="52" y="32"/>
                  </a:cubicBezTo>
                  <a:cubicBezTo>
                    <a:pt x="55" y="37"/>
                    <a:pt x="48" y="35"/>
                    <a:pt x="41" y="41"/>
                  </a:cubicBezTo>
                  <a:cubicBezTo>
                    <a:pt x="34" y="48"/>
                    <a:pt x="29" y="58"/>
                    <a:pt x="23" y="62"/>
                  </a:cubicBezTo>
                  <a:cubicBezTo>
                    <a:pt x="17" y="67"/>
                    <a:pt x="20" y="75"/>
                    <a:pt x="16" y="76"/>
                  </a:cubicBezTo>
                  <a:cubicBezTo>
                    <a:pt x="11" y="76"/>
                    <a:pt x="9" y="75"/>
                    <a:pt x="6" y="75"/>
                  </a:cubicBezTo>
                  <a:cubicBezTo>
                    <a:pt x="2" y="75"/>
                    <a:pt x="0" y="78"/>
                    <a:pt x="1" y="82"/>
                  </a:cubicBezTo>
                  <a:cubicBezTo>
                    <a:pt x="1" y="87"/>
                    <a:pt x="5" y="101"/>
                    <a:pt x="7" y="103"/>
                  </a:cubicBezTo>
                  <a:cubicBezTo>
                    <a:pt x="9" y="106"/>
                    <a:pt x="13" y="106"/>
                    <a:pt x="16" y="110"/>
                  </a:cubicBezTo>
                  <a:cubicBezTo>
                    <a:pt x="18" y="113"/>
                    <a:pt x="19" y="116"/>
                    <a:pt x="25" y="118"/>
                  </a:cubicBezTo>
                  <a:cubicBezTo>
                    <a:pt x="32" y="119"/>
                    <a:pt x="31" y="122"/>
                    <a:pt x="38" y="127"/>
                  </a:cubicBezTo>
                  <a:cubicBezTo>
                    <a:pt x="44" y="132"/>
                    <a:pt x="52" y="139"/>
                    <a:pt x="53" y="145"/>
                  </a:cubicBezTo>
                  <a:cubicBezTo>
                    <a:pt x="53" y="151"/>
                    <a:pt x="61" y="155"/>
                    <a:pt x="66" y="158"/>
                  </a:cubicBezTo>
                  <a:cubicBezTo>
                    <a:pt x="71" y="161"/>
                    <a:pt x="65" y="162"/>
                    <a:pt x="62" y="166"/>
                  </a:cubicBezTo>
                  <a:cubicBezTo>
                    <a:pt x="59" y="169"/>
                    <a:pt x="69" y="176"/>
                    <a:pt x="79" y="180"/>
                  </a:cubicBezTo>
                  <a:cubicBezTo>
                    <a:pt x="90" y="184"/>
                    <a:pt x="87" y="183"/>
                    <a:pt x="89" y="188"/>
                  </a:cubicBezTo>
                  <a:cubicBezTo>
                    <a:pt x="91" y="193"/>
                    <a:pt x="98" y="208"/>
                    <a:pt x="96" y="215"/>
                  </a:cubicBezTo>
                  <a:cubicBezTo>
                    <a:pt x="95" y="221"/>
                    <a:pt x="96" y="234"/>
                    <a:pt x="99" y="237"/>
                  </a:cubicBezTo>
                  <a:cubicBezTo>
                    <a:pt x="101" y="239"/>
                    <a:pt x="109" y="240"/>
                    <a:pt x="112" y="238"/>
                  </a:cubicBezTo>
                  <a:cubicBezTo>
                    <a:pt x="115" y="237"/>
                    <a:pt x="120" y="230"/>
                    <a:pt x="127" y="227"/>
                  </a:cubicBezTo>
                  <a:cubicBezTo>
                    <a:pt x="133" y="224"/>
                    <a:pt x="125" y="211"/>
                    <a:pt x="127" y="204"/>
                  </a:cubicBezTo>
                  <a:cubicBezTo>
                    <a:pt x="130" y="197"/>
                    <a:pt x="133" y="196"/>
                    <a:pt x="135" y="202"/>
                  </a:cubicBezTo>
                  <a:cubicBezTo>
                    <a:pt x="137" y="207"/>
                    <a:pt x="139" y="228"/>
                    <a:pt x="145" y="227"/>
                  </a:cubicBezTo>
                  <a:cubicBezTo>
                    <a:pt x="150" y="226"/>
                    <a:pt x="159" y="224"/>
                    <a:pt x="162" y="226"/>
                  </a:cubicBezTo>
                  <a:cubicBezTo>
                    <a:pt x="164" y="228"/>
                    <a:pt x="166" y="255"/>
                    <a:pt x="162" y="260"/>
                  </a:cubicBezTo>
                  <a:cubicBezTo>
                    <a:pt x="157" y="264"/>
                    <a:pt x="141" y="284"/>
                    <a:pt x="138" y="287"/>
                  </a:cubicBezTo>
                  <a:cubicBezTo>
                    <a:pt x="135" y="291"/>
                    <a:pt x="147" y="282"/>
                    <a:pt x="153" y="282"/>
                  </a:cubicBezTo>
                  <a:cubicBezTo>
                    <a:pt x="159" y="282"/>
                    <a:pt x="148" y="293"/>
                    <a:pt x="144" y="296"/>
                  </a:cubicBezTo>
                  <a:cubicBezTo>
                    <a:pt x="140" y="300"/>
                    <a:pt x="146" y="310"/>
                    <a:pt x="143" y="315"/>
                  </a:cubicBezTo>
                  <a:cubicBezTo>
                    <a:pt x="141" y="320"/>
                    <a:pt x="135" y="317"/>
                    <a:pt x="131" y="321"/>
                  </a:cubicBezTo>
                  <a:cubicBezTo>
                    <a:pt x="128" y="325"/>
                    <a:pt x="137" y="324"/>
                    <a:pt x="144" y="327"/>
                  </a:cubicBezTo>
                  <a:cubicBezTo>
                    <a:pt x="151" y="331"/>
                    <a:pt x="148" y="335"/>
                    <a:pt x="145" y="338"/>
                  </a:cubicBezTo>
                  <a:cubicBezTo>
                    <a:pt x="143" y="342"/>
                    <a:pt x="148" y="343"/>
                    <a:pt x="152" y="345"/>
                  </a:cubicBezTo>
                  <a:cubicBezTo>
                    <a:pt x="156" y="347"/>
                    <a:pt x="158" y="356"/>
                    <a:pt x="159" y="362"/>
                  </a:cubicBezTo>
                  <a:cubicBezTo>
                    <a:pt x="160" y="367"/>
                    <a:pt x="166" y="363"/>
                    <a:pt x="171" y="366"/>
                  </a:cubicBezTo>
                  <a:cubicBezTo>
                    <a:pt x="176" y="369"/>
                    <a:pt x="171" y="372"/>
                    <a:pt x="175" y="378"/>
                  </a:cubicBezTo>
                  <a:cubicBezTo>
                    <a:pt x="178" y="385"/>
                    <a:pt x="189" y="405"/>
                    <a:pt x="191" y="409"/>
                  </a:cubicBezTo>
                  <a:cubicBezTo>
                    <a:pt x="194" y="413"/>
                    <a:pt x="199" y="411"/>
                    <a:pt x="201" y="410"/>
                  </a:cubicBezTo>
                  <a:cubicBezTo>
                    <a:pt x="202" y="410"/>
                    <a:pt x="203" y="411"/>
                    <a:pt x="204" y="412"/>
                  </a:cubicBezTo>
                  <a:cubicBezTo>
                    <a:pt x="207" y="397"/>
                    <a:pt x="212" y="381"/>
                    <a:pt x="216" y="378"/>
                  </a:cubicBezTo>
                  <a:close/>
                </a:path>
              </a:pathLst>
            </a:custGeom>
            <a:solidFill>
              <a:srgbClr val="2E3092"/>
            </a:solidFill>
            <a:ln w="9525">
              <a:solidFill>
                <a:schemeClr val="bg1"/>
              </a:solidFill>
              <a:round/>
              <a:headEnd/>
              <a:tailEnd/>
            </a:ln>
          </p:spPr>
          <p:txBody>
            <a:bodyPr/>
            <a:lstStyle/>
            <a:p>
              <a:endParaRPr lang="en-US"/>
            </a:p>
          </p:txBody>
        </p:sp>
        <p:sp>
          <p:nvSpPr>
            <p:cNvPr id="68" name="Freeform 69"/>
            <p:cNvSpPr>
              <a:spLocks/>
            </p:cNvSpPr>
            <p:nvPr/>
          </p:nvSpPr>
          <p:spPr bwMode="gray">
            <a:xfrm>
              <a:off x="4558" y="1402"/>
              <a:ext cx="136" cy="186"/>
            </a:xfrm>
            <a:custGeom>
              <a:avLst/>
              <a:gdLst>
                <a:gd name="T0" fmla="*/ 1 w 240"/>
                <a:gd name="T1" fmla="*/ 38 h 226"/>
                <a:gd name="T2" fmla="*/ 1 w 240"/>
                <a:gd name="T3" fmla="*/ 35 h 226"/>
                <a:gd name="T4" fmla="*/ 1 w 240"/>
                <a:gd name="T5" fmla="*/ 33 h 226"/>
                <a:gd name="T6" fmla="*/ 2 w 240"/>
                <a:gd name="T7" fmla="*/ 30 h 226"/>
                <a:gd name="T8" fmla="*/ 2 w 240"/>
                <a:gd name="T9" fmla="*/ 27 h 226"/>
                <a:gd name="T10" fmla="*/ 1 w 240"/>
                <a:gd name="T11" fmla="*/ 26 h 226"/>
                <a:gd name="T12" fmla="*/ 1 w 240"/>
                <a:gd name="T13" fmla="*/ 27 h 226"/>
                <a:gd name="T14" fmla="*/ 1 w 240"/>
                <a:gd name="T15" fmla="*/ 24 h 226"/>
                <a:gd name="T16" fmla="*/ 1 w 240"/>
                <a:gd name="T17" fmla="*/ 22 h 226"/>
                <a:gd name="T18" fmla="*/ 1 w 240"/>
                <a:gd name="T19" fmla="*/ 21 h 226"/>
                <a:gd name="T20" fmla="*/ 1 w 240"/>
                <a:gd name="T21" fmla="*/ 18 h 226"/>
                <a:gd name="T22" fmla="*/ 1 w 240"/>
                <a:gd name="T23" fmla="*/ 18 h 226"/>
                <a:gd name="T24" fmla="*/ 1 w 240"/>
                <a:gd name="T25" fmla="*/ 17 h 226"/>
                <a:gd name="T26" fmla="*/ 1 w 240"/>
                <a:gd name="T27" fmla="*/ 17 h 226"/>
                <a:gd name="T28" fmla="*/ 1 w 240"/>
                <a:gd name="T29" fmla="*/ 16 h 226"/>
                <a:gd name="T30" fmla="*/ 1 w 240"/>
                <a:gd name="T31" fmla="*/ 14 h 226"/>
                <a:gd name="T32" fmla="*/ 1 w 240"/>
                <a:gd name="T33" fmla="*/ 12 h 226"/>
                <a:gd name="T34" fmla="*/ 1 w 240"/>
                <a:gd name="T35" fmla="*/ 10 h 226"/>
                <a:gd name="T36" fmla="*/ 1 w 240"/>
                <a:gd name="T37" fmla="*/ 8 h 226"/>
                <a:gd name="T38" fmla="*/ 1 w 240"/>
                <a:gd name="T39" fmla="*/ 5 h 226"/>
                <a:gd name="T40" fmla="*/ 1 w 240"/>
                <a:gd name="T41" fmla="*/ 3 h 226"/>
                <a:gd name="T42" fmla="*/ 1 w 240"/>
                <a:gd name="T43" fmla="*/ 2 h 226"/>
                <a:gd name="T44" fmla="*/ 1 w 240"/>
                <a:gd name="T45" fmla="*/ 2 h 226"/>
                <a:gd name="T46" fmla="*/ 1 w 240"/>
                <a:gd name="T47" fmla="*/ 0 h 226"/>
                <a:gd name="T48" fmla="*/ 1 w 240"/>
                <a:gd name="T49" fmla="*/ 2 h 226"/>
                <a:gd name="T50" fmla="*/ 1 w 240"/>
                <a:gd name="T51" fmla="*/ 3 h 226"/>
                <a:gd name="T52" fmla="*/ 1 w 240"/>
                <a:gd name="T53" fmla="*/ 7 h 226"/>
                <a:gd name="T54" fmla="*/ 1 w 240"/>
                <a:gd name="T55" fmla="*/ 13 h 226"/>
                <a:gd name="T56" fmla="*/ 0 w 240"/>
                <a:gd name="T57" fmla="*/ 21 h 226"/>
                <a:gd name="T58" fmla="*/ 1 w 240"/>
                <a:gd name="T59" fmla="*/ 27 h 226"/>
                <a:gd name="T60" fmla="*/ 1 w 240"/>
                <a:gd name="T61" fmla="*/ 33 h 226"/>
                <a:gd name="T62" fmla="*/ 1 w 240"/>
                <a:gd name="T63" fmla="*/ 35 h 226"/>
                <a:gd name="T64" fmla="*/ 1 w 240"/>
                <a:gd name="T65" fmla="*/ 37 h 226"/>
                <a:gd name="T66" fmla="*/ 1 w 240"/>
                <a:gd name="T67" fmla="*/ 33 h 226"/>
                <a:gd name="T68" fmla="*/ 1 w 240"/>
                <a:gd name="T69" fmla="*/ 30 h 226"/>
                <a:gd name="T70" fmla="*/ 1 w 240"/>
                <a:gd name="T71" fmla="*/ 33 h 226"/>
                <a:gd name="T72" fmla="*/ 1 w 240"/>
                <a:gd name="T73" fmla="*/ 30 h 226"/>
                <a:gd name="T74" fmla="*/ 1 w 240"/>
                <a:gd name="T75" fmla="*/ 32 h 226"/>
                <a:gd name="T76" fmla="*/ 1 w 240"/>
                <a:gd name="T77" fmla="*/ 34 h 226"/>
                <a:gd name="T78" fmla="*/ 1 w 240"/>
                <a:gd name="T79" fmla="*/ 36 h 226"/>
                <a:gd name="T80" fmla="*/ 1 w 240"/>
                <a:gd name="T81" fmla="*/ 36 h 226"/>
                <a:gd name="T82" fmla="*/ 1 w 240"/>
                <a:gd name="T83" fmla="*/ 39 h 226"/>
                <a:gd name="T84" fmla="*/ 1 w 240"/>
                <a:gd name="T85" fmla="*/ 38 h 22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0"/>
                <a:gd name="T130" fmla="*/ 0 h 226"/>
                <a:gd name="T131" fmla="*/ 240 w 240"/>
                <a:gd name="T132" fmla="*/ 226 h 22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0" h="226">
                  <a:moveTo>
                    <a:pt x="213" y="221"/>
                  </a:moveTo>
                  <a:cubicBezTo>
                    <a:pt x="219" y="214"/>
                    <a:pt x="226" y="206"/>
                    <a:pt x="222" y="199"/>
                  </a:cubicBezTo>
                  <a:cubicBezTo>
                    <a:pt x="218" y="192"/>
                    <a:pt x="219" y="189"/>
                    <a:pt x="223" y="186"/>
                  </a:cubicBezTo>
                  <a:cubicBezTo>
                    <a:pt x="225" y="185"/>
                    <a:pt x="233" y="179"/>
                    <a:pt x="240" y="171"/>
                  </a:cubicBezTo>
                  <a:cubicBezTo>
                    <a:pt x="236" y="166"/>
                    <a:pt x="233" y="157"/>
                    <a:pt x="230" y="153"/>
                  </a:cubicBezTo>
                  <a:cubicBezTo>
                    <a:pt x="227" y="147"/>
                    <a:pt x="227" y="148"/>
                    <a:pt x="223" y="150"/>
                  </a:cubicBezTo>
                  <a:cubicBezTo>
                    <a:pt x="219" y="152"/>
                    <a:pt x="215" y="155"/>
                    <a:pt x="210" y="152"/>
                  </a:cubicBezTo>
                  <a:cubicBezTo>
                    <a:pt x="204" y="149"/>
                    <a:pt x="198" y="142"/>
                    <a:pt x="189" y="136"/>
                  </a:cubicBezTo>
                  <a:cubicBezTo>
                    <a:pt x="180" y="131"/>
                    <a:pt x="176" y="134"/>
                    <a:pt x="173" y="131"/>
                  </a:cubicBezTo>
                  <a:cubicBezTo>
                    <a:pt x="169" y="129"/>
                    <a:pt x="170" y="122"/>
                    <a:pt x="174" y="117"/>
                  </a:cubicBezTo>
                  <a:cubicBezTo>
                    <a:pt x="179" y="113"/>
                    <a:pt x="176" y="108"/>
                    <a:pt x="172" y="103"/>
                  </a:cubicBezTo>
                  <a:cubicBezTo>
                    <a:pt x="169" y="98"/>
                    <a:pt x="160" y="108"/>
                    <a:pt x="156" y="108"/>
                  </a:cubicBezTo>
                  <a:cubicBezTo>
                    <a:pt x="152" y="108"/>
                    <a:pt x="151" y="102"/>
                    <a:pt x="146" y="96"/>
                  </a:cubicBezTo>
                  <a:cubicBezTo>
                    <a:pt x="141" y="90"/>
                    <a:pt x="135" y="98"/>
                    <a:pt x="130" y="97"/>
                  </a:cubicBezTo>
                  <a:cubicBezTo>
                    <a:pt x="125" y="96"/>
                    <a:pt x="122" y="94"/>
                    <a:pt x="116" y="90"/>
                  </a:cubicBezTo>
                  <a:cubicBezTo>
                    <a:pt x="111" y="86"/>
                    <a:pt x="108" y="84"/>
                    <a:pt x="110" y="82"/>
                  </a:cubicBezTo>
                  <a:cubicBezTo>
                    <a:pt x="113" y="80"/>
                    <a:pt x="105" y="74"/>
                    <a:pt x="107" y="70"/>
                  </a:cubicBezTo>
                  <a:cubicBezTo>
                    <a:pt x="109" y="65"/>
                    <a:pt x="104" y="62"/>
                    <a:pt x="102" y="55"/>
                  </a:cubicBezTo>
                  <a:cubicBezTo>
                    <a:pt x="99" y="47"/>
                    <a:pt x="102" y="48"/>
                    <a:pt x="105" y="44"/>
                  </a:cubicBezTo>
                  <a:cubicBezTo>
                    <a:pt x="108" y="39"/>
                    <a:pt x="101" y="31"/>
                    <a:pt x="100" y="26"/>
                  </a:cubicBezTo>
                  <a:cubicBezTo>
                    <a:pt x="100" y="21"/>
                    <a:pt x="89" y="23"/>
                    <a:pt x="83" y="20"/>
                  </a:cubicBezTo>
                  <a:cubicBezTo>
                    <a:pt x="80" y="18"/>
                    <a:pt x="79" y="13"/>
                    <a:pt x="78" y="8"/>
                  </a:cubicBezTo>
                  <a:cubicBezTo>
                    <a:pt x="73" y="9"/>
                    <a:pt x="67" y="11"/>
                    <a:pt x="63" y="12"/>
                  </a:cubicBezTo>
                  <a:cubicBezTo>
                    <a:pt x="42" y="19"/>
                    <a:pt x="44" y="1"/>
                    <a:pt x="29" y="0"/>
                  </a:cubicBezTo>
                  <a:cubicBezTo>
                    <a:pt x="22" y="0"/>
                    <a:pt x="16" y="3"/>
                    <a:pt x="11" y="7"/>
                  </a:cubicBezTo>
                  <a:cubicBezTo>
                    <a:pt x="15" y="10"/>
                    <a:pt x="19" y="13"/>
                    <a:pt x="19" y="19"/>
                  </a:cubicBezTo>
                  <a:cubicBezTo>
                    <a:pt x="19" y="29"/>
                    <a:pt x="26" y="26"/>
                    <a:pt x="28" y="40"/>
                  </a:cubicBezTo>
                  <a:cubicBezTo>
                    <a:pt x="31" y="54"/>
                    <a:pt x="10" y="72"/>
                    <a:pt x="6" y="77"/>
                  </a:cubicBezTo>
                  <a:cubicBezTo>
                    <a:pt x="1" y="82"/>
                    <a:pt x="0" y="101"/>
                    <a:pt x="0" y="117"/>
                  </a:cubicBezTo>
                  <a:cubicBezTo>
                    <a:pt x="0" y="133"/>
                    <a:pt x="29" y="150"/>
                    <a:pt x="30" y="154"/>
                  </a:cubicBezTo>
                  <a:cubicBezTo>
                    <a:pt x="32" y="159"/>
                    <a:pt x="10" y="180"/>
                    <a:pt x="7" y="187"/>
                  </a:cubicBezTo>
                  <a:cubicBezTo>
                    <a:pt x="4" y="194"/>
                    <a:pt x="23" y="196"/>
                    <a:pt x="32" y="199"/>
                  </a:cubicBezTo>
                  <a:cubicBezTo>
                    <a:pt x="40" y="202"/>
                    <a:pt x="46" y="216"/>
                    <a:pt x="56" y="219"/>
                  </a:cubicBezTo>
                  <a:cubicBezTo>
                    <a:pt x="65" y="222"/>
                    <a:pt x="72" y="202"/>
                    <a:pt x="77" y="192"/>
                  </a:cubicBezTo>
                  <a:cubicBezTo>
                    <a:pt x="82" y="182"/>
                    <a:pt x="96" y="174"/>
                    <a:pt x="106" y="174"/>
                  </a:cubicBezTo>
                  <a:cubicBezTo>
                    <a:pt x="115" y="174"/>
                    <a:pt x="114" y="184"/>
                    <a:pt x="120" y="188"/>
                  </a:cubicBezTo>
                  <a:cubicBezTo>
                    <a:pt x="125" y="193"/>
                    <a:pt x="133" y="175"/>
                    <a:pt x="142" y="173"/>
                  </a:cubicBezTo>
                  <a:cubicBezTo>
                    <a:pt x="150" y="171"/>
                    <a:pt x="146" y="179"/>
                    <a:pt x="146" y="184"/>
                  </a:cubicBezTo>
                  <a:cubicBezTo>
                    <a:pt x="146" y="188"/>
                    <a:pt x="149" y="190"/>
                    <a:pt x="156" y="196"/>
                  </a:cubicBezTo>
                  <a:cubicBezTo>
                    <a:pt x="162" y="203"/>
                    <a:pt x="154" y="204"/>
                    <a:pt x="158" y="208"/>
                  </a:cubicBezTo>
                  <a:cubicBezTo>
                    <a:pt x="162" y="213"/>
                    <a:pt x="176" y="202"/>
                    <a:pt x="178" y="206"/>
                  </a:cubicBezTo>
                  <a:cubicBezTo>
                    <a:pt x="178" y="208"/>
                    <a:pt x="178" y="215"/>
                    <a:pt x="176" y="222"/>
                  </a:cubicBezTo>
                  <a:cubicBezTo>
                    <a:pt x="192" y="225"/>
                    <a:pt x="209" y="226"/>
                    <a:pt x="213" y="221"/>
                  </a:cubicBezTo>
                  <a:close/>
                </a:path>
              </a:pathLst>
            </a:custGeom>
            <a:solidFill>
              <a:srgbClr val="2E3092"/>
            </a:solidFill>
            <a:ln w="9525">
              <a:solidFill>
                <a:schemeClr val="bg1"/>
              </a:solidFill>
              <a:round/>
              <a:headEnd/>
              <a:tailEnd/>
            </a:ln>
          </p:spPr>
          <p:txBody>
            <a:bodyPr/>
            <a:lstStyle/>
            <a:p>
              <a:endParaRPr lang="en-US"/>
            </a:p>
          </p:txBody>
        </p:sp>
        <p:sp>
          <p:nvSpPr>
            <p:cNvPr id="69" name="Freeform 70"/>
            <p:cNvSpPr>
              <a:spLocks/>
            </p:cNvSpPr>
            <p:nvPr/>
          </p:nvSpPr>
          <p:spPr bwMode="gray">
            <a:xfrm>
              <a:off x="4599" y="1533"/>
              <a:ext cx="161" cy="127"/>
            </a:xfrm>
            <a:custGeom>
              <a:avLst/>
              <a:gdLst>
                <a:gd name="T0" fmla="*/ 2 w 283"/>
                <a:gd name="T1" fmla="*/ 2 h 154"/>
                <a:gd name="T2" fmla="*/ 2 w 283"/>
                <a:gd name="T3" fmla="*/ 2 h 154"/>
                <a:gd name="T4" fmla="*/ 2 w 283"/>
                <a:gd name="T5" fmla="*/ 1 h 154"/>
                <a:gd name="T6" fmla="*/ 2 w 283"/>
                <a:gd name="T7" fmla="*/ 2 h 154"/>
                <a:gd name="T8" fmla="*/ 1 w 283"/>
                <a:gd name="T9" fmla="*/ 2 h 154"/>
                <a:gd name="T10" fmla="*/ 1 w 283"/>
                <a:gd name="T11" fmla="*/ 2 h 154"/>
                <a:gd name="T12" fmla="*/ 1 w 283"/>
                <a:gd name="T13" fmla="*/ 2 h 154"/>
                <a:gd name="T14" fmla="*/ 1 w 283"/>
                <a:gd name="T15" fmla="*/ 2 h 154"/>
                <a:gd name="T16" fmla="*/ 1 w 283"/>
                <a:gd name="T17" fmla="*/ 2 h 154"/>
                <a:gd name="T18" fmla="*/ 1 w 283"/>
                <a:gd name="T19" fmla="*/ 2 h 154"/>
                <a:gd name="T20" fmla="*/ 1 w 283"/>
                <a:gd name="T21" fmla="*/ 5 h 154"/>
                <a:gd name="T22" fmla="*/ 1 w 283"/>
                <a:gd name="T23" fmla="*/ 7 h 154"/>
                <a:gd name="T24" fmla="*/ 1 w 283"/>
                <a:gd name="T25" fmla="*/ 11 h 154"/>
                <a:gd name="T26" fmla="*/ 1 w 283"/>
                <a:gd name="T27" fmla="*/ 11 h 154"/>
                <a:gd name="T28" fmla="*/ 1 w 283"/>
                <a:gd name="T29" fmla="*/ 17 h 154"/>
                <a:gd name="T30" fmla="*/ 1 w 283"/>
                <a:gd name="T31" fmla="*/ 18 h 154"/>
                <a:gd name="T32" fmla="*/ 1 w 283"/>
                <a:gd name="T33" fmla="*/ 20 h 154"/>
                <a:gd name="T34" fmla="*/ 1 w 283"/>
                <a:gd name="T35" fmla="*/ 17 h 154"/>
                <a:gd name="T36" fmla="*/ 1 w 283"/>
                <a:gd name="T37" fmla="*/ 22 h 154"/>
                <a:gd name="T38" fmla="*/ 1 w 283"/>
                <a:gd name="T39" fmla="*/ 26 h 154"/>
                <a:gd name="T40" fmla="*/ 1 w 283"/>
                <a:gd name="T41" fmla="*/ 25 h 154"/>
                <a:gd name="T42" fmla="*/ 1 w 283"/>
                <a:gd name="T43" fmla="*/ 26 h 154"/>
                <a:gd name="T44" fmla="*/ 1 w 283"/>
                <a:gd name="T45" fmla="*/ 27 h 154"/>
                <a:gd name="T46" fmla="*/ 1 w 283"/>
                <a:gd name="T47" fmla="*/ 26 h 154"/>
                <a:gd name="T48" fmla="*/ 1 w 283"/>
                <a:gd name="T49" fmla="*/ 26 h 154"/>
                <a:gd name="T50" fmla="*/ 1 w 283"/>
                <a:gd name="T51" fmla="*/ 26 h 154"/>
                <a:gd name="T52" fmla="*/ 1 w 283"/>
                <a:gd name="T53" fmla="*/ 26 h 154"/>
                <a:gd name="T54" fmla="*/ 1 w 283"/>
                <a:gd name="T55" fmla="*/ 26 h 154"/>
                <a:gd name="T56" fmla="*/ 1 w 283"/>
                <a:gd name="T57" fmla="*/ 25 h 154"/>
                <a:gd name="T58" fmla="*/ 1 w 283"/>
                <a:gd name="T59" fmla="*/ 24 h 154"/>
                <a:gd name="T60" fmla="*/ 1 w 283"/>
                <a:gd name="T61" fmla="*/ 24 h 154"/>
                <a:gd name="T62" fmla="*/ 1 w 283"/>
                <a:gd name="T63" fmla="*/ 24 h 154"/>
                <a:gd name="T64" fmla="*/ 1 w 283"/>
                <a:gd name="T65" fmla="*/ 26 h 154"/>
                <a:gd name="T66" fmla="*/ 1 w 283"/>
                <a:gd name="T67" fmla="*/ 27 h 154"/>
                <a:gd name="T68" fmla="*/ 1 w 283"/>
                <a:gd name="T69" fmla="*/ 26 h 154"/>
                <a:gd name="T70" fmla="*/ 1 w 283"/>
                <a:gd name="T71" fmla="*/ 26 h 154"/>
                <a:gd name="T72" fmla="*/ 1 w 283"/>
                <a:gd name="T73" fmla="*/ 25 h 154"/>
                <a:gd name="T74" fmla="*/ 1 w 283"/>
                <a:gd name="T75" fmla="*/ 24 h 154"/>
                <a:gd name="T76" fmla="*/ 1 w 283"/>
                <a:gd name="T77" fmla="*/ 21 h 154"/>
                <a:gd name="T78" fmla="*/ 1 w 283"/>
                <a:gd name="T79" fmla="*/ 18 h 154"/>
                <a:gd name="T80" fmla="*/ 1 w 283"/>
                <a:gd name="T81" fmla="*/ 14 h 154"/>
                <a:gd name="T82" fmla="*/ 1 w 283"/>
                <a:gd name="T83" fmla="*/ 14 h 154"/>
                <a:gd name="T84" fmla="*/ 1 w 283"/>
                <a:gd name="T85" fmla="*/ 14 h 154"/>
                <a:gd name="T86" fmla="*/ 1 w 283"/>
                <a:gd name="T87" fmla="*/ 13 h 154"/>
                <a:gd name="T88" fmla="*/ 1 w 283"/>
                <a:gd name="T89" fmla="*/ 13 h 154"/>
                <a:gd name="T90" fmla="*/ 1 w 283"/>
                <a:gd name="T91" fmla="*/ 10 h 154"/>
                <a:gd name="T92" fmla="*/ 2 w 283"/>
                <a:gd name="T93" fmla="*/ 10 h 154"/>
                <a:gd name="T94" fmla="*/ 2 w 283"/>
                <a:gd name="T95" fmla="*/ 8 h 154"/>
                <a:gd name="T96" fmla="*/ 2 w 283"/>
                <a:gd name="T97" fmla="*/ 6 h 154"/>
                <a:gd name="T98" fmla="*/ 2 w 283"/>
                <a:gd name="T99" fmla="*/ 5 h 154"/>
                <a:gd name="T100" fmla="*/ 2 w 283"/>
                <a:gd name="T101" fmla="*/ 6 h 154"/>
                <a:gd name="T102" fmla="*/ 2 w 283"/>
                <a:gd name="T103" fmla="*/ 6 h 154"/>
                <a:gd name="T104" fmla="*/ 2 w 283"/>
                <a:gd name="T105" fmla="*/ 4 h 154"/>
                <a:gd name="T106" fmla="*/ 2 w 283"/>
                <a:gd name="T107" fmla="*/ 2 h 15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83"/>
                <a:gd name="T163" fmla="*/ 0 h 154"/>
                <a:gd name="T164" fmla="*/ 283 w 283"/>
                <a:gd name="T165" fmla="*/ 154 h 15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83" h="154">
                  <a:moveTo>
                    <a:pt x="269" y="16"/>
                  </a:moveTo>
                  <a:cubicBezTo>
                    <a:pt x="264" y="13"/>
                    <a:pt x="267" y="7"/>
                    <a:pt x="266" y="6"/>
                  </a:cubicBezTo>
                  <a:cubicBezTo>
                    <a:pt x="265" y="4"/>
                    <a:pt x="252" y="1"/>
                    <a:pt x="250" y="1"/>
                  </a:cubicBezTo>
                  <a:cubicBezTo>
                    <a:pt x="248" y="0"/>
                    <a:pt x="243" y="2"/>
                    <a:pt x="236" y="7"/>
                  </a:cubicBezTo>
                  <a:cubicBezTo>
                    <a:pt x="229" y="11"/>
                    <a:pt x="224" y="13"/>
                    <a:pt x="216" y="13"/>
                  </a:cubicBezTo>
                  <a:cubicBezTo>
                    <a:pt x="207" y="13"/>
                    <a:pt x="206" y="14"/>
                    <a:pt x="202" y="15"/>
                  </a:cubicBezTo>
                  <a:cubicBezTo>
                    <a:pt x="198" y="16"/>
                    <a:pt x="194" y="19"/>
                    <a:pt x="191" y="13"/>
                  </a:cubicBezTo>
                  <a:cubicBezTo>
                    <a:pt x="188" y="6"/>
                    <a:pt x="189" y="6"/>
                    <a:pt x="182" y="5"/>
                  </a:cubicBezTo>
                  <a:cubicBezTo>
                    <a:pt x="175" y="4"/>
                    <a:pt x="172" y="18"/>
                    <a:pt x="168" y="15"/>
                  </a:cubicBezTo>
                  <a:cubicBezTo>
                    <a:pt x="167" y="14"/>
                    <a:pt x="166" y="13"/>
                    <a:pt x="166" y="12"/>
                  </a:cubicBezTo>
                  <a:cubicBezTo>
                    <a:pt x="159" y="20"/>
                    <a:pt x="151" y="26"/>
                    <a:pt x="149" y="27"/>
                  </a:cubicBezTo>
                  <a:cubicBezTo>
                    <a:pt x="145" y="30"/>
                    <a:pt x="144" y="33"/>
                    <a:pt x="148" y="40"/>
                  </a:cubicBezTo>
                  <a:cubicBezTo>
                    <a:pt x="152" y="47"/>
                    <a:pt x="145" y="55"/>
                    <a:pt x="139" y="62"/>
                  </a:cubicBezTo>
                  <a:cubicBezTo>
                    <a:pt x="135" y="67"/>
                    <a:pt x="118" y="66"/>
                    <a:pt x="102" y="63"/>
                  </a:cubicBezTo>
                  <a:cubicBezTo>
                    <a:pt x="101" y="74"/>
                    <a:pt x="98" y="88"/>
                    <a:pt x="98" y="93"/>
                  </a:cubicBezTo>
                  <a:cubicBezTo>
                    <a:pt x="96" y="101"/>
                    <a:pt x="85" y="106"/>
                    <a:pt x="79" y="106"/>
                  </a:cubicBezTo>
                  <a:cubicBezTo>
                    <a:pt x="73" y="106"/>
                    <a:pt x="64" y="109"/>
                    <a:pt x="56" y="110"/>
                  </a:cubicBezTo>
                  <a:cubicBezTo>
                    <a:pt x="48" y="111"/>
                    <a:pt x="16" y="99"/>
                    <a:pt x="14" y="101"/>
                  </a:cubicBezTo>
                  <a:cubicBezTo>
                    <a:pt x="11" y="103"/>
                    <a:pt x="0" y="123"/>
                    <a:pt x="4" y="129"/>
                  </a:cubicBezTo>
                  <a:cubicBezTo>
                    <a:pt x="6" y="133"/>
                    <a:pt x="22" y="137"/>
                    <a:pt x="34" y="141"/>
                  </a:cubicBezTo>
                  <a:cubicBezTo>
                    <a:pt x="35" y="137"/>
                    <a:pt x="37" y="136"/>
                    <a:pt x="43" y="137"/>
                  </a:cubicBezTo>
                  <a:cubicBezTo>
                    <a:pt x="50" y="138"/>
                    <a:pt x="62" y="136"/>
                    <a:pt x="58" y="142"/>
                  </a:cubicBezTo>
                  <a:cubicBezTo>
                    <a:pt x="53" y="148"/>
                    <a:pt x="46" y="152"/>
                    <a:pt x="51" y="153"/>
                  </a:cubicBezTo>
                  <a:cubicBezTo>
                    <a:pt x="56" y="154"/>
                    <a:pt x="59" y="153"/>
                    <a:pt x="62" y="149"/>
                  </a:cubicBezTo>
                  <a:cubicBezTo>
                    <a:pt x="64" y="146"/>
                    <a:pt x="69" y="142"/>
                    <a:pt x="73" y="144"/>
                  </a:cubicBezTo>
                  <a:cubicBezTo>
                    <a:pt x="76" y="145"/>
                    <a:pt x="79" y="148"/>
                    <a:pt x="83" y="149"/>
                  </a:cubicBezTo>
                  <a:cubicBezTo>
                    <a:pt x="86" y="149"/>
                    <a:pt x="92" y="151"/>
                    <a:pt x="94" y="149"/>
                  </a:cubicBezTo>
                  <a:cubicBezTo>
                    <a:pt x="96" y="147"/>
                    <a:pt x="97" y="146"/>
                    <a:pt x="97" y="143"/>
                  </a:cubicBezTo>
                  <a:cubicBezTo>
                    <a:pt x="97" y="141"/>
                    <a:pt x="99" y="140"/>
                    <a:pt x="100" y="137"/>
                  </a:cubicBezTo>
                  <a:cubicBezTo>
                    <a:pt x="100" y="135"/>
                    <a:pt x="98" y="132"/>
                    <a:pt x="100" y="133"/>
                  </a:cubicBezTo>
                  <a:cubicBezTo>
                    <a:pt x="102" y="134"/>
                    <a:pt x="105" y="137"/>
                    <a:pt x="110" y="135"/>
                  </a:cubicBezTo>
                  <a:cubicBezTo>
                    <a:pt x="116" y="132"/>
                    <a:pt x="120" y="128"/>
                    <a:pt x="118" y="133"/>
                  </a:cubicBezTo>
                  <a:cubicBezTo>
                    <a:pt x="117" y="137"/>
                    <a:pt x="111" y="138"/>
                    <a:pt x="110" y="143"/>
                  </a:cubicBezTo>
                  <a:cubicBezTo>
                    <a:pt x="110" y="148"/>
                    <a:pt x="109" y="150"/>
                    <a:pt x="113" y="152"/>
                  </a:cubicBezTo>
                  <a:cubicBezTo>
                    <a:pt x="118" y="154"/>
                    <a:pt x="120" y="154"/>
                    <a:pt x="124" y="150"/>
                  </a:cubicBezTo>
                  <a:cubicBezTo>
                    <a:pt x="129" y="146"/>
                    <a:pt x="130" y="144"/>
                    <a:pt x="135" y="142"/>
                  </a:cubicBezTo>
                  <a:cubicBezTo>
                    <a:pt x="140" y="141"/>
                    <a:pt x="142" y="138"/>
                    <a:pt x="149" y="138"/>
                  </a:cubicBezTo>
                  <a:cubicBezTo>
                    <a:pt x="155" y="139"/>
                    <a:pt x="162" y="142"/>
                    <a:pt x="163" y="135"/>
                  </a:cubicBezTo>
                  <a:cubicBezTo>
                    <a:pt x="163" y="128"/>
                    <a:pt x="161" y="122"/>
                    <a:pt x="163" y="119"/>
                  </a:cubicBezTo>
                  <a:cubicBezTo>
                    <a:pt x="165" y="115"/>
                    <a:pt x="169" y="109"/>
                    <a:pt x="169" y="104"/>
                  </a:cubicBezTo>
                  <a:cubicBezTo>
                    <a:pt x="168" y="100"/>
                    <a:pt x="164" y="85"/>
                    <a:pt x="167" y="82"/>
                  </a:cubicBezTo>
                  <a:cubicBezTo>
                    <a:pt x="170" y="78"/>
                    <a:pt x="175" y="79"/>
                    <a:pt x="180" y="80"/>
                  </a:cubicBezTo>
                  <a:cubicBezTo>
                    <a:pt x="184" y="81"/>
                    <a:pt x="186" y="81"/>
                    <a:pt x="190" y="80"/>
                  </a:cubicBezTo>
                  <a:cubicBezTo>
                    <a:pt x="193" y="78"/>
                    <a:pt x="193" y="74"/>
                    <a:pt x="198" y="74"/>
                  </a:cubicBezTo>
                  <a:cubicBezTo>
                    <a:pt x="202" y="74"/>
                    <a:pt x="208" y="76"/>
                    <a:pt x="210" y="74"/>
                  </a:cubicBezTo>
                  <a:cubicBezTo>
                    <a:pt x="212" y="72"/>
                    <a:pt x="214" y="65"/>
                    <a:pt x="220" y="60"/>
                  </a:cubicBezTo>
                  <a:cubicBezTo>
                    <a:pt x="226" y="55"/>
                    <a:pt x="228" y="55"/>
                    <a:pt x="231" y="54"/>
                  </a:cubicBezTo>
                  <a:cubicBezTo>
                    <a:pt x="234" y="53"/>
                    <a:pt x="236" y="51"/>
                    <a:pt x="239" y="47"/>
                  </a:cubicBezTo>
                  <a:cubicBezTo>
                    <a:pt x="242" y="44"/>
                    <a:pt x="246" y="36"/>
                    <a:pt x="253" y="33"/>
                  </a:cubicBezTo>
                  <a:cubicBezTo>
                    <a:pt x="259" y="30"/>
                    <a:pt x="259" y="29"/>
                    <a:pt x="264" y="28"/>
                  </a:cubicBezTo>
                  <a:cubicBezTo>
                    <a:pt x="269" y="27"/>
                    <a:pt x="270" y="28"/>
                    <a:pt x="273" y="30"/>
                  </a:cubicBezTo>
                  <a:cubicBezTo>
                    <a:pt x="274" y="30"/>
                    <a:pt x="274" y="30"/>
                    <a:pt x="275" y="30"/>
                  </a:cubicBezTo>
                  <a:cubicBezTo>
                    <a:pt x="276" y="28"/>
                    <a:pt x="278" y="26"/>
                    <a:pt x="280" y="23"/>
                  </a:cubicBezTo>
                  <a:cubicBezTo>
                    <a:pt x="283" y="18"/>
                    <a:pt x="275" y="19"/>
                    <a:pt x="269" y="16"/>
                  </a:cubicBezTo>
                  <a:close/>
                </a:path>
              </a:pathLst>
            </a:custGeom>
            <a:solidFill>
              <a:srgbClr val="2E3092"/>
            </a:solidFill>
            <a:ln w="9525">
              <a:solidFill>
                <a:schemeClr val="bg1"/>
              </a:solidFill>
              <a:round/>
              <a:headEnd/>
              <a:tailEnd/>
            </a:ln>
          </p:spPr>
          <p:txBody>
            <a:bodyPr/>
            <a:lstStyle/>
            <a:p>
              <a:endParaRPr lang="en-US"/>
            </a:p>
          </p:txBody>
        </p:sp>
        <p:sp>
          <p:nvSpPr>
            <p:cNvPr id="70" name="Freeform 71"/>
            <p:cNvSpPr>
              <a:spLocks/>
            </p:cNvSpPr>
            <p:nvPr/>
          </p:nvSpPr>
          <p:spPr bwMode="gray">
            <a:xfrm>
              <a:off x="4465" y="1286"/>
              <a:ext cx="167" cy="132"/>
            </a:xfrm>
            <a:custGeom>
              <a:avLst/>
              <a:gdLst>
                <a:gd name="T0" fmla="*/ 2 w 293"/>
                <a:gd name="T1" fmla="*/ 27 h 160"/>
                <a:gd name="T2" fmla="*/ 2 w 293"/>
                <a:gd name="T3" fmla="*/ 26 h 160"/>
                <a:gd name="T4" fmla="*/ 2 w 293"/>
                <a:gd name="T5" fmla="*/ 26 h 160"/>
                <a:gd name="T6" fmla="*/ 2 w 293"/>
                <a:gd name="T7" fmla="*/ 22 h 160"/>
                <a:gd name="T8" fmla="*/ 2 w 293"/>
                <a:gd name="T9" fmla="*/ 18 h 160"/>
                <a:gd name="T10" fmla="*/ 2 w 293"/>
                <a:gd name="T11" fmla="*/ 20 h 160"/>
                <a:gd name="T12" fmla="*/ 2 w 293"/>
                <a:gd name="T13" fmla="*/ 17 h 160"/>
                <a:gd name="T14" fmla="*/ 2 w 293"/>
                <a:gd name="T15" fmla="*/ 15 h 160"/>
                <a:gd name="T16" fmla="*/ 2 w 293"/>
                <a:gd name="T17" fmla="*/ 12 h 160"/>
                <a:gd name="T18" fmla="*/ 2 w 293"/>
                <a:gd name="T19" fmla="*/ 12 h 160"/>
                <a:gd name="T20" fmla="*/ 2 w 293"/>
                <a:gd name="T21" fmla="*/ 9 h 160"/>
                <a:gd name="T22" fmla="*/ 2 w 293"/>
                <a:gd name="T23" fmla="*/ 8 h 160"/>
                <a:gd name="T24" fmla="*/ 2 w 293"/>
                <a:gd name="T25" fmla="*/ 8 h 160"/>
                <a:gd name="T26" fmla="*/ 2 w 293"/>
                <a:gd name="T27" fmla="*/ 7 h 160"/>
                <a:gd name="T28" fmla="*/ 2 w 293"/>
                <a:gd name="T29" fmla="*/ 8 h 160"/>
                <a:gd name="T30" fmla="*/ 1 w 293"/>
                <a:gd name="T31" fmla="*/ 8 h 160"/>
                <a:gd name="T32" fmla="*/ 1 w 293"/>
                <a:gd name="T33" fmla="*/ 8 h 160"/>
                <a:gd name="T34" fmla="*/ 1 w 293"/>
                <a:gd name="T35" fmla="*/ 6 h 160"/>
                <a:gd name="T36" fmla="*/ 1 w 293"/>
                <a:gd name="T37" fmla="*/ 5 h 160"/>
                <a:gd name="T38" fmla="*/ 1 w 293"/>
                <a:gd name="T39" fmla="*/ 6 h 160"/>
                <a:gd name="T40" fmla="*/ 1 w 293"/>
                <a:gd name="T41" fmla="*/ 6 h 160"/>
                <a:gd name="T42" fmla="*/ 1 w 293"/>
                <a:gd name="T43" fmla="*/ 7 h 160"/>
                <a:gd name="T44" fmla="*/ 1 w 293"/>
                <a:gd name="T45" fmla="*/ 3 h 160"/>
                <a:gd name="T46" fmla="*/ 1 w 293"/>
                <a:gd name="T47" fmla="*/ 2 h 160"/>
                <a:gd name="T48" fmla="*/ 1 w 293"/>
                <a:gd name="T49" fmla="*/ 2 h 160"/>
                <a:gd name="T50" fmla="*/ 1 w 293"/>
                <a:gd name="T51" fmla="*/ 0 h 160"/>
                <a:gd name="T52" fmla="*/ 1 w 293"/>
                <a:gd name="T53" fmla="*/ 2 h 160"/>
                <a:gd name="T54" fmla="*/ 1 w 293"/>
                <a:gd name="T55" fmla="*/ 5 h 160"/>
                <a:gd name="T56" fmla="*/ 1 w 293"/>
                <a:gd name="T57" fmla="*/ 9 h 160"/>
                <a:gd name="T58" fmla="*/ 1 w 293"/>
                <a:gd name="T59" fmla="*/ 14 h 160"/>
                <a:gd name="T60" fmla="*/ 1 w 293"/>
                <a:gd name="T61" fmla="*/ 18 h 160"/>
                <a:gd name="T62" fmla="*/ 1 w 293"/>
                <a:gd name="T63" fmla="*/ 15 h 160"/>
                <a:gd name="T64" fmla="*/ 1 w 293"/>
                <a:gd name="T65" fmla="*/ 14 h 160"/>
                <a:gd name="T66" fmla="*/ 1 w 293"/>
                <a:gd name="T67" fmla="*/ 18 h 160"/>
                <a:gd name="T68" fmla="*/ 1 w 293"/>
                <a:gd name="T69" fmla="*/ 24 h 160"/>
                <a:gd name="T70" fmla="*/ 1 w 293"/>
                <a:gd name="T71" fmla="*/ 21 h 160"/>
                <a:gd name="T72" fmla="*/ 1 w 293"/>
                <a:gd name="T73" fmla="*/ 26 h 160"/>
                <a:gd name="T74" fmla="*/ 1 w 293"/>
                <a:gd name="T75" fmla="*/ 26 h 160"/>
                <a:gd name="T76" fmla="*/ 1 w 293"/>
                <a:gd name="T77" fmla="*/ 26 h 160"/>
                <a:gd name="T78" fmla="*/ 2 w 293"/>
                <a:gd name="T79" fmla="*/ 27 h 16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93"/>
                <a:gd name="T121" fmla="*/ 0 h 160"/>
                <a:gd name="T122" fmla="*/ 293 w 293"/>
                <a:gd name="T123" fmla="*/ 160 h 16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93" h="160">
                  <a:moveTo>
                    <a:pt x="225" y="153"/>
                  </a:moveTo>
                  <a:cubicBezTo>
                    <a:pt x="229" y="152"/>
                    <a:pt x="235" y="150"/>
                    <a:pt x="240" y="149"/>
                  </a:cubicBezTo>
                  <a:cubicBezTo>
                    <a:pt x="240" y="146"/>
                    <a:pt x="240" y="144"/>
                    <a:pt x="240" y="142"/>
                  </a:cubicBezTo>
                  <a:cubicBezTo>
                    <a:pt x="240" y="137"/>
                    <a:pt x="242" y="137"/>
                    <a:pt x="246" y="131"/>
                  </a:cubicBezTo>
                  <a:cubicBezTo>
                    <a:pt x="249" y="125"/>
                    <a:pt x="251" y="106"/>
                    <a:pt x="255" y="103"/>
                  </a:cubicBezTo>
                  <a:cubicBezTo>
                    <a:pt x="259" y="100"/>
                    <a:pt x="258" y="109"/>
                    <a:pt x="265" y="112"/>
                  </a:cubicBezTo>
                  <a:cubicBezTo>
                    <a:pt x="272" y="114"/>
                    <a:pt x="273" y="101"/>
                    <a:pt x="274" y="95"/>
                  </a:cubicBezTo>
                  <a:cubicBezTo>
                    <a:pt x="275" y="89"/>
                    <a:pt x="278" y="88"/>
                    <a:pt x="280" y="86"/>
                  </a:cubicBezTo>
                  <a:cubicBezTo>
                    <a:pt x="282" y="83"/>
                    <a:pt x="282" y="75"/>
                    <a:pt x="286" y="72"/>
                  </a:cubicBezTo>
                  <a:cubicBezTo>
                    <a:pt x="289" y="69"/>
                    <a:pt x="293" y="65"/>
                    <a:pt x="290" y="64"/>
                  </a:cubicBezTo>
                  <a:cubicBezTo>
                    <a:pt x="286" y="64"/>
                    <a:pt x="275" y="54"/>
                    <a:pt x="269" y="50"/>
                  </a:cubicBezTo>
                  <a:cubicBezTo>
                    <a:pt x="264" y="46"/>
                    <a:pt x="264" y="49"/>
                    <a:pt x="259" y="49"/>
                  </a:cubicBezTo>
                  <a:cubicBezTo>
                    <a:pt x="255" y="49"/>
                    <a:pt x="257" y="47"/>
                    <a:pt x="253" y="45"/>
                  </a:cubicBezTo>
                  <a:cubicBezTo>
                    <a:pt x="250" y="43"/>
                    <a:pt x="239" y="39"/>
                    <a:pt x="236" y="37"/>
                  </a:cubicBezTo>
                  <a:cubicBezTo>
                    <a:pt x="233" y="36"/>
                    <a:pt x="229" y="42"/>
                    <a:pt x="225" y="45"/>
                  </a:cubicBezTo>
                  <a:cubicBezTo>
                    <a:pt x="220" y="48"/>
                    <a:pt x="214" y="45"/>
                    <a:pt x="207" y="48"/>
                  </a:cubicBezTo>
                  <a:cubicBezTo>
                    <a:pt x="200" y="52"/>
                    <a:pt x="191" y="50"/>
                    <a:pt x="184" y="47"/>
                  </a:cubicBezTo>
                  <a:cubicBezTo>
                    <a:pt x="177" y="44"/>
                    <a:pt x="182" y="41"/>
                    <a:pt x="176" y="33"/>
                  </a:cubicBezTo>
                  <a:cubicBezTo>
                    <a:pt x="170" y="26"/>
                    <a:pt x="153" y="28"/>
                    <a:pt x="150" y="28"/>
                  </a:cubicBezTo>
                  <a:cubicBezTo>
                    <a:pt x="146" y="28"/>
                    <a:pt x="142" y="28"/>
                    <a:pt x="136" y="30"/>
                  </a:cubicBezTo>
                  <a:cubicBezTo>
                    <a:pt x="130" y="32"/>
                    <a:pt x="124" y="33"/>
                    <a:pt x="123" y="34"/>
                  </a:cubicBezTo>
                  <a:cubicBezTo>
                    <a:pt x="121" y="34"/>
                    <a:pt x="111" y="39"/>
                    <a:pt x="107" y="37"/>
                  </a:cubicBezTo>
                  <a:cubicBezTo>
                    <a:pt x="103" y="35"/>
                    <a:pt x="93" y="22"/>
                    <a:pt x="87" y="19"/>
                  </a:cubicBezTo>
                  <a:cubicBezTo>
                    <a:pt x="80" y="15"/>
                    <a:pt x="72" y="11"/>
                    <a:pt x="68" y="7"/>
                  </a:cubicBezTo>
                  <a:cubicBezTo>
                    <a:pt x="65" y="3"/>
                    <a:pt x="64" y="8"/>
                    <a:pt x="57" y="11"/>
                  </a:cubicBezTo>
                  <a:cubicBezTo>
                    <a:pt x="51" y="14"/>
                    <a:pt x="48" y="7"/>
                    <a:pt x="47" y="0"/>
                  </a:cubicBezTo>
                  <a:cubicBezTo>
                    <a:pt x="43" y="3"/>
                    <a:pt x="42" y="8"/>
                    <a:pt x="44" y="14"/>
                  </a:cubicBezTo>
                  <a:cubicBezTo>
                    <a:pt x="48" y="25"/>
                    <a:pt x="28" y="19"/>
                    <a:pt x="26" y="27"/>
                  </a:cubicBezTo>
                  <a:cubicBezTo>
                    <a:pt x="24" y="34"/>
                    <a:pt x="0" y="46"/>
                    <a:pt x="2" y="50"/>
                  </a:cubicBezTo>
                  <a:cubicBezTo>
                    <a:pt x="4" y="54"/>
                    <a:pt x="37" y="67"/>
                    <a:pt x="42" y="83"/>
                  </a:cubicBezTo>
                  <a:cubicBezTo>
                    <a:pt x="44" y="91"/>
                    <a:pt x="49" y="100"/>
                    <a:pt x="54" y="108"/>
                  </a:cubicBezTo>
                  <a:cubicBezTo>
                    <a:pt x="62" y="103"/>
                    <a:pt x="68" y="87"/>
                    <a:pt x="73" y="87"/>
                  </a:cubicBezTo>
                  <a:cubicBezTo>
                    <a:pt x="80" y="87"/>
                    <a:pt x="86" y="75"/>
                    <a:pt x="94" y="79"/>
                  </a:cubicBezTo>
                  <a:cubicBezTo>
                    <a:pt x="103" y="83"/>
                    <a:pt x="92" y="100"/>
                    <a:pt x="98" y="107"/>
                  </a:cubicBezTo>
                  <a:cubicBezTo>
                    <a:pt x="103" y="115"/>
                    <a:pt x="92" y="127"/>
                    <a:pt x="108" y="133"/>
                  </a:cubicBezTo>
                  <a:cubicBezTo>
                    <a:pt x="123" y="140"/>
                    <a:pt x="154" y="119"/>
                    <a:pt x="158" y="119"/>
                  </a:cubicBezTo>
                  <a:cubicBezTo>
                    <a:pt x="161" y="118"/>
                    <a:pt x="162" y="133"/>
                    <a:pt x="166" y="141"/>
                  </a:cubicBezTo>
                  <a:cubicBezTo>
                    <a:pt x="168" y="144"/>
                    <a:pt x="170" y="146"/>
                    <a:pt x="173" y="148"/>
                  </a:cubicBezTo>
                  <a:cubicBezTo>
                    <a:pt x="178" y="144"/>
                    <a:pt x="184" y="141"/>
                    <a:pt x="191" y="141"/>
                  </a:cubicBezTo>
                  <a:cubicBezTo>
                    <a:pt x="206" y="142"/>
                    <a:pt x="204" y="160"/>
                    <a:pt x="225" y="153"/>
                  </a:cubicBezTo>
                  <a:close/>
                </a:path>
              </a:pathLst>
            </a:custGeom>
            <a:solidFill>
              <a:srgbClr val="2E3092"/>
            </a:solidFill>
            <a:ln w="9525">
              <a:solidFill>
                <a:schemeClr val="bg1"/>
              </a:solidFill>
              <a:round/>
              <a:headEnd/>
              <a:tailEnd/>
            </a:ln>
          </p:spPr>
          <p:txBody>
            <a:bodyPr/>
            <a:lstStyle/>
            <a:p>
              <a:endParaRPr lang="en-US"/>
            </a:p>
          </p:txBody>
        </p:sp>
        <p:sp>
          <p:nvSpPr>
            <p:cNvPr id="71" name="Freeform 72"/>
            <p:cNvSpPr>
              <a:spLocks/>
            </p:cNvSpPr>
            <p:nvPr/>
          </p:nvSpPr>
          <p:spPr bwMode="gray">
            <a:xfrm>
              <a:off x="4364" y="1234"/>
              <a:ext cx="132" cy="215"/>
            </a:xfrm>
            <a:custGeom>
              <a:avLst/>
              <a:gdLst>
                <a:gd name="T0" fmla="*/ 1 w 232"/>
                <a:gd name="T1" fmla="*/ 30 h 261"/>
                <a:gd name="T2" fmla="*/ 1 w 232"/>
                <a:gd name="T3" fmla="*/ 31 h 261"/>
                <a:gd name="T4" fmla="*/ 1 w 232"/>
                <a:gd name="T5" fmla="*/ 35 h 261"/>
                <a:gd name="T6" fmla="*/ 1 w 232"/>
                <a:gd name="T7" fmla="*/ 39 h 261"/>
                <a:gd name="T8" fmla="*/ 1 w 232"/>
                <a:gd name="T9" fmla="*/ 42 h 261"/>
                <a:gd name="T10" fmla="*/ 1 w 232"/>
                <a:gd name="T11" fmla="*/ 41 h 261"/>
                <a:gd name="T12" fmla="*/ 1 w 232"/>
                <a:gd name="T13" fmla="*/ 44 h 261"/>
                <a:gd name="T14" fmla="*/ 1 w 232"/>
                <a:gd name="T15" fmla="*/ 45 h 261"/>
                <a:gd name="T16" fmla="*/ 1 w 232"/>
                <a:gd name="T17" fmla="*/ 38 h 261"/>
                <a:gd name="T18" fmla="*/ 1 w 232"/>
                <a:gd name="T19" fmla="*/ 40 h 261"/>
                <a:gd name="T20" fmla="*/ 1 w 232"/>
                <a:gd name="T21" fmla="*/ 35 h 261"/>
                <a:gd name="T22" fmla="*/ 1 w 232"/>
                <a:gd name="T23" fmla="*/ 27 h 261"/>
                <a:gd name="T24" fmla="*/ 1 w 232"/>
                <a:gd name="T25" fmla="*/ 30 h 261"/>
                <a:gd name="T26" fmla="*/ 2 w 232"/>
                <a:gd name="T27" fmla="*/ 30 h 261"/>
                <a:gd name="T28" fmla="*/ 2 w 232"/>
                <a:gd name="T29" fmla="*/ 30 h 261"/>
                <a:gd name="T30" fmla="*/ 1 w 232"/>
                <a:gd name="T31" fmla="*/ 26 h 261"/>
                <a:gd name="T32" fmla="*/ 1 w 232"/>
                <a:gd name="T33" fmla="*/ 20 h 261"/>
                <a:gd name="T34" fmla="*/ 1 w 232"/>
                <a:gd name="T35" fmla="*/ 16 h 261"/>
                <a:gd name="T36" fmla="*/ 1 w 232"/>
                <a:gd name="T37" fmla="*/ 13 h 261"/>
                <a:gd name="T38" fmla="*/ 2 w 232"/>
                <a:gd name="T39" fmla="*/ 11 h 261"/>
                <a:gd name="T40" fmla="*/ 2 w 232"/>
                <a:gd name="T41" fmla="*/ 11 h 261"/>
                <a:gd name="T42" fmla="*/ 1 w 232"/>
                <a:gd name="T43" fmla="*/ 9 h 261"/>
                <a:gd name="T44" fmla="*/ 1 w 232"/>
                <a:gd name="T45" fmla="*/ 5 h 261"/>
                <a:gd name="T46" fmla="*/ 1 w 232"/>
                <a:gd name="T47" fmla="*/ 4 h 261"/>
                <a:gd name="T48" fmla="*/ 1 w 232"/>
                <a:gd name="T49" fmla="*/ 2 h 261"/>
                <a:gd name="T50" fmla="*/ 1 w 232"/>
                <a:gd name="T51" fmla="*/ 2 h 261"/>
                <a:gd name="T52" fmla="*/ 1 w 232"/>
                <a:gd name="T53" fmla="*/ 6 h 261"/>
                <a:gd name="T54" fmla="*/ 1 w 232"/>
                <a:gd name="T55" fmla="*/ 5 h 261"/>
                <a:gd name="T56" fmla="*/ 1 w 232"/>
                <a:gd name="T57" fmla="*/ 5 h 261"/>
                <a:gd name="T58" fmla="*/ 1 w 232"/>
                <a:gd name="T59" fmla="*/ 6 h 261"/>
                <a:gd name="T60" fmla="*/ 1 w 232"/>
                <a:gd name="T61" fmla="*/ 8 h 261"/>
                <a:gd name="T62" fmla="*/ 1 w 232"/>
                <a:gd name="T63" fmla="*/ 8 h 261"/>
                <a:gd name="T64" fmla="*/ 1 w 232"/>
                <a:gd name="T65" fmla="*/ 10 h 261"/>
                <a:gd name="T66" fmla="*/ 1 w 232"/>
                <a:gd name="T67" fmla="*/ 12 h 261"/>
                <a:gd name="T68" fmla="*/ 1 w 232"/>
                <a:gd name="T69" fmla="*/ 15 h 261"/>
                <a:gd name="T70" fmla="*/ 1 w 232"/>
                <a:gd name="T71" fmla="*/ 17 h 261"/>
                <a:gd name="T72" fmla="*/ 1 w 232"/>
                <a:gd name="T73" fmla="*/ 21 h 261"/>
                <a:gd name="T74" fmla="*/ 1 w 232"/>
                <a:gd name="T75" fmla="*/ 21 h 261"/>
                <a:gd name="T76" fmla="*/ 1 w 232"/>
                <a:gd name="T77" fmla="*/ 21 h 261"/>
                <a:gd name="T78" fmla="*/ 1 w 232"/>
                <a:gd name="T79" fmla="*/ 24 h 261"/>
                <a:gd name="T80" fmla="*/ 0 w 232"/>
                <a:gd name="T81" fmla="*/ 26 h 261"/>
                <a:gd name="T82" fmla="*/ 1 w 232"/>
                <a:gd name="T83" fmla="*/ 30 h 26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32"/>
                <a:gd name="T127" fmla="*/ 0 h 261"/>
                <a:gd name="T128" fmla="*/ 232 w 232"/>
                <a:gd name="T129" fmla="*/ 261 h 26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32" h="261">
                  <a:moveTo>
                    <a:pt x="22" y="170"/>
                  </a:moveTo>
                  <a:cubicBezTo>
                    <a:pt x="28" y="177"/>
                    <a:pt x="6" y="168"/>
                    <a:pt x="12" y="178"/>
                  </a:cubicBezTo>
                  <a:cubicBezTo>
                    <a:pt x="19" y="188"/>
                    <a:pt x="16" y="194"/>
                    <a:pt x="16" y="199"/>
                  </a:cubicBezTo>
                  <a:cubicBezTo>
                    <a:pt x="16" y="204"/>
                    <a:pt x="34" y="218"/>
                    <a:pt x="40" y="222"/>
                  </a:cubicBezTo>
                  <a:cubicBezTo>
                    <a:pt x="46" y="227"/>
                    <a:pt x="41" y="234"/>
                    <a:pt x="42" y="239"/>
                  </a:cubicBezTo>
                  <a:cubicBezTo>
                    <a:pt x="42" y="244"/>
                    <a:pt x="48" y="240"/>
                    <a:pt x="52" y="236"/>
                  </a:cubicBezTo>
                  <a:cubicBezTo>
                    <a:pt x="55" y="233"/>
                    <a:pt x="65" y="241"/>
                    <a:pt x="70" y="249"/>
                  </a:cubicBezTo>
                  <a:cubicBezTo>
                    <a:pt x="76" y="257"/>
                    <a:pt x="81" y="261"/>
                    <a:pt x="89" y="260"/>
                  </a:cubicBezTo>
                  <a:cubicBezTo>
                    <a:pt x="97" y="260"/>
                    <a:pt x="106" y="226"/>
                    <a:pt x="112" y="220"/>
                  </a:cubicBezTo>
                  <a:cubicBezTo>
                    <a:pt x="117" y="214"/>
                    <a:pt x="122" y="223"/>
                    <a:pt x="129" y="223"/>
                  </a:cubicBezTo>
                  <a:cubicBezTo>
                    <a:pt x="136" y="223"/>
                    <a:pt x="132" y="202"/>
                    <a:pt x="138" y="196"/>
                  </a:cubicBezTo>
                  <a:cubicBezTo>
                    <a:pt x="144" y="190"/>
                    <a:pt x="152" y="161"/>
                    <a:pt x="159" y="158"/>
                  </a:cubicBezTo>
                  <a:cubicBezTo>
                    <a:pt x="166" y="154"/>
                    <a:pt x="185" y="172"/>
                    <a:pt x="193" y="169"/>
                  </a:cubicBezTo>
                  <a:cubicBezTo>
                    <a:pt x="201" y="166"/>
                    <a:pt x="214" y="171"/>
                    <a:pt x="226" y="172"/>
                  </a:cubicBezTo>
                  <a:cubicBezTo>
                    <a:pt x="228" y="173"/>
                    <a:pt x="230" y="172"/>
                    <a:pt x="232" y="171"/>
                  </a:cubicBezTo>
                  <a:cubicBezTo>
                    <a:pt x="227" y="163"/>
                    <a:pt x="222" y="154"/>
                    <a:pt x="220" y="146"/>
                  </a:cubicBezTo>
                  <a:cubicBezTo>
                    <a:pt x="215" y="130"/>
                    <a:pt x="182" y="117"/>
                    <a:pt x="180" y="113"/>
                  </a:cubicBezTo>
                  <a:cubicBezTo>
                    <a:pt x="178" y="109"/>
                    <a:pt x="202" y="97"/>
                    <a:pt x="204" y="90"/>
                  </a:cubicBezTo>
                  <a:cubicBezTo>
                    <a:pt x="206" y="82"/>
                    <a:pt x="226" y="88"/>
                    <a:pt x="222" y="77"/>
                  </a:cubicBezTo>
                  <a:cubicBezTo>
                    <a:pt x="220" y="71"/>
                    <a:pt x="221" y="66"/>
                    <a:pt x="225" y="63"/>
                  </a:cubicBezTo>
                  <a:cubicBezTo>
                    <a:pt x="225" y="63"/>
                    <a:pt x="225" y="62"/>
                    <a:pt x="225" y="62"/>
                  </a:cubicBezTo>
                  <a:cubicBezTo>
                    <a:pt x="224" y="55"/>
                    <a:pt x="225" y="54"/>
                    <a:pt x="221" y="50"/>
                  </a:cubicBezTo>
                  <a:cubicBezTo>
                    <a:pt x="217" y="45"/>
                    <a:pt x="206" y="35"/>
                    <a:pt x="204" y="29"/>
                  </a:cubicBezTo>
                  <a:cubicBezTo>
                    <a:pt x="202" y="22"/>
                    <a:pt x="197" y="25"/>
                    <a:pt x="191" y="23"/>
                  </a:cubicBezTo>
                  <a:cubicBezTo>
                    <a:pt x="185" y="21"/>
                    <a:pt x="184" y="14"/>
                    <a:pt x="183" y="7"/>
                  </a:cubicBezTo>
                  <a:cubicBezTo>
                    <a:pt x="182" y="0"/>
                    <a:pt x="180" y="6"/>
                    <a:pt x="171" y="9"/>
                  </a:cubicBezTo>
                  <a:cubicBezTo>
                    <a:pt x="163" y="12"/>
                    <a:pt x="168" y="21"/>
                    <a:pt x="164" y="30"/>
                  </a:cubicBezTo>
                  <a:cubicBezTo>
                    <a:pt x="160" y="38"/>
                    <a:pt x="160" y="31"/>
                    <a:pt x="159" y="29"/>
                  </a:cubicBezTo>
                  <a:cubicBezTo>
                    <a:pt x="157" y="26"/>
                    <a:pt x="155" y="26"/>
                    <a:pt x="151" y="29"/>
                  </a:cubicBezTo>
                  <a:cubicBezTo>
                    <a:pt x="147" y="32"/>
                    <a:pt x="144" y="32"/>
                    <a:pt x="132" y="35"/>
                  </a:cubicBezTo>
                  <a:cubicBezTo>
                    <a:pt x="120" y="37"/>
                    <a:pt x="113" y="43"/>
                    <a:pt x="107" y="47"/>
                  </a:cubicBezTo>
                  <a:cubicBezTo>
                    <a:pt x="101" y="51"/>
                    <a:pt x="102" y="47"/>
                    <a:pt x="97" y="47"/>
                  </a:cubicBezTo>
                  <a:cubicBezTo>
                    <a:pt x="92" y="47"/>
                    <a:pt x="94" y="55"/>
                    <a:pt x="93" y="57"/>
                  </a:cubicBezTo>
                  <a:cubicBezTo>
                    <a:pt x="92" y="60"/>
                    <a:pt x="89" y="61"/>
                    <a:pt x="83" y="64"/>
                  </a:cubicBezTo>
                  <a:cubicBezTo>
                    <a:pt x="77" y="66"/>
                    <a:pt x="84" y="81"/>
                    <a:pt x="86" y="88"/>
                  </a:cubicBezTo>
                  <a:cubicBezTo>
                    <a:pt x="87" y="94"/>
                    <a:pt x="89" y="98"/>
                    <a:pt x="86" y="102"/>
                  </a:cubicBezTo>
                  <a:cubicBezTo>
                    <a:pt x="83" y="106"/>
                    <a:pt x="77" y="105"/>
                    <a:pt x="68" y="115"/>
                  </a:cubicBezTo>
                  <a:cubicBezTo>
                    <a:pt x="59" y="125"/>
                    <a:pt x="58" y="123"/>
                    <a:pt x="54" y="123"/>
                  </a:cubicBezTo>
                  <a:cubicBezTo>
                    <a:pt x="49" y="123"/>
                    <a:pt x="39" y="121"/>
                    <a:pt x="30" y="121"/>
                  </a:cubicBezTo>
                  <a:cubicBezTo>
                    <a:pt x="20" y="121"/>
                    <a:pt x="20" y="130"/>
                    <a:pt x="15" y="133"/>
                  </a:cubicBezTo>
                  <a:cubicBezTo>
                    <a:pt x="11" y="136"/>
                    <a:pt x="4" y="145"/>
                    <a:pt x="0" y="150"/>
                  </a:cubicBezTo>
                  <a:cubicBezTo>
                    <a:pt x="8" y="157"/>
                    <a:pt x="19" y="166"/>
                    <a:pt x="22" y="170"/>
                  </a:cubicBezTo>
                  <a:close/>
                </a:path>
              </a:pathLst>
            </a:custGeom>
            <a:solidFill>
              <a:srgbClr val="2E3092"/>
            </a:solidFill>
            <a:ln w="9525">
              <a:solidFill>
                <a:schemeClr val="bg1"/>
              </a:solidFill>
              <a:round/>
              <a:headEnd/>
              <a:tailEnd/>
            </a:ln>
          </p:spPr>
          <p:txBody>
            <a:bodyPr/>
            <a:lstStyle/>
            <a:p>
              <a:endParaRPr lang="en-US"/>
            </a:p>
          </p:txBody>
        </p:sp>
        <p:sp>
          <p:nvSpPr>
            <p:cNvPr id="72" name="Freeform 73"/>
            <p:cNvSpPr>
              <a:spLocks/>
            </p:cNvSpPr>
            <p:nvPr/>
          </p:nvSpPr>
          <p:spPr bwMode="gray">
            <a:xfrm>
              <a:off x="4539" y="1739"/>
              <a:ext cx="62" cy="89"/>
            </a:xfrm>
            <a:custGeom>
              <a:avLst/>
              <a:gdLst>
                <a:gd name="T0" fmla="*/ 1 w 111"/>
                <a:gd name="T1" fmla="*/ 5 h 108"/>
                <a:gd name="T2" fmla="*/ 1 w 111"/>
                <a:gd name="T3" fmla="*/ 6 h 108"/>
                <a:gd name="T4" fmla="*/ 1 w 111"/>
                <a:gd name="T5" fmla="*/ 3 h 108"/>
                <a:gd name="T6" fmla="*/ 1 w 111"/>
                <a:gd name="T7" fmla="*/ 2 h 108"/>
                <a:gd name="T8" fmla="*/ 1 w 111"/>
                <a:gd name="T9" fmla="*/ 2 h 108"/>
                <a:gd name="T10" fmla="*/ 1 w 111"/>
                <a:gd name="T11" fmla="*/ 2 h 108"/>
                <a:gd name="T12" fmla="*/ 1 w 111"/>
                <a:gd name="T13" fmla="*/ 3 h 108"/>
                <a:gd name="T14" fmla="*/ 1 w 111"/>
                <a:gd name="T15" fmla="*/ 2 h 108"/>
                <a:gd name="T16" fmla="*/ 0 w 111"/>
                <a:gd name="T17" fmla="*/ 6 h 108"/>
                <a:gd name="T18" fmla="*/ 1 w 111"/>
                <a:gd name="T19" fmla="*/ 10 h 108"/>
                <a:gd name="T20" fmla="*/ 1 w 111"/>
                <a:gd name="T21" fmla="*/ 10 h 108"/>
                <a:gd name="T22" fmla="*/ 1 w 111"/>
                <a:gd name="T23" fmla="*/ 10 h 108"/>
                <a:gd name="T24" fmla="*/ 1 w 111"/>
                <a:gd name="T25" fmla="*/ 16 h 108"/>
                <a:gd name="T26" fmla="*/ 1 w 111"/>
                <a:gd name="T27" fmla="*/ 18 h 108"/>
                <a:gd name="T28" fmla="*/ 1 w 111"/>
                <a:gd name="T29" fmla="*/ 17 h 108"/>
                <a:gd name="T30" fmla="*/ 1 w 111"/>
                <a:gd name="T31" fmla="*/ 16 h 108"/>
                <a:gd name="T32" fmla="*/ 1 w 111"/>
                <a:gd name="T33" fmla="*/ 11 h 108"/>
                <a:gd name="T34" fmla="*/ 1 w 111"/>
                <a:gd name="T35" fmla="*/ 10 h 108"/>
                <a:gd name="T36" fmla="*/ 1 w 111"/>
                <a:gd name="T37" fmla="*/ 9 h 108"/>
                <a:gd name="T38" fmla="*/ 1 w 111"/>
                <a:gd name="T39" fmla="*/ 7 h 108"/>
                <a:gd name="T40" fmla="*/ 1 w 111"/>
                <a:gd name="T41" fmla="*/ 7 h 108"/>
                <a:gd name="T42" fmla="*/ 1 w 111"/>
                <a:gd name="T43" fmla="*/ 5 h 1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1"/>
                <a:gd name="T67" fmla="*/ 0 h 108"/>
                <a:gd name="T68" fmla="*/ 111 w 111"/>
                <a:gd name="T69" fmla="*/ 108 h 1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1" h="108">
                  <a:moveTo>
                    <a:pt x="80" y="26"/>
                  </a:moveTo>
                  <a:cubicBezTo>
                    <a:pt x="74" y="26"/>
                    <a:pt x="66" y="35"/>
                    <a:pt x="62" y="30"/>
                  </a:cubicBezTo>
                  <a:cubicBezTo>
                    <a:pt x="59" y="26"/>
                    <a:pt x="70" y="21"/>
                    <a:pt x="63" y="18"/>
                  </a:cubicBezTo>
                  <a:cubicBezTo>
                    <a:pt x="56" y="16"/>
                    <a:pt x="56" y="14"/>
                    <a:pt x="56" y="11"/>
                  </a:cubicBezTo>
                  <a:cubicBezTo>
                    <a:pt x="56" y="8"/>
                    <a:pt x="56" y="2"/>
                    <a:pt x="52" y="2"/>
                  </a:cubicBezTo>
                  <a:cubicBezTo>
                    <a:pt x="48" y="2"/>
                    <a:pt x="25" y="0"/>
                    <a:pt x="22" y="2"/>
                  </a:cubicBezTo>
                  <a:cubicBezTo>
                    <a:pt x="20" y="4"/>
                    <a:pt x="22" y="23"/>
                    <a:pt x="15" y="20"/>
                  </a:cubicBezTo>
                  <a:cubicBezTo>
                    <a:pt x="8" y="16"/>
                    <a:pt x="6" y="13"/>
                    <a:pt x="4" y="14"/>
                  </a:cubicBezTo>
                  <a:cubicBezTo>
                    <a:pt x="2" y="14"/>
                    <a:pt x="0" y="20"/>
                    <a:pt x="0" y="30"/>
                  </a:cubicBezTo>
                  <a:cubicBezTo>
                    <a:pt x="0" y="39"/>
                    <a:pt x="4" y="54"/>
                    <a:pt x="8" y="54"/>
                  </a:cubicBezTo>
                  <a:cubicBezTo>
                    <a:pt x="13" y="54"/>
                    <a:pt x="20" y="56"/>
                    <a:pt x="26" y="54"/>
                  </a:cubicBezTo>
                  <a:cubicBezTo>
                    <a:pt x="32" y="52"/>
                    <a:pt x="39" y="54"/>
                    <a:pt x="40" y="58"/>
                  </a:cubicBezTo>
                  <a:cubicBezTo>
                    <a:pt x="42" y="62"/>
                    <a:pt x="37" y="86"/>
                    <a:pt x="33" y="94"/>
                  </a:cubicBezTo>
                  <a:cubicBezTo>
                    <a:pt x="32" y="98"/>
                    <a:pt x="30" y="103"/>
                    <a:pt x="29" y="108"/>
                  </a:cubicBezTo>
                  <a:cubicBezTo>
                    <a:pt x="34" y="107"/>
                    <a:pt x="38" y="106"/>
                    <a:pt x="42" y="101"/>
                  </a:cubicBezTo>
                  <a:cubicBezTo>
                    <a:pt x="46" y="96"/>
                    <a:pt x="49" y="97"/>
                    <a:pt x="53" y="92"/>
                  </a:cubicBezTo>
                  <a:cubicBezTo>
                    <a:pt x="56" y="87"/>
                    <a:pt x="74" y="66"/>
                    <a:pt x="77" y="62"/>
                  </a:cubicBezTo>
                  <a:cubicBezTo>
                    <a:pt x="80" y="58"/>
                    <a:pt x="85" y="58"/>
                    <a:pt x="90" y="58"/>
                  </a:cubicBezTo>
                  <a:cubicBezTo>
                    <a:pt x="96" y="58"/>
                    <a:pt x="101" y="56"/>
                    <a:pt x="106" y="51"/>
                  </a:cubicBezTo>
                  <a:cubicBezTo>
                    <a:pt x="107" y="49"/>
                    <a:pt x="109" y="46"/>
                    <a:pt x="111" y="43"/>
                  </a:cubicBezTo>
                  <a:cubicBezTo>
                    <a:pt x="105" y="42"/>
                    <a:pt x="100" y="41"/>
                    <a:pt x="98" y="39"/>
                  </a:cubicBezTo>
                  <a:cubicBezTo>
                    <a:pt x="94" y="34"/>
                    <a:pt x="86" y="26"/>
                    <a:pt x="80" y="26"/>
                  </a:cubicBezTo>
                  <a:close/>
                </a:path>
              </a:pathLst>
            </a:custGeom>
            <a:solidFill>
              <a:srgbClr val="2E3092"/>
            </a:solidFill>
            <a:ln w="9525">
              <a:solidFill>
                <a:schemeClr val="bg1"/>
              </a:solidFill>
              <a:round/>
              <a:headEnd/>
              <a:tailEnd/>
            </a:ln>
          </p:spPr>
          <p:txBody>
            <a:bodyPr/>
            <a:lstStyle/>
            <a:p>
              <a:endParaRPr lang="en-US"/>
            </a:p>
          </p:txBody>
        </p:sp>
        <p:sp>
          <p:nvSpPr>
            <p:cNvPr id="73" name="Freeform 74"/>
            <p:cNvSpPr>
              <a:spLocks/>
            </p:cNvSpPr>
            <p:nvPr/>
          </p:nvSpPr>
          <p:spPr bwMode="gray">
            <a:xfrm>
              <a:off x="4360" y="1712"/>
              <a:ext cx="189" cy="233"/>
            </a:xfrm>
            <a:custGeom>
              <a:avLst/>
              <a:gdLst>
                <a:gd name="T0" fmla="*/ 1 w 334"/>
                <a:gd name="T1" fmla="*/ 28 h 282"/>
                <a:gd name="T2" fmla="*/ 1 w 334"/>
                <a:gd name="T3" fmla="*/ 33 h 282"/>
                <a:gd name="T4" fmla="*/ 1 w 334"/>
                <a:gd name="T5" fmla="*/ 38 h 282"/>
                <a:gd name="T6" fmla="*/ 1 w 334"/>
                <a:gd name="T7" fmla="*/ 42 h 282"/>
                <a:gd name="T8" fmla="*/ 1 w 334"/>
                <a:gd name="T9" fmla="*/ 41 h 282"/>
                <a:gd name="T10" fmla="*/ 1 w 334"/>
                <a:gd name="T11" fmla="*/ 44 h 282"/>
                <a:gd name="T12" fmla="*/ 2 w 334"/>
                <a:gd name="T13" fmla="*/ 45 h 282"/>
                <a:gd name="T14" fmla="*/ 2 w 334"/>
                <a:gd name="T15" fmla="*/ 47 h 282"/>
                <a:gd name="T16" fmla="*/ 2 w 334"/>
                <a:gd name="T17" fmla="*/ 50 h 282"/>
                <a:gd name="T18" fmla="*/ 2 w 334"/>
                <a:gd name="T19" fmla="*/ 50 h 282"/>
                <a:gd name="T20" fmla="*/ 2 w 334"/>
                <a:gd name="T21" fmla="*/ 48 h 282"/>
                <a:gd name="T22" fmla="*/ 2 w 334"/>
                <a:gd name="T23" fmla="*/ 45 h 282"/>
                <a:gd name="T24" fmla="*/ 2 w 334"/>
                <a:gd name="T25" fmla="*/ 39 h 282"/>
                <a:gd name="T26" fmla="*/ 2 w 334"/>
                <a:gd name="T27" fmla="*/ 34 h 282"/>
                <a:gd name="T28" fmla="*/ 2 w 334"/>
                <a:gd name="T29" fmla="*/ 34 h 282"/>
                <a:gd name="T30" fmla="*/ 2 w 334"/>
                <a:gd name="T31" fmla="*/ 31 h 282"/>
                <a:gd name="T32" fmla="*/ 2 w 334"/>
                <a:gd name="T33" fmla="*/ 30 h 282"/>
                <a:gd name="T34" fmla="*/ 2 w 334"/>
                <a:gd name="T35" fmla="*/ 26 h 282"/>
                <a:gd name="T36" fmla="*/ 2 w 334"/>
                <a:gd name="T37" fmla="*/ 25 h 282"/>
                <a:gd name="T38" fmla="*/ 2 w 334"/>
                <a:gd name="T39" fmla="*/ 25 h 282"/>
                <a:gd name="T40" fmla="*/ 2 w 334"/>
                <a:gd name="T41" fmla="*/ 21 h 282"/>
                <a:gd name="T42" fmla="*/ 2 w 334"/>
                <a:gd name="T43" fmla="*/ 21 h 282"/>
                <a:gd name="T44" fmla="*/ 2 w 334"/>
                <a:gd name="T45" fmla="*/ 14 h 282"/>
                <a:gd name="T46" fmla="*/ 2 w 334"/>
                <a:gd name="T47" fmla="*/ 10 h 282"/>
                <a:gd name="T48" fmla="*/ 1 w 334"/>
                <a:gd name="T49" fmla="*/ 6 h 282"/>
                <a:gd name="T50" fmla="*/ 1 w 334"/>
                <a:gd name="T51" fmla="*/ 2 h 282"/>
                <a:gd name="T52" fmla="*/ 1 w 334"/>
                <a:gd name="T53" fmla="*/ 2 h 282"/>
                <a:gd name="T54" fmla="*/ 1 w 334"/>
                <a:gd name="T55" fmla="*/ 2 h 282"/>
                <a:gd name="T56" fmla="*/ 1 w 334"/>
                <a:gd name="T57" fmla="*/ 2 h 282"/>
                <a:gd name="T58" fmla="*/ 1 w 334"/>
                <a:gd name="T59" fmla="*/ 0 h 282"/>
                <a:gd name="T60" fmla="*/ 1 w 334"/>
                <a:gd name="T61" fmla="*/ 2 h 282"/>
                <a:gd name="T62" fmla="*/ 1 w 334"/>
                <a:gd name="T63" fmla="*/ 5 h 282"/>
                <a:gd name="T64" fmla="*/ 1 w 334"/>
                <a:gd name="T65" fmla="*/ 5 h 282"/>
                <a:gd name="T66" fmla="*/ 1 w 334"/>
                <a:gd name="T67" fmla="*/ 6 h 282"/>
                <a:gd name="T68" fmla="*/ 1 w 334"/>
                <a:gd name="T69" fmla="*/ 8 h 282"/>
                <a:gd name="T70" fmla="*/ 1 w 334"/>
                <a:gd name="T71" fmla="*/ 8 h 282"/>
                <a:gd name="T72" fmla="*/ 1 w 334"/>
                <a:gd name="T73" fmla="*/ 10 h 282"/>
                <a:gd name="T74" fmla="*/ 1 w 334"/>
                <a:gd name="T75" fmla="*/ 12 h 282"/>
                <a:gd name="T76" fmla="*/ 1 w 334"/>
                <a:gd name="T77" fmla="*/ 14 h 282"/>
                <a:gd name="T78" fmla="*/ 1 w 334"/>
                <a:gd name="T79" fmla="*/ 16 h 282"/>
                <a:gd name="T80" fmla="*/ 1 w 334"/>
                <a:gd name="T81" fmla="*/ 17 h 282"/>
                <a:gd name="T82" fmla="*/ 1 w 334"/>
                <a:gd name="T83" fmla="*/ 17 h 282"/>
                <a:gd name="T84" fmla="*/ 1 w 334"/>
                <a:gd name="T85" fmla="*/ 18 h 282"/>
                <a:gd name="T86" fmla="*/ 1 w 334"/>
                <a:gd name="T87" fmla="*/ 21 h 282"/>
                <a:gd name="T88" fmla="*/ 1 w 334"/>
                <a:gd name="T89" fmla="*/ 21 h 282"/>
                <a:gd name="T90" fmla="*/ 1 w 334"/>
                <a:gd name="T91" fmla="*/ 25 h 282"/>
                <a:gd name="T92" fmla="*/ 1 w 334"/>
                <a:gd name="T93" fmla="*/ 25 h 282"/>
                <a:gd name="T94" fmla="*/ 1 w 334"/>
                <a:gd name="T95" fmla="*/ 26 h 282"/>
                <a:gd name="T96" fmla="*/ 1 w 334"/>
                <a:gd name="T97" fmla="*/ 28 h 28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4"/>
                <a:gd name="T148" fmla="*/ 0 h 282"/>
                <a:gd name="T149" fmla="*/ 334 w 334"/>
                <a:gd name="T150" fmla="*/ 282 h 28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4" h="282">
                  <a:moveTo>
                    <a:pt x="161" y="159"/>
                  </a:moveTo>
                  <a:cubicBezTo>
                    <a:pt x="161" y="163"/>
                    <a:pt x="150" y="181"/>
                    <a:pt x="152" y="186"/>
                  </a:cubicBezTo>
                  <a:cubicBezTo>
                    <a:pt x="154" y="191"/>
                    <a:pt x="175" y="207"/>
                    <a:pt x="175" y="213"/>
                  </a:cubicBezTo>
                  <a:cubicBezTo>
                    <a:pt x="175" y="219"/>
                    <a:pt x="172" y="238"/>
                    <a:pt x="179" y="236"/>
                  </a:cubicBezTo>
                  <a:cubicBezTo>
                    <a:pt x="186" y="234"/>
                    <a:pt x="192" y="227"/>
                    <a:pt x="196" y="230"/>
                  </a:cubicBezTo>
                  <a:cubicBezTo>
                    <a:pt x="200" y="233"/>
                    <a:pt x="210" y="247"/>
                    <a:pt x="214" y="246"/>
                  </a:cubicBezTo>
                  <a:cubicBezTo>
                    <a:pt x="218" y="245"/>
                    <a:pt x="232" y="245"/>
                    <a:pt x="234" y="251"/>
                  </a:cubicBezTo>
                  <a:cubicBezTo>
                    <a:pt x="235" y="256"/>
                    <a:pt x="238" y="263"/>
                    <a:pt x="247" y="266"/>
                  </a:cubicBezTo>
                  <a:cubicBezTo>
                    <a:pt x="256" y="269"/>
                    <a:pt x="263" y="282"/>
                    <a:pt x="268" y="282"/>
                  </a:cubicBezTo>
                  <a:cubicBezTo>
                    <a:pt x="269" y="282"/>
                    <a:pt x="274" y="282"/>
                    <a:pt x="280" y="282"/>
                  </a:cubicBezTo>
                  <a:cubicBezTo>
                    <a:pt x="279" y="278"/>
                    <a:pt x="277" y="273"/>
                    <a:pt x="275" y="269"/>
                  </a:cubicBezTo>
                  <a:cubicBezTo>
                    <a:pt x="273" y="262"/>
                    <a:pt x="278" y="257"/>
                    <a:pt x="278" y="249"/>
                  </a:cubicBezTo>
                  <a:cubicBezTo>
                    <a:pt x="277" y="242"/>
                    <a:pt x="278" y="223"/>
                    <a:pt x="280" y="217"/>
                  </a:cubicBezTo>
                  <a:cubicBezTo>
                    <a:pt x="282" y="211"/>
                    <a:pt x="288" y="194"/>
                    <a:pt x="292" y="193"/>
                  </a:cubicBezTo>
                  <a:cubicBezTo>
                    <a:pt x="295" y="192"/>
                    <a:pt x="299" y="191"/>
                    <a:pt x="299" y="188"/>
                  </a:cubicBezTo>
                  <a:cubicBezTo>
                    <a:pt x="299" y="185"/>
                    <a:pt x="299" y="177"/>
                    <a:pt x="300" y="175"/>
                  </a:cubicBezTo>
                  <a:cubicBezTo>
                    <a:pt x="302" y="173"/>
                    <a:pt x="305" y="166"/>
                    <a:pt x="305" y="163"/>
                  </a:cubicBezTo>
                  <a:cubicBezTo>
                    <a:pt x="305" y="159"/>
                    <a:pt x="306" y="152"/>
                    <a:pt x="310" y="149"/>
                  </a:cubicBezTo>
                  <a:cubicBezTo>
                    <a:pt x="313" y="146"/>
                    <a:pt x="316" y="135"/>
                    <a:pt x="324" y="136"/>
                  </a:cubicBezTo>
                  <a:cubicBezTo>
                    <a:pt x="324" y="136"/>
                    <a:pt x="325" y="136"/>
                    <a:pt x="325" y="137"/>
                  </a:cubicBezTo>
                  <a:cubicBezTo>
                    <a:pt x="330" y="131"/>
                    <a:pt x="334" y="126"/>
                    <a:pt x="332" y="124"/>
                  </a:cubicBezTo>
                  <a:cubicBezTo>
                    <a:pt x="328" y="120"/>
                    <a:pt x="322" y="122"/>
                    <a:pt x="318" y="117"/>
                  </a:cubicBezTo>
                  <a:cubicBezTo>
                    <a:pt x="313" y="113"/>
                    <a:pt x="276" y="93"/>
                    <a:pt x="266" y="84"/>
                  </a:cubicBezTo>
                  <a:cubicBezTo>
                    <a:pt x="255" y="75"/>
                    <a:pt x="239" y="62"/>
                    <a:pt x="233" y="59"/>
                  </a:cubicBezTo>
                  <a:cubicBezTo>
                    <a:pt x="227" y="55"/>
                    <a:pt x="186" y="41"/>
                    <a:pt x="175" y="31"/>
                  </a:cubicBezTo>
                  <a:cubicBezTo>
                    <a:pt x="164" y="22"/>
                    <a:pt x="158" y="7"/>
                    <a:pt x="151" y="9"/>
                  </a:cubicBezTo>
                  <a:cubicBezTo>
                    <a:pt x="144" y="10"/>
                    <a:pt x="144" y="12"/>
                    <a:pt x="134" y="12"/>
                  </a:cubicBezTo>
                  <a:cubicBezTo>
                    <a:pt x="123" y="12"/>
                    <a:pt x="103" y="3"/>
                    <a:pt x="98" y="2"/>
                  </a:cubicBezTo>
                  <a:cubicBezTo>
                    <a:pt x="92" y="1"/>
                    <a:pt x="88" y="19"/>
                    <a:pt x="76" y="13"/>
                  </a:cubicBezTo>
                  <a:cubicBezTo>
                    <a:pt x="66" y="9"/>
                    <a:pt x="63" y="2"/>
                    <a:pt x="53" y="0"/>
                  </a:cubicBezTo>
                  <a:cubicBezTo>
                    <a:pt x="52" y="3"/>
                    <a:pt x="46" y="10"/>
                    <a:pt x="44" y="14"/>
                  </a:cubicBezTo>
                  <a:cubicBezTo>
                    <a:pt x="40" y="21"/>
                    <a:pt x="38" y="25"/>
                    <a:pt x="33" y="27"/>
                  </a:cubicBezTo>
                  <a:cubicBezTo>
                    <a:pt x="28" y="29"/>
                    <a:pt x="27" y="28"/>
                    <a:pt x="22" y="26"/>
                  </a:cubicBezTo>
                  <a:cubicBezTo>
                    <a:pt x="17" y="25"/>
                    <a:pt x="18" y="29"/>
                    <a:pt x="15" y="33"/>
                  </a:cubicBezTo>
                  <a:cubicBezTo>
                    <a:pt x="12" y="37"/>
                    <a:pt x="6" y="38"/>
                    <a:pt x="3" y="42"/>
                  </a:cubicBezTo>
                  <a:cubicBezTo>
                    <a:pt x="0" y="47"/>
                    <a:pt x="20" y="46"/>
                    <a:pt x="30" y="46"/>
                  </a:cubicBezTo>
                  <a:cubicBezTo>
                    <a:pt x="40" y="47"/>
                    <a:pt x="43" y="46"/>
                    <a:pt x="48" y="51"/>
                  </a:cubicBezTo>
                  <a:cubicBezTo>
                    <a:pt x="53" y="56"/>
                    <a:pt x="66" y="64"/>
                    <a:pt x="66" y="67"/>
                  </a:cubicBezTo>
                  <a:cubicBezTo>
                    <a:pt x="67" y="69"/>
                    <a:pt x="65" y="75"/>
                    <a:pt x="62" y="77"/>
                  </a:cubicBezTo>
                  <a:cubicBezTo>
                    <a:pt x="60" y="79"/>
                    <a:pt x="58" y="86"/>
                    <a:pt x="60" y="90"/>
                  </a:cubicBezTo>
                  <a:cubicBezTo>
                    <a:pt x="61" y="94"/>
                    <a:pt x="73" y="95"/>
                    <a:pt x="79" y="91"/>
                  </a:cubicBezTo>
                  <a:cubicBezTo>
                    <a:pt x="85" y="86"/>
                    <a:pt x="96" y="92"/>
                    <a:pt x="102" y="95"/>
                  </a:cubicBezTo>
                  <a:cubicBezTo>
                    <a:pt x="107" y="97"/>
                    <a:pt x="110" y="99"/>
                    <a:pt x="110" y="105"/>
                  </a:cubicBezTo>
                  <a:cubicBezTo>
                    <a:pt x="110" y="112"/>
                    <a:pt x="120" y="114"/>
                    <a:pt x="121" y="117"/>
                  </a:cubicBezTo>
                  <a:cubicBezTo>
                    <a:pt x="122" y="120"/>
                    <a:pt x="121" y="119"/>
                    <a:pt x="117" y="123"/>
                  </a:cubicBezTo>
                  <a:cubicBezTo>
                    <a:pt x="113" y="127"/>
                    <a:pt x="120" y="127"/>
                    <a:pt x="121" y="135"/>
                  </a:cubicBezTo>
                  <a:cubicBezTo>
                    <a:pt x="121" y="137"/>
                    <a:pt x="121" y="138"/>
                    <a:pt x="120" y="139"/>
                  </a:cubicBezTo>
                  <a:cubicBezTo>
                    <a:pt x="127" y="144"/>
                    <a:pt x="134" y="148"/>
                    <a:pt x="140" y="148"/>
                  </a:cubicBezTo>
                  <a:cubicBezTo>
                    <a:pt x="152" y="148"/>
                    <a:pt x="161" y="155"/>
                    <a:pt x="161" y="159"/>
                  </a:cubicBezTo>
                  <a:close/>
                </a:path>
              </a:pathLst>
            </a:custGeom>
            <a:solidFill>
              <a:srgbClr val="2E3092"/>
            </a:solidFill>
            <a:ln w="9525">
              <a:solidFill>
                <a:schemeClr val="bg1"/>
              </a:solidFill>
              <a:round/>
              <a:headEnd/>
              <a:tailEnd/>
            </a:ln>
          </p:spPr>
          <p:txBody>
            <a:bodyPr/>
            <a:lstStyle/>
            <a:p>
              <a:endParaRPr lang="en-US"/>
            </a:p>
          </p:txBody>
        </p:sp>
        <p:sp>
          <p:nvSpPr>
            <p:cNvPr id="74" name="Freeform 75"/>
            <p:cNvSpPr>
              <a:spLocks/>
            </p:cNvSpPr>
            <p:nvPr/>
          </p:nvSpPr>
          <p:spPr bwMode="gray">
            <a:xfrm>
              <a:off x="4301" y="1828"/>
              <a:ext cx="218" cy="245"/>
            </a:xfrm>
            <a:custGeom>
              <a:avLst/>
              <a:gdLst>
                <a:gd name="T0" fmla="*/ 2 w 386"/>
                <a:gd name="T1" fmla="*/ 50 h 298"/>
                <a:gd name="T2" fmla="*/ 2 w 386"/>
                <a:gd name="T3" fmla="*/ 48 h 298"/>
                <a:gd name="T4" fmla="*/ 2 w 386"/>
                <a:gd name="T5" fmla="*/ 45 h 298"/>
                <a:gd name="T6" fmla="*/ 2 w 386"/>
                <a:gd name="T7" fmla="*/ 43 h 298"/>
                <a:gd name="T8" fmla="*/ 2 w 386"/>
                <a:gd name="T9" fmla="*/ 40 h 298"/>
                <a:gd name="T10" fmla="*/ 2 w 386"/>
                <a:gd name="T11" fmla="*/ 35 h 298"/>
                <a:gd name="T12" fmla="*/ 2 w 386"/>
                <a:gd name="T13" fmla="*/ 31 h 298"/>
                <a:gd name="T14" fmla="*/ 2 w 386"/>
                <a:gd name="T15" fmla="*/ 25 h 298"/>
                <a:gd name="T16" fmla="*/ 2 w 386"/>
                <a:gd name="T17" fmla="*/ 25 h 298"/>
                <a:gd name="T18" fmla="*/ 2 w 386"/>
                <a:gd name="T19" fmla="*/ 21 h 298"/>
                <a:gd name="T20" fmla="*/ 2 w 386"/>
                <a:gd name="T21" fmla="*/ 18 h 298"/>
                <a:gd name="T22" fmla="*/ 2 w 386"/>
                <a:gd name="T23" fmla="*/ 17 h 298"/>
                <a:gd name="T24" fmla="*/ 2 w 386"/>
                <a:gd name="T25" fmla="*/ 8 h 298"/>
                <a:gd name="T26" fmla="*/ 2 w 386"/>
                <a:gd name="T27" fmla="*/ 2 h 298"/>
                <a:gd name="T28" fmla="*/ 1 w 386"/>
                <a:gd name="T29" fmla="*/ 2 h 298"/>
                <a:gd name="T30" fmla="*/ 1 w 386"/>
                <a:gd name="T31" fmla="*/ 5 h 298"/>
                <a:gd name="T32" fmla="*/ 1 w 386"/>
                <a:gd name="T33" fmla="*/ 7 h 298"/>
                <a:gd name="T34" fmla="*/ 1 w 386"/>
                <a:gd name="T35" fmla="*/ 10 h 298"/>
                <a:gd name="T36" fmla="*/ 1 w 386"/>
                <a:gd name="T37" fmla="*/ 12 h 298"/>
                <a:gd name="T38" fmla="*/ 1 w 386"/>
                <a:gd name="T39" fmla="*/ 13 h 298"/>
                <a:gd name="T40" fmla="*/ 1 w 386"/>
                <a:gd name="T41" fmla="*/ 12 h 298"/>
                <a:gd name="T42" fmla="*/ 1 w 386"/>
                <a:gd name="T43" fmla="*/ 11 h 298"/>
                <a:gd name="T44" fmla="*/ 1 w 386"/>
                <a:gd name="T45" fmla="*/ 11 h 298"/>
                <a:gd name="T46" fmla="*/ 1 w 386"/>
                <a:gd name="T47" fmla="*/ 13 h 298"/>
                <a:gd name="T48" fmla="*/ 1 w 386"/>
                <a:gd name="T49" fmla="*/ 17 h 298"/>
                <a:gd name="T50" fmla="*/ 1 w 386"/>
                <a:gd name="T51" fmla="*/ 21 h 298"/>
                <a:gd name="T52" fmla="*/ 1 w 386"/>
                <a:gd name="T53" fmla="*/ 24 h 298"/>
                <a:gd name="T54" fmla="*/ 1 w 386"/>
                <a:gd name="T55" fmla="*/ 25 h 298"/>
                <a:gd name="T56" fmla="*/ 1 w 386"/>
                <a:gd name="T57" fmla="*/ 29 h 298"/>
                <a:gd name="T58" fmla="*/ 1 w 386"/>
                <a:gd name="T59" fmla="*/ 31 h 298"/>
                <a:gd name="T60" fmla="*/ 1 w 386"/>
                <a:gd name="T61" fmla="*/ 32 h 298"/>
                <a:gd name="T62" fmla="*/ 1 w 386"/>
                <a:gd name="T63" fmla="*/ 35 h 298"/>
                <a:gd name="T64" fmla="*/ 1 w 386"/>
                <a:gd name="T65" fmla="*/ 38 h 298"/>
                <a:gd name="T66" fmla="*/ 1 w 386"/>
                <a:gd name="T67" fmla="*/ 42 h 298"/>
                <a:gd name="T68" fmla="*/ 1 w 386"/>
                <a:gd name="T69" fmla="*/ 44 h 298"/>
                <a:gd name="T70" fmla="*/ 1 w 386"/>
                <a:gd name="T71" fmla="*/ 45 h 298"/>
                <a:gd name="T72" fmla="*/ 2 w 386"/>
                <a:gd name="T73" fmla="*/ 46 h 298"/>
                <a:gd name="T74" fmla="*/ 2 w 386"/>
                <a:gd name="T75" fmla="*/ 48 h 298"/>
                <a:gd name="T76" fmla="*/ 2 w 386"/>
                <a:gd name="T77" fmla="*/ 49 h 29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86"/>
                <a:gd name="T118" fmla="*/ 0 h 298"/>
                <a:gd name="T119" fmla="*/ 386 w 386"/>
                <a:gd name="T120" fmla="*/ 298 h 29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86" h="298">
                  <a:moveTo>
                    <a:pt x="315" y="295"/>
                  </a:moveTo>
                  <a:cubicBezTo>
                    <a:pt x="325" y="292"/>
                    <a:pt x="324" y="286"/>
                    <a:pt x="335" y="290"/>
                  </a:cubicBezTo>
                  <a:cubicBezTo>
                    <a:pt x="345" y="294"/>
                    <a:pt x="361" y="294"/>
                    <a:pt x="363" y="292"/>
                  </a:cubicBezTo>
                  <a:cubicBezTo>
                    <a:pt x="364" y="291"/>
                    <a:pt x="369" y="284"/>
                    <a:pt x="373" y="276"/>
                  </a:cubicBezTo>
                  <a:cubicBezTo>
                    <a:pt x="373" y="276"/>
                    <a:pt x="373" y="276"/>
                    <a:pt x="373" y="276"/>
                  </a:cubicBezTo>
                  <a:cubicBezTo>
                    <a:pt x="372" y="272"/>
                    <a:pt x="378" y="270"/>
                    <a:pt x="375" y="266"/>
                  </a:cubicBezTo>
                  <a:cubicBezTo>
                    <a:pt x="373" y="262"/>
                    <a:pt x="369" y="261"/>
                    <a:pt x="373" y="258"/>
                  </a:cubicBezTo>
                  <a:cubicBezTo>
                    <a:pt x="376" y="256"/>
                    <a:pt x="379" y="256"/>
                    <a:pt x="374" y="251"/>
                  </a:cubicBezTo>
                  <a:cubicBezTo>
                    <a:pt x="368" y="246"/>
                    <a:pt x="365" y="242"/>
                    <a:pt x="363" y="239"/>
                  </a:cubicBezTo>
                  <a:cubicBezTo>
                    <a:pt x="361" y="235"/>
                    <a:pt x="370" y="239"/>
                    <a:pt x="366" y="235"/>
                  </a:cubicBezTo>
                  <a:cubicBezTo>
                    <a:pt x="362" y="231"/>
                    <a:pt x="350" y="224"/>
                    <a:pt x="348" y="220"/>
                  </a:cubicBezTo>
                  <a:cubicBezTo>
                    <a:pt x="346" y="216"/>
                    <a:pt x="344" y="211"/>
                    <a:pt x="347" y="206"/>
                  </a:cubicBezTo>
                  <a:cubicBezTo>
                    <a:pt x="349" y="201"/>
                    <a:pt x="351" y="189"/>
                    <a:pt x="356" y="187"/>
                  </a:cubicBezTo>
                  <a:cubicBezTo>
                    <a:pt x="361" y="185"/>
                    <a:pt x="369" y="185"/>
                    <a:pt x="369" y="182"/>
                  </a:cubicBezTo>
                  <a:cubicBezTo>
                    <a:pt x="369" y="178"/>
                    <a:pt x="367" y="164"/>
                    <a:pt x="372" y="160"/>
                  </a:cubicBezTo>
                  <a:cubicBezTo>
                    <a:pt x="377" y="156"/>
                    <a:pt x="380" y="149"/>
                    <a:pt x="381" y="148"/>
                  </a:cubicBezTo>
                  <a:cubicBezTo>
                    <a:pt x="383" y="147"/>
                    <a:pt x="385" y="150"/>
                    <a:pt x="386" y="148"/>
                  </a:cubicBezTo>
                  <a:cubicBezTo>
                    <a:pt x="386" y="148"/>
                    <a:pt x="386" y="145"/>
                    <a:pt x="385" y="143"/>
                  </a:cubicBezTo>
                  <a:cubicBezTo>
                    <a:pt x="379" y="143"/>
                    <a:pt x="374" y="143"/>
                    <a:pt x="373" y="143"/>
                  </a:cubicBezTo>
                  <a:cubicBezTo>
                    <a:pt x="368" y="143"/>
                    <a:pt x="361" y="130"/>
                    <a:pt x="352" y="127"/>
                  </a:cubicBezTo>
                  <a:cubicBezTo>
                    <a:pt x="343" y="124"/>
                    <a:pt x="340" y="117"/>
                    <a:pt x="339" y="112"/>
                  </a:cubicBezTo>
                  <a:cubicBezTo>
                    <a:pt x="337" y="106"/>
                    <a:pt x="323" y="106"/>
                    <a:pt x="319" y="107"/>
                  </a:cubicBezTo>
                  <a:cubicBezTo>
                    <a:pt x="315" y="108"/>
                    <a:pt x="305" y="94"/>
                    <a:pt x="301" y="91"/>
                  </a:cubicBezTo>
                  <a:cubicBezTo>
                    <a:pt x="297" y="88"/>
                    <a:pt x="291" y="95"/>
                    <a:pt x="284" y="97"/>
                  </a:cubicBezTo>
                  <a:cubicBezTo>
                    <a:pt x="277" y="99"/>
                    <a:pt x="280" y="80"/>
                    <a:pt x="280" y="74"/>
                  </a:cubicBezTo>
                  <a:cubicBezTo>
                    <a:pt x="280" y="68"/>
                    <a:pt x="259" y="52"/>
                    <a:pt x="257" y="47"/>
                  </a:cubicBezTo>
                  <a:cubicBezTo>
                    <a:pt x="255" y="42"/>
                    <a:pt x="266" y="24"/>
                    <a:pt x="266" y="20"/>
                  </a:cubicBezTo>
                  <a:cubicBezTo>
                    <a:pt x="266" y="16"/>
                    <a:pt x="257" y="9"/>
                    <a:pt x="245" y="9"/>
                  </a:cubicBezTo>
                  <a:cubicBezTo>
                    <a:pt x="239" y="9"/>
                    <a:pt x="232" y="5"/>
                    <a:pt x="225" y="0"/>
                  </a:cubicBezTo>
                  <a:cubicBezTo>
                    <a:pt x="221" y="4"/>
                    <a:pt x="210" y="2"/>
                    <a:pt x="209" y="4"/>
                  </a:cubicBezTo>
                  <a:cubicBezTo>
                    <a:pt x="208" y="8"/>
                    <a:pt x="185" y="16"/>
                    <a:pt x="184" y="22"/>
                  </a:cubicBezTo>
                  <a:cubicBezTo>
                    <a:pt x="182" y="27"/>
                    <a:pt x="186" y="26"/>
                    <a:pt x="191" y="26"/>
                  </a:cubicBezTo>
                  <a:cubicBezTo>
                    <a:pt x="195" y="26"/>
                    <a:pt x="198" y="34"/>
                    <a:pt x="198" y="40"/>
                  </a:cubicBezTo>
                  <a:cubicBezTo>
                    <a:pt x="198" y="47"/>
                    <a:pt x="194" y="43"/>
                    <a:pt x="190" y="43"/>
                  </a:cubicBezTo>
                  <a:cubicBezTo>
                    <a:pt x="186" y="43"/>
                    <a:pt x="185" y="46"/>
                    <a:pt x="184" y="49"/>
                  </a:cubicBezTo>
                  <a:cubicBezTo>
                    <a:pt x="184" y="51"/>
                    <a:pt x="175" y="51"/>
                    <a:pt x="172" y="53"/>
                  </a:cubicBezTo>
                  <a:cubicBezTo>
                    <a:pt x="168" y="54"/>
                    <a:pt x="159" y="76"/>
                    <a:pt x="158" y="78"/>
                  </a:cubicBezTo>
                  <a:cubicBezTo>
                    <a:pt x="157" y="79"/>
                    <a:pt x="152" y="76"/>
                    <a:pt x="149" y="73"/>
                  </a:cubicBezTo>
                  <a:cubicBezTo>
                    <a:pt x="146" y="70"/>
                    <a:pt x="148" y="75"/>
                    <a:pt x="144" y="78"/>
                  </a:cubicBezTo>
                  <a:cubicBezTo>
                    <a:pt x="141" y="82"/>
                    <a:pt x="132" y="79"/>
                    <a:pt x="128" y="77"/>
                  </a:cubicBezTo>
                  <a:cubicBezTo>
                    <a:pt x="124" y="74"/>
                    <a:pt x="114" y="65"/>
                    <a:pt x="111" y="61"/>
                  </a:cubicBezTo>
                  <a:cubicBezTo>
                    <a:pt x="107" y="57"/>
                    <a:pt x="97" y="67"/>
                    <a:pt x="94" y="70"/>
                  </a:cubicBezTo>
                  <a:cubicBezTo>
                    <a:pt x="91" y="72"/>
                    <a:pt x="87" y="65"/>
                    <a:pt x="82" y="61"/>
                  </a:cubicBezTo>
                  <a:cubicBezTo>
                    <a:pt x="77" y="58"/>
                    <a:pt x="76" y="61"/>
                    <a:pt x="66" y="63"/>
                  </a:cubicBezTo>
                  <a:cubicBezTo>
                    <a:pt x="57" y="65"/>
                    <a:pt x="58" y="66"/>
                    <a:pt x="54" y="69"/>
                  </a:cubicBezTo>
                  <a:cubicBezTo>
                    <a:pt x="49" y="72"/>
                    <a:pt x="44" y="65"/>
                    <a:pt x="42" y="61"/>
                  </a:cubicBezTo>
                  <a:cubicBezTo>
                    <a:pt x="40" y="57"/>
                    <a:pt x="39" y="62"/>
                    <a:pt x="36" y="66"/>
                  </a:cubicBezTo>
                  <a:cubicBezTo>
                    <a:pt x="34" y="70"/>
                    <a:pt x="36" y="70"/>
                    <a:pt x="37" y="75"/>
                  </a:cubicBezTo>
                  <a:cubicBezTo>
                    <a:pt x="38" y="79"/>
                    <a:pt x="46" y="83"/>
                    <a:pt x="49" y="87"/>
                  </a:cubicBezTo>
                  <a:cubicBezTo>
                    <a:pt x="53" y="91"/>
                    <a:pt x="54" y="101"/>
                    <a:pt x="54" y="104"/>
                  </a:cubicBezTo>
                  <a:cubicBezTo>
                    <a:pt x="54" y="106"/>
                    <a:pt x="51" y="105"/>
                    <a:pt x="48" y="107"/>
                  </a:cubicBezTo>
                  <a:cubicBezTo>
                    <a:pt x="45" y="109"/>
                    <a:pt x="44" y="116"/>
                    <a:pt x="42" y="119"/>
                  </a:cubicBezTo>
                  <a:cubicBezTo>
                    <a:pt x="40" y="122"/>
                    <a:pt x="29" y="121"/>
                    <a:pt x="23" y="123"/>
                  </a:cubicBezTo>
                  <a:cubicBezTo>
                    <a:pt x="18" y="126"/>
                    <a:pt x="20" y="132"/>
                    <a:pt x="15" y="136"/>
                  </a:cubicBezTo>
                  <a:cubicBezTo>
                    <a:pt x="9" y="139"/>
                    <a:pt x="9" y="138"/>
                    <a:pt x="4" y="142"/>
                  </a:cubicBezTo>
                  <a:cubicBezTo>
                    <a:pt x="0" y="146"/>
                    <a:pt x="9" y="143"/>
                    <a:pt x="13" y="146"/>
                  </a:cubicBezTo>
                  <a:cubicBezTo>
                    <a:pt x="17" y="150"/>
                    <a:pt x="31" y="155"/>
                    <a:pt x="39" y="155"/>
                  </a:cubicBezTo>
                  <a:cubicBezTo>
                    <a:pt x="48" y="155"/>
                    <a:pt x="52" y="164"/>
                    <a:pt x="58" y="165"/>
                  </a:cubicBezTo>
                  <a:cubicBezTo>
                    <a:pt x="64" y="166"/>
                    <a:pt x="65" y="170"/>
                    <a:pt x="68" y="172"/>
                  </a:cubicBezTo>
                  <a:cubicBezTo>
                    <a:pt x="71" y="174"/>
                    <a:pt x="73" y="179"/>
                    <a:pt x="73" y="183"/>
                  </a:cubicBezTo>
                  <a:cubicBezTo>
                    <a:pt x="73" y="186"/>
                    <a:pt x="79" y="184"/>
                    <a:pt x="81" y="184"/>
                  </a:cubicBezTo>
                  <a:cubicBezTo>
                    <a:pt x="84" y="184"/>
                    <a:pt x="86" y="185"/>
                    <a:pt x="90" y="187"/>
                  </a:cubicBezTo>
                  <a:cubicBezTo>
                    <a:pt x="94" y="189"/>
                    <a:pt x="95" y="188"/>
                    <a:pt x="101" y="193"/>
                  </a:cubicBezTo>
                  <a:cubicBezTo>
                    <a:pt x="106" y="197"/>
                    <a:pt x="111" y="202"/>
                    <a:pt x="115" y="206"/>
                  </a:cubicBezTo>
                  <a:cubicBezTo>
                    <a:pt x="119" y="211"/>
                    <a:pt x="118" y="207"/>
                    <a:pt x="122" y="207"/>
                  </a:cubicBezTo>
                  <a:cubicBezTo>
                    <a:pt x="125" y="206"/>
                    <a:pt x="137" y="216"/>
                    <a:pt x="139" y="221"/>
                  </a:cubicBezTo>
                  <a:cubicBezTo>
                    <a:pt x="142" y="225"/>
                    <a:pt x="143" y="226"/>
                    <a:pt x="148" y="227"/>
                  </a:cubicBezTo>
                  <a:cubicBezTo>
                    <a:pt x="154" y="228"/>
                    <a:pt x="160" y="238"/>
                    <a:pt x="168" y="242"/>
                  </a:cubicBezTo>
                  <a:cubicBezTo>
                    <a:pt x="175" y="246"/>
                    <a:pt x="172" y="246"/>
                    <a:pt x="176" y="248"/>
                  </a:cubicBezTo>
                  <a:cubicBezTo>
                    <a:pt x="181" y="250"/>
                    <a:pt x="182" y="249"/>
                    <a:pt x="185" y="252"/>
                  </a:cubicBezTo>
                  <a:cubicBezTo>
                    <a:pt x="189" y="255"/>
                    <a:pt x="198" y="254"/>
                    <a:pt x="207" y="254"/>
                  </a:cubicBezTo>
                  <a:cubicBezTo>
                    <a:pt x="216" y="253"/>
                    <a:pt x="215" y="262"/>
                    <a:pt x="219" y="266"/>
                  </a:cubicBezTo>
                  <a:cubicBezTo>
                    <a:pt x="223" y="270"/>
                    <a:pt x="225" y="264"/>
                    <a:pt x="228" y="262"/>
                  </a:cubicBezTo>
                  <a:cubicBezTo>
                    <a:pt x="232" y="259"/>
                    <a:pt x="236" y="268"/>
                    <a:pt x="241" y="271"/>
                  </a:cubicBezTo>
                  <a:cubicBezTo>
                    <a:pt x="247" y="275"/>
                    <a:pt x="248" y="271"/>
                    <a:pt x="252" y="269"/>
                  </a:cubicBezTo>
                  <a:cubicBezTo>
                    <a:pt x="256" y="266"/>
                    <a:pt x="258" y="269"/>
                    <a:pt x="258" y="274"/>
                  </a:cubicBezTo>
                  <a:cubicBezTo>
                    <a:pt x="258" y="279"/>
                    <a:pt x="264" y="283"/>
                    <a:pt x="266" y="287"/>
                  </a:cubicBezTo>
                  <a:cubicBezTo>
                    <a:pt x="272" y="286"/>
                    <a:pt x="277" y="285"/>
                    <a:pt x="281" y="284"/>
                  </a:cubicBezTo>
                  <a:cubicBezTo>
                    <a:pt x="291" y="280"/>
                    <a:pt x="306" y="298"/>
                    <a:pt x="315" y="295"/>
                  </a:cubicBezTo>
                  <a:close/>
                </a:path>
              </a:pathLst>
            </a:custGeom>
            <a:solidFill>
              <a:srgbClr val="2E3092"/>
            </a:solidFill>
            <a:ln w="9525">
              <a:solidFill>
                <a:schemeClr val="bg1"/>
              </a:solidFill>
              <a:round/>
              <a:headEnd/>
              <a:tailEnd/>
            </a:ln>
          </p:spPr>
          <p:txBody>
            <a:bodyPr/>
            <a:lstStyle/>
            <a:p>
              <a:endParaRPr lang="en-US"/>
            </a:p>
          </p:txBody>
        </p:sp>
        <p:sp>
          <p:nvSpPr>
            <p:cNvPr id="75" name="Freeform 76"/>
            <p:cNvSpPr>
              <a:spLocks/>
            </p:cNvSpPr>
            <p:nvPr/>
          </p:nvSpPr>
          <p:spPr bwMode="gray">
            <a:xfrm>
              <a:off x="4488" y="1348"/>
              <a:ext cx="87" cy="165"/>
            </a:xfrm>
            <a:custGeom>
              <a:avLst/>
              <a:gdLst>
                <a:gd name="T0" fmla="*/ 1 w 153"/>
                <a:gd name="T1" fmla="*/ 31 h 201"/>
                <a:gd name="T2" fmla="*/ 1 w 153"/>
                <a:gd name="T3" fmla="*/ 28 h 201"/>
                <a:gd name="T4" fmla="*/ 1 w 153"/>
                <a:gd name="T5" fmla="*/ 25 h 201"/>
                <a:gd name="T6" fmla="*/ 1 w 153"/>
                <a:gd name="T7" fmla="*/ 17 h 201"/>
                <a:gd name="T8" fmla="*/ 1 w 153"/>
                <a:gd name="T9" fmla="*/ 14 h 201"/>
                <a:gd name="T10" fmla="*/ 1 w 153"/>
                <a:gd name="T11" fmla="*/ 11 h 201"/>
                <a:gd name="T12" fmla="*/ 1 w 153"/>
                <a:gd name="T13" fmla="*/ 7 h 201"/>
                <a:gd name="T14" fmla="*/ 1 w 153"/>
                <a:gd name="T15" fmla="*/ 9 h 201"/>
                <a:gd name="T16" fmla="*/ 1 w 153"/>
                <a:gd name="T17" fmla="*/ 5 h 201"/>
                <a:gd name="T18" fmla="*/ 1 w 153"/>
                <a:gd name="T19" fmla="*/ 2 h 201"/>
                <a:gd name="T20" fmla="*/ 1 w 153"/>
                <a:gd name="T21" fmla="*/ 2 h 201"/>
                <a:gd name="T22" fmla="*/ 1 w 153"/>
                <a:gd name="T23" fmla="*/ 6 h 201"/>
                <a:gd name="T24" fmla="*/ 1 w 153"/>
                <a:gd name="T25" fmla="*/ 9 h 201"/>
                <a:gd name="T26" fmla="*/ 1 w 153"/>
                <a:gd name="T27" fmla="*/ 14 h 201"/>
                <a:gd name="T28" fmla="*/ 0 w 153"/>
                <a:gd name="T29" fmla="*/ 21 h 201"/>
                <a:gd name="T30" fmla="*/ 1 w 153"/>
                <a:gd name="T31" fmla="*/ 28 h 201"/>
                <a:gd name="T32" fmla="*/ 1 w 153"/>
                <a:gd name="T33" fmla="*/ 29 h 201"/>
                <a:gd name="T34" fmla="*/ 1 w 153"/>
                <a:gd name="T35" fmla="*/ 27 h 201"/>
                <a:gd name="T36" fmla="*/ 1 w 153"/>
                <a:gd name="T37" fmla="*/ 26 h 201"/>
                <a:gd name="T38" fmla="*/ 1 w 153"/>
                <a:gd name="T39" fmla="*/ 33 h 201"/>
                <a:gd name="T40" fmla="*/ 1 w 153"/>
                <a:gd name="T41" fmla="*/ 34 h 201"/>
                <a:gd name="T42" fmla="*/ 1 w 153"/>
                <a:gd name="T43" fmla="*/ 31 h 20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3"/>
                <a:gd name="T67" fmla="*/ 0 h 201"/>
                <a:gd name="T68" fmla="*/ 153 w 153"/>
                <a:gd name="T69" fmla="*/ 201 h 20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3" h="201">
                  <a:moveTo>
                    <a:pt x="99" y="183"/>
                  </a:moveTo>
                  <a:cubicBezTo>
                    <a:pt x="101" y="179"/>
                    <a:pt x="109" y="168"/>
                    <a:pt x="123" y="166"/>
                  </a:cubicBezTo>
                  <a:cubicBezTo>
                    <a:pt x="123" y="155"/>
                    <a:pt x="125" y="146"/>
                    <a:pt x="128" y="143"/>
                  </a:cubicBezTo>
                  <a:cubicBezTo>
                    <a:pt x="132" y="138"/>
                    <a:pt x="153" y="120"/>
                    <a:pt x="150" y="106"/>
                  </a:cubicBezTo>
                  <a:cubicBezTo>
                    <a:pt x="148" y="92"/>
                    <a:pt x="141" y="95"/>
                    <a:pt x="141" y="85"/>
                  </a:cubicBezTo>
                  <a:cubicBezTo>
                    <a:pt x="141" y="75"/>
                    <a:pt x="130" y="74"/>
                    <a:pt x="126" y="66"/>
                  </a:cubicBezTo>
                  <a:cubicBezTo>
                    <a:pt x="122" y="58"/>
                    <a:pt x="121" y="43"/>
                    <a:pt x="118" y="44"/>
                  </a:cubicBezTo>
                  <a:cubicBezTo>
                    <a:pt x="114" y="44"/>
                    <a:pt x="83" y="65"/>
                    <a:pt x="68" y="58"/>
                  </a:cubicBezTo>
                  <a:cubicBezTo>
                    <a:pt x="52" y="52"/>
                    <a:pt x="63" y="40"/>
                    <a:pt x="58" y="32"/>
                  </a:cubicBezTo>
                  <a:cubicBezTo>
                    <a:pt x="52" y="25"/>
                    <a:pt x="63" y="8"/>
                    <a:pt x="54" y="4"/>
                  </a:cubicBezTo>
                  <a:cubicBezTo>
                    <a:pt x="46" y="0"/>
                    <a:pt x="40" y="12"/>
                    <a:pt x="33" y="12"/>
                  </a:cubicBezTo>
                  <a:cubicBezTo>
                    <a:pt x="28" y="12"/>
                    <a:pt x="22" y="28"/>
                    <a:pt x="14" y="33"/>
                  </a:cubicBezTo>
                  <a:cubicBezTo>
                    <a:pt x="19" y="41"/>
                    <a:pt x="24" y="49"/>
                    <a:pt x="25" y="56"/>
                  </a:cubicBezTo>
                  <a:cubicBezTo>
                    <a:pt x="26" y="68"/>
                    <a:pt x="15" y="72"/>
                    <a:pt x="8" y="83"/>
                  </a:cubicBezTo>
                  <a:cubicBezTo>
                    <a:pt x="0" y="94"/>
                    <a:pt x="0" y="124"/>
                    <a:pt x="0" y="129"/>
                  </a:cubicBezTo>
                  <a:cubicBezTo>
                    <a:pt x="1" y="134"/>
                    <a:pt x="10" y="158"/>
                    <a:pt x="14" y="165"/>
                  </a:cubicBezTo>
                  <a:cubicBezTo>
                    <a:pt x="15" y="167"/>
                    <a:pt x="15" y="169"/>
                    <a:pt x="15" y="171"/>
                  </a:cubicBezTo>
                  <a:cubicBezTo>
                    <a:pt x="18" y="166"/>
                    <a:pt x="21" y="162"/>
                    <a:pt x="23" y="160"/>
                  </a:cubicBezTo>
                  <a:cubicBezTo>
                    <a:pt x="28" y="155"/>
                    <a:pt x="39" y="148"/>
                    <a:pt x="48" y="153"/>
                  </a:cubicBezTo>
                  <a:cubicBezTo>
                    <a:pt x="56" y="158"/>
                    <a:pt x="48" y="177"/>
                    <a:pt x="57" y="196"/>
                  </a:cubicBezTo>
                  <a:cubicBezTo>
                    <a:pt x="58" y="198"/>
                    <a:pt x="59" y="200"/>
                    <a:pt x="60" y="201"/>
                  </a:cubicBezTo>
                  <a:cubicBezTo>
                    <a:pt x="77" y="195"/>
                    <a:pt x="97" y="187"/>
                    <a:pt x="99" y="183"/>
                  </a:cubicBezTo>
                  <a:close/>
                </a:path>
              </a:pathLst>
            </a:custGeom>
            <a:solidFill>
              <a:srgbClr val="2E3092"/>
            </a:solidFill>
            <a:ln w="9525">
              <a:solidFill>
                <a:schemeClr val="bg1"/>
              </a:solidFill>
              <a:round/>
              <a:headEnd/>
              <a:tailEnd/>
            </a:ln>
          </p:spPr>
          <p:txBody>
            <a:bodyPr/>
            <a:lstStyle/>
            <a:p>
              <a:endParaRPr lang="en-US"/>
            </a:p>
          </p:txBody>
        </p:sp>
        <p:sp>
          <p:nvSpPr>
            <p:cNvPr id="76" name="Freeform 77"/>
            <p:cNvSpPr>
              <a:spLocks/>
            </p:cNvSpPr>
            <p:nvPr/>
          </p:nvSpPr>
          <p:spPr bwMode="gray">
            <a:xfrm>
              <a:off x="4522" y="1484"/>
              <a:ext cx="53" cy="65"/>
            </a:xfrm>
            <a:custGeom>
              <a:avLst/>
              <a:gdLst>
                <a:gd name="T0" fmla="*/ 1 w 93"/>
                <a:gd name="T1" fmla="*/ 10 h 78"/>
                <a:gd name="T2" fmla="*/ 1 w 93"/>
                <a:gd name="T3" fmla="*/ 3 h 78"/>
                <a:gd name="T4" fmla="*/ 1 w 93"/>
                <a:gd name="T5" fmla="*/ 0 h 78"/>
                <a:gd name="T6" fmla="*/ 1 w 93"/>
                <a:gd name="T7" fmla="*/ 3 h 78"/>
                <a:gd name="T8" fmla="*/ 0 w 93"/>
                <a:gd name="T9" fmla="*/ 7 h 78"/>
                <a:gd name="T10" fmla="*/ 1 w 93"/>
                <a:gd name="T11" fmla="*/ 12 h 78"/>
                <a:gd name="T12" fmla="*/ 1 w 93"/>
                <a:gd name="T13" fmla="*/ 14 h 78"/>
                <a:gd name="T14" fmla="*/ 1 w 93"/>
                <a:gd name="T15" fmla="*/ 15 h 78"/>
                <a:gd name="T16" fmla="*/ 1 w 93"/>
                <a:gd name="T17" fmla="*/ 10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3"/>
                <a:gd name="T28" fmla="*/ 0 h 78"/>
                <a:gd name="T29" fmla="*/ 93 w 93"/>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3" h="78">
                  <a:moveTo>
                    <a:pt x="92" y="54"/>
                  </a:moveTo>
                  <a:cubicBezTo>
                    <a:pt x="91" y="50"/>
                    <a:pt x="62" y="33"/>
                    <a:pt x="62" y="17"/>
                  </a:cubicBezTo>
                  <a:cubicBezTo>
                    <a:pt x="62" y="11"/>
                    <a:pt x="62" y="6"/>
                    <a:pt x="63" y="0"/>
                  </a:cubicBezTo>
                  <a:cubicBezTo>
                    <a:pt x="49" y="2"/>
                    <a:pt x="41" y="13"/>
                    <a:pt x="39" y="17"/>
                  </a:cubicBezTo>
                  <a:cubicBezTo>
                    <a:pt x="37" y="21"/>
                    <a:pt x="17" y="29"/>
                    <a:pt x="0" y="35"/>
                  </a:cubicBezTo>
                  <a:cubicBezTo>
                    <a:pt x="7" y="51"/>
                    <a:pt x="15" y="62"/>
                    <a:pt x="30" y="66"/>
                  </a:cubicBezTo>
                  <a:cubicBezTo>
                    <a:pt x="47" y="70"/>
                    <a:pt x="69" y="70"/>
                    <a:pt x="72" y="74"/>
                  </a:cubicBezTo>
                  <a:cubicBezTo>
                    <a:pt x="72" y="75"/>
                    <a:pt x="73" y="77"/>
                    <a:pt x="75" y="78"/>
                  </a:cubicBezTo>
                  <a:cubicBezTo>
                    <a:pt x="82" y="69"/>
                    <a:pt x="93" y="58"/>
                    <a:pt x="92" y="54"/>
                  </a:cubicBezTo>
                  <a:close/>
                </a:path>
              </a:pathLst>
            </a:custGeom>
            <a:solidFill>
              <a:srgbClr val="2E3092"/>
            </a:solidFill>
            <a:ln w="9525">
              <a:solidFill>
                <a:schemeClr val="bg1"/>
              </a:solidFill>
              <a:round/>
              <a:headEnd/>
              <a:tailEnd/>
            </a:ln>
          </p:spPr>
          <p:txBody>
            <a:bodyPr/>
            <a:lstStyle/>
            <a:p>
              <a:endParaRPr lang="en-US"/>
            </a:p>
          </p:txBody>
        </p:sp>
        <p:sp>
          <p:nvSpPr>
            <p:cNvPr id="77" name="Freeform 78"/>
            <p:cNvSpPr>
              <a:spLocks/>
            </p:cNvSpPr>
            <p:nvPr/>
          </p:nvSpPr>
          <p:spPr bwMode="gray">
            <a:xfrm>
              <a:off x="4535" y="1607"/>
              <a:ext cx="47" cy="53"/>
            </a:xfrm>
            <a:custGeom>
              <a:avLst/>
              <a:gdLst>
                <a:gd name="T0" fmla="*/ 1 w 82"/>
                <a:gd name="T1" fmla="*/ 0 h 64"/>
                <a:gd name="T2" fmla="*/ 0 w 82"/>
                <a:gd name="T3" fmla="*/ 3 h 64"/>
                <a:gd name="T4" fmla="*/ 1 w 82"/>
                <a:gd name="T5" fmla="*/ 7 h 64"/>
                <a:gd name="T6" fmla="*/ 1 w 82"/>
                <a:gd name="T7" fmla="*/ 10 h 64"/>
                <a:gd name="T8" fmla="*/ 1 w 82"/>
                <a:gd name="T9" fmla="*/ 10 h 64"/>
                <a:gd name="T10" fmla="*/ 1 w 82"/>
                <a:gd name="T11" fmla="*/ 10 h 64"/>
                <a:gd name="T12" fmla="*/ 1 w 82"/>
                <a:gd name="T13" fmla="*/ 5 h 64"/>
                <a:gd name="T14" fmla="*/ 1 w 82"/>
                <a:gd name="T15" fmla="*/ 2 h 64"/>
                <a:gd name="T16" fmla="*/ 1 w 82"/>
                <a:gd name="T17" fmla="*/ 0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2"/>
                <a:gd name="T28" fmla="*/ 0 h 64"/>
                <a:gd name="T29" fmla="*/ 82 w 82"/>
                <a:gd name="T30" fmla="*/ 64 h 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2" h="64">
                  <a:moveTo>
                    <a:pt x="9" y="0"/>
                  </a:moveTo>
                  <a:cubicBezTo>
                    <a:pt x="7" y="6"/>
                    <a:pt x="0" y="11"/>
                    <a:pt x="0" y="17"/>
                  </a:cubicBezTo>
                  <a:cubicBezTo>
                    <a:pt x="0" y="25"/>
                    <a:pt x="14" y="35"/>
                    <a:pt x="18" y="41"/>
                  </a:cubicBezTo>
                  <a:cubicBezTo>
                    <a:pt x="21" y="45"/>
                    <a:pt x="23" y="47"/>
                    <a:pt x="23" y="54"/>
                  </a:cubicBezTo>
                  <a:cubicBezTo>
                    <a:pt x="29" y="53"/>
                    <a:pt x="35" y="53"/>
                    <a:pt x="40" y="53"/>
                  </a:cubicBezTo>
                  <a:cubicBezTo>
                    <a:pt x="52" y="55"/>
                    <a:pt x="75" y="64"/>
                    <a:pt x="79" y="52"/>
                  </a:cubicBezTo>
                  <a:cubicBezTo>
                    <a:pt x="82" y="44"/>
                    <a:pt x="80" y="33"/>
                    <a:pt x="81" y="25"/>
                  </a:cubicBezTo>
                  <a:cubicBezTo>
                    <a:pt x="64" y="18"/>
                    <a:pt x="43" y="13"/>
                    <a:pt x="38" y="13"/>
                  </a:cubicBezTo>
                  <a:cubicBezTo>
                    <a:pt x="33" y="13"/>
                    <a:pt x="20" y="5"/>
                    <a:pt x="9" y="0"/>
                  </a:cubicBezTo>
                  <a:close/>
                </a:path>
              </a:pathLst>
            </a:custGeom>
            <a:solidFill>
              <a:srgbClr val="2E3092"/>
            </a:solidFill>
            <a:ln w="9525">
              <a:solidFill>
                <a:schemeClr val="bg1"/>
              </a:solidFill>
              <a:round/>
              <a:headEnd/>
              <a:tailEnd/>
            </a:ln>
          </p:spPr>
          <p:txBody>
            <a:bodyPr/>
            <a:lstStyle/>
            <a:p>
              <a:endParaRPr lang="en-US"/>
            </a:p>
          </p:txBody>
        </p:sp>
        <p:sp>
          <p:nvSpPr>
            <p:cNvPr id="78" name="Freeform 79"/>
            <p:cNvSpPr>
              <a:spLocks/>
            </p:cNvSpPr>
            <p:nvPr/>
          </p:nvSpPr>
          <p:spPr bwMode="gray">
            <a:xfrm>
              <a:off x="4489" y="1469"/>
              <a:ext cx="66" cy="125"/>
            </a:xfrm>
            <a:custGeom>
              <a:avLst/>
              <a:gdLst>
                <a:gd name="T0" fmla="*/ 1 w 115"/>
                <a:gd name="T1" fmla="*/ 23 h 151"/>
                <a:gd name="T2" fmla="*/ 1 w 115"/>
                <a:gd name="T3" fmla="*/ 16 h 151"/>
                <a:gd name="T4" fmla="*/ 1 w 115"/>
                <a:gd name="T5" fmla="*/ 15 h 151"/>
                <a:gd name="T6" fmla="*/ 1 w 115"/>
                <a:gd name="T7" fmla="*/ 8 h 151"/>
                <a:gd name="T8" fmla="*/ 1 w 115"/>
                <a:gd name="T9" fmla="*/ 2 h 151"/>
                <a:gd name="T10" fmla="*/ 1 w 115"/>
                <a:gd name="T11" fmla="*/ 2 h 151"/>
                <a:gd name="T12" fmla="*/ 1 w 115"/>
                <a:gd name="T13" fmla="*/ 4 h 151"/>
                <a:gd name="T14" fmla="*/ 1 w 115"/>
                <a:gd name="T15" fmla="*/ 7 h 151"/>
                <a:gd name="T16" fmla="*/ 1 w 115"/>
                <a:gd name="T17" fmla="*/ 16 h 151"/>
                <a:gd name="T18" fmla="*/ 1 w 115"/>
                <a:gd name="T19" fmla="*/ 26 h 151"/>
                <a:gd name="T20" fmla="*/ 1 w 115"/>
                <a:gd name="T21" fmla="*/ 26 h 151"/>
                <a:gd name="T22" fmla="*/ 1 w 115"/>
                <a:gd name="T23" fmla="*/ 26 h 151"/>
                <a:gd name="T24" fmla="*/ 1 w 115"/>
                <a:gd name="T25" fmla="*/ 27 h 151"/>
                <a:gd name="T26" fmla="*/ 1 w 115"/>
                <a:gd name="T27" fmla="*/ 25 h 151"/>
                <a:gd name="T28" fmla="*/ 1 w 115"/>
                <a:gd name="T29" fmla="*/ 23 h 1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5"/>
                <a:gd name="T46" fmla="*/ 0 h 151"/>
                <a:gd name="T47" fmla="*/ 115 w 115"/>
                <a:gd name="T48" fmla="*/ 151 h 1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5" h="151">
                  <a:moveTo>
                    <a:pt x="114" y="129"/>
                  </a:moveTo>
                  <a:cubicBezTo>
                    <a:pt x="115" y="122"/>
                    <a:pt x="108" y="103"/>
                    <a:pt x="105" y="87"/>
                  </a:cubicBezTo>
                  <a:cubicBezTo>
                    <a:pt x="100" y="86"/>
                    <a:pt x="94" y="85"/>
                    <a:pt x="88" y="84"/>
                  </a:cubicBezTo>
                  <a:cubicBezTo>
                    <a:pt x="72" y="80"/>
                    <a:pt x="64" y="66"/>
                    <a:pt x="55" y="48"/>
                  </a:cubicBezTo>
                  <a:cubicBezTo>
                    <a:pt x="46" y="29"/>
                    <a:pt x="54" y="10"/>
                    <a:pt x="46" y="5"/>
                  </a:cubicBezTo>
                  <a:cubicBezTo>
                    <a:pt x="37" y="0"/>
                    <a:pt x="26" y="7"/>
                    <a:pt x="21" y="12"/>
                  </a:cubicBezTo>
                  <a:cubicBezTo>
                    <a:pt x="19" y="14"/>
                    <a:pt x="16" y="18"/>
                    <a:pt x="13" y="23"/>
                  </a:cubicBezTo>
                  <a:cubicBezTo>
                    <a:pt x="13" y="28"/>
                    <a:pt x="8" y="33"/>
                    <a:pt x="6" y="39"/>
                  </a:cubicBezTo>
                  <a:cubicBezTo>
                    <a:pt x="4" y="46"/>
                    <a:pt x="0" y="73"/>
                    <a:pt x="2" y="89"/>
                  </a:cubicBezTo>
                  <a:cubicBezTo>
                    <a:pt x="5" y="105"/>
                    <a:pt x="51" y="131"/>
                    <a:pt x="51" y="138"/>
                  </a:cubicBezTo>
                  <a:cubicBezTo>
                    <a:pt x="51" y="140"/>
                    <a:pt x="51" y="142"/>
                    <a:pt x="51" y="145"/>
                  </a:cubicBezTo>
                  <a:cubicBezTo>
                    <a:pt x="57" y="145"/>
                    <a:pt x="63" y="144"/>
                    <a:pt x="66" y="144"/>
                  </a:cubicBezTo>
                  <a:cubicBezTo>
                    <a:pt x="70" y="144"/>
                    <a:pt x="74" y="147"/>
                    <a:pt x="79" y="151"/>
                  </a:cubicBezTo>
                  <a:cubicBezTo>
                    <a:pt x="84" y="145"/>
                    <a:pt x="90" y="138"/>
                    <a:pt x="92" y="135"/>
                  </a:cubicBezTo>
                  <a:cubicBezTo>
                    <a:pt x="97" y="129"/>
                    <a:pt x="114" y="138"/>
                    <a:pt x="114" y="129"/>
                  </a:cubicBezTo>
                  <a:close/>
                </a:path>
              </a:pathLst>
            </a:custGeom>
            <a:solidFill>
              <a:srgbClr val="2E3092"/>
            </a:solidFill>
            <a:ln w="9525">
              <a:solidFill>
                <a:schemeClr val="bg1"/>
              </a:solidFill>
              <a:round/>
              <a:headEnd/>
              <a:tailEnd/>
            </a:ln>
          </p:spPr>
          <p:txBody>
            <a:bodyPr/>
            <a:lstStyle/>
            <a:p>
              <a:endParaRPr lang="en-US"/>
            </a:p>
          </p:txBody>
        </p:sp>
        <p:sp>
          <p:nvSpPr>
            <p:cNvPr id="79" name="Freeform 80"/>
            <p:cNvSpPr>
              <a:spLocks/>
            </p:cNvSpPr>
            <p:nvPr/>
          </p:nvSpPr>
          <p:spPr bwMode="gray">
            <a:xfrm>
              <a:off x="4534" y="1542"/>
              <a:ext cx="125" cy="86"/>
            </a:xfrm>
            <a:custGeom>
              <a:avLst/>
              <a:gdLst>
                <a:gd name="T0" fmla="*/ 1 w 220"/>
                <a:gd name="T1" fmla="*/ 6 h 105"/>
                <a:gd name="T2" fmla="*/ 1 w 220"/>
                <a:gd name="T3" fmla="*/ 6 h 105"/>
                <a:gd name="T4" fmla="*/ 1 w 220"/>
                <a:gd name="T5" fmla="*/ 5 h 105"/>
                <a:gd name="T6" fmla="*/ 1 w 220"/>
                <a:gd name="T7" fmla="*/ 2 h 105"/>
                <a:gd name="T8" fmla="*/ 1 w 220"/>
                <a:gd name="T9" fmla="*/ 2 h 105"/>
                <a:gd name="T10" fmla="*/ 1 w 220"/>
                <a:gd name="T11" fmla="*/ 3 h 105"/>
                <a:gd name="T12" fmla="*/ 1 w 220"/>
                <a:gd name="T13" fmla="*/ 2 h 105"/>
                <a:gd name="T14" fmla="*/ 1 w 220"/>
                <a:gd name="T15" fmla="*/ 4 h 105"/>
                <a:gd name="T16" fmla="*/ 1 w 220"/>
                <a:gd name="T17" fmla="*/ 9 h 105"/>
                <a:gd name="T18" fmla="*/ 1 w 220"/>
                <a:gd name="T19" fmla="*/ 5 h 105"/>
                <a:gd name="T20" fmla="*/ 1 w 220"/>
                <a:gd name="T21" fmla="*/ 3 h 105"/>
                <a:gd name="T22" fmla="*/ 1 w 220"/>
                <a:gd name="T23" fmla="*/ 2 h 105"/>
                <a:gd name="T24" fmla="*/ 1 w 220"/>
                <a:gd name="T25" fmla="*/ 2 h 105"/>
                <a:gd name="T26" fmla="*/ 1 w 220"/>
                <a:gd name="T27" fmla="*/ 0 h 105"/>
                <a:gd name="T28" fmla="*/ 1 w 220"/>
                <a:gd name="T29" fmla="*/ 7 h 105"/>
                <a:gd name="T30" fmla="*/ 1 w 220"/>
                <a:gd name="T31" fmla="*/ 7 h 105"/>
                <a:gd name="T32" fmla="*/ 0 w 220"/>
                <a:gd name="T33" fmla="*/ 11 h 105"/>
                <a:gd name="T34" fmla="*/ 1 w 220"/>
                <a:gd name="T35" fmla="*/ 12 h 105"/>
                <a:gd name="T36" fmla="*/ 1 w 220"/>
                <a:gd name="T37" fmla="*/ 13 h 105"/>
                <a:gd name="T38" fmla="*/ 1 w 220"/>
                <a:gd name="T39" fmla="*/ 16 h 105"/>
                <a:gd name="T40" fmla="*/ 1 w 220"/>
                <a:gd name="T41" fmla="*/ 16 h 105"/>
                <a:gd name="T42" fmla="*/ 1 w 220"/>
                <a:gd name="T43" fmla="*/ 16 h 105"/>
                <a:gd name="T44" fmla="*/ 1 w 220"/>
                <a:gd name="T45" fmla="*/ 14 h 105"/>
                <a:gd name="T46" fmla="*/ 1 w 220"/>
                <a:gd name="T47" fmla="*/ 16 h 105"/>
                <a:gd name="T48" fmla="*/ 1 w 220"/>
                <a:gd name="T49" fmla="*/ 16 h 105"/>
                <a:gd name="T50" fmla="*/ 1 w 220"/>
                <a:gd name="T51" fmla="*/ 16 h 105"/>
                <a:gd name="T52" fmla="*/ 1 w 220"/>
                <a:gd name="T53" fmla="*/ 16 h 105"/>
                <a:gd name="T54" fmla="*/ 1 w 220"/>
                <a:gd name="T55" fmla="*/ 13 h 105"/>
                <a:gd name="T56" fmla="*/ 1 w 220"/>
                <a:gd name="T57" fmla="*/ 6 h 10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20"/>
                <a:gd name="T88" fmla="*/ 0 h 105"/>
                <a:gd name="T89" fmla="*/ 220 w 220"/>
                <a:gd name="T90" fmla="*/ 105 h 10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20" h="105">
                  <a:moveTo>
                    <a:pt x="219" y="37"/>
                  </a:moveTo>
                  <a:cubicBezTo>
                    <a:pt x="217" y="33"/>
                    <a:pt x="203" y="44"/>
                    <a:pt x="199" y="39"/>
                  </a:cubicBezTo>
                  <a:cubicBezTo>
                    <a:pt x="195" y="35"/>
                    <a:pt x="203" y="34"/>
                    <a:pt x="197" y="27"/>
                  </a:cubicBezTo>
                  <a:cubicBezTo>
                    <a:pt x="190" y="21"/>
                    <a:pt x="187" y="19"/>
                    <a:pt x="187" y="15"/>
                  </a:cubicBezTo>
                  <a:cubicBezTo>
                    <a:pt x="187" y="10"/>
                    <a:pt x="191" y="2"/>
                    <a:pt x="183" y="4"/>
                  </a:cubicBezTo>
                  <a:cubicBezTo>
                    <a:pt x="174" y="6"/>
                    <a:pt x="166" y="24"/>
                    <a:pt x="161" y="19"/>
                  </a:cubicBezTo>
                  <a:cubicBezTo>
                    <a:pt x="155" y="15"/>
                    <a:pt x="156" y="5"/>
                    <a:pt x="147" y="5"/>
                  </a:cubicBezTo>
                  <a:cubicBezTo>
                    <a:pt x="137" y="5"/>
                    <a:pt x="123" y="13"/>
                    <a:pt x="118" y="23"/>
                  </a:cubicBezTo>
                  <a:cubicBezTo>
                    <a:pt x="113" y="33"/>
                    <a:pt x="106" y="53"/>
                    <a:pt x="97" y="50"/>
                  </a:cubicBezTo>
                  <a:cubicBezTo>
                    <a:pt x="87" y="47"/>
                    <a:pt x="81" y="33"/>
                    <a:pt x="73" y="30"/>
                  </a:cubicBezTo>
                  <a:cubicBezTo>
                    <a:pt x="64" y="27"/>
                    <a:pt x="45" y="25"/>
                    <a:pt x="48" y="18"/>
                  </a:cubicBezTo>
                  <a:cubicBezTo>
                    <a:pt x="49" y="16"/>
                    <a:pt x="51" y="13"/>
                    <a:pt x="54" y="9"/>
                  </a:cubicBezTo>
                  <a:cubicBezTo>
                    <a:pt x="52" y="8"/>
                    <a:pt x="51" y="6"/>
                    <a:pt x="51" y="5"/>
                  </a:cubicBezTo>
                  <a:cubicBezTo>
                    <a:pt x="49" y="2"/>
                    <a:pt x="38" y="1"/>
                    <a:pt x="26" y="0"/>
                  </a:cubicBezTo>
                  <a:cubicBezTo>
                    <a:pt x="29" y="16"/>
                    <a:pt x="36" y="35"/>
                    <a:pt x="35" y="42"/>
                  </a:cubicBezTo>
                  <a:cubicBezTo>
                    <a:pt x="35" y="51"/>
                    <a:pt x="18" y="42"/>
                    <a:pt x="13" y="48"/>
                  </a:cubicBezTo>
                  <a:cubicBezTo>
                    <a:pt x="11" y="51"/>
                    <a:pt x="5" y="58"/>
                    <a:pt x="0" y="64"/>
                  </a:cubicBezTo>
                  <a:cubicBezTo>
                    <a:pt x="3" y="67"/>
                    <a:pt x="6" y="70"/>
                    <a:pt x="9" y="73"/>
                  </a:cubicBezTo>
                  <a:cubicBezTo>
                    <a:pt x="12" y="75"/>
                    <a:pt x="12" y="78"/>
                    <a:pt x="10" y="80"/>
                  </a:cubicBezTo>
                  <a:cubicBezTo>
                    <a:pt x="21" y="85"/>
                    <a:pt x="34" y="93"/>
                    <a:pt x="39" y="93"/>
                  </a:cubicBezTo>
                  <a:cubicBezTo>
                    <a:pt x="44" y="93"/>
                    <a:pt x="65" y="98"/>
                    <a:pt x="82" y="105"/>
                  </a:cubicBezTo>
                  <a:cubicBezTo>
                    <a:pt x="82" y="100"/>
                    <a:pt x="83" y="96"/>
                    <a:pt x="85" y="93"/>
                  </a:cubicBezTo>
                  <a:cubicBezTo>
                    <a:pt x="93" y="87"/>
                    <a:pt x="108" y="85"/>
                    <a:pt x="115" y="87"/>
                  </a:cubicBezTo>
                  <a:cubicBezTo>
                    <a:pt x="120" y="89"/>
                    <a:pt x="123" y="91"/>
                    <a:pt x="126" y="95"/>
                  </a:cubicBezTo>
                  <a:cubicBezTo>
                    <a:pt x="127" y="93"/>
                    <a:pt x="128" y="92"/>
                    <a:pt x="129" y="91"/>
                  </a:cubicBezTo>
                  <a:cubicBezTo>
                    <a:pt x="131" y="89"/>
                    <a:pt x="163" y="101"/>
                    <a:pt x="171" y="100"/>
                  </a:cubicBezTo>
                  <a:cubicBezTo>
                    <a:pt x="179" y="99"/>
                    <a:pt x="188" y="96"/>
                    <a:pt x="194" y="96"/>
                  </a:cubicBezTo>
                  <a:cubicBezTo>
                    <a:pt x="200" y="96"/>
                    <a:pt x="211" y="91"/>
                    <a:pt x="213" y="83"/>
                  </a:cubicBezTo>
                  <a:cubicBezTo>
                    <a:pt x="214" y="75"/>
                    <a:pt x="220" y="42"/>
                    <a:pt x="219" y="37"/>
                  </a:cubicBezTo>
                  <a:close/>
                </a:path>
              </a:pathLst>
            </a:custGeom>
            <a:solidFill>
              <a:srgbClr val="2E3092"/>
            </a:solidFill>
            <a:ln w="9525">
              <a:solidFill>
                <a:schemeClr val="bg1"/>
              </a:solidFill>
              <a:round/>
              <a:headEnd/>
              <a:tailEnd/>
            </a:ln>
          </p:spPr>
          <p:txBody>
            <a:bodyPr/>
            <a:lstStyle/>
            <a:p>
              <a:endParaRPr lang="en-US"/>
            </a:p>
          </p:txBody>
        </p:sp>
        <p:sp>
          <p:nvSpPr>
            <p:cNvPr id="80" name="Freeform 81"/>
            <p:cNvSpPr>
              <a:spLocks/>
            </p:cNvSpPr>
            <p:nvPr/>
          </p:nvSpPr>
          <p:spPr bwMode="gray">
            <a:xfrm>
              <a:off x="4533" y="1650"/>
              <a:ext cx="39" cy="60"/>
            </a:xfrm>
            <a:custGeom>
              <a:avLst/>
              <a:gdLst>
                <a:gd name="T0" fmla="*/ 1 w 71"/>
                <a:gd name="T1" fmla="*/ 9 h 73"/>
                <a:gd name="T2" fmla="*/ 1 w 71"/>
                <a:gd name="T3" fmla="*/ 7 h 73"/>
                <a:gd name="T4" fmla="*/ 1 w 71"/>
                <a:gd name="T5" fmla="*/ 2 h 73"/>
                <a:gd name="T6" fmla="*/ 1 w 71"/>
                <a:gd name="T7" fmla="*/ 2 h 73"/>
                <a:gd name="T8" fmla="*/ 1 w 71"/>
                <a:gd name="T9" fmla="*/ 1 h 73"/>
                <a:gd name="T10" fmla="*/ 1 w 71"/>
                <a:gd name="T11" fmla="*/ 2 h 73"/>
                <a:gd name="T12" fmla="*/ 0 w 71"/>
                <a:gd name="T13" fmla="*/ 5 h 73"/>
                <a:gd name="T14" fmla="*/ 0 w 71"/>
                <a:gd name="T15" fmla="*/ 5 h 73"/>
                <a:gd name="T16" fmla="*/ 1 w 71"/>
                <a:gd name="T17" fmla="*/ 6 h 73"/>
                <a:gd name="T18" fmla="*/ 1 w 71"/>
                <a:gd name="T19" fmla="*/ 6 h 73"/>
                <a:gd name="T20" fmla="*/ 1 w 71"/>
                <a:gd name="T21" fmla="*/ 6 h 73"/>
                <a:gd name="T22" fmla="*/ 1 w 71"/>
                <a:gd name="T23" fmla="*/ 7 h 73"/>
                <a:gd name="T24" fmla="*/ 1 w 71"/>
                <a:gd name="T25" fmla="*/ 7 h 73"/>
                <a:gd name="T26" fmla="*/ 1 w 71"/>
                <a:gd name="T27" fmla="*/ 12 h 73"/>
                <a:gd name="T28" fmla="*/ 1 w 71"/>
                <a:gd name="T29" fmla="*/ 12 h 73"/>
                <a:gd name="T30" fmla="*/ 1 w 71"/>
                <a:gd name="T31" fmla="*/ 12 h 73"/>
                <a:gd name="T32" fmla="*/ 1 w 71"/>
                <a:gd name="T33" fmla="*/ 9 h 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1"/>
                <a:gd name="T52" fmla="*/ 0 h 73"/>
                <a:gd name="T53" fmla="*/ 71 w 71"/>
                <a:gd name="T54" fmla="*/ 73 h 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1" h="73">
                  <a:moveTo>
                    <a:pt x="57" y="50"/>
                  </a:moveTo>
                  <a:cubicBezTo>
                    <a:pt x="50" y="46"/>
                    <a:pt x="44" y="41"/>
                    <a:pt x="46" y="36"/>
                  </a:cubicBezTo>
                  <a:cubicBezTo>
                    <a:pt x="47" y="31"/>
                    <a:pt x="58" y="18"/>
                    <a:pt x="54" y="13"/>
                  </a:cubicBezTo>
                  <a:cubicBezTo>
                    <a:pt x="53" y="12"/>
                    <a:pt x="50" y="7"/>
                    <a:pt x="48" y="2"/>
                  </a:cubicBezTo>
                  <a:cubicBezTo>
                    <a:pt x="46" y="2"/>
                    <a:pt x="45" y="1"/>
                    <a:pt x="44" y="1"/>
                  </a:cubicBezTo>
                  <a:cubicBezTo>
                    <a:pt x="32" y="0"/>
                    <a:pt x="12" y="4"/>
                    <a:pt x="8" y="8"/>
                  </a:cubicBezTo>
                  <a:cubicBezTo>
                    <a:pt x="6" y="10"/>
                    <a:pt x="3" y="17"/>
                    <a:pt x="0" y="25"/>
                  </a:cubicBezTo>
                  <a:cubicBezTo>
                    <a:pt x="0" y="25"/>
                    <a:pt x="0" y="25"/>
                    <a:pt x="0" y="25"/>
                  </a:cubicBezTo>
                  <a:cubicBezTo>
                    <a:pt x="2" y="26"/>
                    <a:pt x="3" y="29"/>
                    <a:pt x="4" y="31"/>
                  </a:cubicBezTo>
                  <a:cubicBezTo>
                    <a:pt x="4" y="31"/>
                    <a:pt x="4" y="31"/>
                    <a:pt x="4" y="32"/>
                  </a:cubicBezTo>
                  <a:cubicBezTo>
                    <a:pt x="5" y="33"/>
                    <a:pt x="5" y="34"/>
                    <a:pt x="5" y="35"/>
                  </a:cubicBezTo>
                  <a:cubicBezTo>
                    <a:pt x="5" y="35"/>
                    <a:pt x="5" y="35"/>
                    <a:pt x="5" y="36"/>
                  </a:cubicBezTo>
                  <a:cubicBezTo>
                    <a:pt x="6" y="37"/>
                    <a:pt x="6" y="38"/>
                    <a:pt x="6" y="40"/>
                  </a:cubicBezTo>
                  <a:cubicBezTo>
                    <a:pt x="6" y="49"/>
                    <a:pt x="20" y="62"/>
                    <a:pt x="29" y="69"/>
                  </a:cubicBezTo>
                  <a:cubicBezTo>
                    <a:pt x="41" y="71"/>
                    <a:pt x="56" y="73"/>
                    <a:pt x="60" y="71"/>
                  </a:cubicBezTo>
                  <a:cubicBezTo>
                    <a:pt x="63" y="69"/>
                    <a:pt x="67" y="67"/>
                    <a:pt x="71" y="66"/>
                  </a:cubicBezTo>
                  <a:cubicBezTo>
                    <a:pt x="66" y="59"/>
                    <a:pt x="61" y="52"/>
                    <a:pt x="57" y="50"/>
                  </a:cubicBezTo>
                  <a:close/>
                </a:path>
              </a:pathLst>
            </a:custGeom>
            <a:solidFill>
              <a:srgbClr val="2E3092"/>
            </a:solidFill>
            <a:ln w="9525">
              <a:solidFill>
                <a:schemeClr val="bg1"/>
              </a:solidFill>
              <a:round/>
              <a:headEnd/>
              <a:tailEnd/>
            </a:ln>
          </p:spPr>
          <p:txBody>
            <a:bodyPr/>
            <a:lstStyle/>
            <a:p>
              <a:endParaRPr lang="en-US"/>
            </a:p>
          </p:txBody>
        </p:sp>
        <p:sp>
          <p:nvSpPr>
            <p:cNvPr id="81" name="Freeform 82"/>
            <p:cNvSpPr>
              <a:spLocks/>
            </p:cNvSpPr>
            <p:nvPr/>
          </p:nvSpPr>
          <p:spPr bwMode="gray">
            <a:xfrm>
              <a:off x="4558" y="1611"/>
              <a:ext cx="53" cy="93"/>
            </a:xfrm>
            <a:custGeom>
              <a:avLst/>
              <a:gdLst>
                <a:gd name="T0" fmla="*/ 1 w 94"/>
                <a:gd name="T1" fmla="*/ 6 h 113"/>
                <a:gd name="T2" fmla="*/ 1 w 94"/>
                <a:gd name="T3" fmla="*/ 2 h 113"/>
                <a:gd name="T4" fmla="*/ 1 w 94"/>
                <a:gd name="T5" fmla="*/ 2 h 113"/>
                <a:gd name="T6" fmla="*/ 1 w 94"/>
                <a:gd name="T7" fmla="*/ 2 h 113"/>
                <a:gd name="T8" fmla="*/ 1 w 94"/>
                <a:gd name="T9" fmla="*/ 8 h 113"/>
                <a:gd name="T10" fmla="*/ 1 w 94"/>
                <a:gd name="T11" fmla="*/ 8 h 113"/>
                <a:gd name="T12" fmla="*/ 1 w 94"/>
                <a:gd name="T13" fmla="*/ 10 h 113"/>
                <a:gd name="T14" fmla="*/ 1 w 94"/>
                <a:gd name="T15" fmla="*/ 14 h 113"/>
                <a:gd name="T16" fmla="*/ 1 w 94"/>
                <a:gd name="T17" fmla="*/ 17 h 113"/>
                <a:gd name="T18" fmla="*/ 1 w 94"/>
                <a:gd name="T19" fmla="*/ 20 h 113"/>
                <a:gd name="T20" fmla="*/ 1 w 94"/>
                <a:gd name="T21" fmla="*/ 20 h 113"/>
                <a:gd name="T22" fmla="*/ 1 w 94"/>
                <a:gd name="T23" fmla="*/ 17 h 113"/>
                <a:gd name="T24" fmla="*/ 1 w 94"/>
                <a:gd name="T25" fmla="*/ 12 h 113"/>
                <a:gd name="T26" fmla="*/ 1 w 94"/>
                <a:gd name="T27" fmla="*/ 10 h 113"/>
                <a:gd name="T28" fmla="*/ 1 w 94"/>
                <a:gd name="T29" fmla="*/ 7 h 113"/>
                <a:gd name="T30" fmla="*/ 1 w 94"/>
                <a:gd name="T31" fmla="*/ 6 h 1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4"/>
                <a:gd name="T49" fmla="*/ 0 h 113"/>
                <a:gd name="T50" fmla="*/ 94 w 94"/>
                <a:gd name="T51" fmla="*/ 113 h 1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4" h="113">
                  <a:moveTo>
                    <a:pt x="78" y="34"/>
                  </a:moveTo>
                  <a:cubicBezTo>
                    <a:pt x="75" y="29"/>
                    <a:pt x="81" y="16"/>
                    <a:pt x="85" y="10"/>
                  </a:cubicBezTo>
                  <a:cubicBezTo>
                    <a:pt x="82" y="6"/>
                    <a:pt x="79" y="4"/>
                    <a:pt x="74" y="2"/>
                  </a:cubicBezTo>
                  <a:cubicBezTo>
                    <a:pt x="67" y="0"/>
                    <a:pt x="52" y="2"/>
                    <a:pt x="44" y="8"/>
                  </a:cubicBezTo>
                  <a:cubicBezTo>
                    <a:pt x="37" y="15"/>
                    <a:pt x="43" y="35"/>
                    <a:pt x="39" y="47"/>
                  </a:cubicBezTo>
                  <a:cubicBezTo>
                    <a:pt x="35" y="58"/>
                    <a:pt x="16" y="51"/>
                    <a:pt x="4" y="49"/>
                  </a:cubicBezTo>
                  <a:cubicBezTo>
                    <a:pt x="6" y="54"/>
                    <a:pt x="9" y="59"/>
                    <a:pt x="10" y="60"/>
                  </a:cubicBezTo>
                  <a:cubicBezTo>
                    <a:pt x="14" y="65"/>
                    <a:pt x="3" y="78"/>
                    <a:pt x="2" y="83"/>
                  </a:cubicBezTo>
                  <a:cubicBezTo>
                    <a:pt x="0" y="88"/>
                    <a:pt x="6" y="93"/>
                    <a:pt x="13" y="97"/>
                  </a:cubicBezTo>
                  <a:cubicBezTo>
                    <a:pt x="17" y="99"/>
                    <a:pt x="22" y="106"/>
                    <a:pt x="27" y="113"/>
                  </a:cubicBezTo>
                  <a:cubicBezTo>
                    <a:pt x="31" y="111"/>
                    <a:pt x="35" y="110"/>
                    <a:pt x="40" y="110"/>
                  </a:cubicBezTo>
                  <a:cubicBezTo>
                    <a:pt x="51" y="110"/>
                    <a:pt x="78" y="104"/>
                    <a:pt x="78" y="98"/>
                  </a:cubicBezTo>
                  <a:cubicBezTo>
                    <a:pt x="78" y="93"/>
                    <a:pt x="76" y="71"/>
                    <a:pt x="80" y="68"/>
                  </a:cubicBezTo>
                  <a:cubicBezTo>
                    <a:pt x="83" y="64"/>
                    <a:pt x="92" y="60"/>
                    <a:pt x="92" y="55"/>
                  </a:cubicBezTo>
                  <a:cubicBezTo>
                    <a:pt x="92" y="52"/>
                    <a:pt x="93" y="47"/>
                    <a:pt x="94" y="42"/>
                  </a:cubicBezTo>
                  <a:cubicBezTo>
                    <a:pt x="86" y="39"/>
                    <a:pt x="79" y="36"/>
                    <a:pt x="78" y="34"/>
                  </a:cubicBezTo>
                  <a:close/>
                </a:path>
              </a:pathLst>
            </a:custGeom>
            <a:solidFill>
              <a:srgbClr val="2E3092"/>
            </a:solidFill>
            <a:ln w="9525">
              <a:solidFill>
                <a:schemeClr val="bg1"/>
              </a:solidFill>
              <a:round/>
              <a:headEnd/>
              <a:tailEnd/>
            </a:ln>
          </p:spPr>
          <p:txBody>
            <a:bodyPr/>
            <a:lstStyle/>
            <a:p>
              <a:endParaRPr lang="en-US"/>
            </a:p>
          </p:txBody>
        </p:sp>
        <p:sp>
          <p:nvSpPr>
            <p:cNvPr id="82" name="Freeform 83"/>
            <p:cNvSpPr>
              <a:spLocks/>
            </p:cNvSpPr>
            <p:nvPr/>
          </p:nvSpPr>
          <p:spPr bwMode="gray">
            <a:xfrm>
              <a:off x="4549" y="1700"/>
              <a:ext cx="66" cy="74"/>
            </a:xfrm>
            <a:custGeom>
              <a:avLst/>
              <a:gdLst>
                <a:gd name="T0" fmla="*/ 1 w 116"/>
                <a:gd name="T1" fmla="*/ 0 h 89"/>
                <a:gd name="T2" fmla="*/ 1 w 116"/>
                <a:gd name="T3" fmla="*/ 2 h 89"/>
                <a:gd name="T4" fmla="*/ 1 w 116"/>
                <a:gd name="T5" fmla="*/ 2 h 89"/>
                <a:gd name="T6" fmla="*/ 0 w 116"/>
                <a:gd name="T7" fmla="*/ 2 h 89"/>
                <a:gd name="T8" fmla="*/ 1 w 116"/>
                <a:gd name="T9" fmla="*/ 2 h 89"/>
                <a:gd name="T10" fmla="*/ 1 w 116"/>
                <a:gd name="T11" fmla="*/ 6 h 89"/>
                <a:gd name="T12" fmla="*/ 1 w 116"/>
                <a:gd name="T13" fmla="*/ 8 h 89"/>
                <a:gd name="T14" fmla="*/ 1 w 116"/>
                <a:gd name="T15" fmla="*/ 8 h 89"/>
                <a:gd name="T16" fmla="*/ 1 w 116"/>
                <a:gd name="T17" fmla="*/ 10 h 89"/>
                <a:gd name="T18" fmla="*/ 1 w 116"/>
                <a:gd name="T19" fmla="*/ 12 h 89"/>
                <a:gd name="T20" fmla="*/ 1 w 116"/>
                <a:gd name="T21" fmla="*/ 14 h 89"/>
                <a:gd name="T22" fmla="*/ 1 w 116"/>
                <a:gd name="T23" fmla="*/ 14 h 89"/>
                <a:gd name="T24" fmla="*/ 1 w 116"/>
                <a:gd name="T25" fmla="*/ 16 h 89"/>
                <a:gd name="T26" fmla="*/ 1 w 116"/>
                <a:gd name="T27" fmla="*/ 17 h 89"/>
                <a:gd name="T28" fmla="*/ 1 w 116"/>
                <a:gd name="T29" fmla="*/ 12 h 89"/>
                <a:gd name="T30" fmla="*/ 1 w 116"/>
                <a:gd name="T31" fmla="*/ 10 h 89"/>
                <a:gd name="T32" fmla="*/ 1 w 116"/>
                <a:gd name="T33" fmla="*/ 9 h 89"/>
                <a:gd name="T34" fmla="*/ 1 w 116"/>
                <a:gd name="T35" fmla="*/ 7 h 89"/>
                <a:gd name="T36" fmla="*/ 1 w 116"/>
                <a:gd name="T37" fmla="*/ 7 h 89"/>
                <a:gd name="T38" fmla="*/ 1 w 116"/>
                <a:gd name="T39" fmla="*/ 7 h 89"/>
                <a:gd name="T40" fmla="*/ 1 w 116"/>
                <a:gd name="T41" fmla="*/ 5 h 89"/>
                <a:gd name="T42" fmla="*/ 1 w 116"/>
                <a:gd name="T43" fmla="*/ 4 h 89"/>
                <a:gd name="T44" fmla="*/ 1 w 116"/>
                <a:gd name="T45" fmla="*/ 5 h 89"/>
                <a:gd name="T46" fmla="*/ 1 w 116"/>
                <a:gd name="T47" fmla="*/ 0 h 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6"/>
                <a:gd name="T73" fmla="*/ 0 h 89"/>
                <a:gd name="T74" fmla="*/ 116 w 116"/>
                <a:gd name="T75" fmla="*/ 89 h 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6" h="89">
                  <a:moveTo>
                    <a:pt x="73" y="0"/>
                  </a:moveTo>
                  <a:cubicBezTo>
                    <a:pt x="66" y="1"/>
                    <a:pt x="60" y="2"/>
                    <a:pt x="55" y="2"/>
                  </a:cubicBezTo>
                  <a:cubicBezTo>
                    <a:pt x="45" y="2"/>
                    <a:pt x="37" y="6"/>
                    <a:pt x="31" y="10"/>
                  </a:cubicBezTo>
                  <a:cubicBezTo>
                    <a:pt x="27" y="12"/>
                    <a:pt x="12" y="10"/>
                    <a:pt x="0" y="8"/>
                  </a:cubicBezTo>
                  <a:cubicBezTo>
                    <a:pt x="0" y="8"/>
                    <a:pt x="1" y="9"/>
                    <a:pt x="2" y="10"/>
                  </a:cubicBezTo>
                  <a:cubicBezTo>
                    <a:pt x="9" y="16"/>
                    <a:pt x="23" y="25"/>
                    <a:pt x="28" y="32"/>
                  </a:cubicBezTo>
                  <a:cubicBezTo>
                    <a:pt x="30" y="36"/>
                    <a:pt x="30" y="42"/>
                    <a:pt x="28" y="48"/>
                  </a:cubicBezTo>
                  <a:cubicBezTo>
                    <a:pt x="30" y="48"/>
                    <a:pt x="32" y="48"/>
                    <a:pt x="33" y="48"/>
                  </a:cubicBezTo>
                  <a:cubicBezTo>
                    <a:pt x="37" y="48"/>
                    <a:pt x="37" y="54"/>
                    <a:pt x="37" y="57"/>
                  </a:cubicBezTo>
                  <a:cubicBezTo>
                    <a:pt x="37" y="60"/>
                    <a:pt x="37" y="62"/>
                    <a:pt x="44" y="64"/>
                  </a:cubicBezTo>
                  <a:cubicBezTo>
                    <a:pt x="51" y="67"/>
                    <a:pt x="40" y="72"/>
                    <a:pt x="43" y="76"/>
                  </a:cubicBezTo>
                  <a:cubicBezTo>
                    <a:pt x="47" y="81"/>
                    <a:pt x="55" y="72"/>
                    <a:pt x="61" y="72"/>
                  </a:cubicBezTo>
                  <a:cubicBezTo>
                    <a:pt x="67" y="72"/>
                    <a:pt x="75" y="80"/>
                    <a:pt x="79" y="85"/>
                  </a:cubicBezTo>
                  <a:cubicBezTo>
                    <a:pt x="81" y="87"/>
                    <a:pt x="86" y="88"/>
                    <a:pt x="92" y="89"/>
                  </a:cubicBezTo>
                  <a:cubicBezTo>
                    <a:pt x="97" y="82"/>
                    <a:pt x="101" y="72"/>
                    <a:pt x="101" y="69"/>
                  </a:cubicBezTo>
                  <a:cubicBezTo>
                    <a:pt x="101" y="64"/>
                    <a:pt x="102" y="61"/>
                    <a:pt x="98" y="58"/>
                  </a:cubicBezTo>
                  <a:cubicBezTo>
                    <a:pt x="95" y="55"/>
                    <a:pt x="89" y="53"/>
                    <a:pt x="94" y="49"/>
                  </a:cubicBezTo>
                  <a:cubicBezTo>
                    <a:pt x="100" y="45"/>
                    <a:pt x="103" y="41"/>
                    <a:pt x="107" y="41"/>
                  </a:cubicBezTo>
                  <a:cubicBezTo>
                    <a:pt x="110" y="41"/>
                    <a:pt x="116" y="38"/>
                    <a:pt x="111" y="36"/>
                  </a:cubicBezTo>
                  <a:cubicBezTo>
                    <a:pt x="106" y="34"/>
                    <a:pt x="87" y="38"/>
                    <a:pt x="89" y="35"/>
                  </a:cubicBezTo>
                  <a:cubicBezTo>
                    <a:pt x="90" y="32"/>
                    <a:pt x="96" y="30"/>
                    <a:pt x="100" y="27"/>
                  </a:cubicBezTo>
                  <a:cubicBezTo>
                    <a:pt x="103" y="26"/>
                    <a:pt x="104" y="24"/>
                    <a:pt x="105" y="22"/>
                  </a:cubicBezTo>
                  <a:cubicBezTo>
                    <a:pt x="96" y="22"/>
                    <a:pt x="87" y="24"/>
                    <a:pt x="84" y="24"/>
                  </a:cubicBezTo>
                  <a:cubicBezTo>
                    <a:pt x="80" y="25"/>
                    <a:pt x="76" y="12"/>
                    <a:pt x="73" y="0"/>
                  </a:cubicBezTo>
                  <a:close/>
                </a:path>
              </a:pathLst>
            </a:custGeom>
            <a:solidFill>
              <a:srgbClr val="2E3092"/>
            </a:solidFill>
            <a:ln w="9525">
              <a:solidFill>
                <a:schemeClr val="bg1"/>
              </a:solidFill>
              <a:round/>
              <a:headEnd/>
              <a:tailEnd/>
            </a:ln>
          </p:spPr>
          <p:txBody>
            <a:bodyPr/>
            <a:lstStyle/>
            <a:p>
              <a:endParaRPr lang="en-US"/>
            </a:p>
          </p:txBody>
        </p:sp>
        <p:sp>
          <p:nvSpPr>
            <p:cNvPr id="83" name="Freeform 84"/>
            <p:cNvSpPr>
              <a:spLocks/>
            </p:cNvSpPr>
            <p:nvPr/>
          </p:nvSpPr>
          <p:spPr bwMode="gray">
            <a:xfrm>
              <a:off x="4590" y="1646"/>
              <a:ext cx="40" cy="75"/>
            </a:xfrm>
            <a:custGeom>
              <a:avLst/>
              <a:gdLst>
                <a:gd name="T0" fmla="*/ 1 w 69"/>
                <a:gd name="T1" fmla="*/ 10 h 91"/>
                <a:gd name="T2" fmla="*/ 1 w 69"/>
                <a:gd name="T3" fmla="*/ 8 h 91"/>
                <a:gd name="T4" fmla="*/ 1 w 69"/>
                <a:gd name="T5" fmla="*/ 7 h 91"/>
                <a:gd name="T6" fmla="*/ 1 w 69"/>
                <a:gd name="T7" fmla="*/ 5 h 91"/>
                <a:gd name="T8" fmla="*/ 1 w 69"/>
                <a:gd name="T9" fmla="*/ 3 h 91"/>
                <a:gd name="T10" fmla="*/ 1 w 69"/>
                <a:gd name="T11" fmla="*/ 2 h 91"/>
                <a:gd name="T12" fmla="*/ 1 w 69"/>
                <a:gd name="T13" fmla="*/ 2 h 91"/>
                <a:gd name="T14" fmla="*/ 1 w 69"/>
                <a:gd name="T15" fmla="*/ 0 h 91"/>
                <a:gd name="T16" fmla="*/ 1 w 69"/>
                <a:gd name="T17" fmla="*/ 2 h 91"/>
                <a:gd name="T18" fmla="*/ 1 w 69"/>
                <a:gd name="T19" fmla="*/ 5 h 91"/>
                <a:gd name="T20" fmla="*/ 1 w 69"/>
                <a:gd name="T21" fmla="*/ 10 h 91"/>
                <a:gd name="T22" fmla="*/ 0 w 69"/>
                <a:gd name="T23" fmla="*/ 12 h 91"/>
                <a:gd name="T24" fmla="*/ 1 w 69"/>
                <a:gd name="T25" fmla="*/ 16 h 91"/>
                <a:gd name="T26" fmla="*/ 1 w 69"/>
                <a:gd name="T27" fmla="*/ 15 h 91"/>
                <a:gd name="T28" fmla="*/ 1 w 69"/>
                <a:gd name="T29" fmla="*/ 14 h 91"/>
                <a:gd name="T30" fmla="*/ 1 w 69"/>
                <a:gd name="T31" fmla="*/ 14 h 91"/>
                <a:gd name="T32" fmla="*/ 1 w 69"/>
                <a:gd name="T33" fmla="*/ 12 h 91"/>
                <a:gd name="T34" fmla="*/ 1 w 69"/>
                <a:gd name="T35" fmla="*/ 12 h 91"/>
                <a:gd name="T36" fmla="*/ 1 w 69"/>
                <a:gd name="T37" fmla="*/ 10 h 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
                <a:gd name="T58" fmla="*/ 0 h 91"/>
                <a:gd name="T59" fmla="*/ 69 w 69"/>
                <a:gd name="T60" fmla="*/ 91 h 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 h="91">
                  <a:moveTo>
                    <a:pt x="64" y="57"/>
                  </a:moveTo>
                  <a:cubicBezTo>
                    <a:pt x="61" y="55"/>
                    <a:pt x="55" y="50"/>
                    <a:pt x="53" y="46"/>
                  </a:cubicBezTo>
                  <a:cubicBezTo>
                    <a:pt x="51" y="43"/>
                    <a:pt x="54" y="41"/>
                    <a:pt x="54" y="36"/>
                  </a:cubicBezTo>
                  <a:cubicBezTo>
                    <a:pt x="54" y="31"/>
                    <a:pt x="49" y="29"/>
                    <a:pt x="54" y="27"/>
                  </a:cubicBezTo>
                  <a:cubicBezTo>
                    <a:pt x="58" y="24"/>
                    <a:pt x="62" y="24"/>
                    <a:pt x="61" y="19"/>
                  </a:cubicBezTo>
                  <a:cubicBezTo>
                    <a:pt x="60" y="14"/>
                    <a:pt x="47" y="10"/>
                    <a:pt x="49" y="5"/>
                  </a:cubicBezTo>
                  <a:cubicBezTo>
                    <a:pt x="49" y="5"/>
                    <a:pt x="50" y="4"/>
                    <a:pt x="50" y="4"/>
                  </a:cubicBezTo>
                  <a:cubicBezTo>
                    <a:pt x="45" y="2"/>
                    <a:pt x="41" y="1"/>
                    <a:pt x="36" y="0"/>
                  </a:cubicBezTo>
                  <a:cubicBezTo>
                    <a:pt x="35" y="5"/>
                    <a:pt x="34" y="10"/>
                    <a:pt x="34" y="13"/>
                  </a:cubicBezTo>
                  <a:cubicBezTo>
                    <a:pt x="34" y="18"/>
                    <a:pt x="25" y="22"/>
                    <a:pt x="22" y="26"/>
                  </a:cubicBezTo>
                  <a:cubicBezTo>
                    <a:pt x="18" y="29"/>
                    <a:pt x="20" y="51"/>
                    <a:pt x="20" y="56"/>
                  </a:cubicBezTo>
                  <a:cubicBezTo>
                    <a:pt x="20" y="60"/>
                    <a:pt x="10" y="63"/>
                    <a:pt x="0" y="66"/>
                  </a:cubicBezTo>
                  <a:cubicBezTo>
                    <a:pt x="3" y="78"/>
                    <a:pt x="7" y="91"/>
                    <a:pt x="11" y="90"/>
                  </a:cubicBezTo>
                  <a:cubicBezTo>
                    <a:pt x="14" y="90"/>
                    <a:pt x="23" y="88"/>
                    <a:pt x="32" y="88"/>
                  </a:cubicBezTo>
                  <a:cubicBezTo>
                    <a:pt x="33" y="86"/>
                    <a:pt x="34" y="84"/>
                    <a:pt x="35" y="83"/>
                  </a:cubicBezTo>
                  <a:cubicBezTo>
                    <a:pt x="37" y="80"/>
                    <a:pt x="42" y="79"/>
                    <a:pt x="45" y="79"/>
                  </a:cubicBezTo>
                  <a:cubicBezTo>
                    <a:pt x="48" y="79"/>
                    <a:pt x="49" y="75"/>
                    <a:pt x="53" y="71"/>
                  </a:cubicBezTo>
                  <a:cubicBezTo>
                    <a:pt x="57" y="67"/>
                    <a:pt x="60" y="65"/>
                    <a:pt x="65" y="64"/>
                  </a:cubicBezTo>
                  <a:cubicBezTo>
                    <a:pt x="69" y="62"/>
                    <a:pt x="67" y="60"/>
                    <a:pt x="64" y="57"/>
                  </a:cubicBezTo>
                  <a:close/>
                </a:path>
              </a:pathLst>
            </a:custGeom>
            <a:solidFill>
              <a:srgbClr val="2E3092"/>
            </a:solidFill>
            <a:ln w="9525">
              <a:solidFill>
                <a:schemeClr val="bg1"/>
              </a:solidFill>
              <a:round/>
              <a:headEnd/>
              <a:tailEnd/>
            </a:ln>
          </p:spPr>
          <p:txBody>
            <a:bodyPr/>
            <a:lstStyle/>
            <a:p>
              <a:endParaRPr lang="en-US"/>
            </a:p>
          </p:txBody>
        </p:sp>
        <p:sp>
          <p:nvSpPr>
            <p:cNvPr id="84" name="Freeform 85"/>
            <p:cNvSpPr>
              <a:spLocks/>
            </p:cNvSpPr>
            <p:nvPr/>
          </p:nvSpPr>
          <p:spPr bwMode="gray">
            <a:xfrm>
              <a:off x="4469" y="1556"/>
              <a:ext cx="52" cy="74"/>
            </a:xfrm>
            <a:custGeom>
              <a:avLst/>
              <a:gdLst>
                <a:gd name="T0" fmla="*/ 1 w 92"/>
                <a:gd name="T1" fmla="*/ 14 h 90"/>
                <a:gd name="T2" fmla="*/ 1 w 92"/>
                <a:gd name="T3" fmla="*/ 6 h 90"/>
                <a:gd name="T4" fmla="*/ 1 w 92"/>
                <a:gd name="T5" fmla="*/ 0 h 90"/>
                <a:gd name="T6" fmla="*/ 1 w 92"/>
                <a:gd name="T7" fmla="*/ 2 h 90"/>
                <a:gd name="T8" fmla="*/ 0 w 92"/>
                <a:gd name="T9" fmla="*/ 2 h 90"/>
                <a:gd name="T10" fmla="*/ 1 w 92"/>
                <a:gd name="T11" fmla="*/ 4 h 90"/>
                <a:gd name="T12" fmla="*/ 1 w 92"/>
                <a:gd name="T13" fmla="*/ 6 h 90"/>
                <a:gd name="T14" fmla="*/ 1 w 92"/>
                <a:gd name="T15" fmla="*/ 14 h 90"/>
                <a:gd name="T16" fmla="*/ 1 w 92"/>
                <a:gd name="T17" fmla="*/ 14 h 90"/>
                <a:gd name="T18" fmla="*/ 1 w 92"/>
                <a:gd name="T19" fmla="*/ 16 h 90"/>
                <a:gd name="T20" fmla="*/ 1 w 92"/>
                <a:gd name="T21" fmla="*/ 14 h 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2"/>
                <a:gd name="T34" fmla="*/ 0 h 90"/>
                <a:gd name="T35" fmla="*/ 92 w 92"/>
                <a:gd name="T36" fmla="*/ 90 h 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2" h="90">
                  <a:moveTo>
                    <a:pt x="91" y="80"/>
                  </a:moveTo>
                  <a:cubicBezTo>
                    <a:pt x="89" y="70"/>
                    <a:pt x="88" y="42"/>
                    <a:pt x="88" y="34"/>
                  </a:cubicBezTo>
                  <a:cubicBezTo>
                    <a:pt x="88" y="29"/>
                    <a:pt x="64" y="14"/>
                    <a:pt x="50" y="0"/>
                  </a:cubicBezTo>
                  <a:cubicBezTo>
                    <a:pt x="42" y="6"/>
                    <a:pt x="34" y="11"/>
                    <a:pt x="31" y="12"/>
                  </a:cubicBezTo>
                  <a:cubicBezTo>
                    <a:pt x="27" y="14"/>
                    <a:pt x="16" y="14"/>
                    <a:pt x="0" y="9"/>
                  </a:cubicBezTo>
                  <a:cubicBezTo>
                    <a:pt x="2" y="14"/>
                    <a:pt x="3" y="19"/>
                    <a:pt x="3" y="22"/>
                  </a:cubicBezTo>
                  <a:cubicBezTo>
                    <a:pt x="4" y="28"/>
                    <a:pt x="15" y="23"/>
                    <a:pt x="17" y="33"/>
                  </a:cubicBezTo>
                  <a:cubicBezTo>
                    <a:pt x="20" y="43"/>
                    <a:pt x="26" y="72"/>
                    <a:pt x="38" y="80"/>
                  </a:cubicBezTo>
                  <a:cubicBezTo>
                    <a:pt x="50" y="87"/>
                    <a:pt x="59" y="82"/>
                    <a:pt x="67" y="82"/>
                  </a:cubicBezTo>
                  <a:cubicBezTo>
                    <a:pt x="71" y="82"/>
                    <a:pt x="82" y="86"/>
                    <a:pt x="91" y="90"/>
                  </a:cubicBezTo>
                  <a:cubicBezTo>
                    <a:pt x="92" y="87"/>
                    <a:pt x="92" y="83"/>
                    <a:pt x="91" y="80"/>
                  </a:cubicBezTo>
                  <a:close/>
                </a:path>
              </a:pathLst>
            </a:custGeom>
            <a:solidFill>
              <a:srgbClr val="2E3092"/>
            </a:solidFill>
            <a:ln w="9525">
              <a:solidFill>
                <a:schemeClr val="bg1"/>
              </a:solidFill>
              <a:round/>
              <a:headEnd/>
              <a:tailEnd/>
            </a:ln>
          </p:spPr>
          <p:txBody>
            <a:bodyPr/>
            <a:lstStyle/>
            <a:p>
              <a:endParaRPr lang="en-US"/>
            </a:p>
          </p:txBody>
        </p:sp>
        <p:sp>
          <p:nvSpPr>
            <p:cNvPr id="85" name="Freeform 86"/>
            <p:cNvSpPr>
              <a:spLocks/>
            </p:cNvSpPr>
            <p:nvPr/>
          </p:nvSpPr>
          <p:spPr bwMode="gray">
            <a:xfrm>
              <a:off x="4416" y="1360"/>
              <a:ext cx="87" cy="207"/>
            </a:xfrm>
            <a:custGeom>
              <a:avLst/>
              <a:gdLst>
                <a:gd name="T0" fmla="*/ 1 w 153"/>
                <a:gd name="T1" fmla="*/ 46 h 250"/>
                <a:gd name="T2" fmla="*/ 1 w 153"/>
                <a:gd name="T3" fmla="*/ 42 h 250"/>
                <a:gd name="T4" fmla="*/ 1 w 153"/>
                <a:gd name="T5" fmla="*/ 41 h 250"/>
                <a:gd name="T6" fmla="*/ 1 w 153"/>
                <a:gd name="T7" fmla="*/ 31 h 250"/>
                <a:gd name="T8" fmla="*/ 1 w 153"/>
                <a:gd name="T9" fmla="*/ 27 h 250"/>
                <a:gd name="T10" fmla="*/ 1 w 153"/>
                <a:gd name="T11" fmla="*/ 22 h 250"/>
                <a:gd name="T12" fmla="*/ 1 w 153"/>
                <a:gd name="T13" fmla="*/ 12 h 250"/>
                <a:gd name="T14" fmla="*/ 1 w 153"/>
                <a:gd name="T15" fmla="*/ 7 h 250"/>
                <a:gd name="T16" fmla="*/ 1 w 153"/>
                <a:gd name="T17" fmla="*/ 3 h 250"/>
                <a:gd name="T18" fmla="*/ 1 w 153"/>
                <a:gd name="T19" fmla="*/ 3 h 250"/>
                <a:gd name="T20" fmla="*/ 1 w 153"/>
                <a:gd name="T21" fmla="*/ 2 h 250"/>
                <a:gd name="T22" fmla="*/ 1 w 153"/>
                <a:gd name="T23" fmla="*/ 2 h 250"/>
                <a:gd name="T24" fmla="*/ 1 w 153"/>
                <a:gd name="T25" fmla="*/ 8 h 250"/>
                <a:gd name="T26" fmla="*/ 1 w 153"/>
                <a:gd name="T27" fmla="*/ 12 h 250"/>
                <a:gd name="T28" fmla="*/ 1 w 153"/>
                <a:gd name="T29" fmla="*/ 12 h 250"/>
                <a:gd name="T30" fmla="*/ 0 w 153"/>
                <a:gd name="T31" fmla="*/ 19 h 250"/>
                <a:gd name="T32" fmla="*/ 1 w 153"/>
                <a:gd name="T33" fmla="*/ 22 h 250"/>
                <a:gd name="T34" fmla="*/ 1 w 153"/>
                <a:gd name="T35" fmla="*/ 26 h 250"/>
                <a:gd name="T36" fmla="*/ 1 w 153"/>
                <a:gd name="T37" fmla="*/ 29 h 250"/>
                <a:gd name="T38" fmla="*/ 1 w 153"/>
                <a:gd name="T39" fmla="*/ 34 h 250"/>
                <a:gd name="T40" fmla="*/ 1 w 153"/>
                <a:gd name="T41" fmla="*/ 35 h 250"/>
                <a:gd name="T42" fmla="*/ 1 w 153"/>
                <a:gd name="T43" fmla="*/ 41 h 250"/>
                <a:gd name="T44" fmla="*/ 1 w 153"/>
                <a:gd name="T45" fmla="*/ 45 h 250"/>
                <a:gd name="T46" fmla="*/ 1 w 153"/>
                <a:gd name="T47" fmla="*/ 46 h 25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3"/>
                <a:gd name="T73" fmla="*/ 0 h 250"/>
                <a:gd name="T74" fmla="*/ 153 w 153"/>
                <a:gd name="T75" fmla="*/ 250 h 25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3" h="250">
                  <a:moveTo>
                    <a:pt x="123" y="248"/>
                  </a:moveTo>
                  <a:cubicBezTo>
                    <a:pt x="126" y="247"/>
                    <a:pt x="134" y="242"/>
                    <a:pt x="142" y="236"/>
                  </a:cubicBezTo>
                  <a:cubicBezTo>
                    <a:pt x="136" y="231"/>
                    <a:pt x="132" y="225"/>
                    <a:pt x="131" y="221"/>
                  </a:cubicBezTo>
                  <a:cubicBezTo>
                    <a:pt x="129" y="205"/>
                    <a:pt x="133" y="178"/>
                    <a:pt x="135" y="171"/>
                  </a:cubicBezTo>
                  <a:cubicBezTo>
                    <a:pt x="138" y="164"/>
                    <a:pt x="145" y="156"/>
                    <a:pt x="141" y="149"/>
                  </a:cubicBezTo>
                  <a:cubicBezTo>
                    <a:pt x="137" y="142"/>
                    <a:pt x="128" y="118"/>
                    <a:pt x="127" y="113"/>
                  </a:cubicBezTo>
                  <a:cubicBezTo>
                    <a:pt x="127" y="108"/>
                    <a:pt x="127" y="78"/>
                    <a:pt x="135" y="67"/>
                  </a:cubicBezTo>
                  <a:cubicBezTo>
                    <a:pt x="142" y="56"/>
                    <a:pt x="153" y="52"/>
                    <a:pt x="152" y="40"/>
                  </a:cubicBezTo>
                  <a:cubicBezTo>
                    <a:pt x="151" y="33"/>
                    <a:pt x="146" y="25"/>
                    <a:pt x="141" y="17"/>
                  </a:cubicBezTo>
                  <a:cubicBezTo>
                    <a:pt x="139" y="18"/>
                    <a:pt x="137" y="19"/>
                    <a:pt x="135" y="18"/>
                  </a:cubicBezTo>
                  <a:cubicBezTo>
                    <a:pt x="123" y="17"/>
                    <a:pt x="110" y="12"/>
                    <a:pt x="102" y="15"/>
                  </a:cubicBezTo>
                  <a:cubicBezTo>
                    <a:pt x="94" y="18"/>
                    <a:pt x="75" y="0"/>
                    <a:pt x="68" y="4"/>
                  </a:cubicBezTo>
                  <a:cubicBezTo>
                    <a:pt x="61" y="7"/>
                    <a:pt x="53" y="36"/>
                    <a:pt x="47" y="42"/>
                  </a:cubicBezTo>
                  <a:cubicBezTo>
                    <a:pt x="41" y="48"/>
                    <a:pt x="45" y="69"/>
                    <a:pt x="38" y="69"/>
                  </a:cubicBezTo>
                  <a:cubicBezTo>
                    <a:pt x="31" y="69"/>
                    <a:pt x="26" y="60"/>
                    <a:pt x="21" y="66"/>
                  </a:cubicBezTo>
                  <a:cubicBezTo>
                    <a:pt x="16" y="72"/>
                    <a:pt x="7" y="101"/>
                    <a:pt x="0" y="106"/>
                  </a:cubicBezTo>
                  <a:cubicBezTo>
                    <a:pt x="2" y="112"/>
                    <a:pt x="3" y="118"/>
                    <a:pt x="4" y="120"/>
                  </a:cubicBezTo>
                  <a:cubicBezTo>
                    <a:pt x="7" y="127"/>
                    <a:pt x="24" y="134"/>
                    <a:pt x="28" y="136"/>
                  </a:cubicBezTo>
                  <a:cubicBezTo>
                    <a:pt x="32" y="139"/>
                    <a:pt x="31" y="158"/>
                    <a:pt x="35" y="161"/>
                  </a:cubicBezTo>
                  <a:cubicBezTo>
                    <a:pt x="39" y="164"/>
                    <a:pt x="47" y="178"/>
                    <a:pt x="48" y="182"/>
                  </a:cubicBezTo>
                  <a:cubicBezTo>
                    <a:pt x="49" y="186"/>
                    <a:pt x="45" y="190"/>
                    <a:pt x="45" y="194"/>
                  </a:cubicBezTo>
                  <a:cubicBezTo>
                    <a:pt x="45" y="198"/>
                    <a:pt x="71" y="220"/>
                    <a:pt x="81" y="226"/>
                  </a:cubicBezTo>
                  <a:cubicBezTo>
                    <a:pt x="86" y="230"/>
                    <a:pt x="90" y="238"/>
                    <a:pt x="92" y="245"/>
                  </a:cubicBezTo>
                  <a:cubicBezTo>
                    <a:pt x="108" y="250"/>
                    <a:pt x="119" y="250"/>
                    <a:pt x="123" y="248"/>
                  </a:cubicBezTo>
                  <a:close/>
                </a:path>
              </a:pathLst>
            </a:custGeom>
            <a:solidFill>
              <a:srgbClr val="2E3092"/>
            </a:solidFill>
            <a:ln w="9525">
              <a:solidFill>
                <a:schemeClr val="bg1"/>
              </a:solidFill>
              <a:round/>
              <a:headEnd/>
              <a:tailEnd/>
            </a:ln>
          </p:spPr>
          <p:txBody>
            <a:bodyPr/>
            <a:lstStyle/>
            <a:p>
              <a:endParaRPr lang="en-US"/>
            </a:p>
          </p:txBody>
        </p:sp>
        <p:sp>
          <p:nvSpPr>
            <p:cNvPr id="86" name="Freeform 87"/>
            <p:cNvSpPr>
              <a:spLocks/>
            </p:cNvSpPr>
            <p:nvPr/>
          </p:nvSpPr>
          <p:spPr bwMode="gray">
            <a:xfrm>
              <a:off x="4465" y="1594"/>
              <a:ext cx="84" cy="132"/>
            </a:xfrm>
            <a:custGeom>
              <a:avLst/>
              <a:gdLst>
                <a:gd name="T0" fmla="*/ 1 w 149"/>
                <a:gd name="T1" fmla="*/ 18 h 160"/>
                <a:gd name="T2" fmla="*/ 1 w 149"/>
                <a:gd name="T3" fmla="*/ 18 h 160"/>
                <a:gd name="T4" fmla="*/ 1 w 149"/>
                <a:gd name="T5" fmla="*/ 18 h 160"/>
                <a:gd name="T6" fmla="*/ 1 w 149"/>
                <a:gd name="T7" fmla="*/ 17 h 160"/>
                <a:gd name="T8" fmla="*/ 1 w 149"/>
                <a:gd name="T9" fmla="*/ 17 h 160"/>
                <a:gd name="T10" fmla="*/ 1 w 149"/>
                <a:gd name="T11" fmla="*/ 17 h 160"/>
                <a:gd name="T12" fmla="*/ 1 w 149"/>
                <a:gd name="T13" fmla="*/ 15 h 160"/>
                <a:gd name="T14" fmla="*/ 1 w 149"/>
                <a:gd name="T15" fmla="*/ 12 h 160"/>
                <a:gd name="T16" fmla="*/ 1 w 149"/>
                <a:gd name="T17" fmla="*/ 8 h 160"/>
                <a:gd name="T18" fmla="*/ 1 w 149"/>
                <a:gd name="T19" fmla="*/ 7 h 160"/>
                <a:gd name="T20" fmla="*/ 1 w 149"/>
                <a:gd name="T21" fmla="*/ 6 h 160"/>
                <a:gd name="T22" fmla="*/ 1 w 149"/>
                <a:gd name="T23" fmla="*/ 0 h 160"/>
                <a:gd name="T24" fmla="*/ 1 w 149"/>
                <a:gd name="T25" fmla="*/ 2 h 160"/>
                <a:gd name="T26" fmla="*/ 1 w 149"/>
                <a:gd name="T27" fmla="*/ 7 h 160"/>
                <a:gd name="T28" fmla="*/ 1 w 149"/>
                <a:gd name="T29" fmla="*/ 10 h 160"/>
                <a:gd name="T30" fmla="*/ 1 w 149"/>
                <a:gd name="T31" fmla="*/ 12 h 160"/>
                <a:gd name="T32" fmla="*/ 1 w 149"/>
                <a:gd name="T33" fmla="*/ 14 h 160"/>
                <a:gd name="T34" fmla="*/ 1 w 149"/>
                <a:gd name="T35" fmla="*/ 17 h 160"/>
                <a:gd name="T36" fmla="*/ 1 w 149"/>
                <a:gd name="T37" fmla="*/ 21 h 160"/>
                <a:gd name="T38" fmla="*/ 1 w 149"/>
                <a:gd name="T39" fmla="*/ 26 h 160"/>
                <a:gd name="T40" fmla="*/ 1 w 149"/>
                <a:gd name="T41" fmla="*/ 28 h 160"/>
                <a:gd name="T42" fmla="*/ 1 w 149"/>
                <a:gd name="T43" fmla="*/ 26 h 160"/>
                <a:gd name="T44" fmla="*/ 1 w 149"/>
                <a:gd name="T45" fmla="*/ 26 h 160"/>
                <a:gd name="T46" fmla="*/ 1 w 149"/>
                <a:gd name="T47" fmla="*/ 24 h 160"/>
                <a:gd name="T48" fmla="*/ 1 w 149"/>
                <a:gd name="T49" fmla="*/ 25 h 160"/>
                <a:gd name="T50" fmla="*/ 1 w 149"/>
                <a:gd name="T51" fmla="*/ 18 h 16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49"/>
                <a:gd name="T79" fmla="*/ 0 h 160"/>
                <a:gd name="T80" fmla="*/ 149 w 149"/>
                <a:gd name="T81" fmla="*/ 160 h 16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49" h="160">
                  <a:moveTo>
                    <a:pt x="126" y="108"/>
                  </a:moveTo>
                  <a:cubicBezTo>
                    <a:pt x="126" y="106"/>
                    <a:pt x="126" y="105"/>
                    <a:pt x="125" y="104"/>
                  </a:cubicBezTo>
                  <a:cubicBezTo>
                    <a:pt x="125" y="103"/>
                    <a:pt x="125" y="103"/>
                    <a:pt x="125" y="103"/>
                  </a:cubicBezTo>
                  <a:cubicBezTo>
                    <a:pt x="125" y="102"/>
                    <a:pt x="125" y="101"/>
                    <a:pt x="124" y="100"/>
                  </a:cubicBezTo>
                  <a:cubicBezTo>
                    <a:pt x="124" y="99"/>
                    <a:pt x="124" y="99"/>
                    <a:pt x="124" y="99"/>
                  </a:cubicBezTo>
                  <a:cubicBezTo>
                    <a:pt x="123" y="97"/>
                    <a:pt x="122" y="94"/>
                    <a:pt x="120" y="93"/>
                  </a:cubicBezTo>
                  <a:cubicBezTo>
                    <a:pt x="119" y="91"/>
                    <a:pt x="117" y="89"/>
                    <a:pt x="114" y="88"/>
                  </a:cubicBezTo>
                  <a:cubicBezTo>
                    <a:pt x="108" y="85"/>
                    <a:pt x="82" y="73"/>
                    <a:pt x="87" y="65"/>
                  </a:cubicBezTo>
                  <a:cubicBezTo>
                    <a:pt x="91" y="59"/>
                    <a:pt x="96" y="51"/>
                    <a:pt x="98" y="43"/>
                  </a:cubicBezTo>
                  <a:cubicBezTo>
                    <a:pt x="89" y="39"/>
                    <a:pt x="78" y="35"/>
                    <a:pt x="74" y="35"/>
                  </a:cubicBezTo>
                  <a:cubicBezTo>
                    <a:pt x="66" y="35"/>
                    <a:pt x="57" y="40"/>
                    <a:pt x="45" y="33"/>
                  </a:cubicBezTo>
                  <a:cubicBezTo>
                    <a:pt x="37" y="28"/>
                    <a:pt x="32" y="13"/>
                    <a:pt x="28" y="0"/>
                  </a:cubicBezTo>
                  <a:cubicBezTo>
                    <a:pt x="20" y="5"/>
                    <a:pt x="16" y="11"/>
                    <a:pt x="16" y="15"/>
                  </a:cubicBezTo>
                  <a:cubicBezTo>
                    <a:pt x="16" y="20"/>
                    <a:pt x="0" y="29"/>
                    <a:pt x="4" y="35"/>
                  </a:cubicBezTo>
                  <a:cubicBezTo>
                    <a:pt x="8" y="40"/>
                    <a:pt x="4" y="47"/>
                    <a:pt x="4" y="55"/>
                  </a:cubicBezTo>
                  <a:cubicBezTo>
                    <a:pt x="4" y="58"/>
                    <a:pt x="5" y="62"/>
                    <a:pt x="7" y="65"/>
                  </a:cubicBezTo>
                  <a:cubicBezTo>
                    <a:pt x="25" y="67"/>
                    <a:pt x="38" y="69"/>
                    <a:pt x="46" y="75"/>
                  </a:cubicBezTo>
                  <a:cubicBezTo>
                    <a:pt x="55" y="81"/>
                    <a:pt x="43" y="94"/>
                    <a:pt x="43" y="101"/>
                  </a:cubicBezTo>
                  <a:cubicBezTo>
                    <a:pt x="43" y="109"/>
                    <a:pt x="58" y="113"/>
                    <a:pt x="67" y="120"/>
                  </a:cubicBezTo>
                  <a:cubicBezTo>
                    <a:pt x="76" y="127"/>
                    <a:pt x="71" y="139"/>
                    <a:pt x="78" y="145"/>
                  </a:cubicBezTo>
                  <a:cubicBezTo>
                    <a:pt x="83" y="149"/>
                    <a:pt x="92" y="155"/>
                    <a:pt x="101" y="160"/>
                  </a:cubicBezTo>
                  <a:cubicBezTo>
                    <a:pt x="101" y="149"/>
                    <a:pt x="103" y="141"/>
                    <a:pt x="106" y="141"/>
                  </a:cubicBezTo>
                  <a:cubicBezTo>
                    <a:pt x="112" y="140"/>
                    <a:pt x="110" y="150"/>
                    <a:pt x="117" y="143"/>
                  </a:cubicBezTo>
                  <a:cubicBezTo>
                    <a:pt x="124" y="135"/>
                    <a:pt x="122" y="132"/>
                    <a:pt x="130" y="133"/>
                  </a:cubicBezTo>
                  <a:cubicBezTo>
                    <a:pt x="133" y="134"/>
                    <a:pt x="140" y="135"/>
                    <a:pt x="149" y="137"/>
                  </a:cubicBezTo>
                  <a:cubicBezTo>
                    <a:pt x="140" y="130"/>
                    <a:pt x="126" y="117"/>
                    <a:pt x="126" y="108"/>
                  </a:cubicBezTo>
                  <a:close/>
                </a:path>
              </a:pathLst>
            </a:custGeom>
            <a:solidFill>
              <a:srgbClr val="2E3092"/>
            </a:solidFill>
            <a:ln w="9525">
              <a:solidFill>
                <a:schemeClr val="bg1"/>
              </a:solidFill>
              <a:round/>
              <a:headEnd/>
              <a:tailEnd/>
            </a:ln>
          </p:spPr>
          <p:txBody>
            <a:bodyPr/>
            <a:lstStyle/>
            <a:p>
              <a:endParaRPr lang="en-US"/>
            </a:p>
          </p:txBody>
        </p:sp>
        <p:sp>
          <p:nvSpPr>
            <p:cNvPr id="87" name="Freeform 88"/>
            <p:cNvSpPr>
              <a:spLocks/>
            </p:cNvSpPr>
            <p:nvPr/>
          </p:nvSpPr>
          <p:spPr bwMode="gray">
            <a:xfrm>
              <a:off x="4414" y="1631"/>
              <a:ext cx="113" cy="142"/>
            </a:xfrm>
            <a:custGeom>
              <a:avLst/>
              <a:gdLst>
                <a:gd name="T0" fmla="*/ 1 w 200"/>
                <a:gd name="T1" fmla="*/ 13 h 173"/>
                <a:gd name="T2" fmla="*/ 1 w 200"/>
                <a:gd name="T3" fmla="*/ 9 h 173"/>
                <a:gd name="T4" fmla="*/ 1 w 200"/>
                <a:gd name="T5" fmla="*/ 5 h 173"/>
                <a:gd name="T6" fmla="*/ 1 w 200"/>
                <a:gd name="T7" fmla="*/ 3 h 173"/>
                <a:gd name="T8" fmla="*/ 1 w 200"/>
                <a:gd name="T9" fmla="*/ 7 h 173"/>
                <a:gd name="T10" fmla="*/ 1 w 200"/>
                <a:gd name="T11" fmla="*/ 6 h 173"/>
                <a:gd name="T12" fmla="*/ 1 w 200"/>
                <a:gd name="T13" fmla="*/ 6 h 173"/>
                <a:gd name="T14" fmla="*/ 1 w 200"/>
                <a:gd name="T15" fmla="*/ 2 h 173"/>
                <a:gd name="T16" fmla="*/ 1 w 200"/>
                <a:gd name="T17" fmla="*/ 0 h 173"/>
                <a:gd name="T18" fmla="*/ 1 w 200"/>
                <a:gd name="T19" fmla="*/ 2 h 173"/>
                <a:gd name="T20" fmla="*/ 1 w 200"/>
                <a:gd name="T21" fmla="*/ 9 h 173"/>
                <a:gd name="T22" fmla="*/ 1 w 200"/>
                <a:gd name="T23" fmla="*/ 14 h 173"/>
                <a:gd name="T24" fmla="*/ 1 w 200"/>
                <a:gd name="T25" fmla="*/ 14 h 173"/>
                <a:gd name="T26" fmla="*/ 1 w 200"/>
                <a:gd name="T27" fmla="*/ 17 h 173"/>
                <a:gd name="T28" fmla="*/ 1 w 200"/>
                <a:gd name="T29" fmla="*/ 17 h 173"/>
                <a:gd name="T30" fmla="*/ 1 w 200"/>
                <a:gd name="T31" fmla="*/ 19 h 173"/>
                <a:gd name="T32" fmla="*/ 1 w 200"/>
                <a:gd name="T33" fmla="*/ 18 h 173"/>
                <a:gd name="T34" fmla="*/ 1 w 200"/>
                <a:gd name="T35" fmla="*/ 22 h 173"/>
                <a:gd name="T36" fmla="*/ 1 w 200"/>
                <a:gd name="T37" fmla="*/ 27 h 173"/>
                <a:gd name="T38" fmla="*/ 1 w 200"/>
                <a:gd name="T39" fmla="*/ 27 h 173"/>
                <a:gd name="T40" fmla="*/ 1 w 200"/>
                <a:gd name="T41" fmla="*/ 26 h 173"/>
                <a:gd name="T42" fmla="*/ 1 w 200"/>
                <a:gd name="T43" fmla="*/ 28 h 173"/>
                <a:gd name="T44" fmla="*/ 1 w 200"/>
                <a:gd name="T45" fmla="*/ 25 h 173"/>
                <a:gd name="T46" fmla="*/ 1 w 200"/>
                <a:gd name="T47" fmla="*/ 25 h 173"/>
                <a:gd name="T48" fmla="*/ 1 w 200"/>
                <a:gd name="T49" fmla="*/ 25 h 173"/>
                <a:gd name="T50" fmla="*/ 1 w 200"/>
                <a:gd name="T51" fmla="*/ 23 h 173"/>
                <a:gd name="T52" fmla="*/ 1 w 200"/>
                <a:gd name="T53" fmla="*/ 21 h 173"/>
                <a:gd name="T54" fmla="*/ 1 w 200"/>
                <a:gd name="T55" fmla="*/ 17 h 173"/>
                <a:gd name="T56" fmla="*/ 1 w 200"/>
                <a:gd name="T57" fmla="*/ 13 h 17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0"/>
                <a:gd name="T88" fmla="*/ 0 h 173"/>
                <a:gd name="T89" fmla="*/ 200 w 200"/>
                <a:gd name="T90" fmla="*/ 173 h 17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0" h="173">
                  <a:moveTo>
                    <a:pt x="157" y="76"/>
                  </a:moveTo>
                  <a:cubicBezTo>
                    <a:pt x="148" y="69"/>
                    <a:pt x="133" y="65"/>
                    <a:pt x="133" y="57"/>
                  </a:cubicBezTo>
                  <a:cubicBezTo>
                    <a:pt x="133" y="50"/>
                    <a:pt x="145" y="37"/>
                    <a:pt x="136" y="31"/>
                  </a:cubicBezTo>
                  <a:cubicBezTo>
                    <a:pt x="128" y="25"/>
                    <a:pt x="115" y="23"/>
                    <a:pt x="97" y="21"/>
                  </a:cubicBezTo>
                  <a:cubicBezTo>
                    <a:pt x="99" y="29"/>
                    <a:pt x="102" y="36"/>
                    <a:pt x="100" y="41"/>
                  </a:cubicBezTo>
                  <a:cubicBezTo>
                    <a:pt x="98" y="47"/>
                    <a:pt x="88" y="37"/>
                    <a:pt x="84" y="37"/>
                  </a:cubicBezTo>
                  <a:cubicBezTo>
                    <a:pt x="80" y="36"/>
                    <a:pt x="59" y="39"/>
                    <a:pt x="54" y="35"/>
                  </a:cubicBezTo>
                  <a:cubicBezTo>
                    <a:pt x="48" y="30"/>
                    <a:pt x="34" y="19"/>
                    <a:pt x="27" y="17"/>
                  </a:cubicBezTo>
                  <a:cubicBezTo>
                    <a:pt x="23" y="16"/>
                    <a:pt x="17" y="9"/>
                    <a:pt x="11" y="0"/>
                  </a:cubicBezTo>
                  <a:cubicBezTo>
                    <a:pt x="10" y="5"/>
                    <a:pt x="9" y="10"/>
                    <a:pt x="8" y="17"/>
                  </a:cubicBezTo>
                  <a:cubicBezTo>
                    <a:pt x="7" y="27"/>
                    <a:pt x="46" y="54"/>
                    <a:pt x="50" y="59"/>
                  </a:cubicBezTo>
                  <a:cubicBezTo>
                    <a:pt x="55" y="65"/>
                    <a:pt x="46" y="71"/>
                    <a:pt x="39" y="79"/>
                  </a:cubicBezTo>
                  <a:cubicBezTo>
                    <a:pt x="32" y="86"/>
                    <a:pt x="6" y="73"/>
                    <a:pt x="2" y="81"/>
                  </a:cubicBezTo>
                  <a:cubicBezTo>
                    <a:pt x="0" y="84"/>
                    <a:pt x="0" y="93"/>
                    <a:pt x="1" y="103"/>
                  </a:cubicBezTo>
                  <a:cubicBezTo>
                    <a:pt x="2" y="102"/>
                    <a:pt x="3" y="102"/>
                    <a:pt x="4" y="102"/>
                  </a:cubicBezTo>
                  <a:cubicBezTo>
                    <a:pt x="9" y="103"/>
                    <a:pt x="29" y="112"/>
                    <a:pt x="40" y="112"/>
                  </a:cubicBezTo>
                  <a:cubicBezTo>
                    <a:pt x="50" y="112"/>
                    <a:pt x="50" y="110"/>
                    <a:pt x="57" y="109"/>
                  </a:cubicBezTo>
                  <a:cubicBezTo>
                    <a:pt x="64" y="107"/>
                    <a:pt x="70" y="122"/>
                    <a:pt x="81" y="131"/>
                  </a:cubicBezTo>
                  <a:cubicBezTo>
                    <a:pt x="92" y="141"/>
                    <a:pt x="133" y="155"/>
                    <a:pt x="139" y="159"/>
                  </a:cubicBezTo>
                  <a:cubicBezTo>
                    <a:pt x="139" y="159"/>
                    <a:pt x="139" y="159"/>
                    <a:pt x="139" y="159"/>
                  </a:cubicBezTo>
                  <a:cubicBezTo>
                    <a:pt x="142" y="155"/>
                    <a:pt x="145" y="153"/>
                    <a:pt x="147" y="153"/>
                  </a:cubicBezTo>
                  <a:cubicBezTo>
                    <a:pt x="153" y="153"/>
                    <a:pt x="170" y="173"/>
                    <a:pt x="174" y="167"/>
                  </a:cubicBezTo>
                  <a:cubicBezTo>
                    <a:pt x="178" y="160"/>
                    <a:pt x="173" y="153"/>
                    <a:pt x="176" y="148"/>
                  </a:cubicBezTo>
                  <a:cubicBezTo>
                    <a:pt x="178" y="143"/>
                    <a:pt x="184" y="141"/>
                    <a:pt x="189" y="145"/>
                  </a:cubicBezTo>
                  <a:cubicBezTo>
                    <a:pt x="191" y="147"/>
                    <a:pt x="196" y="147"/>
                    <a:pt x="200" y="146"/>
                  </a:cubicBezTo>
                  <a:cubicBezTo>
                    <a:pt x="197" y="143"/>
                    <a:pt x="195" y="140"/>
                    <a:pt x="194" y="137"/>
                  </a:cubicBezTo>
                  <a:cubicBezTo>
                    <a:pt x="192" y="131"/>
                    <a:pt x="191" y="123"/>
                    <a:pt x="191" y="116"/>
                  </a:cubicBezTo>
                  <a:cubicBezTo>
                    <a:pt x="182" y="111"/>
                    <a:pt x="173" y="105"/>
                    <a:pt x="168" y="101"/>
                  </a:cubicBezTo>
                  <a:cubicBezTo>
                    <a:pt x="161" y="95"/>
                    <a:pt x="166" y="83"/>
                    <a:pt x="157" y="76"/>
                  </a:cubicBezTo>
                  <a:close/>
                </a:path>
              </a:pathLst>
            </a:custGeom>
            <a:solidFill>
              <a:srgbClr val="2E3092"/>
            </a:solidFill>
            <a:ln w="9525">
              <a:solidFill>
                <a:schemeClr val="bg1"/>
              </a:solidFill>
              <a:round/>
              <a:headEnd/>
              <a:tailEnd/>
            </a:ln>
          </p:spPr>
          <p:txBody>
            <a:bodyPr/>
            <a:lstStyle/>
            <a:p>
              <a:endParaRPr lang="en-US"/>
            </a:p>
          </p:txBody>
        </p:sp>
        <p:sp>
          <p:nvSpPr>
            <p:cNvPr id="88" name="Freeform 89"/>
            <p:cNvSpPr>
              <a:spLocks/>
            </p:cNvSpPr>
            <p:nvPr/>
          </p:nvSpPr>
          <p:spPr bwMode="gray">
            <a:xfrm>
              <a:off x="4758" y="2474"/>
              <a:ext cx="46" cy="46"/>
            </a:xfrm>
            <a:custGeom>
              <a:avLst/>
              <a:gdLst>
                <a:gd name="T0" fmla="*/ 1 w 80"/>
                <a:gd name="T1" fmla="*/ 2 h 56"/>
                <a:gd name="T2" fmla="*/ 0 w 80"/>
                <a:gd name="T3" fmla="*/ 6 h 56"/>
                <a:gd name="T4" fmla="*/ 1 w 80"/>
                <a:gd name="T5" fmla="*/ 6 h 56"/>
                <a:gd name="T6" fmla="*/ 1 w 80"/>
                <a:gd name="T7" fmla="*/ 5 h 56"/>
                <a:gd name="T8" fmla="*/ 1 w 80"/>
                <a:gd name="T9" fmla="*/ 10 h 56"/>
                <a:gd name="T10" fmla="*/ 1 w 80"/>
                <a:gd name="T11" fmla="*/ 9 h 56"/>
                <a:gd name="T12" fmla="*/ 1 w 80"/>
                <a:gd name="T13" fmla="*/ 8 h 56"/>
                <a:gd name="T14" fmla="*/ 1 w 80"/>
                <a:gd name="T15" fmla="*/ 7 h 56"/>
                <a:gd name="T16" fmla="*/ 1 w 80"/>
                <a:gd name="T17" fmla="*/ 7 h 56"/>
                <a:gd name="T18" fmla="*/ 1 w 80"/>
                <a:gd name="T19" fmla="*/ 5 h 56"/>
                <a:gd name="T20" fmla="*/ 1 w 80"/>
                <a:gd name="T21" fmla="*/ 3 h 56"/>
                <a:gd name="T22" fmla="*/ 1 w 80"/>
                <a:gd name="T23" fmla="*/ 2 h 56"/>
                <a:gd name="T24" fmla="*/ 1 w 80"/>
                <a:gd name="T25" fmla="*/ 2 h 56"/>
                <a:gd name="T26" fmla="*/ 1 w 80"/>
                <a:gd name="T27" fmla="*/ 2 h 56"/>
                <a:gd name="T28" fmla="*/ 1 w 80"/>
                <a:gd name="T29" fmla="*/ 2 h 5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0"/>
                <a:gd name="T46" fmla="*/ 0 h 56"/>
                <a:gd name="T47" fmla="*/ 80 w 80"/>
                <a:gd name="T48" fmla="*/ 56 h 5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0" h="56">
                  <a:moveTo>
                    <a:pt x="15" y="2"/>
                  </a:moveTo>
                  <a:cubicBezTo>
                    <a:pt x="13" y="5"/>
                    <a:pt x="6" y="21"/>
                    <a:pt x="0" y="34"/>
                  </a:cubicBezTo>
                  <a:cubicBezTo>
                    <a:pt x="4" y="35"/>
                    <a:pt x="8" y="36"/>
                    <a:pt x="12" y="34"/>
                  </a:cubicBezTo>
                  <a:cubicBezTo>
                    <a:pt x="18" y="31"/>
                    <a:pt x="25" y="22"/>
                    <a:pt x="26" y="28"/>
                  </a:cubicBezTo>
                  <a:cubicBezTo>
                    <a:pt x="28" y="33"/>
                    <a:pt x="26" y="55"/>
                    <a:pt x="35" y="56"/>
                  </a:cubicBezTo>
                  <a:cubicBezTo>
                    <a:pt x="41" y="56"/>
                    <a:pt x="62" y="51"/>
                    <a:pt x="80" y="50"/>
                  </a:cubicBezTo>
                  <a:cubicBezTo>
                    <a:pt x="79" y="48"/>
                    <a:pt x="78" y="47"/>
                    <a:pt x="77" y="46"/>
                  </a:cubicBezTo>
                  <a:cubicBezTo>
                    <a:pt x="75" y="45"/>
                    <a:pt x="74" y="44"/>
                    <a:pt x="72" y="43"/>
                  </a:cubicBezTo>
                  <a:cubicBezTo>
                    <a:pt x="69" y="42"/>
                    <a:pt x="69" y="39"/>
                    <a:pt x="66" y="36"/>
                  </a:cubicBezTo>
                  <a:cubicBezTo>
                    <a:pt x="64" y="33"/>
                    <a:pt x="57" y="30"/>
                    <a:pt x="54" y="27"/>
                  </a:cubicBezTo>
                  <a:cubicBezTo>
                    <a:pt x="52" y="24"/>
                    <a:pt x="52" y="20"/>
                    <a:pt x="54" y="17"/>
                  </a:cubicBezTo>
                  <a:cubicBezTo>
                    <a:pt x="56" y="15"/>
                    <a:pt x="57" y="16"/>
                    <a:pt x="57" y="12"/>
                  </a:cubicBezTo>
                  <a:cubicBezTo>
                    <a:pt x="58" y="8"/>
                    <a:pt x="58" y="7"/>
                    <a:pt x="59" y="6"/>
                  </a:cubicBezTo>
                  <a:cubicBezTo>
                    <a:pt x="61" y="5"/>
                    <a:pt x="64" y="6"/>
                    <a:pt x="62" y="4"/>
                  </a:cubicBezTo>
                  <a:cubicBezTo>
                    <a:pt x="40" y="8"/>
                    <a:pt x="17" y="0"/>
                    <a:pt x="15" y="2"/>
                  </a:cubicBezTo>
                  <a:close/>
                </a:path>
              </a:pathLst>
            </a:custGeom>
            <a:solidFill>
              <a:srgbClr val="ABE1FA"/>
            </a:solidFill>
            <a:ln w="9525">
              <a:solidFill>
                <a:schemeClr val="bg1"/>
              </a:solidFill>
              <a:round/>
              <a:headEnd/>
              <a:tailEnd/>
            </a:ln>
          </p:spPr>
          <p:txBody>
            <a:bodyPr/>
            <a:lstStyle/>
            <a:p>
              <a:endParaRPr lang="en-US"/>
            </a:p>
          </p:txBody>
        </p:sp>
        <p:sp>
          <p:nvSpPr>
            <p:cNvPr id="89" name="Freeform 90"/>
            <p:cNvSpPr>
              <a:spLocks/>
            </p:cNvSpPr>
            <p:nvPr/>
          </p:nvSpPr>
          <p:spPr bwMode="gray">
            <a:xfrm>
              <a:off x="4664" y="2388"/>
              <a:ext cx="129" cy="126"/>
            </a:xfrm>
            <a:custGeom>
              <a:avLst/>
              <a:gdLst>
                <a:gd name="T0" fmla="*/ 1 w 228"/>
                <a:gd name="T1" fmla="*/ 16 h 154"/>
                <a:gd name="T2" fmla="*/ 1 w 228"/>
                <a:gd name="T3" fmla="*/ 16 h 154"/>
                <a:gd name="T4" fmla="*/ 1 w 228"/>
                <a:gd name="T5" fmla="*/ 16 h 154"/>
                <a:gd name="T6" fmla="*/ 1 w 228"/>
                <a:gd name="T7" fmla="*/ 13 h 154"/>
                <a:gd name="T8" fmla="*/ 1 w 228"/>
                <a:gd name="T9" fmla="*/ 13 h 154"/>
                <a:gd name="T10" fmla="*/ 1 w 228"/>
                <a:gd name="T11" fmla="*/ 13 h 154"/>
                <a:gd name="T12" fmla="*/ 1 w 228"/>
                <a:gd name="T13" fmla="*/ 16 h 154"/>
                <a:gd name="T14" fmla="*/ 1 w 228"/>
                <a:gd name="T15" fmla="*/ 16 h 154"/>
                <a:gd name="T16" fmla="*/ 1 w 228"/>
                <a:gd name="T17" fmla="*/ 13 h 154"/>
                <a:gd name="T18" fmla="*/ 1 w 228"/>
                <a:gd name="T19" fmla="*/ 12 h 154"/>
                <a:gd name="T20" fmla="*/ 1 w 228"/>
                <a:gd name="T21" fmla="*/ 11 h 154"/>
                <a:gd name="T22" fmla="*/ 1 w 228"/>
                <a:gd name="T23" fmla="*/ 8 h 154"/>
                <a:gd name="T24" fmla="*/ 1 w 228"/>
                <a:gd name="T25" fmla="*/ 7 h 154"/>
                <a:gd name="T26" fmla="*/ 1 w 228"/>
                <a:gd name="T27" fmla="*/ 7 h 154"/>
                <a:gd name="T28" fmla="*/ 1 w 228"/>
                <a:gd name="T29" fmla="*/ 6 h 154"/>
                <a:gd name="T30" fmla="*/ 1 w 228"/>
                <a:gd name="T31" fmla="*/ 4 h 154"/>
                <a:gd name="T32" fmla="*/ 1 w 228"/>
                <a:gd name="T33" fmla="*/ 2 h 154"/>
                <a:gd name="T34" fmla="*/ 1 w 228"/>
                <a:gd name="T35" fmla="*/ 4 h 154"/>
                <a:gd name="T36" fmla="*/ 1 w 228"/>
                <a:gd name="T37" fmla="*/ 4 h 154"/>
                <a:gd name="T38" fmla="*/ 1 w 228"/>
                <a:gd name="T39" fmla="*/ 2 h 154"/>
                <a:gd name="T40" fmla="*/ 1 w 228"/>
                <a:gd name="T41" fmla="*/ 0 h 154"/>
                <a:gd name="T42" fmla="*/ 1 w 228"/>
                <a:gd name="T43" fmla="*/ 4 h 154"/>
                <a:gd name="T44" fmla="*/ 1 w 228"/>
                <a:gd name="T45" fmla="*/ 6 h 154"/>
                <a:gd name="T46" fmla="*/ 1 w 228"/>
                <a:gd name="T47" fmla="*/ 9 h 154"/>
                <a:gd name="T48" fmla="*/ 1 w 228"/>
                <a:gd name="T49" fmla="*/ 13 h 154"/>
                <a:gd name="T50" fmla="*/ 0 w 228"/>
                <a:gd name="T51" fmla="*/ 16 h 154"/>
                <a:gd name="T52" fmla="*/ 1 w 228"/>
                <a:gd name="T53" fmla="*/ 16 h 154"/>
                <a:gd name="T54" fmla="*/ 1 w 228"/>
                <a:gd name="T55" fmla="*/ 16 h 154"/>
                <a:gd name="T56" fmla="*/ 1 w 228"/>
                <a:gd name="T57" fmla="*/ 19 h 154"/>
                <a:gd name="T58" fmla="*/ 1 w 228"/>
                <a:gd name="T59" fmla="*/ 20 h 154"/>
                <a:gd name="T60" fmla="*/ 1 w 228"/>
                <a:gd name="T61" fmla="*/ 20 h 154"/>
                <a:gd name="T62" fmla="*/ 1 w 228"/>
                <a:gd name="T63" fmla="*/ 25 h 154"/>
                <a:gd name="T64" fmla="*/ 1 w 228"/>
                <a:gd name="T65" fmla="*/ 24 h 154"/>
                <a:gd name="T66" fmla="*/ 1 w 228"/>
                <a:gd name="T67" fmla="*/ 24 h 154"/>
                <a:gd name="T68" fmla="*/ 1 w 228"/>
                <a:gd name="T69" fmla="*/ 24 h 154"/>
                <a:gd name="T70" fmla="*/ 1 w 228"/>
                <a:gd name="T71" fmla="*/ 24 h 154"/>
                <a:gd name="T72" fmla="*/ 1 w 228"/>
                <a:gd name="T73" fmla="*/ 24 h 154"/>
                <a:gd name="T74" fmla="*/ 1 w 228"/>
                <a:gd name="T75" fmla="*/ 23 h 154"/>
                <a:gd name="T76" fmla="*/ 1 w 228"/>
                <a:gd name="T77" fmla="*/ 25 h 154"/>
                <a:gd name="T78" fmla="*/ 1 w 228"/>
                <a:gd name="T79" fmla="*/ 23 h 154"/>
                <a:gd name="T80" fmla="*/ 1 w 228"/>
                <a:gd name="T81" fmla="*/ 23 h 154"/>
                <a:gd name="T82" fmla="*/ 1 w 228"/>
                <a:gd name="T83" fmla="*/ 17 h 154"/>
                <a:gd name="T84" fmla="*/ 1 w 228"/>
                <a:gd name="T85" fmla="*/ 18 h 154"/>
                <a:gd name="T86" fmla="*/ 1 w 228"/>
                <a:gd name="T87" fmla="*/ 17 h 154"/>
                <a:gd name="T88" fmla="*/ 1 w 228"/>
                <a:gd name="T89" fmla="*/ 16 h 1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8"/>
                <a:gd name="T136" fmla="*/ 0 h 154"/>
                <a:gd name="T137" fmla="*/ 228 w 228"/>
                <a:gd name="T138" fmla="*/ 154 h 1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8" h="154">
                  <a:moveTo>
                    <a:pt x="217" y="105"/>
                  </a:moveTo>
                  <a:cubicBezTo>
                    <a:pt x="212" y="104"/>
                    <a:pt x="207" y="106"/>
                    <a:pt x="205" y="103"/>
                  </a:cubicBezTo>
                  <a:cubicBezTo>
                    <a:pt x="203" y="99"/>
                    <a:pt x="205" y="97"/>
                    <a:pt x="202" y="93"/>
                  </a:cubicBezTo>
                  <a:cubicBezTo>
                    <a:pt x="199" y="89"/>
                    <a:pt x="198" y="81"/>
                    <a:pt x="196" y="81"/>
                  </a:cubicBezTo>
                  <a:cubicBezTo>
                    <a:pt x="195" y="80"/>
                    <a:pt x="192" y="86"/>
                    <a:pt x="189" y="85"/>
                  </a:cubicBezTo>
                  <a:cubicBezTo>
                    <a:pt x="186" y="84"/>
                    <a:pt x="182" y="79"/>
                    <a:pt x="179" y="80"/>
                  </a:cubicBezTo>
                  <a:cubicBezTo>
                    <a:pt x="177" y="80"/>
                    <a:pt x="174" y="91"/>
                    <a:pt x="172" y="92"/>
                  </a:cubicBezTo>
                  <a:cubicBezTo>
                    <a:pt x="169" y="93"/>
                    <a:pt x="166" y="95"/>
                    <a:pt x="162" y="92"/>
                  </a:cubicBezTo>
                  <a:cubicBezTo>
                    <a:pt x="158" y="90"/>
                    <a:pt x="151" y="86"/>
                    <a:pt x="150" y="82"/>
                  </a:cubicBezTo>
                  <a:cubicBezTo>
                    <a:pt x="150" y="79"/>
                    <a:pt x="144" y="75"/>
                    <a:pt x="147" y="73"/>
                  </a:cubicBezTo>
                  <a:cubicBezTo>
                    <a:pt x="149" y="72"/>
                    <a:pt x="154" y="71"/>
                    <a:pt x="150" y="68"/>
                  </a:cubicBezTo>
                  <a:cubicBezTo>
                    <a:pt x="147" y="65"/>
                    <a:pt x="134" y="52"/>
                    <a:pt x="131" y="49"/>
                  </a:cubicBezTo>
                  <a:cubicBezTo>
                    <a:pt x="128" y="46"/>
                    <a:pt x="128" y="46"/>
                    <a:pt x="124" y="46"/>
                  </a:cubicBezTo>
                  <a:cubicBezTo>
                    <a:pt x="121" y="46"/>
                    <a:pt x="119" y="45"/>
                    <a:pt x="117" y="43"/>
                  </a:cubicBezTo>
                  <a:cubicBezTo>
                    <a:pt x="116" y="40"/>
                    <a:pt x="113" y="34"/>
                    <a:pt x="110" y="33"/>
                  </a:cubicBezTo>
                  <a:cubicBezTo>
                    <a:pt x="106" y="31"/>
                    <a:pt x="92" y="29"/>
                    <a:pt x="89" y="26"/>
                  </a:cubicBezTo>
                  <a:cubicBezTo>
                    <a:pt x="86" y="24"/>
                    <a:pt x="74" y="17"/>
                    <a:pt x="77" y="16"/>
                  </a:cubicBezTo>
                  <a:cubicBezTo>
                    <a:pt x="80" y="16"/>
                    <a:pt x="86" y="18"/>
                    <a:pt x="91" y="22"/>
                  </a:cubicBezTo>
                  <a:cubicBezTo>
                    <a:pt x="96" y="25"/>
                    <a:pt x="110" y="29"/>
                    <a:pt x="107" y="26"/>
                  </a:cubicBezTo>
                  <a:cubicBezTo>
                    <a:pt x="105" y="24"/>
                    <a:pt x="86" y="12"/>
                    <a:pt x="79" y="6"/>
                  </a:cubicBezTo>
                  <a:cubicBezTo>
                    <a:pt x="77" y="4"/>
                    <a:pt x="75" y="2"/>
                    <a:pt x="72" y="0"/>
                  </a:cubicBezTo>
                  <a:cubicBezTo>
                    <a:pt x="64" y="10"/>
                    <a:pt x="57" y="20"/>
                    <a:pt x="54" y="24"/>
                  </a:cubicBezTo>
                  <a:cubicBezTo>
                    <a:pt x="47" y="34"/>
                    <a:pt x="15" y="32"/>
                    <a:pt x="9" y="37"/>
                  </a:cubicBezTo>
                  <a:cubicBezTo>
                    <a:pt x="4" y="42"/>
                    <a:pt x="23" y="56"/>
                    <a:pt x="23" y="59"/>
                  </a:cubicBezTo>
                  <a:cubicBezTo>
                    <a:pt x="23" y="61"/>
                    <a:pt x="4" y="78"/>
                    <a:pt x="2" y="82"/>
                  </a:cubicBezTo>
                  <a:cubicBezTo>
                    <a:pt x="1" y="84"/>
                    <a:pt x="0" y="91"/>
                    <a:pt x="0" y="98"/>
                  </a:cubicBezTo>
                  <a:cubicBezTo>
                    <a:pt x="3" y="98"/>
                    <a:pt x="5" y="97"/>
                    <a:pt x="7" y="97"/>
                  </a:cubicBezTo>
                  <a:cubicBezTo>
                    <a:pt x="13" y="97"/>
                    <a:pt x="13" y="99"/>
                    <a:pt x="16" y="102"/>
                  </a:cubicBezTo>
                  <a:cubicBezTo>
                    <a:pt x="19" y="104"/>
                    <a:pt x="21" y="108"/>
                    <a:pt x="21" y="112"/>
                  </a:cubicBezTo>
                  <a:cubicBezTo>
                    <a:pt x="20" y="117"/>
                    <a:pt x="22" y="116"/>
                    <a:pt x="25" y="121"/>
                  </a:cubicBezTo>
                  <a:cubicBezTo>
                    <a:pt x="29" y="126"/>
                    <a:pt x="34" y="122"/>
                    <a:pt x="40" y="125"/>
                  </a:cubicBezTo>
                  <a:cubicBezTo>
                    <a:pt x="46" y="128"/>
                    <a:pt x="57" y="147"/>
                    <a:pt x="60" y="149"/>
                  </a:cubicBezTo>
                  <a:cubicBezTo>
                    <a:pt x="62" y="151"/>
                    <a:pt x="63" y="145"/>
                    <a:pt x="65" y="144"/>
                  </a:cubicBezTo>
                  <a:cubicBezTo>
                    <a:pt x="68" y="142"/>
                    <a:pt x="73" y="143"/>
                    <a:pt x="76" y="142"/>
                  </a:cubicBezTo>
                  <a:cubicBezTo>
                    <a:pt x="78" y="140"/>
                    <a:pt x="81" y="141"/>
                    <a:pt x="83" y="141"/>
                  </a:cubicBezTo>
                  <a:cubicBezTo>
                    <a:pt x="85" y="142"/>
                    <a:pt x="85" y="144"/>
                    <a:pt x="85" y="145"/>
                  </a:cubicBezTo>
                  <a:cubicBezTo>
                    <a:pt x="92" y="145"/>
                    <a:pt x="101" y="145"/>
                    <a:pt x="105" y="145"/>
                  </a:cubicBezTo>
                  <a:cubicBezTo>
                    <a:pt x="112" y="145"/>
                    <a:pt x="121" y="127"/>
                    <a:pt x="127" y="135"/>
                  </a:cubicBezTo>
                  <a:cubicBezTo>
                    <a:pt x="133" y="142"/>
                    <a:pt x="137" y="154"/>
                    <a:pt x="139" y="152"/>
                  </a:cubicBezTo>
                  <a:cubicBezTo>
                    <a:pt x="141" y="149"/>
                    <a:pt x="151" y="135"/>
                    <a:pt x="157" y="136"/>
                  </a:cubicBezTo>
                  <a:cubicBezTo>
                    <a:pt x="159" y="136"/>
                    <a:pt x="162" y="138"/>
                    <a:pt x="166" y="139"/>
                  </a:cubicBezTo>
                  <a:cubicBezTo>
                    <a:pt x="172" y="126"/>
                    <a:pt x="179" y="110"/>
                    <a:pt x="181" y="107"/>
                  </a:cubicBezTo>
                  <a:cubicBezTo>
                    <a:pt x="183" y="105"/>
                    <a:pt x="206" y="113"/>
                    <a:pt x="228" y="109"/>
                  </a:cubicBezTo>
                  <a:cubicBezTo>
                    <a:pt x="228" y="109"/>
                    <a:pt x="228" y="109"/>
                    <a:pt x="228" y="108"/>
                  </a:cubicBezTo>
                  <a:cubicBezTo>
                    <a:pt x="224" y="105"/>
                    <a:pt x="223" y="106"/>
                    <a:pt x="217" y="105"/>
                  </a:cubicBezTo>
                  <a:close/>
                </a:path>
              </a:pathLst>
            </a:custGeom>
            <a:solidFill>
              <a:srgbClr val="ABE1FA"/>
            </a:solidFill>
            <a:ln w="9525">
              <a:solidFill>
                <a:schemeClr val="bg1"/>
              </a:solidFill>
              <a:round/>
              <a:headEnd/>
              <a:tailEnd/>
            </a:ln>
          </p:spPr>
          <p:txBody>
            <a:bodyPr/>
            <a:lstStyle/>
            <a:p>
              <a:endParaRPr lang="en-US"/>
            </a:p>
          </p:txBody>
        </p:sp>
        <p:sp>
          <p:nvSpPr>
            <p:cNvPr id="90" name="Freeform 91"/>
            <p:cNvSpPr>
              <a:spLocks/>
            </p:cNvSpPr>
            <p:nvPr/>
          </p:nvSpPr>
          <p:spPr bwMode="gray">
            <a:xfrm>
              <a:off x="4806" y="2611"/>
              <a:ext cx="93" cy="143"/>
            </a:xfrm>
            <a:custGeom>
              <a:avLst/>
              <a:gdLst>
                <a:gd name="T0" fmla="*/ 1 w 165"/>
                <a:gd name="T1" fmla="*/ 26 h 173"/>
                <a:gd name="T2" fmla="*/ 1 w 165"/>
                <a:gd name="T3" fmla="*/ 23 h 173"/>
                <a:gd name="T4" fmla="*/ 1 w 165"/>
                <a:gd name="T5" fmla="*/ 21 h 173"/>
                <a:gd name="T6" fmla="*/ 1 w 165"/>
                <a:gd name="T7" fmla="*/ 17 h 173"/>
                <a:gd name="T8" fmla="*/ 1 w 165"/>
                <a:gd name="T9" fmla="*/ 14 h 173"/>
                <a:gd name="T10" fmla="*/ 1 w 165"/>
                <a:gd name="T11" fmla="*/ 10 h 173"/>
                <a:gd name="T12" fmla="*/ 1 w 165"/>
                <a:gd name="T13" fmla="*/ 7 h 173"/>
                <a:gd name="T14" fmla="*/ 1 w 165"/>
                <a:gd name="T15" fmla="*/ 7 h 173"/>
                <a:gd name="T16" fmla="*/ 1 w 165"/>
                <a:gd name="T17" fmla="*/ 5 h 173"/>
                <a:gd name="T18" fmla="*/ 1 w 165"/>
                <a:gd name="T19" fmla="*/ 2 h 173"/>
                <a:gd name="T20" fmla="*/ 1 w 165"/>
                <a:gd name="T21" fmla="*/ 2 h 173"/>
                <a:gd name="T22" fmla="*/ 1 w 165"/>
                <a:gd name="T23" fmla="*/ 0 h 173"/>
                <a:gd name="T24" fmla="*/ 1 w 165"/>
                <a:gd name="T25" fmla="*/ 2 h 173"/>
                <a:gd name="T26" fmla="*/ 1 w 165"/>
                <a:gd name="T27" fmla="*/ 3 h 173"/>
                <a:gd name="T28" fmla="*/ 1 w 165"/>
                <a:gd name="T29" fmla="*/ 2 h 173"/>
                <a:gd name="T30" fmla="*/ 1 w 165"/>
                <a:gd name="T31" fmla="*/ 4 h 173"/>
                <a:gd name="T32" fmla="*/ 1 w 165"/>
                <a:gd name="T33" fmla="*/ 2 h 173"/>
                <a:gd name="T34" fmla="*/ 1 w 165"/>
                <a:gd name="T35" fmla="*/ 2 h 173"/>
                <a:gd name="T36" fmla="*/ 1 w 165"/>
                <a:gd name="T37" fmla="*/ 2 h 173"/>
                <a:gd name="T38" fmla="*/ 1 w 165"/>
                <a:gd name="T39" fmla="*/ 5 h 173"/>
                <a:gd name="T40" fmla="*/ 1 w 165"/>
                <a:gd name="T41" fmla="*/ 9 h 173"/>
                <a:gd name="T42" fmla="*/ 1 w 165"/>
                <a:gd name="T43" fmla="*/ 12 h 173"/>
                <a:gd name="T44" fmla="*/ 1 w 165"/>
                <a:gd name="T45" fmla="*/ 14 h 173"/>
                <a:gd name="T46" fmla="*/ 1 w 165"/>
                <a:gd name="T47" fmla="*/ 14 h 173"/>
                <a:gd name="T48" fmla="*/ 1 w 165"/>
                <a:gd name="T49" fmla="*/ 17 h 173"/>
                <a:gd name="T50" fmla="*/ 1 w 165"/>
                <a:gd name="T51" fmla="*/ 21 h 173"/>
                <a:gd name="T52" fmla="*/ 1 w 165"/>
                <a:gd name="T53" fmla="*/ 23 h 173"/>
                <a:gd name="T54" fmla="*/ 1 w 165"/>
                <a:gd name="T55" fmla="*/ 31 h 173"/>
                <a:gd name="T56" fmla="*/ 1 w 165"/>
                <a:gd name="T57" fmla="*/ 31 h 173"/>
                <a:gd name="T58" fmla="*/ 1 w 165"/>
                <a:gd name="T59" fmla="*/ 30 h 173"/>
                <a:gd name="T60" fmla="*/ 1 w 165"/>
                <a:gd name="T61" fmla="*/ 28 h 173"/>
                <a:gd name="T62" fmla="*/ 1 w 165"/>
                <a:gd name="T63" fmla="*/ 28 h 173"/>
                <a:gd name="T64" fmla="*/ 1 w 165"/>
                <a:gd name="T65" fmla="*/ 26 h 17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5"/>
                <a:gd name="T100" fmla="*/ 0 h 173"/>
                <a:gd name="T101" fmla="*/ 165 w 165"/>
                <a:gd name="T102" fmla="*/ 173 h 17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5" h="173">
                  <a:moveTo>
                    <a:pt x="164" y="148"/>
                  </a:moveTo>
                  <a:cubicBezTo>
                    <a:pt x="161" y="142"/>
                    <a:pt x="154" y="134"/>
                    <a:pt x="151" y="131"/>
                  </a:cubicBezTo>
                  <a:cubicBezTo>
                    <a:pt x="147" y="127"/>
                    <a:pt x="144" y="124"/>
                    <a:pt x="144" y="120"/>
                  </a:cubicBezTo>
                  <a:cubicBezTo>
                    <a:pt x="143" y="116"/>
                    <a:pt x="139" y="104"/>
                    <a:pt x="136" y="99"/>
                  </a:cubicBezTo>
                  <a:cubicBezTo>
                    <a:pt x="133" y="93"/>
                    <a:pt x="129" y="85"/>
                    <a:pt x="128" y="77"/>
                  </a:cubicBezTo>
                  <a:cubicBezTo>
                    <a:pt x="128" y="68"/>
                    <a:pt x="123" y="55"/>
                    <a:pt x="124" y="51"/>
                  </a:cubicBezTo>
                  <a:cubicBezTo>
                    <a:pt x="125" y="47"/>
                    <a:pt x="125" y="42"/>
                    <a:pt x="128" y="40"/>
                  </a:cubicBezTo>
                  <a:cubicBezTo>
                    <a:pt x="131" y="37"/>
                    <a:pt x="134" y="37"/>
                    <a:pt x="130" y="35"/>
                  </a:cubicBezTo>
                  <a:cubicBezTo>
                    <a:pt x="127" y="33"/>
                    <a:pt x="120" y="30"/>
                    <a:pt x="120" y="25"/>
                  </a:cubicBezTo>
                  <a:cubicBezTo>
                    <a:pt x="119" y="21"/>
                    <a:pt x="122" y="19"/>
                    <a:pt x="118" y="15"/>
                  </a:cubicBezTo>
                  <a:cubicBezTo>
                    <a:pt x="113" y="11"/>
                    <a:pt x="111" y="10"/>
                    <a:pt x="111" y="7"/>
                  </a:cubicBezTo>
                  <a:cubicBezTo>
                    <a:pt x="111" y="4"/>
                    <a:pt x="110" y="0"/>
                    <a:pt x="106" y="0"/>
                  </a:cubicBezTo>
                  <a:cubicBezTo>
                    <a:pt x="103" y="0"/>
                    <a:pt x="98" y="3"/>
                    <a:pt x="102" y="9"/>
                  </a:cubicBezTo>
                  <a:cubicBezTo>
                    <a:pt x="105" y="15"/>
                    <a:pt x="108" y="17"/>
                    <a:pt x="106" y="17"/>
                  </a:cubicBezTo>
                  <a:cubicBezTo>
                    <a:pt x="104" y="17"/>
                    <a:pt x="101" y="13"/>
                    <a:pt x="101" y="15"/>
                  </a:cubicBezTo>
                  <a:cubicBezTo>
                    <a:pt x="101" y="17"/>
                    <a:pt x="101" y="23"/>
                    <a:pt x="100" y="21"/>
                  </a:cubicBezTo>
                  <a:cubicBezTo>
                    <a:pt x="99" y="19"/>
                    <a:pt x="97" y="13"/>
                    <a:pt x="96" y="11"/>
                  </a:cubicBezTo>
                  <a:cubicBezTo>
                    <a:pt x="95" y="9"/>
                    <a:pt x="99" y="8"/>
                    <a:pt x="95" y="6"/>
                  </a:cubicBezTo>
                  <a:cubicBezTo>
                    <a:pt x="88" y="8"/>
                    <a:pt x="66" y="11"/>
                    <a:pt x="63" y="15"/>
                  </a:cubicBezTo>
                  <a:cubicBezTo>
                    <a:pt x="59" y="19"/>
                    <a:pt x="27" y="25"/>
                    <a:pt x="22" y="26"/>
                  </a:cubicBezTo>
                  <a:cubicBezTo>
                    <a:pt x="18" y="27"/>
                    <a:pt x="4" y="41"/>
                    <a:pt x="2" y="49"/>
                  </a:cubicBezTo>
                  <a:cubicBezTo>
                    <a:pt x="0" y="57"/>
                    <a:pt x="4" y="61"/>
                    <a:pt x="8" y="66"/>
                  </a:cubicBezTo>
                  <a:cubicBezTo>
                    <a:pt x="11" y="71"/>
                    <a:pt x="7" y="77"/>
                    <a:pt x="4" y="81"/>
                  </a:cubicBezTo>
                  <a:cubicBezTo>
                    <a:pt x="3" y="81"/>
                    <a:pt x="3" y="81"/>
                    <a:pt x="3" y="81"/>
                  </a:cubicBezTo>
                  <a:cubicBezTo>
                    <a:pt x="9" y="86"/>
                    <a:pt x="14" y="89"/>
                    <a:pt x="16" y="91"/>
                  </a:cubicBezTo>
                  <a:cubicBezTo>
                    <a:pt x="24" y="95"/>
                    <a:pt x="26" y="106"/>
                    <a:pt x="33" y="118"/>
                  </a:cubicBezTo>
                  <a:cubicBezTo>
                    <a:pt x="40" y="130"/>
                    <a:pt x="57" y="123"/>
                    <a:pt x="62" y="131"/>
                  </a:cubicBezTo>
                  <a:cubicBezTo>
                    <a:pt x="65" y="138"/>
                    <a:pt x="67" y="156"/>
                    <a:pt x="67" y="169"/>
                  </a:cubicBezTo>
                  <a:cubicBezTo>
                    <a:pt x="70" y="169"/>
                    <a:pt x="73" y="169"/>
                    <a:pt x="76" y="170"/>
                  </a:cubicBezTo>
                  <a:cubicBezTo>
                    <a:pt x="84" y="173"/>
                    <a:pt x="97" y="166"/>
                    <a:pt x="102" y="162"/>
                  </a:cubicBezTo>
                  <a:cubicBezTo>
                    <a:pt x="106" y="158"/>
                    <a:pt x="124" y="157"/>
                    <a:pt x="135" y="158"/>
                  </a:cubicBezTo>
                  <a:cubicBezTo>
                    <a:pt x="142" y="159"/>
                    <a:pt x="153" y="157"/>
                    <a:pt x="164" y="155"/>
                  </a:cubicBezTo>
                  <a:cubicBezTo>
                    <a:pt x="165" y="154"/>
                    <a:pt x="165" y="151"/>
                    <a:pt x="164" y="148"/>
                  </a:cubicBezTo>
                  <a:close/>
                </a:path>
              </a:pathLst>
            </a:custGeom>
            <a:solidFill>
              <a:srgbClr val="8DC63F"/>
            </a:solidFill>
            <a:ln w="9525">
              <a:solidFill>
                <a:schemeClr val="bg1"/>
              </a:solidFill>
              <a:round/>
              <a:headEnd/>
              <a:tailEnd/>
            </a:ln>
          </p:spPr>
          <p:txBody>
            <a:bodyPr/>
            <a:lstStyle/>
            <a:p>
              <a:endParaRPr lang="en-US"/>
            </a:p>
          </p:txBody>
        </p:sp>
        <p:sp>
          <p:nvSpPr>
            <p:cNvPr id="91" name="Freeform 92"/>
            <p:cNvSpPr>
              <a:spLocks/>
            </p:cNvSpPr>
            <p:nvPr/>
          </p:nvSpPr>
          <p:spPr bwMode="gray">
            <a:xfrm>
              <a:off x="4700" y="2618"/>
              <a:ext cx="144" cy="251"/>
            </a:xfrm>
            <a:custGeom>
              <a:avLst/>
              <a:gdLst>
                <a:gd name="T0" fmla="*/ 1 w 254"/>
                <a:gd name="T1" fmla="*/ 20 h 305"/>
                <a:gd name="T2" fmla="*/ 1 w 254"/>
                <a:gd name="T3" fmla="*/ 14 h 305"/>
                <a:gd name="T4" fmla="*/ 1 w 254"/>
                <a:gd name="T5" fmla="*/ 12 h 305"/>
                <a:gd name="T6" fmla="*/ 1 w 254"/>
                <a:gd name="T7" fmla="*/ 12 h 305"/>
                <a:gd name="T8" fmla="*/ 1 w 254"/>
                <a:gd name="T9" fmla="*/ 15 h 305"/>
                <a:gd name="T10" fmla="*/ 1 w 254"/>
                <a:gd name="T11" fmla="*/ 14 h 305"/>
                <a:gd name="T12" fmla="*/ 1 w 254"/>
                <a:gd name="T13" fmla="*/ 10 h 305"/>
                <a:gd name="T14" fmla="*/ 1 w 254"/>
                <a:gd name="T15" fmla="*/ 7 h 305"/>
                <a:gd name="T16" fmla="*/ 1 w 254"/>
                <a:gd name="T17" fmla="*/ 7 h 305"/>
                <a:gd name="T18" fmla="*/ 1 w 254"/>
                <a:gd name="T19" fmla="*/ 3 h 305"/>
                <a:gd name="T20" fmla="*/ 1 w 254"/>
                <a:gd name="T21" fmla="*/ 2 h 305"/>
                <a:gd name="T22" fmla="*/ 1 w 254"/>
                <a:gd name="T23" fmla="*/ 2 h 305"/>
                <a:gd name="T24" fmla="*/ 1 w 254"/>
                <a:gd name="T25" fmla="*/ 2 h 305"/>
                <a:gd name="T26" fmla="*/ 1 w 254"/>
                <a:gd name="T27" fmla="*/ 5 h 305"/>
                <a:gd name="T28" fmla="*/ 1 w 254"/>
                <a:gd name="T29" fmla="*/ 8 h 305"/>
                <a:gd name="T30" fmla="*/ 1 w 254"/>
                <a:gd name="T31" fmla="*/ 10 h 305"/>
                <a:gd name="T32" fmla="*/ 1 w 254"/>
                <a:gd name="T33" fmla="*/ 11 h 305"/>
                <a:gd name="T34" fmla="*/ 1 w 254"/>
                <a:gd name="T35" fmla="*/ 13 h 305"/>
                <a:gd name="T36" fmla="*/ 1 w 254"/>
                <a:gd name="T37" fmla="*/ 14 h 305"/>
                <a:gd name="T38" fmla="*/ 1 w 254"/>
                <a:gd name="T39" fmla="*/ 14 h 305"/>
                <a:gd name="T40" fmla="*/ 1 w 254"/>
                <a:gd name="T41" fmla="*/ 16 h 305"/>
                <a:gd name="T42" fmla="*/ 1 w 254"/>
                <a:gd name="T43" fmla="*/ 17 h 305"/>
                <a:gd name="T44" fmla="*/ 1 w 254"/>
                <a:gd name="T45" fmla="*/ 20 h 305"/>
                <a:gd name="T46" fmla="*/ 1 w 254"/>
                <a:gd name="T47" fmla="*/ 22 h 305"/>
                <a:gd name="T48" fmla="*/ 1 w 254"/>
                <a:gd name="T49" fmla="*/ 24 h 305"/>
                <a:gd name="T50" fmla="*/ 1 w 254"/>
                <a:gd name="T51" fmla="*/ 27 h 305"/>
                <a:gd name="T52" fmla="*/ 1 w 254"/>
                <a:gd name="T53" fmla="*/ 29 h 305"/>
                <a:gd name="T54" fmla="*/ 1 w 254"/>
                <a:gd name="T55" fmla="*/ 30 h 305"/>
                <a:gd name="T56" fmla="*/ 1 w 254"/>
                <a:gd name="T57" fmla="*/ 36 h 305"/>
                <a:gd name="T58" fmla="*/ 1 w 254"/>
                <a:gd name="T59" fmla="*/ 35 h 305"/>
                <a:gd name="T60" fmla="*/ 1 w 254"/>
                <a:gd name="T61" fmla="*/ 38 h 305"/>
                <a:gd name="T62" fmla="*/ 1 w 254"/>
                <a:gd name="T63" fmla="*/ 41 h 305"/>
                <a:gd name="T64" fmla="*/ 1 w 254"/>
                <a:gd name="T65" fmla="*/ 46 h 305"/>
                <a:gd name="T66" fmla="*/ 1 w 254"/>
                <a:gd name="T67" fmla="*/ 48 h 305"/>
                <a:gd name="T68" fmla="*/ 1 w 254"/>
                <a:gd name="T69" fmla="*/ 52 h 305"/>
                <a:gd name="T70" fmla="*/ 1 w 254"/>
                <a:gd name="T71" fmla="*/ 52 h 305"/>
                <a:gd name="T72" fmla="*/ 1 w 254"/>
                <a:gd name="T73" fmla="*/ 53 h 305"/>
                <a:gd name="T74" fmla="*/ 1 w 254"/>
                <a:gd name="T75" fmla="*/ 53 h 305"/>
                <a:gd name="T76" fmla="*/ 1 w 254"/>
                <a:gd name="T77" fmla="*/ 48 h 305"/>
                <a:gd name="T78" fmla="*/ 1 w 254"/>
                <a:gd name="T79" fmla="*/ 43 h 305"/>
                <a:gd name="T80" fmla="*/ 1 w 254"/>
                <a:gd name="T81" fmla="*/ 36 h 305"/>
                <a:gd name="T82" fmla="*/ 1 w 254"/>
                <a:gd name="T83" fmla="*/ 30 h 305"/>
                <a:gd name="T84" fmla="*/ 1 w 254"/>
                <a:gd name="T85" fmla="*/ 27 h 305"/>
                <a:gd name="T86" fmla="*/ 2 w 254"/>
                <a:gd name="T87" fmla="*/ 28 h 305"/>
                <a:gd name="T88" fmla="*/ 2 w 254"/>
                <a:gd name="T89" fmla="*/ 28 h 305"/>
                <a:gd name="T90" fmla="*/ 2 w 254"/>
                <a:gd name="T91" fmla="*/ 21 h 305"/>
                <a:gd name="T92" fmla="*/ 1 w 254"/>
                <a:gd name="T93" fmla="*/ 20 h 3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54"/>
                <a:gd name="T142" fmla="*/ 0 h 305"/>
                <a:gd name="T143" fmla="*/ 254 w 254"/>
                <a:gd name="T144" fmla="*/ 305 h 30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54" h="305">
                  <a:moveTo>
                    <a:pt x="220" y="110"/>
                  </a:moveTo>
                  <a:cubicBezTo>
                    <a:pt x="213" y="98"/>
                    <a:pt x="211" y="87"/>
                    <a:pt x="203" y="83"/>
                  </a:cubicBezTo>
                  <a:cubicBezTo>
                    <a:pt x="201" y="81"/>
                    <a:pt x="196" y="78"/>
                    <a:pt x="190" y="73"/>
                  </a:cubicBezTo>
                  <a:cubicBezTo>
                    <a:pt x="186" y="75"/>
                    <a:pt x="178" y="67"/>
                    <a:pt x="173" y="69"/>
                  </a:cubicBezTo>
                  <a:cubicBezTo>
                    <a:pt x="168" y="71"/>
                    <a:pt x="171" y="83"/>
                    <a:pt x="169" y="89"/>
                  </a:cubicBezTo>
                  <a:cubicBezTo>
                    <a:pt x="167" y="95"/>
                    <a:pt x="154" y="85"/>
                    <a:pt x="149" y="81"/>
                  </a:cubicBezTo>
                  <a:cubicBezTo>
                    <a:pt x="143" y="76"/>
                    <a:pt x="143" y="59"/>
                    <a:pt x="143" y="55"/>
                  </a:cubicBezTo>
                  <a:cubicBezTo>
                    <a:pt x="143" y="51"/>
                    <a:pt x="129" y="42"/>
                    <a:pt x="124" y="39"/>
                  </a:cubicBezTo>
                  <a:cubicBezTo>
                    <a:pt x="119" y="35"/>
                    <a:pt x="106" y="41"/>
                    <a:pt x="102" y="37"/>
                  </a:cubicBezTo>
                  <a:cubicBezTo>
                    <a:pt x="98" y="34"/>
                    <a:pt x="84" y="19"/>
                    <a:pt x="77" y="19"/>
                  </a:cubicBezTo>
                  <a:cubicBezTo>
                    <a:pt x="69" y="19"/>
                    <a:pt x="69" y="8"/>
                    <a:pt x="63" y="3"/>
                  </a:cubicBezTo>
                  <a:cubicBezTo>
                    <a:pt x="59" y="0"/>
                    <a:pt x="51" y="0"/>
                    <a:pt x="42" y="2"/>
                  </a:cubicBezTo>
                  <a:cubicBezTo>
                    <a:pt x="46" y="3"/>
                    <a:pt x="51" y="5"/>
                    <a:pt x="51" y="8"/>
                  </a:cubicBezTo>
                  <a:cubicBezTo>
                    <a:pt x="51" y="15"/>
                    <a:pt x="64" y="20"/>
                    <a:pt x="69" y="25"/>
                  </a:cubicBezTo>
                  <a:cubicBezTo>
                    <a:pt x="74" y="30"/>
                    <a:pt x="69" y="39"/>
                    <a:pt x="64" y="45"/>
                  </a:cubicBezTo>
                  <a:cubicBezTo>
                    <a:pt x="60" y="50"/>
                    <a:pt x="63" y="50"/>
                    <a:pt x="63" y="56"/>
                  </a:cubicBezTo>
                  <a:cubicBezTo>
                    <a:pt x="63" y="61"/>
                    <a:pt x="60" y="58"/>
                    <a:pt x="55" y="62"/>
                  </a:cubicBezTo>
                  <a:cubicBezTo>
                    <a:pt x="50" y="65"/>
                    <a:pt x="56" y="72"/>
                    <a:pt x="56" y="74"/>
                  </a:cubicBezTo>
                  <a:cubicBezTo>
                    <a:pt x="56" y="76"/>
                    <a:pt x="47" y="78"/>
                    <a:pt x="42" y="78"/>
                  </a:cubicBezTo>
                  <a:cubicBezTo>
                    <a:pt x="36" y="78"/>
                    <a:pt x="33" y="78"/>
                    <a:pt x="29" y="81"/>
                  </a:cubicBezTo>
                  <a:cubicBezTo>
                    <a:pt x="25" y="84"/>
                    <a:pt x="26" y="88"/>
                    <a:pt x="26" y="93"/>
                  </a:cubicBezTo>
                  <a:cubicBezTo>
                    <a:pt x="26" y="98"/>
                    <a:pt x="33" y="96"/>
                    <a:pt x="35" y="99"/>
                  </a:cubicBezTo>
                  <a:cubicBezTo>
                    <a:pt x="38" y="102"/>
                    <a:pt x="43" y="105"/>
                    <a:pt x="49" y="110"/>
                  </a:cubicBezTo>
                  <a:cubicBezTo>
                    <a:pt x="55" y="115"/>
                    <a:pt x="40" y="122"/>
                    <a:pt x="33" y="127"/>
                  </a:cubicBezTo>
                  <a:cubicBezTo>
                    <a:pt x="26" y="132"/>
                    <a:pt x="38" y="132"/>
                    <a:pt x="38" y="137"/>
                  </a:cubicBezTo>
                  <a:cubicBezTo>
                    <a:pt x="38" y="141"/>
                    <a:pt x="39" y="145"/>
                    <a:pt x="43" y="154"/>
                  </a:cubicBezTo>
                  <a:cubicBezTo>
                    <a:pt x="46" y="164"/>
                    <a:pt x="42" y="164"/>
                    <a:pt x="41" y="166"/>
                  </a:cubicBezTo>
                  <a:cubicBezTo>
                    <a:pt x="40" y="168"/>
                    <a:pt x="41" y="172"/>
                    <a:pt x="40" y="179"/>
                  </a:cubicBezTo>
                  <a:cubicBezTo>
                    <a:pt x="40" y="187"/>
                    <a:pt x="31" y="207"/>
                    <a:pt x="28" y="210"/>
                  </a:cubicBezTo>
                  <a:cubicBezTo>
                    <a:pt x="26" y="213"/>
                    <a:pt x="20" y="205"/>
                    <a:pt x="18" y="204"/>
                  </a:cubicBezTo>
                  <a:cubicBezTo>
                    <a:pt x="16" y="203"/>
                    <a:pt x="11" y="214"/>
                    <a:pt x="7" y="220"/>
                  </a:cubicBezTo>
                  <a:cubicBezTo>
                    <a:pt x="4" y="226"/>
                    <a:pt x="10" y="229"/>
                    <a:pt x="11" y="238"/>
                  </a:cubicBezTo>
                  <a:cubicBezTo>
                    <a:pt x="11" y="246"/>
                    <a:pt x="3" y="267"/>
                    <a:pt x="1" y="269"/>
                  </a:cubicBezTo>
                  <a:cubicBezTo>
                    <a:pt x="0" y="271"/>
                    <a:pt x="4" y="276"/>
                    <a:pt x="6" y="278"/>
                  </a:cubicBezTo>
                  <a:cubicBezTo>
                    <a:pt x="9" y="280"/>
                    <a:pt x="8" y="289"/>
                    <a:pt x="8" y="295"/>
                  </a:cubicBezTo>
                  <a:cubicBezTo>
                    <a:pt x="8" y="300"/>
                    <a:pt x="15" y="297"/>
                    <a:pt x="19" y="297"/>
                  </a:cubicBezTo>
                  <a:cubicBezTo>
                    <a:pt x="23" y="297"/>
                    <a:pt x="23" y="300"/>
                    <a:pt x="23" y="304"/>
                  </a:cubicBezTo>
                  <a:cubicBezTo>
                    <a:pt x="23" y="304"/>
                    <a:pt x="23" y="305"/>
                    <a:pt x="23" y="305"/>
                  </a:cubicBezTo>
                  <a:cubicBezTo>
                    <a:pt x="38" y="295"/>
                    <a:pt x="57" y="282"/>
                    <a:pt x="60" y="276"/>
                  </a:cubicBezTo>
                  <a:cubicBezTo>
                    <a:pt x="65" y="267"/>
                    <a:pt x="71" y="252"/>
                    <a:pt x="93" y="246"/>
                  </a:cubicBezTo>
                  <a:cubicBezTo>
                    <a:pt x="115" y="240"/>
                    <a:pt x="188" y="217"/>
                    <a:pt x="196" y="207"/>
                  </a:cubicBezTo>
                  <a:cubicBezTo>
                    <a:pt x="204" y="197"/>
                    <a:pt x="223" y="183"/>
                    <a:pt x="219" y="174"/>
                  </a:cubicBezTo>
                  <a:cubicBezTo>
                    <a:pt x="215" y="165"/>
                    <a:pt x="211" y="159"/>
                    <a:pt x="219" y="159"/>
                  </a:cubicBezTo>
                  <a:cubicBezTo>
                    <a:pt x="226" y="160"/>
                    <a:pt x="227" y="163"/>
                    <a:pt x="237" y="162"/>
                  </a:cubicBezTo>
                  <a:cubicBezTo>
                    <a:pt x="244" y="161"/>
                    <a:pt x="249" y="160"/>
                    <a:pt x="254" y="161"/>
                  </a:cubicBezTo>
                  <a:cubicBezTo>
                    <a:pt x="254" y="148"/>
                    <a:pt x="252" y="130"/>
                    <a:pt x="249" y="123"/>
                  </a:cubicBezTo>
                  <a:cubicBezTo>
                    <a:pt x="244" y="115"/>
                    <a:pt x="227" y="122"/>
                    <a:pt x="220" y="110"/>
                  </a:cubicBezTo>
                  <a:close/>
                </a:path>
              </a:pathLst>
            </a:custGeom>
            <a:solidFill>
              <a:srgbClr val="8DC63F"/>
            </a:solidFill>
            <a:ln w="9525">
              <a:solidFill>
                <a:schemeClr val="bg1"/>
              </a:solidFill>
              <a:round/>
              <a:headEnd/>
              <a:tailEnd/>
            </a:ln>
          </p:spPr>
          <p:txBody>
            <a:bodyPr/>
            <a:lstStyle/>
            <a:p>
              <a:endParaRPr lang="en-US"/>
            </a:p>
          </p:txBody>
        </p:sp>
        <p:sp>
          <p:nvSpPr>
            <p:cNvPr id="92" name="Freeform 93"/>
            <p:cNvSpPr>
              <a:spLocks/>
            </p:cNvSpPr>
            <p:nvPr/>
          </p:nvSpPr>
          <p:spPr bwMode="gray">
            <a:xfrm>
              <a:off x="4713" y="2749"/>
              <a:ext cx="167" cy="283"/>
            </a:xfrm>
            <a:custGeom>
              <a:avLst/>
              <a:gdLst>
                <a:gd name="T0" fmla="*/ 2 w 294"/>
                <a:gd name="T1" fmla="*/ 57 h 343"/>
                <a:gd name="T2" fmla="*/ 2 w 294"/>
                <a:gd name="T3" fmla="*/ 53 h 343"/>
                <a:gd name="T4" fmla="*/ 2 w 294"/>
                <a:gd name="T5" fmla="*/ 49 h 343"/>
                <a:gd name="T6" fmla="*/ 2 w 294"/>
                <a:gd name="T7" fmla="*/ 44 h 343"/>
                <a:gd name="T8" fmla="*/ 2 w 294"/>
                <a:gd name="T9" fmla="*/ 33 h 343"/>
                <a:gd name="T10" fmla="*/ 2 w 294"/>
                <a:gd name="T11" fmla="*/ 26 h 343"/>
                <a:gd name="T12" fmla="*/ 2 w 294"/>
                <a:gd name="T13" fmla="*/ 22 h 343"/>
                <a:gd name="T14" fmla="*/ 2 w 294"/>
                <a:gd name="T15" fmla="*/ 17 h 343"/>
                <a:gd name="T16" fmla="*/ 2 w 294"/>
                <a:gd name="T17" fmla="*/ 8 h 343"/>
                <a:gd name="T18" fmla="*/ 2 w 294"/>
                <a:gd name="T19" fmla="*/ 2 h 343"/>
                <a:gd name="T20" fmla="*/ 2 w 294"/>
                <a:gd name="T21" fmla="*/ 2 h 343"/>
                <a:gd name="T22" fmla="*/ 1 w 294"/>
                <a:gd name="T23" fmla="*/ 2 h 343"/>
                <a:gd name="T24" fmla="*/ 1 w 294"/>
                <a:gd name="T25" fmla="*/ 0 h 343"/>
                <a:gd name="T26" fmla="*/ 1 w 294"/>
                <a:gd name="T27" fmla="*/ 2 h 343"/>
                <a:gd name="T28" fmla="*/ 1 w 294"/>
                <a:gd name="T29" fmla="*/ 8 h 343"/>
                <a:gd name="T30" fmla="*/ 1 w 294"/>
                <a:gd name="T31" fmla="*/ 15 h 343"/>
                <a:gd name="T32" fmla="*/ 1 w 294"/>
                <a:gd name="T33" fmla="*/ 21 h 343"/>
                <a:gd name="T34" fmla="*/ 0 w 294"/>
                <a:gd name="T35" fmla="*/ 26 h 343"/>
                <a:gd name="T36" fmla="*/ 1 w 294"/>
                <a:gd name="T37" fmla="*/ 27 h 343"/>
                <a:gd name="T38" fmla="*/ 1 w 294"/>
                <a:gd name="T39" fmla="*/ 29 h 343"/>
                <a:gd name="T40" fmla="*/ 1 w 294"/>
                <a:gd name="T41" fmla="*/ 33 h 343"/>
                <a:gd name="T42" fmla="*/ 1 w 294"/>
                <a:gd name="T43" fmla="*/ 37 h 343"/>
                <a:gd name="T44" fmla="*/ 1 w 294"/>
                <a:gd name="T45" fmla="*/ 41 h 343"/>
                <a:gd name="T46" fmla="*/ 1 w 294"/>
                <a:gd name="T47" fmla="*/ 49 h 343"/>
                <a:gd name="T48" fmla="*/ 1 w 294"/>
                <a:gd name="T49" fmla="*/ 49 h 343"/>
                <a:gd name="T50" fmla="*/ 1 w 294"/>
                <a:gd name="T51" fmla="*/ 48 h 343"/>
                <a:gd name="T52" fmla="*/ 1 w 294"/>
                <a:gd name="T53" fmla="*/ 47 h 343"/>
                <a:gd name="T54" fmla="*/ 1 w 294"/>
                <a:gd name="T55" fmla="*/ 46 h 343"/>
                <a:gd name="T56" fmla="*/ 1 w 294"/>
                <a:gd name="T57" fmla="*/ 50 h 343"/>
                <a:gd name="T58" fmla="*/ 1 w 294"/>
                <a:gd name="T59" fmla="*/ 60 h 343"/>
                <a:gd name="T60" fmla="*/ 2 w 294"/>
                <a:gd name="T61" fmla="*/ 60 h 343"/>
                <a:gd name="T62" fmla="*/ 2 w 294"/>
                <a:gd name="T63" fmla="*/ 57 h 34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4"/>
                <a:gd name="T97" fmla="*/ 0 h 343"/>
                <a:gd name="T98" fmla="*/ 294 w 294"/>
                <a:gd name="T99" fmla="*/ 343 h 34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4" h="343">
                  <a:moveTo>
                    <a:pt x="254" y="324"/>
                  </a:moveTo>
                  <a:cubicBezTo>
                    <a:pt x="269" y="317"/>
                    <a:pt x="294" y="308"/>
                    <a:pt x="291" y="300"/>
                  </a:cubicBezTo>
                  <a:cubicBezTo>
                    <a:pt x="288" y="292"/>
                    <a:pt x="283" y="283"/>
                    <a:pt x="286" y="277"/>
                  </a:cubicBezTo>
                  <a:cubicBezTo>
                    <a:pt x="288" y="271"/>
                    <a:pt x="279" y="256"/>
                    <a:pt x="278" y="249"/>
                  </a:cubicBezTo>
                  <a:cubicBezTo>
                    <a:pt x="278" y="242"/>
                    <a:pt x="282" y="200"/>
                    <a:pt x="278" y="188"/>
                  </a:cubicBezTo>
                  <a:cubicBezTo>
                    <a:pt x="273" y="176"/>
                    <a:pt x="254" y="154"/>
                    <a:pt x="254" y="147"/>
                  </a:cubicBezTo>
                  <a:cubicBezTo>
                    <a:pt x="254" y="140"/>
                    <a:pt x="260" y="136"/>
                    <a:pt x="257" y="129"/>
                  </a:cubicBezTo>
                  <a:cubicBezTo>
                    <a:pt x="254" y="122"/>
                    <a:pt x="238" y="115"/>
                    <a:pt x="238" y="96"/>
                  </a:cubicBezTo>
                  <a:cubicBezTo>
                    <a:pt x="238" y="76"/>
                    <a:pt x="255" y="52"/>
                    <a:pt x="252" y="42"/>
                  </a:cubicBezTo>
                  <a:cubicBezTo>
                    <a:pt x="251" y="35"/>
                    <a:pt x="245" y="17"/>
                    <a:pt x="241" y="3"/>
                  </a:cubicBezTo>
                  <a:cubicBezTo>
                    <a:pt x="241" y="3"/>
                    <a:pt x="240" y="3"/>
                    <a:pt x="240" y="3"/>
                  </a:cubicBezTo>
                  <a:cubicBezTo>
                    <a:pt x="232" y="0"/>
                    <a:pt x="224" y="2"/>
                    <a:pt x="214" y="3"/>
                  </a:cubicBezTo>
                  <a:cubicBezTo>
                    <a:pt x="204" y="4"/>
                    <a:pt x="203" y="1"/>
                    <a:pt x="196" y="0"/>
                  </a:cubicBezTo>
                  <a:cubicBezTo>
                    <a:pt x="188" y="0"/>
                    <a:pt x="192" y="6"/>
                    <a:pt x="196" y="15"/>
                  </a:cubicBezTo>
                  <a:cubicBezTo>
                    <a:pt x="200" y="24"/>
                    <a:pt x="181" y="38"/>
                    <a:pt x="173" y="48"/>
                  </a:cubicBezTo>
                  <a:cubicBezTo>
                    <a:pt x="165" y="58"/>
                    <a:pt x="92" y="81"/>
                    <a:pt x="70" y="87"/>
                  </a:cubicBezTo>
                  <a:cubicBezTo>
                    <a:pt x="48" y="93"/>
                    <a:pt x="42" y="108"/>
                    <a:pt x="37" y="117"/>
                  </a:cubicBezTo>
                  <a:cubicBezTo>
                    <a:pt x="34" y="123"/>
                    <a:pt x="15" y="136"/>
                    <a:pt x="0" y="146"/>
                  </a:cubicBezTo>
                  <a:cubicBezTo>
                    <a:pt x="1" y="149"/>
                    <a:pt x="4" y="150"/>
                    <a:pt x="7" y="152"/>
                  </a:cubicBezTo>
                  <a:cubicBezTo>
                    <a:pt x="11" y="154"/>
                    <a:pt x="6" y="160"/>
                    <a:pt x="5" y="163"/>
                  </a:cubicBezTo>
                  <a:cubicBezTo>
                    <a:pt x="3" y="165"/>
                    <a:pt x="4" y="175"/>
                    <a:pt x="4" y="183"/>
                  </a:cubicBezTo>
                  <a:cubicBezTo>
                    <a:pt x="4" y="191"/>
                    <a:pt x="22" y="207"/>
                    <a:pt x="24" y="212"/>
                  </a:cubicBezTo>
                  <a:cubicBezTo>
                    <a:pt x="26" y="216"/>
                    <a:pt x="34" y="226"/>
                    <a:pt x="37" y="233"/>
                  </a:cubicBezTo>
                  <a:cubicBezTo>
                    <a:pt x="39" y="239"/>
                    <a:pt x="41" y="266"/>
                    <a:pt x="41" y="274"/>
                  </a:cubicBezTo>
                  <a:cubicBezTo>
                    <a:pt x="40" y="275"/>
                    <a:pt x="40" y="275"/>
                    <a:pt x="40" y="276"/>
                  </a:cubicBezTo>
                  <a:cubicBezTo>
                    <a:pt x="51" y="272"/>
                    <a:pt x="61" y="270"/>
                    <a:pt x="68" y="270"/>
                  </a:cubicBezTo>
                  <a:cubicBezTo>
                    <a:pt x="79" y="272"/>
                    <a:pt x="97" y="272"/>
                    <a:pt x="104" y="268"/>
                  </a:cubicBezTo>
                  <a:cubicBezTo>
                    <a:pt x="110" y="264"/>
                    <a:pt x="113" y="256"/>
                    <a:pt x="128" y="263"/>
                  </a:cubicBezTo>
                  <a:cubicBezTo>
                    <a:pt x="142" y="270"/>
                    <a:pt x="178" y="278"/>
                    <a:pt x="185" y="281"/>
                  </a:cubicBezTo>
                  <a:cubicBezTo>
                    <a:pt x="192" y="284"/>
                    <a:pt x="206" y="340"/>
                    <a:pt x="212" y="340"/>
                  </a:cubicBezTo>
                  <a:cubicBezTo>
                    <a:pt x="217" y="340"/>
                    <a:pt x="234" y="340"/>
                    <a:pt x="243" y="343"/>
                  </a:cubicBezTo>
                  <a:cubicBezTo>
                    <a:pt x="243" y="335"/>
                    <a:pt x="246" y="328"/>
                    <a:pt x="254" y="324"/>
                  </a:cubicBezTo>
                  <a:close/>
                </a:path>
              </a:pathLst>
            </a:custGeom>
            <a:solidFill>
              <a:srgbClr val="8DC63F"/>
            </a:solidFill>
            <a:ln w="9525">
              <a:solidFill>
                <a:schemeClr val="bg1"/>
              </a:solidFill>
              <a:round/>
              <a:headEnd/>
              <a:tailEnd/>
            </a:ln>
          </p:spPr>
          <p:txBody>
            <a:bodyPr/>
            <a:lstStyle/>
            <a:p>
              <a:endParaRPr lang="en-US"/>
            </a:p>
          </p:txBody>
        </p:sp>
        <p:sp>
          <p:nvSpPr>
            <p:cNvPr id="93" name="Freeform 94"/>
            <p:cNvSpPr>
              <a:spLocks/>
            </p:cNvSpPr>
            <p:nvPr/>
          </p:nvSpPr>
          <p:spPr bwMode="gray">
            <a:xfrm>
              <a:off x="4848" y="2739"/>
              <a:ext cx="80" cy="203"/>
            </a:xfrm>
            <a:custGeom>
              <a:avLst/>
              <a:gdLst>
                <a:gd name="T0" fmla="*/ 1 w 141"/>
                <a:gd name="T1" fmla="*/ 45 h 245"/>
                <a:gd name="T2" fmla="*/ 1 w 141"/>
                <a:gd name="T3" fmla="*/ 40 h 245"/>
                <a:gd name="T4" fmla="*/ 1 w 141"/>
                <a:gd name="T5" fmla="*/ 38 h 245"/>
                <a:gd name="T6" fmla="*/ 1 w 141"/>
                <a:gd name="T7" fmla="*/ 37 h 245"/>
                <a:gd name="T8" fmla="*/ 1 w 141"/>
                <a:gd name="T9" fmla="*/ 35 h 245"/>
                <a:gd name="T10" fmla="*/ 1 w 141"/>
                <a:gd name="T11" fmla="*/ 33 h 245"/>
                <a:gd name="T12" fmla="*/ 1 w 141"/>
                <a:gd name="T13" fmla="*/ 31 h 245"/>
                <a:gd name="T14" fmla="*/ 1 w 141"/>
                <a:gd name="T15" fmla="*/ 34 h 245"/>
                <a:gd name="T16" fmla="*/ 1 w 141"/>
                <a:gd name="T17" fmla="*/ 36 h 245"/>
                <a:gd name="T18" fmla="*/ 1 w 141"/>
                <a:gd name="T19" fmla="*/ 33 h 245"/>
                <a:gd name="T20" fmla="*/ 1 w 141"/>
                <a:gd name="T21" fmla="*/ 31 h 245"/>
                <a:gd name="T22" fmla="*/ 1 w 141"/>
                <a:gd name="T23" fmla="*/ 29 h 245"/>
                <a:gd name="T24" fmla="*/ 1 w 141"/>
                <a:gd name="T25" fmla="*/ 24 h 245"/>
                <a:gd name="T26" fmla="*/ 1 w 141"/>
                <a:gd name="T27" fmla="*/ 22 h 245"/>
                <a:gd name="T28" fmla="*/ 1 w 141"/>
                <a:gd name="T29" fmla="*/ 20 h 245"/>
                <a:gd name="T30" fmla="*/ 1 w 141"/>
                <a:gd name="T31" fmla="*/ 21 h 245"/>
                <a:gd name="T32" fmla="*/ 1 w 141"/>
                <a:gd name="T33" fmla="*/ 18 h 245"/>
                <a:gd name="T34" fmla="*/ 1 w 141"/>
                <a:gd name="T35" fmla="*/ 17 h 245"/>
                <a:gd name="T36" fmla="*/ 1 w 141"/>
                <a:gd name="T37" fmla="*/ 15 h 245"/>
                <a:gd name="T38" fmla="*/ 1 w 141"/>
                <a:gd name="T39" fmla="*/ 12 h 245"/>
                <a:gd name="T40" fmla="*/ 1 w 141"/>
                <a:gd name="T41" fmla="*/ 8 h 245"/>
                <a:gd name="T42" fmla="*/ 1 w 141"/>
                <a:gd name="T43" fmla="*/ 5 h 245"/>
                <a:gd name="T44" fmla="*/ 1 w 141"/>
                <a:gd name="T45" fmla="*/ 2 h 245"/>
                <a:gd name="T46" fmla="*/ 1 w 141"/>
                <a:gd name="T47" fmla="*/ 0 h 245"/>
                <a:gd name="T48" fmla="*/ 1 w 141"/>
                <a:gd name="T49" fmla="*/ 2 h 245"/>
                <a:gd name="T50" fmla="*/ 1 w 141"/>
                <a:gd name="T51" fmla="*/ 2 h 245"/>
                <a:gd name="T52" fmla="*/ 1 w 141"/>
                <a:gd name="T53" fmla="*/ 2 h 245"/>
                <a:gd name="T54" fmla="*/ 1 w 141"/>
                <a:gd name="T55" fmla="*/ 10 h 245"/>
                <a:gd name="T56" fmla="*/ 0 w 141"/>
                <a:gd name="T57" fmla="*/ 20 h 245"/>
                <a:gd name="T58" fmla="*/ 1 w 141"/>
                <a:gd name="T59" fmla="*/ 26 h 245"/>
                <a:gd name="T60" fmla="*/ 1 w 141"/>
                <a:gd name="T61" fmla="*/ 29 h 245"/>
                <a:gd name="T62" fmla="*/ 1 w 141"/>
                <a:gd name="T63" fmla="*/ 37 h 245"/>
                <a:gd name="T64" fmla="*/ 1 w 141"/>
                <a:gd name="T65" fmla="*/ 45 h 245"/>
                <a:gd name="T66" fmla="*/ 1 w 141"/>
                <a:gd name="T67" fmla="*/ 45 h 24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1"/>
                <a:gd name="T103" fmla="*/ 0 h 245"/>
                <a:gd name="T104" fmla="*/ 141 w 141"/>
                <a:gd name="T105" fmla="*/ 245 h 24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1" h="245">
                  <a:moveTo>
                    <a:pt x="67" y="244"/>
                  </a:moveTo>
                  <a:cubicBezTo>
                    <a:pt x="76" y="242"/>
                    <a:pt x="104" y="226"/>
                    <a:pt x="104" y="216"/>
                  </a:cubicBezTo>
                  <a:cubicBezTo>
                    <a:pt x="104" y="212"/>
                    <a:pt x="114" y="209"/>
                    <a:pt x="125" y="208"/>
                  </a:cubicBezTo>
                  <a:cubicBezTo>
                    <a:pt x="125" y="206"/>
                    <a:pt x="124" y="204"/>
                    <a:pt x="124" y="202"/>
                  </a:cubicBezTo>
                  <a:cubicBezTo>
                    <a:pt x="123" y="198"/>
                    <a:pt x="122" y="193"/>
                    <a:pt x="123" y="188"/>
                  </a:cubicBezTo>
                  <a:cubicBezTo>
                    <a:pt x="123" y="184"/>
                    <a:pt x="120" y="184"/>
                    <a:pt x="123" y="178"/>
                  </a:cubicBezTo>
                  <a:cubicBezTo>
                    <a:pt x="126" y="173"/>
                    <a:pt x="123" y="164"/>
                    <a:pt x="126" y="167"/>
                  </a:cubicBezTo>
                  <a:cubicBezTo>
                    <a:pt x="129" y="170"/>
                    <a:pt x="131" y="177"/>
                    <a:pt x="131" y="182"/>
                  </a:cubicBezTo>
                  <a:cubicBezTo>
                    <a:pt x="130" y="187"/>
                    <a:pt x="132" y="195"/>
                    <a:pt x="136" y="195"/>
                  </a:cubicBezTo>
                  <a:cubicBezTo>
                    <a:pt x="140" y="195"/>
                    <a:pt x="139" y="186"/>
                    <a:pt x="139" y="180"/>
                  </a:cubicBezTo>
                  <a:cubicBezTo>
                    <a:pt x="139" y="174"/>
                    <a:pt x="141" y="168"/>
                    <a:pt x="138" y="165"/>
                  </a:cubicBezTo>
                  <a:cubicBezTo>
                    <a:pt x="136" y="163"/>
                    <a:pt x="129" y="160"/>
                    <a:pt x="129" y="156"/>
                  </a:cubicBezTo>
                  <a:cubicBezTo>
                    <a:pt x="130" y="151"/>
                    <a:pt x="129" y="140"/>
                    <a:pt x="126" y="133"/>
                  </a:cubicBezTo>
                  <a:cubicBezTo>
                    <a:pt x="123" y="127"/>
                    <a:pt x="120" y="121"/>
                    <a:pt x="117" y="118"/>
                  </a:cubicBezTo>
                  <a:cubicBezTo>
                    <a:pt x="114" y="114"/>
                    <a:pt x="109" y="109"/>
                    <a:pt x="111" y="107"/>
                  </a:cubicBezTo>
                  <a:cubicBezTo>
                    <a:pt x="112" y="106"/>
                    <a:pt x="116" y="110"/>
                    <a:pt x="118" y="111"/>
                  </a:cubicBezTo>
                  <a:cubicBezTo>
                    <a:pt x="120" y="112"/>
                    <a:pt x="117" y="106"/>
                    <a:pt x="115" y="103"/>
                  </a:cubicBezTo>
                  <a:cubicBezTo>
                    <a:pt x="113" y="99"/>
                    <a:pt x="111" y="95"/>
                    <a:pt x="112" y="91"/>
                  </a:cubicBezTo>
                  <a:cubicBezTo>
                    <a:pt x="113" y="87"/>
                    <a:pt x="115" y="84"/>
                    <a:pt x="111" y="81"/>
                  </a:cubicBezTo>
                  <a:cubicBezTo>
                    <a:pt x="108" y="77"/>
                    <a:pt x="100" y="68"/>
                    <a:pt x="100" y="63"/>
                  </a:cubicBezTo>
                  <a:cubicBezTo>
                    <a:pt x="99" y="58"/>
                    <a:pt x="99" y="48"/>
                    <a:pt x="98" y="44"/>
                  </a:cubicBezTo>
                  <a:cubicBezTo>
                    <a:pt x="96" y="40"/>
                    <a:pt x="88" y="29"/>
                    <a:pt x="88" y="24"/>
                  </a:cubicBezTo>
                  <a:cubicBezTo>
                    <a:pt x="88" y="18"/>
                    <a:pt x="89" y="10"/>
                    <a:pt x="89" y="7"/>
                  </a:cubicBezTo>
                  <a:cubicBezTo>
                    <a:pt x="89" y="5"/>
                    <a:pt x="90" y="3"/>
                    <a:pt x="90" y="0"/>
                  </a:cubicBezTo>
                  <a:cubicBezTo>
                    <a:pt x="79" y="2"/>
                    <a:pt x="68" y="4"/>
                    <a:pt x="61" y="3"/>
                  </a:cubicBezTo>
                  <a:cubicBezTo>
                    <a:pt x="50" y="2"/>
                    <a:pt x="32" y="3"/>
                    <a:pt x="28" y="7"/>
                  </a:cubicBezTo>
                  <a:cubicBezTo>
                    <a:pt x="23" y="11"/>
                    <a:pt x="11" y="17"/>
                    <a:pt x="3" y="15"/>
                  </a:cubicBezTo>
                  <a:cubicBezTo>
                    <a:pt x="7" y="29"/>
                    <a:pt x="13" y="47"/>
                    <a:pt x="14" y="54"/>
                  </a:cubicBezTo>
                  <a:cubicBezTo>
                    <a:pt x="17" y="64"/>
                    <a:pt x="0" y="88"/>
                    <a:pt x="0" y="108"/>
                  </a:cubicBezTo>
                  <a:cubicBezTo>
                    <a:pt x="0" y="127"/>
                    <a:pt x="16" y="134"/>
                    <a:pt x="19" y="141"/>
                  </a:cubicBezTo>
                  <a:cubicBezTo>
                    <a:pt x="22" y="148"/>
                    <a:pt x="16" y="152"/>
                    <a:pt x="16" y="159"/>
                  </a:cubicBezTo>
                  <a:cubicBezTo>
                    <a:pt x="16" y="166"/>
                    <a:pt x="35" y="188"/>
                    <a:pt x="40" y="200"/>
                  </a:cubicBezTo>
                  <a:cubicBezTo>
                    <a:pt x="42" y="207"/>
                    <a:pt x="42" y="225"/>
                    <a:pt x="41" y="240"/>
                  </a:cubicBezTo>
                  <a:cubicBezTo>
                    <a:pt x="52" y="242"/>
                    <a:pt x="62" y="245"/>
                    <a:pt x="67" y="244"/>
                  </a:cubicBezTo>
                  <a:close/>
                </a:path>
              </a:pathLst>
            </a:custGeom>
            <a:solidFill>
              <a:srgbClr val="8DC63F"/>
            </a:solidFill>
            <a:ln w="9525">
              <a:solidFill>
                <a:schemeClr val="bg1"/>
              </a:solidFill>
              <a:round/>
              <a:headEnd/>
              <a:tailEnd/>
            </a:ln>
          </p:spPr>
          <p:txBody>
            <a:bodyPr/>
            <a:lstStyle/>
            <a:p>
              <a:endParaRPr lang="en-US"/>
            </a:p>
          </p:txBody>
        </p:sp>
        <p:sp>
          <p:nvSpPr>
            <p:cNvPr id="94" name="Freeform 95"/>
            <p:cNvSpPr>
              <a:spLocks/>
            </p:cNvSpPr>
            <p:nvPr/>
          </p:nvSpPr>
          <p:spPr bwMode="gray">
            <a:xfrm>
              <a:off x="4851" y="2911"/>
              <a:ext cx="96" cy="165"/>
            </a:xfrm>
            <a:custGeom>
              <a:avLst/>
              <a:gdLst>
                <a:gd name="T0" fmla="*/ 1 w 170"/>
                <a:gd name="T1" fmla="*/ 29 h 200"/>
                <a:gd name="T2" fmla="*/ 1 w 170"/>
                <a:gd name="T3" fmla="*/ 26 h 200"/>
                <a:gd name="T4" fmla="*/ 1 w 170"/>
                <a:gd name="T5" fmla="*/ 22 h 200"/>
                <a:gd name="T6" fmla="*/ 1 w 170"/>
                <a:gd name="T7" fmla="*/ 21 h 200"/>
                <a:gd name="T8" fmla="*/ 1 w 170"/>
                <a:gd name="T9" fmla="*/ 17 h 200"/>
                <a:gd name="T10" fmla="*/ 1 w 170"/>
                <a:gd name="T11" fmla="*/ 14 h 200"/>
                <a:gd name="T12" fmla="*/ 1 w 170"/>
                <a:gd name="T13" fmla="*/ 17 h 200"/>
                <a:gd name="T14" fmla="*/ 1 w 170"/>
                <a:gd name="T15" fmla="*/ 15 h 200"/>
                <a:gd name="T16" fmla="*/ 1 w 170"/>
                <a:gd name="T17" fmla="*/ 12 h 200"/>
                <a:gd name="T18" fmla="*/ 1 w 170"/>
                <a:gd name="T19" fmla="*/ 12 h 200"/>
                <a:gd name="T20" fmla="*/ 1 w 170"/>
                <a:gd name="T21" fmla="*/ 10 h 200"/>
                <a:gd name="T22" fmla="*/ 1 w 170"/>
                <a:gd name="T23" fmla="*/ 8 h 200"/>
                <a:gd name="T24" fmla="*/ 1 w 170"/>
                <a:gd name="T25" fmla="*/ 10 h 200"/>
                <a:gd name="T26" fmla="*/ 1 w 170"/>
                <a:gd name="T27" fmla="*/ 10 h 200"/>
                <a:gd name="T28" fmla="*/ 1 w 170"/>
                <a:gd name="T29" fmla="*/ 8 h 200"/>
                <a:gd name="T30" fmla="*/ 1 w 170"/>
                <a:gd name="T31" fmla="*/ 6 h 200"/>
                <a:gd name="T32" fmla="*/ 1 w 170"/>
                <a:gd name="T33" fmla="*/ 3 h 200"/>
                <a:gd name="T34" fmla="*/ 1 w 170"/>
                <a:gd name="T35" fmla="*/ 2 h 200"/>
                <a:gd name="T36" fmla="*/ 1 w 170"/>
                <a:gd name="T37" fmla="*/ 0 h 200"/>
                <a:gd name="T38" fmla="*/ 1 w 170"/>
                <a:gd name="T39" fmla="*/ 2 h 200"/>
                <a:gd name="T40" fmla="*/ 1 w 170"/>
                <a:gd name="T41" fmla="*/ 7 h 200"/>
                <a:gd name="T42" fmla="*/ 1 w 170"/>
                <a:gd name="T43" fmla="*/ 6 h 200"/>
                <a:gd name="T44" fmla="*/ 1 w 170"/>
                <a:gd name="T45" fmla="*/ 10 h 200"/>
                <a:gd name="T46" fmla="*/ 1 w 170"/>
                <a:gd name="T47" fmla="*/ 14 h 200"/>
                <a:gd name="T48" fmla="*/ 1 w 170"/>
                <a:gd name="T49" fmla="*/ 18 h 200"/>
                <a:gd name="T50" fmla="*/ 1 w 170"/>
                <a:gd name="T51" fmla="*/ 22 h 200"/>
                <a:gd name="T52" fmla="*/ 0 w 170"/>
                <a:gd name="T53" fmla="*/ 26 h 200"/>
                <a:gd name="T54" fmla="*/ 1 w 170"/>
                <a:gd name="T55" fmla="*/ 26 h 200"/>
                <a:gd name="T56" fmla="*/ 1 w 170"/>
                <a:gd name="T57" fmla="*/ 32 h 200"/>
                <a:gd name="T58" fmla="*/ 1 w 170"/>
                <a:gd name="T59" fmla="*/ 35 h 200"/>
                <a:gd name="T60" fmla="*/ 1 w 170"/>
                <a:gd name="T61" fmla="*/ 31 h 200"/>
                <a:gd name="T62" fmla="*/ 1 w 170"/>
                <a:gd name="T63" fmla="*/ 31 h 200"/>
                <a:gd name="T64" fmla="*/ 1 w 170"/>
                <a:gd name="T65" fmla="*/ 31 h 200"/>
                <a:gd name="T66" fmla="*/ 1 w 170"/>
                <a:gd name="T67" fmla="*/ 29 h 2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200"/>
                <a:gd name="T104" fmla="*/ 170 w 170"/>
                <a:gd name="T105" fmla="*/ 200 h 2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200">
                  <a:moveTo>
                    <a:pt x="169" y="165"/>
                  </a:moveTo>
                  <a:cubicBezTo>
                    <a:pt x="169" y="159"/>
                    <a:pt x="162" y="152"/>
                    <a:pt x="156" y="145"/>
                  </a:cubicBezTo>
                  <a:cubicBezTo>
                    <a:pt x="150" y="138"/>
                    <a:pt x="148" y="133"/>
                    <a:pt x="144" y="128"/>
                  </a:cubicBezTo>
                  <a:cubicBezTo>
                    <a:pt x="139" y="123"/>
                    <a:pt x="137" y="125"/>
                    <a:pt x="136" y="113"/>
                  </a:cubicBezTo>
                  <a:cubicBezTo>
                    <a:pt x="134" y="100"/>
                    <a:pt x="136" y="97"/>
                    <a:pt x="137" y="92"/>
                  </a:cubicBezTo>
                  <a:cubicBezTo>
                    <a:pt x="139" y="88"/>
                    <a:pt x="139" y="83"/>
                    <a:pt x="136" y="84"/>
                  </a:cubicBezTo>
                  <a:cubicBezTo>
                    <a:pt x="134" y="85"/>
                    <a:pt x="136" y="93"/>
                    <a:pt x="132" y="92"/>
                  </a:cubicBezTo>
                  <a:cubicBezTo>
                    <a:pt x="128" y="91"/>
                    <a:pt x="127" y="90"/>
                    <a:pt x="129" y="85"/>
                  </a:cubicBezTo>
                  <a:cubicBezTo>
                    <a:pt x="131" y="81"/>
                    <a:pt x="137" y="76"/>
                    <a:pt x="134" y="72"/>
                  </a:cubicBezTo>
                  <a:cubicBezTo>
                    <a:pt x="131" y="69"/>
                    <a:pt x="125" y="69"/>
                    <a:pt x="123" y="65"/>
                  </a:cubicBezTo>
                  <a:cubicBezTo>
                    <a:pt x="121" y="61"/>
                    <a:pt x="120" y="57"/>
                    <a:pt x="121" y="53"/>
                  </a:cubicBezTo>
                  <a:cubicBezTo>
                    <a:pt x="122" y="49"/>
                    <a:pt x="121" y="41"/>
                    <a:pt x="126" y="44"/>
                  </a:cubicBezTo>
                  <a:cubicBezTo>
                    <a:pt x="130" y="46"/>
                    <a:pt x="130" y="50"/>
                    <a:pt x="131" y="53"/>
                  </a:cubicBezTo>
                  <a:cubicBezTo>
                    <a:pt x="132" y="56"/>
                    <a:pt x="139" y="58"/>
                    <a:pt x="139" y="56"/>
                  </a:cubicBezTo>
                  <a:cubicBezTo>
                    <a:pt x="139" y="53"/>
                    <a:pt x="141" y="48"/>
                    <a:pt x="135" y="42"/>
                  </a:cubicBezTo>
                  <a:cubicBezTo>
                    <a:pt x="130" y="37"/>
                    <a:pt x="125" y="33"/>
                    <a:pt x="125" y="29"/>
                  </a:cubicBezTo>
                  <a:cubicBezTo>
                    <a:pt x="124" y="24"/>
                    <a:pt x="122" y="20"/>
                    <a:pt x="118" y="17"/>
                  </a:cubicBezTo>
                  <a:cubicBezTo>
                    <a:pt x="115" y="13"/>
                    <a:pt x="113" y="9"/>
                    <a:pt x="118" y="5"/>
                  </a:cubicBezTo>
                  <a:cubicBezTo>
                    <a:pt x="120" y="4"/>
                    <a:pt x="120" y="2"/>
                    <a:pt x="120" y="0"/>
                  </a:cubicBezTo>
                  <a:cubicBezTo>
                    <a:pt x="109" y="1"/>
                    <a:pt x="99" y="4"/>
                    <a:pt x="99" y="8"/>
                  </a:cubicBezTo>
                  <a:cubicBezTo>
                    <a:pt x="99" y="18"/>
                    <a:pt x="71" y="34"/>
                    <a:pt x="62" y="36"/>
                  </a:cubicBezTo>
                  <a:cubicBezTo>
                    <a:pt x="57" y="37"/>
                    <a:pt x="47" y="34"/>
                    <a:pt x="36" y="32"/>
                  </a:cubicBezTo>
                  <a:cubicBezTo>
                    <a:pt x="36" y="42"/>
                    <a:pt x="35" y="50"/>
                    <a:pt x="35" y="53"/>
                  </a:cubicBezTo>
                  <a:cubicBezTo>
                    <a:pt x="36" y="60"/>
                    <a:pt x="45" y="75"/>
                    <a:pt x="43" y="81"/>
                  </a:cubicBezTo>
                  <a:cubicBezTo>
                    <a:pt x="40" y="87"/>
                    <a:pt x="45" y="96"/>
                    <a:pt x="48" y="104"/>
                  </a:cubicBezTo>
                  <a:cubicBezTo>
                    <a:pt x="51" y="112"/>
                    <a:pt x="26" y="121"/>
                    <a:pt x="11" y="128"/>
                  </a:cubicBezTo>
                  <a:cubicBezTo>
                    <a:pt x="3" y="132"/>
                    <a:pt x="0" y="139"/>
                    <a:pt x="0" y="147"/>
                  </a:cubicBezTo>
                  <a:cubicBezTo>
                    <a:pt x="2" y="148"/>
                    <a:pt x="4" y="149"/>
                    <a:pt x="5" y="150"/>
                  </a:cubicBezTo>
                  <a:cubicBezTo>
                    <a:pt x="8" y="154"/>
                    <a:pt x="23" y="178"/>
                    <a:pt x="35" y="182"/>
                  </a:cubicBezTo>
                  <a:cubicBezTo>
                    <a:pt x="47" y="187"/>
                    <a:pt x="89" y="200"/>
                    <a:pt x="94" y="196"/>
                  </a:cubicBezTo>
                  <a:cubicBezTo>
                    <a:pt x="99" y="193"/>
                    <a:pt x="105" y="179"/>
                    <a:pt x="115" y="177"/>
                  </a:cubicBezTo>
                  <a:cubicBezTo>
                    <a:pt x="121" y="176"/>
                    <a:pt x="142" y="175"/>
                    <a:pt x="158" y="177"/>
                  </a:cubicBezTo>
                  <a:cubicBezTo>
                    <a:pt x="161" y="172"/>
                    <a:pt x="161" y="172"/>
                    <a:pt x="164" y="173"/>
                  </a:cubicBezTo>
                  <a:cubicBezTo>
                    <a:pt x="167" y="174"/>
                    <a:pt x="170" y="171"/>
                    <a:pt x="169" y="165"/>
                  </a:cubicBezTo>
                  <a:close/>
                </a:path>
              </a:pathLst>
            </a:custGeom>
            <a:solidFill>
              <a:srgbClr val="8DC63F"/>
            </a:solidFill>
            <a:ln w="9525">
              <a:solidFill>
                <a:schemeClr val="bg1"/>
              </a:solidFill>
              <a:round/>
              <a:headEnd/>
              <a:tailEnd/>
            </a:ln>
          </p:spPr>
          <p:txBody>
            <a:bodyPr/>
            <a:lstStyle/>
            <a:p>
              <a:endParaRPr lang="en-US"/>
            </a:p>
          </p:txBody>
        </p:sp>
        <p:sp>
          <p:nvSpPr>
            <p:cNvPr id="95" name="Freeform 96"/>
            <p:cNvSpPr>
              <a:spLocks/>
            </p:cNvSpPr>
            <p:nvPr/>
          </p:nvSpPr>
          <p:spPr bwMode="gray">
            <a:xfrm>
              <a:off x="4525" y="3250"/>
              <a:ext cx="75" cy="134"/>
            </a:xfrm>
            <a:custGeom>
              <a:avLst/>
              <a:gdLst>
                <a:gd name="T0" fmla="*/ 1 w 131"/>
                <a:gd name="T1" fmla="*/ 24 h 161"/>
                <a:gd name="T2" fmla="*/ 1 w 131"/>
                <a:gd name="T3" fmla="*/ 18 h 161"/>
                <a:gd name="T4" fmla="*/ 1 w 131"/>
                <a:gd name="T5" fmla="*/ 10 h 161"/>
                <a:gd name="T6" fmla="*/ 1 w 131"/>
                <a:gd name="T7" fmla="*/ 7 h 161"/>
                <a:gd name="T8" fmla="*/ 1 w 131"/>
                <a:gd name="T9" fmla="*/ 4 h 161"/>
                <a:gd name="T10" fmla="*/ 1 w 131"/>
                <a:gd name="T11" fmla="*/ 3 h 161"/>
                <a:gd name="T12" fmla="*/ 1 w 131"/>
                <a:gd name="T13" fmla="*/ 4 h 161"/>
                <a:gd name="T14" fmla="*/ 1 w 131"/>
                <a:gd name="T15" fmla="*/ 2 h 161"/>
                <a:gd name="T16" fmla="*/ 1 w 131"/>
                <a:gd name="T17" fmla="*/ 2 h 161"/>
                <a:gd name="T18" fmla="*/ 1 w 131"/>
                <a:gd name="T19" fmla="*/ 2 h 161"/>
                <a:gd name="T20" fmla="*/ 1 w 131"/>
                <a:gd name="T21" fmla="*/ 2 h 161"/>
                <a:gd name="T22" fmla="*/ 1 w 131"/>
                <a:gd name="T23" fmla="*/ 3 h 161"/>
                <a:gd name="T24" fmla="*/ 1 w 131"/>
                <a:gd name="T25" fmla="*/ 6 h 161"/>
                <a:gd name="T26" fmla="*/ 1 w 131"/>
                <a:gd name="T27" fmla="*/ 4 h 161"/>
                <a:gd name="T28" fmla="*/ 1 w 131"/>
                <a:gd name="T29" fmla="*/ 6 h 161"/>
                <a:gd name="T30" fmla="*/ 1 w 131"/>
                <a:gd name="T31" fmla="*/ 7 h 161"/>
                <a:gd name="T32" fmla="*/ 1 w 131"/>
                <a:gd name="T33" fmla="*/ 10 h 161"/>
                <a:gd name="T34" fmla="*/ 1 w 131"/>
                <a:gd name="T35" fmla="*/ 12 h 161"/>
                <a:gd name="T36" fmla="*/ 1 w 131"/>
                <a:gd name="T37" fmla="*/ 18 h 161"/>
                <a:gd name="T38" fmla="*/ 1 w 131"/>
                <a:gd name="T39" fmla="*/ 20 h 161"/>
                <a:gd name="T40" fmla="*/ 1 w 131"/>
                <a:gd name="T41" fmla="*/ 22 h 161"/>
                <a:gd name="T42" fmla="*/ 1 w 131"/>
                <a:gd name="T43" fmla="*/ 23 h 161"/>
                <a:gd name="T44" fmla="*/ 1 w 131"/>
                <a:gd name="T45" fmla="*/ 25 h 161"/>
                <a:gd name="T46" fmla="*/ 1 w 131"/>
                <a:gd name="T47" fmla="*/ 28 h 161"/>
                <a:gd name="T48" fmla="*/ 1 w 131"/>
                <a:gd name="T49" fmla="*/ 27 h 161"/>
                <a:gd name="T50" fmla="*/ 1 w 131"/>
                <a:gd name="T51" fmla="*/ 29 h 161"/>
                <a:gd name="T52" fmla="*/ 1 w 131"/>
                <a:gd name="T53" fmla="*/ 31 h 161"/>
                <a:gd name="T54" fmla="*/ 1 w 131"/>
                <a:gd name="T55" fmla="*/ 31 h 161"/>
                <a:gd name="T56" fmla="*/ 1 w 131"/>
                <a:gd name="T57" fmla="*/ 30 h 161"/>
                <a:gd name="T58" fmla="*/ 1 w 131"/>
                <a:gd name="T59" fmla="*/ 31 h 161"/>
                <a:gd name="T60" fmla="*/ 1 w 131"/>
                <a:gd name="T61" fmla="*/ 24 h 16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1"/>
                <a:gd name="T94" fmla="*/ 0 h 161"/>
                <a:gd name="T95" fmla="*/ 131 w 131"/>
                <a:gd name="T96" fmla="*/ 161 h 16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1" h="161">
                  <a:moveTo>
                    <a:pt x="118" y="124"/>
                  </a:moveTo>
                  <a:cubicBezTo>
                    <a:pt x="116" y="114"/>
                    <a:pt x="96" y="111"/>
                    <a:pt x="98" y="96"/>
                  </a:cubicBezTo>
                  <a:cubicBezTo>
                    <a:pt x="100" y="82"/>
                    <a:pt x="105" y="63"/>
                    <a:pt x="110" y="58"/>
                  </a:cubicBezTo>
                  <a:cubicBezTo>
                    <a:pt x="114" y="54"/>
                    <a:pt x="121" y="43"/>
                    <a:pt x="127" y="40"/>
                  </a:cubicBezTo>
                  <a:cubicBezTo>
                    <a:pt x="131" y="39"/>
                    <a:pt x="129" y="29"/>
                    <a:pt x="126" y="22"/>
                  </a:cubicBezTo>
                  <a:cubicBezTo>
                    <a:pt x="123" y="21"/>
                    <a:pt x="119" y="19"/>
                    <a:pt x="117" y="18"/>
                  </a:cubicBezTo>
                  <a:cubicBezTo>
                    <a:pt x="112" y="16"/>
                    <a:pt x="109" y="20"/>
                    <a:pt x="103" y="20"/>
                  </a:cubicBezTo>
                  <a:cubicBezTo>
                    <a:pt x="96" y="21"/>
                    <a:pt x="96" y="17"/>
                    <a:pt x="91" y="14"/>
                  </a:cubicBezTo>
                  <a:cubicBezTo>
                    <a:pt x="86" y="10"/>
                    <a:pt x="77" y="9"/>
                    <a:pt x="70" y="9"/>
                  </a:cubicBezTo>
                  <a:cubicBezTo>
                    <a:pt x="63" y="9"/>
                    <a:pt x="62" y="9"/>
                    <a:pt x="56" y="6"/>
                  </a:cubicBezTo>
                  <a:cubicBezTo>
                    <a:pt x="51" y="2"/>
                    <a:pt x="49" y="0"/>
                    <a:pt x="44" y="4"/>
                  </a:cubicBezTo>
                  <a:cubicBezTo>
                    <a:pt x="39" y="7"/>
                    <a:pt x="41" y="13"/>
                    <a:pt x="36" y="18"/>
                  </a:cubicBezTo>
                  <a:cubicBezTo>
                    <a:pt x="31" y="23"/>
                    <a:pt x="31" y="29"/>
                    <a:pt x="27" y="30"/>
                  </a:cubicBezTo>
                  <a:cubicBezTo>
                    <a:pt x="23" y="31"/>
                    <a:pt x="17" y="25"/>
                    <a:pt x="11" y="23"/>
                  </a:cubicBezTo>
                  <a:cubicBezTo>
                    <a:pt x="4" y="20"/>
                    <a:pt x="6" y="26"/>
                    <a:pt x="4" y="29"/>
                  </a:cubicBezTo>
                  <a:cubicBezTo>
                    <a:pt x="1" y="31"/>
                    <a:pt x="0" y="36"/>
                    <a:pt x="1" y="41"/>
                  </a:cubicBezTo>
                  <a:cubicBezTo>
                    <a:pt x="2" y="46"/>
                    <a:pt x="13" y="50"/>
                    <a:pt x="13" y="57"/>
                  </a:cubicBezTo>
                  <a:cubicBezTo>
                    <a:pt x="13" y="64"/>
                    <a:pt x="16" y="65"/>
                    <a:pt x="14" y="70"/>
                  </a:cubicBezTo>
                  <a:cubicBezTo>
                    <a:pt x="12" y="74"/>
                    <a:pt x="8" y="93"/>
                    <a:pt x="8" y="96"/>
                  </a:cubicBezTo>
                  <a:cubicBezTo>
                    <a:pt x="8" y="99"/>
                    <a:pt x="9" y="104"/>
                    <a:pt x="13" y="105"/>
                  </a:cubicBezTo>
                  <a:cubicBezTo>
                    <a:pt x="18" y="106"/>
                    <a:pt x="19" y="112"/>
                    <a:pt x="20" y="118"/>
                  </a:cubicBezTo>
                  <a:cubicBezTo>
                    <a:pt x="21" y="125"/>
                    <a:pt x="29" y="122"/>
                    <a:pt x="34" y="122"/>
                  </a:cubicBezTo>
                  <a:cubicBezTo>
                    <a:pt x="38" y="121"/>
                    <a:pt x="41" y="124"/>
                    <a:pt x="41" y="128"/>
                  </a:cubicBezTo>
                  <a:cubicBezTo>
                    <a:pt x="42" y="132"/>
                    <a:pt x="54" y="145"/>
                    <a:pt x="58" y="147"/>
                  </a:cubicBezTo>
                  <a:cubicBezTo>
                    <a:pt x="61" y="150"/>
                    <a:pt x="65" y="145"/>
                    <a:pt x="67" y="144"/>
                  </a:cubicBezTo>
                  <a:cubicBezTo>
                    <a:pt x="69" y="143"/>
                    <a:pt x="74" y="148"/>
                    <a:pt x="75" y="152"/>
                  </a:cubicBezTo>
                  <a:cubicBezTo>
                    <a:pt x="75" y="154"/>
                    <a:pt x="76" y="157"/>
                    <a:pt x="77" y="160"/>
                  </a:cubicBezTo>
                  <a:cubicBezTo>
                    <a:pt x="80" y="160"/>
                    <a:pt x="82" y="160"/>
                    <a:pt x="83" y="160"/>
                  </a:cubicBezTo>
                  <a:cubicBezTo>
                    <a:pt x="90" y="160"/>
                    <a:pt x="90" y="146"/>
                    <a:pt x="98" y="155"/>
                  </a:cubicBezTo>
                  <a:cubicBezTo>
                    <a:pt x="99" y="157"/>
                    <a:pt x="102" y="159"/>
                    <a:pt x="104" y="161"/>
                  </a:cubicBezTo>
                  <a:cubicBezTo>
                    <a:pt x="111" y="147"/>
                    <a:pt x="119" y="130"/>
                    <a:pt x="118" y="124"/>
                  </a:cubicBezTo>
                  <a:close/>
                </a:path>
              </a:pathLst>
            </a:custGeom>
            <a:solidFill>
              <a:srgbClr val="8DC63F"/>
            </a:solidFill>
            <a:ln w="9525">
              <a:solidFill>
                <a:schemeClr val="bg1"/>
              </a:solidFill>
              <a:round/>
              <a:headEnd/>
              <a:tailEnd/>
            </a:ln>
          </p:spPr>
          <p:txBody>
            <a:bodyPr/>
            <a:lstStyle/>
            <a:p>
              <a:endParaRPr lang="en-US"/>
            </a:p>
          </p:txBody>
        </p:sp>
        <p:sp>
          <p:nvSpPr>
            <p:cNvPr id="96" name="Freeform 97"/>
            <p:cNvSpPr>
              <a:spLocks/>
            </p:cNvSpPr>
            <p:nvPr/>
          </p:nvSpPr>
          <p:spPr bwMode="gray">
            <a:xfrm>
              <a:off x="4584" y="3355"/>
              <a:ext cx="62" cy="89"/>
            </a:xfrm>
            <a:custGeom>
              <a:avLst/>
              <a:gdLst>
                <a:gd name="T0" fmla="*/ 1 w 107"/>
                <a:gd name="T1" fmla="*/ 1 h 108"/>
                <a:gd name="T2" fmla="*/ 1 w 107"/>
                <a:gd name="T3" fmla="*/ 2 h 108"/>
                <a:gd name="T4" fmla="*/ 0 w 107"/>
                <a:gd name="T5" fmla="*/ 6 h 108"/>
                <a:gd name="T6" fmla="*/ 1 w 107"/>
                <a:gd name="T7" fmla="*/ 10 h 108"/>
                <a:gd name="T8" fmla="*/ 1 w 107"/>
                <a:gd name="T9" fmla="*/ 14 h 108"/>
                <a:gd name="T10" fmla="*/ 1 w 107"/>
                <a:gd name="T11" fmla="*/ 18 h 108"/>
                <a:gd name="T12" fmla="*/ 1 w 107"/>
                <a:gd name="T13" fmla="*/ 18 h 108"/>
                <a:gd name="T14" fmla="*/ 1 w 107"/>
                <a:gd name="T15" fmla="*/ 17 h 108"/>
                <a:gd name="T16" fmla="*/ 1 w 107"/>
                <a:gd name="T17" fmla="*/ 14 h 108"/>
                <a:gd name="T18" fmla="*/ 1 w 107"/>
                <a:gd name="T19" fmla="*/ 14 h 108"/>
                <a:gd name="T20" fmla="*/ 1 w 107"/>
                <a:gd name="T21" fmla="*/ 12 h 108"/>
                <a:gd name="T22" fmla="*/ 1 w 107"/>
                <a:gd name="T23" fmla="*/ 8 h 108"/>
                <a:gd name="T24" fmla="*/ 1 w 107"/>
                <a:gd name="T25" fmla="*/ 10 h 108"/>
                <a:gd name="T26" fmla="*/ 1 w 107"/>
                <a:gd name="T27" fmla="*/ 1 h 10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7"/>
                <a:gd name="T43" fmla="*/ 0 h 108"/>
                <a:gd name="T44" fmla="*/ 107 w 107"/>
                <a:gd name="T45" fmla="*/ 108 h 10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7" h="108">
                  <a:moveTo>
                    <a:pt x="32" y="1"/>
                  </a:moveTo>
                  <a:cubicBezTo>
                    <a:pt x="29" y="0"/>
                    <a:pt x="22" y="1"/>
                    <a:pt x="13" y="2"/>
                  </a:cubicBezTo>
                  <a:cubicBezTo>
                    <a:pt x="11" y="10"/>
                    <a:pt x="6" y="23"/>
                    <a:pt x="0" y="34"/>
                  </a:cubicBezTo>
                  <a:cubicBezTo>
                    <a:pt x="9" y="40"/>
                    <a:pt x="21" y="46"/>
                    <a:pt x="29" y="55"/>
                  </a:cubicBezTo>
                  <a:cubicBezTo>
                    <a:pt x="40" y="67"/>
                    <a:pt x="23" y="73"/>
                    <a:pt x="24" y="83"/>
                  </a:cubicBezTo>
                  <a:cubicBezTo>
                    <a:pt x="26" y="93"/>
                    <a:pt x="60" y="108"/>
                    <a:pt x="63" y="107"/>
                  </a:cubicBezTo>
                  <a:cubicBezTo>
                    <a:pt x="66" y="106"/>
                    <a:pt x="77" y="104"/>
                    <a:pt x="84" y="104"/>
                  </a:cubicBezTo>
                  <a:cubicBezTo>
                    <a:pt x="85" y="102"/>
                    <a:pt x="86" y="99"/>
                    <a:pt x="87" y="97"/>
                  </a:cubicBezTo>
                  <a:cubicBezTo>
                    <a:pt x="84" y="92"/>
                    <a:pt x="80" y="83"/>
                    <a:pt x="80" y="80"/>
                  </a:cubicBezTo>
                  <a:cubicBezTo>
                    <a:pt x="81" y="75"/>
                    <a:pt x="88" y="82"/>
                    <a:pt x="92" y="81"/>
                  </a:cubicBezTo>
                  <a:cubicBezTo>
                    <a:pt x="97" y="79"/>
                    <a:pt x="107" y="76"/>
                    <a:pt x="107" y="72"/>
                  </a:cubicBezTo>
                  <a:cubicBezTo>
                    <a:pt x="107" y="70"/>
                    <a:pt x="102" y="59"/>
                    <a:pt x="97" y="48"/>
                  </a:cubicBezTo>
                  <a:cubicBezTo>
                    <a:pt x="88" y="53"/>
                    <a:pt x="79" y="57"/>
                    <a:pt x="76" y="57"/>
                  </a:cubicBezTo>
                  <a:cubicBezTo>
                    <a:pt x="72" y="57"/>
                    <a:pt x="38" y="3"/>
                    <a:pt x="32" y="1"/>
                  </a:cubicBezTo>
                  <a:close/>
                </a:path>
              </a:pathLst>
            </a:custGeom>
            <a:solidFill>
              <a:srgbClr val="8DC63F"/>
            </a:solidFill>
            <a:ln w="9525">
              <a:solidFill>
                <a:schemeClr val="bg1"/>
              </a:solidFill>
              <a:round/>
              <a:headEnd/>
              <a:tailEnd/>
            </a:ln>
          </p:spPr>
          <p:txBody>
            <a:bodyPr/>
            <a:lstStyle/>
            <a:p>
              <a:endParaRPr lang="en-US"/>
            </a:p>
          </p:txBody>
        </p:sp>
        <p:sp>
          <p:nvSpPr>
            <p:cNvPr id="97" name="Freeform 98"/>
            <p:cNvSpPr>
              <a:spLocks/>
            </p:cNvSpPr>
            <p:nvPr/>
          </p:nvSpPr>
          <p:spPr bwMode="gray">
            <a:xfrm>
              <a:off x="4580" y="3284"/>
              <a:ext cx="78" cy="119"/>
            </a:xfrm>
            <a:custGeom>
              <a:avLst/>
              <a:gdLst>
                <a:gd name="T0" fmla="*/ 1 w 138"/>
                <a:gd name="T1" fmla="*/ 10 h 143"/>
                <a:gd name="T2" fmla="*/ 1 w 138"/>
                <a:gd name="T3" fmla="*/ 7 h 143"/>
                <a:gd name="T4" fmla="*/ 1 w 138"/>
                <a:gd name="T5" fmla="*/ 10 h 143"/>
                <a:gd name="T6" fmla="*/ 1 w 138"/>
                <a:gd name="T7" fmla="*/ 7 h 143"/>
                <a:gd name="T8" fmla="*/ 1 w 138"/>
                <a:gd name="T9" fmla="*/ 2 h 143"/>
                <a:gd name="T10" fmla="*/ 1 w 138"/>
                <a:gd name="T11" fmla="*/ 2 h 143"/>
                <a:gd name="T12" fmla="*/ 1 w 138"/>
                <a:gd name="T13" fmla="*/ 0 h 143"/>
                <a:gd name="T14" fmla="*/ 1 w 138"/>
                <a:gd name="T15" fmla="*/ 3 h 143"/>
                <a:gd name="T16" fmla="*/ 1 w 138"/>
                <a:gd name="T17" fmla="*/ 10 h 143"/>
                <a:gd name="T18" fmla="*/ 1 w 138"/>
                <a:gd name="T19" fmla="*/ 15 h 143"/>
                <a:gd name="T20" fmla="*/ 1 w 138"/>
                <a:gd name="T21" fmla="*/ 17 h 143"/>
                <a:gd name="T22" fmla="*/ 1 w 138"/>
                <a:gd name="T23" fmla="*/ 17 h 143"/>
                <a:gd name="T24" fmla="*/ 1 w 138"/>
                <a:gd name="T25" fmla="*/ 27 h 143"/>
                <a:gd name="T26" fmla="*/ 1 w 138"/>
                <a:gd name="T27" fmla="*/ 26 h 143"/>
                <a:gd name="T28" fmla="*/ 1 w 138"/>
                <a:gd name="T29" fmla="*/ 21 h 143"/>
                <a:gd name="T30" fmla="*/ 1 w 138"/>
                <a:gd name="T31" fmla="*/ 21 h 143"/>
                <a:gd name="T32" fmla="*/ 1 w 138"/>
                <a:gd name="T33" fmla="*/ 18 h 143"/>
                <a:gd name="T34" fmla="*/ 1 w 138"/>
                <a:gd name="T35" fmla="*/ 15 h 143"/>
                <a:gd name="T36" fmla="*/ 1 w 138"/>
                <a:gd name="T37" fmla="*/ 12 h 143"/>
                <a:gd name="T38" fmla="*/ 1 w 138"/>
                <a:gd name="T39" fmla="*/ 10 h 143"/>
                <a:gd name="T40" fmla="*/ 1 w 138"/>
                <a:gd name="T41" fmla="*/ 8 h 143"/>
                <a:gd name="T42" fmla="*/ 1 w 138"/>
                <a:gd name="T43" fmla="*/ 10 h 14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8"/>
                <a:gd name="T67" fmla="*/ 0 h 143"/>
                <a:gd name="T68" fmla="*/ 138 w 138"/>
                <a:gd name="T69" fmla="*/ 143 h 14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8" h="143">
                  <a:moveTo>
                    <a:pt x="86" y="51"/>
                  </a:moveTo>
                  <a:cubicBezTo>
                    <a:pt x="82" y="49"/>
                    <a:pt x="84" y="41"/>
                    <a:pt x="80" y="40"/>
                  </a:cubicBezTo>
                  <a:cubicBezTo>
                    <a:pt x="77" y="39"/>
                    <a:pt x="72" y="54"/>
                    <a:pt x="66" y="51"/>
                  </a:cubicBezTo>
                  <a:cubicBezTo>
                    <a:pt x="61" y="49"/>
                    <a:pt x="56" y="41"/>
                    <a:pt x="60" y="35"/>
                  </a:cubicBezTo>
                  <a:cubicBezTo>
                    <a:pt x="63" y="30"/>
                    <a:pt x="64" y="17"/>
                    <a:pt x="56" y="16"/>
                  </a:cubicBezTo>
                  <a:cubicBezTo>
                    <a:pt x="49" y="15"/>
                    <a:pt x="46" y="19"/>
                    <a:pt x="40" y="12"/>
                  </a:cubicBezTo>
                  <a:cubicBezTo>
                    <a:pt x="36" y="8"/>
                    <a:pt x="34" y="3"/>
                    <a:pt x="31" y="0"/>
                  </a:cubicBezTo>
                  <a:cubicBezTo>
                    <a:pt x="25" y="2"/>
                    <a:pt x="18" y="13"/>
                    <a:pt x="14" y="17"/>
                  </a:cubicBezTo>
                  <a:cubicBezTo>
                    <a:pt x="9" y="22"/>
                    <a:pt x="4" y="41"/>
                    <a:pt x="2" y="55"/>
                  </a:cubicBezTo>
                  <a:cubicBezTo>
                    <a:pt x="0" y="70"/>
                    <a:pt x="20" y="73"/>
                    <a:pt x="22" y="83"/>
                  </a:cubicBezTo>
                  <a:cubicBezTo>
                    <a:pt x="22" y="84"/>
                    <a:pt x="22" y="86"/>
                    <a:pt x="21" y="88"/>
                  </a:cubicBezTo>
                  <a:cubicBezTo>
                    <a:pt x="30" y="87"/>
                    <a:pt x="37" y="86"/>
                    <a:pt x="40" y="87"/>
                  </a:cubicBezTo>
                  <a:cubicBezTo>
                    <a:pt x="46" y="89"/>
                    <a:pt x="80" y="143"/>
                    <a:pt x="84" y="143"/>
                  </a:cubicBezTo>
                  <a:cubicBezTo>
                    <a:pt x="87" y="143"/>
                    <a:pt x="96" y="139"/>
                    <a:pt x="105" y="134"/>
                  </a:cubicBezTo>
                  <a:cubicBezTo>
                    <a:pt x="100" y="122"/>
                    <a:pt x="95" y="110"/>
                    <a:pt x="96" y="107"/>
                  </a:cubicBezTo>
                  <a:cubicBezTo>
                    <a:pt x="97" y="103"/>
                    <a:pt x="106" y="107"/>
                    <a:pt x="111" y="107"/>
                  </a:cubicBezTo>
                  <a:cubicBezTo>
                    <a:pt x="116" y="108"/>
                    <a:pt x="131" y="105"/>
                    <a:pt x="132" y="100"/>
                  </a:cubicBezTo>
                  <a:cubicBezTo>
                    <a:pt x="134" y="95"/>
                    <a:pt x="138" y="85"/>
                    <a:pt x="133" y="80"/>
                  </a:cubicBezTo>
                  <a:cubicBezTo>
                    <a:pt x="128" y="75"/>
                    <a:pt x="120" y="77"/>
                    <a:pt x="126" y="70"/>
                  </a:cubicBezTo>
                  <a:cubicBezTo>
                    <a:pt x="129" y="66"/>
                    <a:pt x="131" y="62"/>
                    <a:pt x="133" y="58"/>
                  </a:cubicBezTo>
                  <a:cubicBezTo>
                    <a:pt x="119" y="54"/>
                    <a:pt x="103" y="49"/>
                    <a:pt x="100" y="47"/>
                  </a:cubicBezTo>
                  <a:cubicBezTo>
                    <a:pt x="94" y="43"/>
                    <a:pt x="89" y="54"/>
                    <a:pt x="86" y="51"/>
                  </a:cubicBezTo>
                  <a:close/>
                </a:path>
              </a:pathLst>
            </a:custGeom>
            <a:solidFill>
              <a:srgbClr val="8DC63F"/>
            </a:solidFill>
            <a:ln w="9525">
              <a:solidFill>
                <a:schemeClr val="bg1"/>
              </a:solidFill>
              <a:round/>
              <a:headEnd/>
              <a:tailEnd/>
            </a:ln>
          </p:spPr>
          <p:txBody>
            <a:bodyPr/>
            <a:lstStyle/>
            <a:p>
              <a:endParaRPr lang="en-US"/>
            </a:p>
          </p:txBody>
        </p:sp>
        <p:sp>
          <p:nvSpPr>
            <p:cNvPr id="98" name="Freeform 99"/>
            <p:cNvSpPr>
              <a:spLocks/>
            </p:cNvSpPr>
            <p:nvPr/>
          </p:nvSpPr>
          <p:spPr bwMode="gray">
            <a:xfrm>
              <a:off x="4593" y="3162"/>
              <a:ext cx="115" cy="170"/>
            </a:xfrm>
            <a:custGeom>
              <a:avLst/>
              <a:gdLst>
                <a:gd name="T0" fmla="*/ 1 w 203"/>
                <a:gd name="T1" fmla="*/ 17 h 207"/>
                <a:gd name="T2" fmla="*/ 1 w 203"/>
                <a:gd name="T3" fmla="*/ 11 h 207"/>
                <a:gd name="T4" fmla="*/ 1 w 203"/>
                <a:gd name="T5" fmla="*/ 7 h 207"/>
                <a:gd name="T6" fmla="*/ 1 w 203"/>
                <a:gd name="T7" fmla="*/ 0 h 207"/>
                <a:gd name="T8" fmla="*/ 1 w 203"/>
                <a:gd name="T9" fmla="*/ 0 h 207"/>
                <a:gd name="T10" fmla="*/ 1 w 203"/>
                <a:gd name="T11" fmla="*/ 2 h 207"/>
                <a:gd name="T12" fmla="*/ 1 w 203"/>
                <a:gd name="T13" fmla="*/ 2 h 207"/>
                <a:gd name="T14" fmla="*/ 1 w 203"/>
                <a:gd name="T15" fmla="*/ 6 h 207"/>
                <a:gd name="T16" fmla="*/ 1 w 203"/>
                <a:gd name="T17" fmla="*/ 7 h 207"/>
                <a:gd name="T18" fmla="*/ 1 w 203"/>
                <a:gd name="T19" fmla="*/ 7 h 207"/>
                <a:gd name="T20" fmla="*/ 1 w 203"/>
                <a:gd name="T21" fmla="*/ 11 h 207"/>
                <a:gd name="T22" fmla="*/ 1 w 203"/>
                <a:gd name="T23" fmla="*/ 11 h 207"/>
                <a:gd name="T24" fmla="*/ 1 w 203"/>
                <a:gd name="T25" fmla="*/ 11 h 207"/>
                <a:gd name="T26" fmla="*/ 1 w 203"/>
                <a:gd name="T27" fmla="*/ 11 h 207"/>
                <a:gd name="T28" fmla="*/ 1 w 203"/>
                <a:gd name="T29" fmla="*/ 11 h 207"/>
                <a:gd name="T30" fmla="*/ 1 w 203"/>
                <a:gd name="T31" fmla="*/ 11 h 207"/>
                <a:gd name="T32" fmla="*/ 1 w 203"/>
                <a:gd name="T33" fmla="*/ 11 h 207"/>
                <a:gd name="T34" fmla="*/ 1 w 203"/>
                <a:gd name="T35" fmla="*/ 11 h 207"/>
                <a:gd name="T36" fmla="*/ 1 w 203"/>
                <a:gd name="T37" fmla="*/ 15 h 207"/>
                <a:gd name="T38" fmla="*/ 1 w 203"/>
                <a:gd name="T39" fmla="*/ 17 h 207"/>
                <a:gd name="T40" fmla="*/ 1 w 203"/>
                <a:gd name="T41" fmla="*/ 19 h 207"/>
                <a:gd name="T42" fmla="*/ 1 w 203"/>
                <a:gd name="T43" fmla="*/ 21 h 207"/>
                <a:gd name="T44" fmla="*/ 1 w 203"/>
                <a:gd name="T45" fmla="*/ 21 h 207"/>
                <a:gd name="T46" fmla="*/ 1 w 203"/>
                <a:gd name="T47" fmla="*/ 25 h 207"/>
                <a:gd name="T48" fmla="*/ 1 w 203"/>
                <a:gd name="T49" fmla="*/ 25 h 207"/>
                <a:gd name="T50" fmla="*/ 1 w 203"/>
                <a:gd name="T51" fmla="*/ 27 h 207"/>
                <a:gd name="T52" fmla="*/ 1 w 203"/>
                <a:gd name="T53" fmla="*/ 28 h 207"/>
                <a:gd name="T54" fmla="*/ 1 w 203"/>
                <a:gd name="T55" fmla="*/ 32 h 207"/>
                <a:gd name="T56" fmla="*/ 1 w 203"/>
                <a:gd name="T57" fmla="*/ 34 h 207"/>
                <a:gd name="T58" fmla="*/ 1 w 203"/>
                <a:gd name="T59" fmla="*/ 32 h 207"/>
                <a:gd name="T60" fmla="*/ 1 w 203"/>
                <a:gd name="T61" fmla="*/ 34 h 207"/>
                <a:gd name="T62" fmla="*/ 1 w 203"/>
                <a:gd name="T63" fmla="*/ 33 h 207"/>
                <a:gd name="T64" fmla="*/ 1 w 203"/>
                <a:gd name="T65" fmla="*/ 35 h 207"/>
                <a:gd name="T66" fmla="*/ 1 w 203"/>
                <a:gd name="T67" fmla="*/ 34 h 207"/>
                <a:gd name="T68" fmla="*/ 1 w 203"/>
                <a:gd name="T69" fmla="*/ 28 h 207"/>
                <a:gd name="T70" fmla="*/ 1 w 203"/>
                <a:gd name="T71" fmla="*/ 26 h 207"/>
                <a:gd name="T72" fmla="*/ 1 w 203"/>
                <a:gd name="T73" fmla="*/ 23 h 207"/>
                <a:gd name="T74" fmla="*/ 1 w 203"/>
                <a:gd name="T75" fmla="*/ 21 h 207"/>
                <a:gd name="T76" fmla="*/ 1 w 203"/>
                <a:gd name="T77" fmla="*/ 17 h 20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3"/>
                <a:gd name="T118" fmla="*/ 0 h 207"/>
                <a:gd name="T119" fmla="*/ 203 w 203"/>
                <a:gd name="T120" fmla="*/ 207 h 20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3" h="207">
                  <a:moveTo>
                    <a:pt x="200" y="96"/>
                  </a:moveTo>
                  <a:cubicBezTo>
                    <a:pt x="197" y="85"/>
                    <a:pt x="189" y="80"/>
                    <a:pt x="189" y="72"/>
                  </a:cubicBezTo>
                  <a:cubicBezTo>
                    <a:pt x="189" y="65"/>
                    <a:pt x="166" y="56"/>
                    <a:pt x="166" y="46"/>
                  </a:cubicBezTo>
                  <a:cubicBezTo>
                    <a:pt x="166" y="42"/>
                    <a:pt x="166" y="21"/>
                    <a:pt x="165" y="0"/>
                  </a:cubicBezTo>
                  <a:cubicBezTo>
                    <a:pt x="165" y="0"/>
                    <a:pt x="164" y="0"/>
                    <a:pt x="163" y="0"/>
                  </a:cubicBezTo>
                  <a:cubicBezTo>
                    <a:pt x="156" y="0"/>
                    <a:pt x="157" y="5"/>
                    <a:pt x="155" y="8"/>
                  </a:cubicBezTo>
                  <a:cubicBezTo>
                    <a:pt x="152" y="12"/>
                    <a:pt x="149" y="12"/>
                    <a:pt x="146" y="16"/>
                  </a:cubicBezTo>
                  <a:cubicBezTo>
                    <a:pt x="143" y="20"/>
                    <a:pt x="132" y="29"/>
                    <a:pt x="121" y="38"/>
                  </a:cubicBezTo>
                  <a:cubicBezTo>
                    <a:pt x="110" y="46"/>
                    <a:pt x="101" y="46"/>
                    <a:pt x="95" y="45"/>
                  </a:cubicBezTo>
                  <a:cubicBezTo>
                    <a:pt x="89" y="43"/>
                    <a:pt x="87" y="43"/>
                    <a:pt x="79" y="46"/>
                  </a:cubicBezTo>
                  <a:cubicBezTo>
                    <a:pt x="71" y="48"/>
                    <a:pt x="69" y="65"/>
                    <a:pt x="66" y="67"/>
                  </a:cubicBezTo>
                  <a:cubicBezTo>
                    <a:pt x="62" y="68"/>
                    <a:pt x="63" y="67"/>
                    <a:pt x="59" y="65"/>
                  </a:cubicBezTo>
                  <a:cubicBezTo>
                    <a:pt x="54" y="64"/>
                    <a:pt x="57" y="69"/>
                    <a:pt x="52" y="69"/>
                  </a:cubicBezTo>
                  <a:cubicBezTo>
                    <a:pt x="48" y="69"/>
                    <a:pt x="49" y="66"/>
                    <a:pt x="45" y="66"/>
                  </a:cubicBezTo>
                  <a:cubicBezTo>
                    <a:pt x="41" y="66"/>
                    <a:pt x="34" y="67"/>
                    <a:pt x="28" y="65"/>
                  </a:cubicBezTo>
                  <a:cubicBezTo>
                    <a:pt x="22" y="63"/>
                    <a:pt x="25" y="66"/>
                    <a:pt x="20" y="68"/>
                  </a:cubicBezTo>
                  <a:cubicBezTo>
                    <a:pt x="15" y="70"/>
                    <a:pt x="16" y="66"/>
                    <a:pt x="12" y="64"/>
                  </a:cubicBezTo>
                  <a:cubicBezTo>
                    <a:pt x="9" y="63"/>
                    <a:pt x="6" y="65"/>
                    <a:pt x="5" y="72"/>
                  </a:cubicBezTo>
                  <a:cubicBezTo>
                    <a:pt x="4" y="78"/>
                    <a:pt x="17" y="87"/>
                    <a:pt x="14" y="89"/>
                  </a:cubicBezTo>
                  <a:cubicBezTo>
                    <a:pt x="11" y="91"/>
                    <a:pt x="12" y="94"/>
                    <a:pt x="9" y="98"/>
                  </a:cubicBezTo>
                  <a:cubicBezTo>
                    <a:pt x="6" y="102"/>
                    <a:pt x="5" y="110"/>
                    <a:pt x="3" y="113"/>
                  </a:cubicBezTo>
                  <a:cubicBezTo>
                    <a:pt x="0" y="116"/>
                    <a:pt x="12" y="126"/>
                    <a:pt x="12" y="129"/>
                  </a:cubicBezTo>
                  <a:cubicBezTo>
                    <a:pt x="12" y="131"/>
                    <a:pt x="10" y="131"/>
                    <a:pt x="7" y="130"/>
                  </a:cubicBezTo>
                  <a:cubicBezTo>
                    <a:pt x="10" y="137"/>
                    <a:pt x="12" y="147"/>
                    <a:pt x="8" y="148"/>
                  </a:cubicBezTo>
                  <a:cubicBezTo>
                    <a:pt x="8" y="148"/>
                    <a:pt x="8" y="148"/>
                    <a:pt x="8" y="149"/>
                  </a:cubicBezTo>
                  <a:cubicBezTo>
                    <a:pt x="11" y="152"/>
                    <a:pt x="13" y="157"/>
                    <a:pt x="17" y="161"/>
                  </a:cubicBezTo>
                  <a:cubicBezTo>
                    <a:pt x="23" y="168"/>
                    <a:pt x="26" y="164"/>
                    <a:pt x="33" y="165"/>
                  </a:cubicBezTo>
                  <a:cubicBezTo>
                    <a:pt x="41" y="166"/>
                    <a:pt x="40" y="179"/>
                    <a:pt x="37" y="184"/>
                  </a:cubicBezTo>
                  <a:cubicBezTo>
                    <a:pt x="33" y="190"/>
                    <a:pt x="38" y="198"/>
                    <a:pt x="43" y="200"/>
                  </a:cubicBezTo>
                  <a:cubicBezTo>
                    <a:pt x="49" y="203"/>
                    <a:pt x="54" y="188"/>
                    <a:pt x="57" y="189"/>
                  </a:cubicBezTo>
                  <a:cubicBezTo>
                    <a:pt x="61" y="190"/>
                    <a:pt x="59" y="198"/>
                    <a:pt x="63" y="200"/>
                  </a:cubicBezTo>
                  <a:cubicBezTo>
                    <a:pt x="66" y="203"/>
                    <a:pt x="71" y="192"/>
                    <a:pt x="77" y="196"/>
                  </a:cubicBezTo>
                  <a:cubicBezTo>
                    <a:pt x="80" y="198"/>
                    <a:pt x="96" y="203"/>
                    <a:pt x="110" y="207"/>
                  </a:cubicBezTo>
                  <a:cubicBezTo>
                    <a:pt x="112" y="204"/>
                    <a:pt x="114" y="202"/>
                    <a:pt x="116" y="200"/>
                  </a:cubicBezTo>
                  <a:cubicBezTo>
                    <a:pt x="123" y="194"/>
                    <a:pt x="133" y="177"/>
                    <a:pt x="137" y="168"/>
                  </a:cubicBezTo>
                  <a:cubicBezTo>
                    <a:pt x="141" y="160"/>
                    <a:pt x="155" y="158"/>
                    <a:pt x="161" y="154"/>
                  </a:cubicBezTo>
                  <a:cubicBezTo>
                    <a:pt x="166" y="150"/>
                    <a:pt x="180" y="143"/>
                    <a:pt x="177" y="136"/>
                  </a:cubicBezTo>
                  <a:cubicBezTo>
                    <a:pt x="173" y="130"/>
                    <a:pt x="176" y="118"/>
                    <a:pt x="181" y="116"/>
                  </a:cubicBezTo>
                  <a:cubicBezTo>
                    <a:pt x="185" y="114"/>
                    <a:pt x="203" y="106"/>
                    <a:pt x="200" y="96"/>
                  </a:cubicBezTo>
                  <a:close/>
                </a:path>
              </a:pathLst>
            </a:custGeom>
            <a:solidFill>
              <a:srgbClr val="8DC63F"/>
            </a:solidFill>
            <a:ln w="9525">
              <a:solidFill>
                <a:schemeClr val="bg1"/>
              </a:solidFill>
              <a:round/>
              <a:headEnd/>
              <a:tailEnd/>
            </a:ln>
          </p:spPr>
          <p:txBody>
            <a:bodyPr/>
            <a:lstStyle/>
            <a:p>
              <a:endParaRPr lang="en-US"/>
            </a:p>
          </p:txBody>
        </p:sp>
        <p:sp>
          <p:nvSpPr>
            <p:cNvPr id="99" name="Freeform 100"/>
            <p:cNvSpPr>
              <a:spLocks/>
            </p:cNvSpPr>
            <p:nvPr/>
          </p:nvSpPr>
          <p:spPr bwMode="gray">
            <a:xfrm>
              <a:off x="4450" y="3620"/>
              <a:ext cx="78" cy="115"/>
            </a:xfrm>
            <a:custGeom>
              <a:avLst/>
              <a:gdLst>
                <a:gd name="T0" fmla="*/ 1 w 137"/>
                <a:gd name="T1" fmla="*/ 8 h 138"/>
                <a:gd name="T2" fmla="*/ 1 w 137"/>
                <a:gd name="T3" fmla="*/ 6 h 138"/>
                <a:gd name="T4" fmla="*/ 1 w 137"/>
                <a:gd name="T5" fmla="*/ 0 h 138"/>
                <a:gd name="T6" fmla="*/ 1 w 137"/>
                <a:gd name="T7" fmla="*/ 2 h 138"/>
                <a:gd name="T8" fmla="*/ 1 w 137"/>
                <a:gd name="T9" fmla="*/ 1 h 138"/>
                <a:gd name="T10" fmla="*/ 1 w 137"/>
                <a:gd name="T11" fmla="*/ 3 h 138"/>
                <a:gd name="T12" fmla="*/ 1 w 137"/>
                <a:gd name="T13" fmla="*/ 6 h 138"/>
                <a:gd name="T14" fmla="*/ 1 w 137"/>
                <a:gd name="T15" fmla="*/ 8 h 138"/>
                <a:gd name="T16" fmla="*/ 1 w 137"/>
                <a:gd name="T17" fmla="*/ 10 h 138"/>
                <a:gd name="T18" fmla="*/ 1 w 137"/>
                <a:gd name="T19" fmla="*/ 12 h 138"/>
                <a:gd name="T20" fmla="*/ 1 w 137"/>
                <a:gd name="T21" fmla="*/ 16 h 138"/>
                <a:gd name="T22" fmla="*/ 1 w 137"/>
                <a:gd name="T23" fmla="*/ 20 h 138"/>
                <a:gd name="T24" fmla="*/ 1 w 137"/>
                <a:gd name="T25" fmla="*/ 23 h 138"/>
                <a:gd name="T26" fmla="*/ 1 w 137"/>
                <a:gd name="T27" fmla="*/ 27 h 138"/>
                <a:gd name="T28" fmla="*/ 1 w 137"/>
                <a:gd name="T29" fmla="*/ 22 h 138"/>
                <a:gd name="T30" fmla="*/ 1 w 137"/>
                <a:gd name="T31" fmla="*/ 20 h 138"/>
                <a:gd name="T32" fmla="*/ 1 w 137"/>
                <a:gd name="T33" fmla="*/ 18 h 138"/>
                <a:gd name="T34" fmla="*/ 1 w 137"/>
                <a:gd name="T35" fmla="*/ 16 h 138"/>
                <a:gd name="T36" fmla="*/ 1 w 137"/>
                <a:gd name="T37" fmla="*/ 15 h 138"/>
                <a:gd name="T38" fmla="*/ 1 w 137"/>
                <a:gd name="T39" fmla="*/ 8 h 138"/>
                <a:gd name="T40" fmla="*/ 1 w 137"/>
                <a:gd name="T41" fmla="*/ 8 h 13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37"/>
                <a:gd name="T64" fmla="*/ 0 h 138"/>
                <a:gd name="T65" fmla="*/ 137 w 137"/>
                <a:gd name="T66" fmla="*/ 138 h 13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37" h="138">
                  <a:moveTo>
                    <a:pt x="95" y="47"/>
                  </a:moveTo>
                  <a:cubicBezTo>
                    <a:pt x="86" y="44"/>
                    <a:pt x="70" y="42"/>
                    <a:pt x="70" y="34"/>
                  </a:cubicBezTo>
                  <a:cubicBezTo>
                    <a:pt x="70" y="30"/>
                    <a:pt x="70" y="15"/>
                    <a:pt x="70" y="0"/>
                  </a:cubicBezTo>
                  <a:cubicBezTo>
                    <a:pt x="65" y="1"/>
                    <a:pt x="60" y="2"/>
                    <a:pt x="57" y="3"/>
                  </a:cubicBezTo>
                  <a:cubicBezTo>
                    <a:pt x="46" y="6"/>
                    <a:pt x="27" y="1"/>
                    <a:pt x="15" y="1"/>
                  </a:cubicBezTo>
                  <a:cubicBezTo>
                    <a:pt x="3" y="2"/>
                    <a:pt x="16" y="11"/>
                    <a:pt x="16" y="17"/>
                  </a:cubicBezTo>
                  <a:cubicBezTo>
                    <a:pt x="16" y="22"/>
                    <a:pt x="11" y="26"/>
                    <a:pt x="9" y="31"/>
                  </a:cubicBezTo>
                  <a:cubicBezTo>
                    <a:pt x="8" y="35"/>
                    <a:pt x="12" y="37"/>
                    <a:pt x="13" y="43"/>
                  </a:cubicBezTo>
                  <a:cubicBezTo>
                    <a:pt x="15" y="50"/>
                    <a:pt x="16" y="50"/>
                    <a:pt x="8" y="55"/>
                  </a:cubicBezTo>
                  <a:cubicBezTo>
                    <a:pt x="0" y="59"/>
                    <a:pt x="13" y="59"/>
                    <a:pt x="16" y="67"/>
                  </a:cubicBezTo>
                  <a:cubicBezTo>
                    <a:pt x="19" y="74"/>
                    <a:pt x="5" y="78"/>
                    <a:pt x="9" y="83"/>
                  </a:cubicBezTo>
                  <a:cubicBezTo>
                    <a:pt x="13" y="87"/>
                    <a:pt x="21" y="101"/>
                    <a:pt x="21" y="106"/>
                  </a:cubicBezTo>
                  <a:cubicBezTo>
                    <a:pt x="21" y="111"/>
                    <a:pt x="36" y="117"/>
                    <a:pt x="38" y="121"/>
                  </a:cubicBezTo>
                  <a:cubicBezTo>
                    <a:pt x="39" y="123"/>
                    <a:pt x="42" y="131"/>
                    <a:pt x="45" y="138"/>
                  </a:cubicBezTo>
                  <a:cubicBezTo>
                    <a:pt x="48" y="132"/>
                    <a:pt x="52" y="123"/>
                    <a:pt x="56" y="119"/>
                  </a:cubicBezTo>
                  <a:cubicBezTo>
                    <a:pt x="60" y="115"/>
                    <a:pt x="67" y="107"/>
                    <a:pt x="73" y="104"/>
                  </a:cubicBezTo>
                  <a:cubicBezTo>
                    <a:pt x="80" y="101"/>
                    <a:pt x="93" y="99"/>
                    <a:pt x="100" y="96"/>
                  </a:cubicBezTo>
                  <a:cubicBezTo>
                    <a:pt x="107" y="94"/>
                    <a:pt x="120" y="87"/>
                    <a:pt x="126" y="85"/>
                  </a:cubicBezTo>
                  <a:cubicBezTo>
                    <a:pt x="128" y="85"/>
                    <a:pt x="133" y="82"/>
                    <a:pt x="137" y="80"/>
                  </a:cubicBezTo>
                  <a:cubicBezTo>
                    <a:pt x="132" y="66"/>
                    <a:pt x="126" y="51"/>
                    <a:pt x="123" y="47"/>
                  </a:cubicBezTo>
                  <a:cubicBezTo>
                    <a:pt x="119" y="39"/>
                    <a:pt x="105" y="51"/>
                    <a:pt x="95" y="47"/>
                  </a:cubicBezTo>
                  <a:close/>
                </a:path>
              </a:pathLst>
            </a:custGeom>
            <a:solidFill>
              <a:srgbClr val="8DC63F"/>
            </a:solidFill>
            <a:ln w="9525">
              <a:solidFill>
                <a:schemeClr val="bg1"/>
              </a:solidFill>
              <a:round/>
              <a:headEnd/>
              <a:tailEnd/>
            </a:ln>
          </p:spPr>
          <p:txBody>
            <a:bodyPr/>
            <a:lstStyle/>
            <a:p>
              <a:endParaRPr lang="en-US"/>
            </a:p>
          </p:txBody>
        </p:sp>
        <p:sp>
          <p:nvSpPr>
            <p:cNvPr id="100" name="Freeform 101"/>
            <p:cNvSpPr>
              <a:spLocks/>
            </p:cNvSpPr>
            <p:nvPr/>
          </p:nvSpPr>
          <p:spPr bwMode="gray">
            <a:xfrm>
              <a:off x="4490" y="3563"/>
              <a:ext cx="82" cy="123"/>
            </a:xfrm>
            <a:custGeom>
              <a:avLst/>
              <a:gdLst>
                <a:gd name="T0" fmla="*/ 1 w 144"/>
                <a:gd name="T1" fmla="*/ 20 h 150"/>
                <a:gd name="T2" fmla="*/ 1 w 144"/>
                <a:gd name="T3" fmla="*/ 19 h 150"/>
                <a:gd name="T4" fmla="*/ 1 w 144"/>
                <a:gd name="T5" fmla="*/ 16 h 150"/>
                <a:gd name="T6" fmla="*/ 1 w 144"/>
                <a:gd name="T7" fmla="*/ 13 h 150"/>
                <a:gd name="T8" fmla="*/ 1 w 144"/>
                <a:gd name="T9" fmla="*/ 11 h 150"/>
                <a:gd name="T10" fmla="*/ 1 w 144"/>
                <a:gd name="T11" fmla="*/ 9 h 150"/>
                <a:gd name="T12" fmla="*/ 1 w 144"/>
                <a:gd name="T13" fmla="*/ 7 h 150"/>
                <a:gd name="T14" fmla="*/ 1 w 144"/>
                <a:gd name="T15" fmla="*/ 7 h 150"/>
                <a:gd name="T16" fmla="*/ 1 w 144"/>
                <a:gd name="T17" fmla="*/ 0 h 150"/>
                <a:gd name="T18" fmla="*/ 1 w 144"/>
                <a:gd name="T19" fmla="*/ 6 h 150"/>
                <a:gd name="T20" fmla="*/ 1 w 144"/>
                <a:gd name="T21" fmla="*/ 9 h 150"/>
                <a:gd name="T22" fmla="*/ 0 w 144"/>
                <a:gd name="T23" fmla="*/ 11 h 150"/>
                <a:gd name="T24" fmla="*/ 0 w 144"/>
                <a:gd name="T25" fmla="*/ 17 h 150"/>
                <a:gd name="T26" fmla="*/ 1 w 144"/>
                <a:gd name="T27" fmla="*/ 20 h 150"/>
                <a:gd name="T28" fmla="*/ 1 w 144"/>
                <a:gd name="T29" fmla="*/ 20 h 150"/>
                <a:gd name="T30" fmla="*/ 1 w 144"/>
                <a:gd name="T31" fmla="*/ 25 h 150"/>
                <a:gd name="T32" fmla="*/ 1 w 144"/>
                <a:gd name="T33" fmla="*/ 25 h 150"/>
                <a:gd name="T34" fmla="*/ 1 w 144"/>
                <a:gd name="T35" fmla="*/ 23 h 150"/>
                <a:gd name="T36" fmla="*/ 1 w 144"/>
                <a:gd name="T37" fmla="*/ 21 h 150"/>
                <a:gd name="T38" fmla="*/ 1 w 144"/>
                <a:gd name="T39" fmla="*/ 20 h 1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4"/>
                <a:gd name="T61" fmla="*/ 0 h 150"/>
                <a:gd name="T62" fmla="*/ 144 w 144"/>
                <a:gd name="T63" fmla="*/ 150 h 15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4" h="150">
                  <a:moveTo>
                    <a:pt x="136" y="119"/>
                  </a:moveTo>
                  <a:cubicBezTo>
                    <a:pt x="134" y="118"/>
                    <a:pt x="130" y="116"/>
                    <a:pt x="133" y="112"/>
                  </a:cubicBezTo>
                  <a:cubicBezTo>
                    <a:pt x="136" y="109"/>
                    <a:pt x="144" y="99"/>
                    <a:pt x="142" y="96"/>
                  </a:cubicBezTo>
                  <a:cubicBezTo>
                    <a:pt x="140" y="93"/>
                    <a:pt x="134" y="85"/>
                    <a:pt x="132" y="83"/>
                  </a:cubicBezTo>
                  <a:cubicBezTo>
                    <a:pt x="130" y="80"/>
                    <a:pt x="126" y="73"/>
                    <a:pt x="124" y="70"/>
                  </a:cubicBezTo>
                  <a:cubicBezTo>
                    <a:pt x="122" y="67"/>
                    <a:pt x="117" y="59"/>
                    <a:pt x="115" y="54"/>
                  </a:cubicBezTo>
                  <a:cubicBezTo>
                    <a:pt x="113" y="49"/>
                    <a:pt x="112" y="46"/>
                    <a:pt x="110" y="44"/>
                  </a:cubicBezTo>
                  <a:cubicBezTo>
                    <a:pt x="108" y="42"/>
                    <a:pt x="110" y="41"/>
                    <a:pt x="112" y="40"/>
                  </a:cubicBezTo>
                  <a:cubicBezTo>
                    <a:pt x="105" y="33"/>
                    <a:pt x="89" y="17"/>
                    <a:pt x="70" y="0"/>
                  </a:cubicBezTo>
                  <a:cubicBezTo>
                    <a:pt x="64" y="13"/>
                    <a:pt x="55" y="32"/>
                    <a:pt x="53" y="35"/>
                  </a:cubicBezTo>
                  <a:cubicBezTo>
                    <a:pt x="51" y="40"/>
                    <a:pt x="43" y="45"/>
                    <a:pt x="33" y="57"/>
                  </a:cubicBezTo>
                  <a:cubicBezTo>
                    <a:pt x="25" y="66"/>
                    <a:pt x="11" y="68"/>
                    <a:pt x="0" y="70"/>
                  </a:cubicBezTo>
                  <a:cubicBezTo>
                    <a:pt x="0" y="85"/>
                    <a:pt x="0" y="100"/>
                    <a:pt x="0" y="104"/>
                  </a:cubicBezTo>
                  <a:cubicBezTo>
                    <a:pt x="0" y="112"/>
                    <a:pt x="16" y="114"/>
                    <a:pt x="25" y="117"/>
                  </a:cubicBezTo>
                  <a:cubicBezTo>
                    <a:pt x="35" y="121"/>
                    <a:pt x="49" y="109"/>
                    <a:pt x="53" y="117"/>
                  </a:cubicBezTo>
                  <a:cubicBezTo>
                    <a:pt x="56" y="121"/>
                    <a:pt x="62" y="136"/>
                    <a:pt x="67" y="150"/>
                  </a:cubicBezTo>
                  <a:cubicBezTo>
                    <a:pt x="73" y="147"/>
                    <a:pt x="78" y="145"/>
                    <a:pt x="82" y="144"/>
                  </a:cubicBezTo>
                  <a:cubicBezTo>
                    <a:pt x="89" y="142"/>
                    <a:pt x="97" y="137"/>
                    <a:pt x="105" y="135"/>
                  </a:cubicBezTo>
                  <a:cubicBezTo>
                    <a:pt x="112" y="132"/>
                    <a:pt x="129" y="127"/>
                    <a:pt x="133" y="126"/>
                  </a:cubicBezTo>
                  <a:cubicBezTo>
                    <a:pt x="137" y="125"/>
                    <a:pt x="138" y="120"/>
                    <a:pt x="136" y="119"/>
                  </a:cubicBezTo>
                  <a:close/>
                </a:path>
              </a:pathLst>
            </a:custGeom>
            <a:solidFill>
              <a:srgbClr val="8DC63F"/>
            </a:solidFill>
            <a:ln w="9525">
              <a:solidFill>
                <a:schemeClr val="bg1"/>
              </a:solidFill>
              <a:round/>
              <a:headEnd/>
              <a:tailEnd/>
            </a:ln>
          </p:spPr>
          <p:txBody>
            <a:bodyPr/>
            <a:lstStyle/>
            <a:p>
              <a:endParaRPr lang="en-US"/>
            </a:p>
          </p:txBody>
        </p:sp>
        <p:sp>
          <p:nvSpPr>
            <p:cNvPr id="101" name="Freeform 102"/>
            <p:cNvSpPr>
              <a:spLocks/>
            </p:cNvSpPr>
            <p:nvPr/>
          </p:nvSpPr>
          <p:spPr bwMode="gray">
            <a:xfrm>
              <a:off x="4451" y="3497"/>
              <a:ext cx="79" cy="128"/>
            </a:xfrm>
            <a:custGeom>
              <a:avLst/>
              <a:gdLst>
                <a:gd name="T0" fmla="*/ 1 w 139"/>
                <a:gd name="T1" fmla="*/ 0 h 155"/>
                <a:gd name="T2" fmla="*/ 1 w 139"/>
                <a:gd name="T3" fmla="*/ 2 h 155"/>
                <a:gd name="T4" fmla="*/ 1 w 139"/>
                <a:gd name="T5" fmla="*/ 3 h 155"/>
                <a:gd name="T6" fmla="*/ 1 w 139"/>
                <a:gd name="T7" fmla="*/ 2 h 155"/>
                <a:gd name="T8" fmla="*/ 0 w 139"/>
                <a:gd name="T9" fmla="*/ 5 h 155"/>
                <a:gd name="T10" fmla="*/ 1 w 139"/>
                <a:gd name="T11" fmla="*/ 6 h 155"/>
                <a:gd name="T12" fmla="*/ 1 w 139"/>
                <a:gd name="T13" fmla="*/ 12 h 155"/>
                <a:gd name="T14" fmla="*/ 1 w 139"/>
                <a:gd name="T15" fmla="*/ 17 h 155"/>
                <a:gd name="T16" fmla="*/ 1 w 139"/>
                <a:gd name="T17" fmla="*/ 23 h 155"/>
                <a:gd name="T18" fmla="*/ 1 w 139"/>
                <a:gd name="T19" fmla="*/ 26 h 155"/>
                <a:gd name="T20" fmla="*/ 1 w 139"/>
                <a:gd name="T21" fmla="*/ 27 h 155"/>
                <a:gd name="T22" fmla="*/ 1 w 139"/>
                <a:gd name="T23" fmla="*/ 27 h 155"/>
                <a:gd name="T24" fmla="*/ 1 w 139"/>
                <a:gd name="T25" fmla="*/ 25 h 155"/>
                <a:gd name="T26" fmla="*/ 1 w 139"/>
                <a:gd name="T27" fmla="*/ 21 h 155"/>
                <a:gd name="T28" fmla="*/ 1 w 139"/>
                <a:gd name="T29" fmla="*/ 14 h 155"/>
                <a:gd name="T30" fmla="*/ 1 w 139"/>
                <a:gd name="T31" fmla="*/ 0 h 1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9"/>
                <a:gd name="T49" fmla="*/ 0 h 155"/>
                <a:gd name="T50" fmla="*/ 139 w 139"/>
                <a:gd name="T51" fmla="*/ 155 h 15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9" h="155">
                  <a:moveTo>
                    <a:pt x="60" y="0"/>
                  </a:moveTo>
                  <a:cubicBezTo>
                    <a:pt x="56" y="4"/>
                    <a:pt x="52" y="8"/>
                    <a:pt x="50" y="8"/>
                  </a:cubicBezTo>
                  <a:cubicBezTo>
                    <a:pt x="45" y="8"/>
                    <a:pt x="35" y="21"/>
                    <a:pt x="31" y="19"/>
                  </a:cubicBezTo>
                  <a:cubicBezTo>
                    <a:pt x="27" y="17"/>
                    <a:pt x="24" y="9"/>
                    <a:pt x="18" y="11"/>
                  </a:cubicBezTo>
                  <a:cubicBezTo>
                    <a:pt x="15" y="11"/>
                    <a:pt x="7" y="18"/>
                    <a:pt x="0" y="25"/>
                  </a:cubicBezTo>
                  <a:cubicBezTo>
                    <a:pt x="5" y="28"/>
                    <a:pt x="8" y="30"/>
                    <a:pt x="10" y="31"/>
                  </a:cubicBezTo>
                  <a:cubicBezTo>
                    <a:pt x="16" y="34"/>
                    <a:pt x="47" y="63"/>
                    <a:pt x="54" y="71"/>
                  </a:cubicBezTo>
                  <a:cubicBezTo>
                    <a:pt x="60" y="78"/>
                    <a:pt x="60" y="87"/>
                    <a:pt x="60" y="92"/>
                  </a:cubicBezTo>
                  <a:cubicBezTo>
                    <a:pt x="60" y="97"/>
                    <a:pt x="30" y="122"/>
                    <a:pt x="24" y="129"/>
                  </a:cubicBezTo>
                  <a:cubicBezTo>
                    <a:pt x="19" y="135"/>
                    <a:pt x="33" y="133"/>
                    <a:pt x="33" y="140"/>
                  </a:cubicBezTo>
                  <a:cubicBezTo>
                    <a:pt x="33" y="143"/>
                    <a:pt x="33" y="148"/>
                    <a:pt x="32" y="153"/>
                  </a:cubicBezTo>
                  <a:cubicBezTo>
                    <a:pt x="41" y="154"/>
                    <a:pt x="50" y="155"/>
                    <a:pt x="56" y="153"/>
                  </a:cubicBezTo>
                  <a:cubicBezTo>
                    <a:pt x="66" y="149"/>
                    <a:pt x="91" y="150"/>
                    <a:pt x="102" y="137"/>
                  </a:cubicBezTo>
                  <a:cubicBezTo>
                    <a:pt x="112" y="125"/>
                    <a:pt x="120" y="120"/>
                    <a:pt x="122" y="115"/>
                  </a:cubicBezTo>
                  <a:cubicBezTo>
                    <a:pt x="124" y="112"/>
                    <a:pt x="133" y="93"/>
                    <a:pt x="139" y="80"/>
                  </a:cubicBezTo>
                  <a:cubicBezTo>
                    <a:pt x="109" y="50"/>
                    <a:pt x="73" y="14"/>
                    <a:pt x="60" y="0"/>
                  </a:cubicBezTo>
                  <a:close/>
                </a:path>
              </a:pathLst>
            </a:custGeom>
            <a:solidFill>
              <a:srgbClr val="8DC63F"/>
            </a:solidFill>
            <a:ln w="9525">
              <a:solidFill>
                <a:schemeClr val="bg1"/>
              </a:solidFill>
              <a:round/>
              <a:headEnd/>
              <a:tailEnd/>
            </a:ln>
          </p:spPr>
          <p:txBody>
            <a:bodyPr/>
            <a:lstStyle/>
            <a:p>
              <a:endParaRPr lang="en-US"/>
            </a:p>
          </p:txBody>
        </p:sp>
        <p:sp>
          <p:nvSpPr>
            <p:cNvPr id="102" name="Freeform 103"/>
            <p:cNvSpPr>
              <a:spLocks/>
            </p:cNvSpPr>
            <p:nvPr/>
          </p:nvSpPr>
          <p:spPr bwMode="gray">
            <a:xfrm>
              <a:off x="4399" y="3393"/>
              <a:ext cx="95" cy="125"/>
            </a:xfrm>
            <a:custGeom>
              <a:avLst/>
              <a:gdLst>
                <a:gd name="T0" fmla="*/ 1 w 168"/>
                <a:gd name="T1" fmla="*/ 26 h 151"/>
                <a:gd name="T2" fmla="*/ 1 w 168"/>
                <a:gd name="T3" fmla="*/ 25 h 151"/>
                <a:gd name="T4" fmla="*/ 1 w 168"/>
                <a:gd name="T5" fmla="*/ 23 h 151"/>
                <a:gd name="T6" fmla="*/ 1 w 168"/>
                <a:gd name="T7" fmla="*/ 22 h 151"/>
                <a:gd name="T8" fmla="*/ 1 w 168"/>
                <a:gd name="T9" fmla="*/ 15 h 151"/>
                <a:gd name="T10" fmla="*/ 1 w 168"/>
                <a:gd name="T11" fmla="*/ 12 h 151"/>
                <a:gd name="T12" fmla="*/ 1 w 168"/>
                <a:gd name="T13" fmla="*/ 8 h 151"/>
                <a:gd name="T14" fmla="*/ 1 w 168"/>
                <a:gd name="T15" fmla="*/ 2 h 151"/>
                <a:gd name="T16" fmla="*/ 1 w 168"/>
                <a:gd name="T17" fmla="*/ 2 h 151"/>
                <a:gd name="T18" fmla="*/ 1 w 168"/>
                <a:gd name="T19" fmla="*/ 2 h 151"/>
                <a:gd name="T20" fmla="*/ 1 w 168"/>
                <a:gd name="T21" fmla="*/ 4 h 151"/>
                <a:gd name="T22" fmla="*/ 1 w 168"/>
                <a:gd name="T23" fmla="*/ 6 h 151"/>
                <a:gd name="T24" fmla="*/ 1 w 168"/>
                <a:gd name="T25" fmla="*/ 8 h 151"/>
                <a:gd name="T26" fmla="*/ 1 w 168"/>
                <a:gd name="T27" fmla="*/ 10 h 151"/>
                <a:gd name="T28" fmla="*/ 1 w 168"/>
                <a:gd name="T29" fmla="*/ 13 h 151"/>
                <a:gd name="T30" fmla="*/ 1 w 168"/>
                <a:gd name="T31" fmla="*/ 17 h 151"/>
                <a:gd name="T32" fmla="*/ 0 w 168"/>
                <a:gd name="T33" fmla="*/ 17 h 151"/>
                <a:gd name="T34" fmla="*/ 0 w 168"/>
                <a:gd name="T35" fmla="*/ 17 h 151"/>
                <a:gd name="T36" fmla="*/ 1 w 168"/>
                <a:gd name="T37" fmla="*/ 22 h 151"/>
                <a:gd name="T38" fmla="*/ 1 w 168"/>
                <a:gd name="T39" fmla="*/ 27 h 151"/>
                <a:gd name="T40" fmla="*/ 1 w 168"/>
                <a:gd name="T41" fmla="*/ 26 h 151"/>
                <a:gd name="T42" fmla="*/ 1 w 168"/>
                <a:gd name="T43" fmla="*/ 26 h 1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8"/>
                <a:gd name="T67" fmla="*/ 0 h 151"/>
                <a:gd name="T68" fmla="*/ 168 w 168"/>
                <a:gd name="T69" fmla="*/ 151 h 15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8" h="151">
                  <a:moveTo>
                    <a:pt x="123" y="145"/>
                  </a:moveTo>
                  <a:cubicBezTo>
                    <a:pt x="127" y="147"/>
                    <a:pt x="137" y="134"/>
                    <a:pt x="142" y="134"/>
                  </a:cubicBezTo>
                  <a:cubicBezTo>
                    <a:pt x="144" y="134"/>
                    <a:pt x="148" y="130"/>
                    <a:pt x="152" y="126"/>
                  </a:cubicBezTo>
                  <a:cubicBezTo>
                    <a:pt x="149" y="122"/>
                    <a:pt x="147" y="120"/>
                    <a:pt x="147" y="119"/>
                  </a:cubicBezTo>
                  <a:cubicBezTo>
                    <a:pt x="148" y="115"/>
                    <a:pt x="168" y="96"/>
                    <a:pt x="160" y="85"/>
                  </a:cubicBezTo>
                  <a:cubicBezTo>
                    <a:pt x="152" y="75"/>
                    <a:pt x="121" y="79"/>
                    <a:pt x="120" y="69"/>
                  </a:cubicBezTo>
                  <a:cubicBezTo>
                    <a:pt x="118" y="60"/>
                    <a:pt x="119" y="49"/>
                    <a:pt x="110" y="45"/>
                  </a:cubicBezTo>
                  <a:cubicBezTo>
                    <a:pt x="103" y="41"/>
                    <a:pt x="94" y="33"/>
                    <a:pt x="88" y="11"/>
                  </a:cubicBezTo>
                  <a:cubicBezTo>
                    <a:pt x="87" y="10"/>
                    <a:pt x="86" y="10"/>
                    <a:pt x="84" y="9"/>
                  </a:cubicBezTo>
                  <a:cubicBezTo>
                    <a:pt x="78" y="6"/>
                    <a:pt x="74" y="0"/>
                    <a:pt x="70" y="4"/>
                  </a:cubicBezTo>
                  <a:cubicBezTo>
                    <a:pt x="66" y="9"/>
                    <a:pt x="60" y="14"/>
                    <a:pt x="60" y="20"/>
                  </a:cubicBezTo>
                  <a:cubicBezTo>
                    <a:pt x="60" y="25"/>
                    <a:pt x="66" y="30"/>
                    <a:pt x="66" y="33"/>
                  </a:cubicBezTo>
                  <a:cubicBezTo>
                    <a:pt x="66" y="37"/>
                    <a:pt x="70" y="40"/>
                    <a:pt x="72" y="45"/>
                  </a:cubicBezTo>
                  <a:cubicBezTo>
                    <a:pt x="75" y="50"/>
                    <a:pt x="66" y="54"/>
                    <a:pt x="59" y="58"/>
                  </a:cubicBezTo>
                  <a:cubicBezTo>
                    <a:pt x="52" y="62"/>
                    <a:pt x="45" y="66"/>
                    <a:pt x="41" y="73"/>
                  </a:cubicBezTo>
                  <a:cubicBezTo>
                    <a:pt x="37" y="80"/>
                    <a:pt x="28" y="87"/>
                    <a:pt x="25" y="90"/>
                  </a:cubicBezTo>
                  <a:cubicBezTo>
                    <a:pt x="21" y="93"/>
                    <a:pt x="5" y="92"/>
                    <a:pt x="0" y="92"/>
                  </a:cubicBezTo>
                  <a:cubicBezTo>
                    <a:pt x="0" y="92"/>
                    <a:pt x="0" y="92"/>
                    <a:pt x="0" y="92"/>
                  </a:cubicBezTo>
                  <a:cubicBezTo>
                    <a:pt x="11" y="106"/>
                    <a:pt x="23" y="117"/>
                    <a:pt x="29" y="118"/>
                  </a:cubicBezTo>
                  <a:cubicBezTo>
                    <a:pt x="39" y="120"/>
                    <a:pt x="75" y="141"/>
                    <a:pt x="92" y="151"/>
                  </a:cubicBezTo>
                  <a:cubicBezTo>
                    <a:pt x="99" y="144"/>
                    <a:pt x="107" y="137"/>
                    <a:pt x="110" y="137"/>
                  </a:cubicBezTo>
                  <a:cubicBezTo>
                    <a:pt x="116" y="135"/>
                    <a:pt x="119" y="143"/>
                    <a:pt x="123" y="145"/>
                  </a:cubicBezTo>
                  <a:close/>
                </a:path>
              </a:pathLst>
            </a:custGeom>
            <a:solidFill>
              <a:srgbClr val="8DC63F"/>
            </a:solidFill>
            <a:ln w="9525">
              <a:solidFill>
                <a:schemeClr val="bg1"/>
              </a:solidFill>
              <a:round/>
              <a:headEnd/>
              <a:tailEnd/>
            </a:ln>
          </p:spPr>
          <p:txBody>
            <a:bodyPr/>
            <a:lstStyle/>
            <a:p>
              <a:endParaRPr lang="en-US"/>
            </a:p>
          </p:txBody>
        </p:sp>
        <p:sp>
          <p:nvSpPr>
            <p:cNvPr id="103" name="Freeform 104"/>
            <p:cNvSpPr>
              <a:spLocks/>
            </p:cNvSpPr>
            <p:nvPr/>
          </p:nvSpPr>
          <p:spPr bwMode="gray">
            <a:xfrm>
              <a:off x="4519" y="1631"/>
              <a:ext cx="18" cy="25"/>
            </a:xfrm>
            <a:custGeom>
              <a:avLst/>
              <a:gdLst>
                <a:gd name="T0" fmla="*/ 0 w 45"/>
                <a:gd name="T1" fmla="*/ 0 h 43"/>
                <a:gd name="T2" fmla="*/ 0 w 45"/>
                <a:gd name="T3" fmla="*/ 1 h 43"/>
                <a:gd name="T4" fmla="*/ 0 w 45"/>
                <a:gd name="T5" fmla="*/ 1 h 43"/>
                <a:gd name="T6" fmla="*/ 0 w 45"/>
                <a:gd name="T7" fmla="*/ 1 h 43"/>
                <a:gd name="T8" fmla="*/ 0 w 45"/>
                <a:gd name="T9" fmla="*/ 1 h 43"/>
                <a:gd name="T10" fmla="*/ 0 w 45"/>
                <a:gd name="T11" fmla="*/ 1 h 43"/>
                <a:gd name="T12" fmla="*/ 0 w 45"/>
                <a:gd name="T13" fmla="*/ 1 h 43"/>
                <a:gd name="T14" fmla="*/ 0 w 45"/>
                <a:gd name="T15" fmla="*/ 1 h 43"/>
                <a:gd name="T16" fmla="*/ 0 w 45"/>
                <a:gd name="T17" fmla="*/ 1 h 43"/>
                <a:gd name="T18" fmla="*/ 0 w 45"/>
                <a:gd name="T19" fmla="*/ 1 h 43"/>
                <a:gd name="T20" fmla="*/ 0 w 45"/>
                <a:gd name="T21" fmla="*/ 0 h 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
                <a:gd name="T34" fmla="*/ 0 h 43"/>
                <a:gd name="T35" fmla="*/ 45 w 45"/>
                <a:gd name="T36" fmla="*/ 43 h 4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 h="43">
                  <a:moveTo>
                    <a:pt x="22" y="0"/>
                  </a:moveTo>
                  <a:lnTo>
                    <a:pt x="28" y="17"/>
                  </a:lnTo>
                  <a:lnTo>
                    <a:pt x="45" y="17"/>
                  </a:lnTo>
                  <a:lnTo>
                    <a:pt x="31" y="27"/>
                  </a:lnTo>
                  <a:lnTo>
                    <a:pt x="37" y="43"/>
                  </a:lnTo>
                  <a:lnTo>
                    <a:pt x="22" y="33"/>
                  </a:lnTo>
                  <a:lnTo>
                    <a:pt x="8" y="43"/>
                  </a:lnTo>
                  <a:lnTo>
                    <a:pt x="14" y="27"/>
                  </a:lnTo>
                  <a:lnTo>
                    <a:pt x="0" y="17"/>
                  </a:lnTo>
                  <a:lnTo>
                    <a:pt x="17" y="17"/>
                  </a:lnTo>
                  <a:lnTo>
                    <a:pt x="22" y="0"/>
                  </a:lnTo>
                  <a:close/>
                </a:path>
              </a:pathLst>
            </a:custGeom>
            <a:solidFill>
              <a:srgbClr val="2E3092"/>
            </a:solidFill>
            <a:ln w="9525">
              <a:noFill/>
              <a:round/>
              <a:headEnd/>
              <a:tailEnd/>
            </a:ln>
          </p:spPr>
          <p:txBody>
            <a:bodyPr/>
            <a:lstStyle/>
            <a:p>
              <a:endParaRPr lang="en-US"/>
            </a:p>
          </p:txBody>
        </p:sp>
      </p:grpSp>
      <p:grpSp>
        <p:nvGrpSpPr>
          <p:cNvPr id="104" name="Group 103"/>
          <p:cNvGrpSpPr/>
          <p:nvPr/>
        </p:nvGrpSpPr>
        <p:grpSpPr>
          <a:xfrm>
            <a:off x="228600" y="985649"/>
            <a:ext cx="1154876" cy="5258387"/>
            <a:chOff x="228600" y="1295400"/>
            <a:chExt cx="1154876" cy="4972386"/>
          </a:xfrm>
        </p:grpSpPr>
        <p:sp>
          <p:nvSpPr>
            <p:cNvPr id="105" name="Rectangle 23"/>
            <p:cNvSpPr>
              <a:spLocks noChangeArrowheads="1"/>
            </p:cNvSpPr>
            <p:nvPr/>
          </p:nvSpPr>
          <p:spPr bwMode="auto">
            <a:xfrm>
              <a:off x="228600" y="1295400"/>
              <a:ext cx="1143000" cy="628986"/>
            </a:xfrm>
            <a:prstGeom prst="rect">
              <a:avLst/>
            </a:prstGeom>
            <a:solidFill>
              <a:srgbClr val="00588F"/>
            </a:solidFill>
            <a:ln w="9525">
              <a:solidFill>
                <a:srgbClr val="00588F"/>
              </a:solidFill>
              <a:miter lim="800000"/>
              <a:headEnd/>
              <a:tailEnd/>
            </a:ln>
          </p:spPr>
          <p:txBody>
            <a:bodyPr lIns="80165" tIns="40083" rIns="80165" bIns="40083" anchor="ctr"/>
            <a:lstStyle/>
            <a:p>
              <a:pPr marL="0" lvl="1" algn="ctr" eaLnBrk="0" hangingPunct="0"/>
              <a:r>
                <a:rPr lang="en-US" sz="900" b="1" dirty="0" err="1" smtClean="0">
                  <a:solidFill>
                    <a:schemeClr val="bg1"/>
                  </a:solidFill>
                  <a:latin typeface="Arial" pitchFamily="34" charset="0"/>
                  <a:cs typeface="Arial" pitchFamily="34" charset="0"/>
                </a:rPr>
                <a:t>Trụ</a:t>
              </a:r>
              <a:r>
                <a:rPr lang="en-US" sz="900" b="1" dirty="0" smtClean="0">
                  <a:solidFill>
                    <a:schemeClr val="bg1"/>
                  </a:solidFill>
                  <a:latin typeface="Arial" pitchFamily="34" charset="0"/>
                  <a:cs typeface="Arial" pitchFamily="34" charset="0"/>
                </a:rPr>
                <a:t> </a:t>
              </a:r>
              <a:r>
                <a:rPr lang="en-US" sz="900" b="1" dirty="0" err="1" smtClean="0">
                  <a:solidFill>
                    <a:schemeClr val="bg1"/>
                  </a:solidFill>
                  <a:latin typeface="Arial" pitchFamily="34" charset="0"/>
                  <a:cs typeface="Arial" pitchFamily="34" charset="0"/>
                </a:rPr>
                <a:t>sở</a:t>
              </a:r>
              <a:r>
                <a:rPr lang="en-US" sz="900" b="1" dirty="0" smtClean="0">
                  <a:solidFill>
                    <a:schemeClr val="bg1"/>
                  </a:solidFill>
                  <a:latin typeface="Arial" pitchFamily="34" charset="0"/>
                  <a:cs typeface="Arial" pitchFamily="34" charset="0"/>
                </a:rPr>
                <a:t> </a:t>
              </a:r>
              <a:r>
                <a:rPr lang="en-US" sz="900" b="1" dirty="0" err="1" smtClean="0">
                  <a:solidFill>
                    <a:schemeClr val="bg1"/>
                  </a:solidFill>
                  <a:latin typeface="Arial" pitchFamily="34" charset="0"/>
                  <a:cs typeface="Arial" pitchFamily="34" charset="0"/>
                </a:rPr>
                <a:t>chính</a:t>
              </a:r>
              <a:r>
                <a:rPr lang="en-US" sz="900" b="1" dirty="0" smtClean="0">
                  <a:solidFill>
                    <a:schemeClr val="bg1"/>
                  </a:solidFill>
                  <a:latin typeface="Arial" pitchFamily="34" charset="0"/>
                  <a:cs typeface="Arial" pitchFamily="34" charset="0"/>
                </a:rPr>
                <a:t> </a:t>
              </a:r>
            </a:p>
            <a:p>
              <a:pPr marL="0" lvl="1" algn="ctr" eaLnBrk="0" hangingPunct="0"/>
              <a:r>
                <a:rPr lang="en-US" sz="1100" dirty="0" err="1" smtClean="0">
                  <a:solidFill>
                    <a:schemeClr val="bg1"/>
                  </a:solidFill>
                  <a:latin typeface="Arial" pitchFamily="34" charset="0"/>
                  <a:cs typeface="Arial" pitchFamily="34" charset="0"/>
                </a:rPr>
                <a:t>tại</a:t>
              </a:r>
              <a:r>
                <a:rPr lang="en-US" sz="1100" dirty="0" smtClean="0">
                  <a:solidFill>
                    <a:schemeClr val="bg1"/>
                  </a:solidFill>
                  <a:latin typeface="Arial" pitchFamily="34" charset="0"/>
                  <a:cs typeface="Arial" pitchFamily="34" charset="0"/>
                </a:rPr>
                <a:t> Hà </a:t>
              </a:r>
              <a:r>
                <a:rPr lang="en-US" sz="1100" dirty="0" err="1" smtClean="0">
                  <a:solidFill>
                    <a:schemeClr val="bg1"/>
                  </a:solidFill>
                  <a:latin typeface="Arial" pitchFamily="34" charset="0"/>
                  <a:cs typeface="Arial" pitchFamily="34" charset="0"/>
                </a:rPr>
                <a:t>Nội</a:t>
              </a:r>
              <a:endParaRPr lang="en-US" sz="1100" dirty="0" smtClean="0">
                <a:solidFill>
                  <a:schemeClr val="bg1"/>
                </a:solidFill>
                <a:latin typeface="Arial" pitchFamily="34" charset="0"/>
                <a:cs typeface="Arial" pitchFamily="34" charset="0"/>
              </a:endParaRPr>
            </a:p>
          </p:txBody>
        </p:sp>
        <p:sp>
          <p:nvSpPr>
            <p:cNvPr id="106" name="Rectangle 24"/>
            <p:cNvSpPr>
              <a:spLocks noChangeArrowheads="1"/>
            </p:cNvSpPr>
            <p:nvPr/>
          </p:nvSpPr>
          <p:spPr bwMode="auto">
            <a:xfrm>
              <a:off x="228600" y="2209800"/>
              <a:ext cx="1143000" cy="529936"/>
            </a:xfrm>
            <a:prstGeom prst="rect">
              <a:avLst/>
            </a:prstGeom>
            <a:solidFill>
              <a:srgbClr val="D2941B"/>
            </a:solidFill>
            <a:ln w="9525">
              <a:solidFill>
                <a:srgbClr val="00588F"/>
              </a:solidFill>
              <a:miter lim="800000"/>
              <a:headEnd/>
              <a:tailEnd/>
            </a:ln>
          </p:spPr>
          <p:txBody>
            <a:bodyPr lIns="80165" tIns="40083" rIns="80165" bIns="40083" anchor="ctr"/>
            <a:lstStyle/>
            <a:p>
              <a:pPr algn="ctr" eaLnBrk="0" hangingPunct="0"/>
              <a:r>
                <a:rPr lang="en-US" sz="900" b="1" smtClean="0">
                  <a:solidFill>
                    <a:srgbClr val="FFFFFF"/>
                  </a:solidFill>
                  <a:latin typeface="Arial" pitchFamily="34" charset="0"/>
                  <a:cs typeface="Arial" pitchFamily="34" charset="0"/>
                </a:rPr>
                <a:t>02 </a:t>
              </a:r>
              <a:r>
                <a:rPr lang="en-US" sz="900" b="1" dirty="0" err="1">
                  <a:solidFill>
                    <a:srgbClr val="FFFFFF"/>
                  </a:solidFill>
                  <a:latin typeface="Arial" pitchFamily="34" charset="0"/>
                  <a:cs typeface="Arial" pitchFamily="34" charset="0"/>
                </a:rPr>
                <a:t>Văn</a:t>
              </a:r>
              <a:r>
                <a:rPr lang="en-US" sz="900" b="1" dirty="0">
                  <a:solidFill>
                    <a:srgbClr val="FFFFFF"/>
                  </a:solidFill>
                  <a:latin typeface="Arial" pitchFamily="34" charset="0"/>
                  <a:cs typeface="Arial" pitchFamily="34" charset="0"/>
                </a:rPr>
                <a:t> </a:t>
              </a:r>
              <a:r>
                <a:rPr lang="en-US" sz="900" b="1" dirty="0" err="1">
                  <a:solidFill>
                    <a:srgbClr val="FFFFFF"/>
                  </a:solidFill>
                  <a:latin typeface="Arial" pitchFamily="34" charset="0"/>
                  <a:cs typeface="Arial" pitchFamily="34" charset="0"/>
                </a:rPr>
                <a:t>phòng</a:t>
              </a:r>
              <a:r>
                <a:rPr lang="en-US" sz="900" b="1" dirty="0">
                  <a:solidFill>
                    <a:srgbClr val="FFFFFF"/>
                  </a:solidFill>
                  <a:latin typeface="Arial" pitchFamily="34" charset="0"/>
                  <a:cs typeface="Arial" pitchFamily="34" charset="0"/>
                </a:rPr>
                <a:t> </a:t>
              </a:r>
            </a:p>
            <a:p>
              <a:pPr algn="ctr" eaLnBrk="0" hangingPunct="0"/>
              <a:r>
                <a:rPr lang="en-US" sz="900" b="1" dirty="0" err="1">
                  <a:solidFill>
                    <a:srgbClr val="FFFFFF"/>
                  </a:solidFill>
                  <a:latin typeface="Arial" pitchFamily="34" charset="0"/>
                  <a:cs typeface="Arial" pitchFamily="34" charset="0"/>
                </a:rPr>
                <a:t>đại</a:t>
              </a:r>
              <a:r>
                <a:rPr lang="en-US" sz="900" b="1" dirty="0">
                  <a:solidFill>
                    <a:srgbClr val="FFFFFF"/>
                  </a:solidFill>
                  <a:latin typeface="Arial" pitchFamily="34" charset="0"/>
                  <a:cs typeface="Arial" pitchFamily="34" charset="0"/>
                </a:rPr>
                <a:t> </a:t>
              </a:r>
              <a:r>
                <a:rPr lang="en-US" sz="900" b="1" dirty="0" err="1" smtClean="0">
                  <a:solidFill>
                    <a:srgbClr val="FFFFFF"/>
                  </a:solidFill>
                  <a:latin typeface="Arial" pitchFamily="34" charset="0"/>
                  <a:cs typeface="Arial" pitchFamily="34" charset="0"/>
                </a:rPr>
                <a:t>diện</a:t>
              </a:r>
              <a:endParaRPr lang="en-US" sz="900" b="1" dirty="0">
                <a:solidFill>
                  <a:srgbClr val="FFFFFF"/>
                </a:solidFill>
                <a:latin typeface="Arial" pitchFamily="34" charset="0"/>
                <a:cs typeface="Arial" pitchFamily="34" charset="0"/>
              </a:endParaRPr>
            </a:p>
          </p:txBody>
        </p:sp>
        <p:sp>
          <p:nvSpPr>
            <p:cNvPr id="107" name="Rectangle 25"/>
            <p:cNvSpPr>
              <a:spLocks noChangeArrowheads="1"/>
            </p:cNvSpPr>
            <p:nvPr/>
          </p:nvSpPr>
          <p:spPr bwMode="auto">
            <a:xfrm>
              <a:off x="228600" y="3063971"/>
              <a:ext cx="1143000" cy="765415"/>
            </a:xfrm>
            <a:prstGeom prst="rect">
              <a:avLst/>
            </a:prstGeom>
            <a:solidFill>
              <a:schemeClr val="tx1">
                <a:lumMod val="65000"/>
                <a:lumOff val="35000"/>
              </a:schemeClr>
            </a:solidFill>
            <a:ln w="9525">
              <a:solidFill>
                <a:srgbClr val="00588F"/>
              </a:solidFill>
              <a:miter lim="800000"/>
              <a:headEnd/>
              <a:tailEnd/>
            </a:ln>
          </p:spPr>
          <p:txBody>
            <a:bodyPr lIns="80165" tIns="40083" rIns="80165" bIns="40083" anchor="ctr"/>
            <a:lstStyle/>
            <a:p>
              <a:pPr algn="ctr" eaLnBrk="0" hangingPunct="0"/>
              <a:r>
                <a:rPr lang="en-US" sz="900" b="1" dirty="0">
                  <a:solidFill>
                    <a:srgbClr val="FFFFFF"/>
                  </a:solidFill>
                  <a:latin typeface="Arial" pitchFamily="34" charset="0"/>
                  <a:cs typeface="Arial" pitchFamily="34" charset="0"/>
                </a:rPr>
                <a:t>155 chi </a:t>
              </a:r>
              <a:r>
                <a:rPr lang="en-US" sz="900" b="1" dirty="0" err="1">
                  <a:solidFill>
                    <a:srgbClr val="FFFFFF"/>
                  </a:solidFill>
                  <a:latin typeface="Arial" pitchFamily="34" charset="0"/>
                  <a:cs typeface="Arial" pitchFamily="34" charset="0"/>
                </a:rPr>
                <a:t>nhánh</a:t>
              </a:r>
              <a:r>
                <a:rPr lang="en-US" sz="900" b="1">
                  <a:solidFill>
                    <a:srgbClr val="FFFFFF"/>
                  </a:solidFill>
                  <a:latin typeface="Arial" pitchFamily="34" charset="0"/>
                  <a:cs typeface="Arial" pitchFamily="34" charset="0"/>
                </a:rPr>
                <a:t>, </a:t>
              </a:r>
              <a:r>
                <a:rPr lang="en-US" sz="900" b="1" smtClean="0">
                  <a:solidFill>
                    <a:srgbClr val="FFFFFF"/>
                  </a:solidFill>
                  <a:latin typeface="Arial" pitchFamily="34" charset="0"/>
                  <a:cs typeface="Arial" pitchFamily="34" charset="0"/>
                </a:rPr>
                <a:t>969 phòng </a:t>
              </a:r>
              <a:r>
                <a:rPr lang="en-US" sz="900" b="1" dirty="0" err="1">
                  <a:solidFill>
                    <a:srgbClr val="FFFFFF"/>
                  </a:solidFill>
                  <a:latin typeface="Arial" pitchFamily="34" charset="0"/>
                  <a:cs typeface="Arial" pitchFamily="34" charset="0"/>
                </a:rPr>
                <a:t>giao</a:t>
              </a:r>
              <a:r>
                <a:rPr lang="en-US" sz="900" b="1" dirty="0">
                  <a:solidFill>
                    <a:srgbClr val="FFFFFF"/>
                  </a:solidFill>
                  <a:latin typeface="Arial" pitchFamily="34" charset="0"/>
                  <a:cs typeface="Arial" pitchFamily="34" charset="0"/>
                </a:rPr>
                <a:t> </a:t>
              </a:r>
              <a:r>
                <a:rPr lang="en-US" sz="900" b="1" dirty="0" err="1">
                  <a:solidFill>
                    <a:srgbClr val="FFFFFF"/>
                  </a:solidFill>
                  <a:latin typeface="Arial" pitchFamily="34" charset="0"/>
                  <a:cs typeface="Arial" pitchFamily="34" charset="0"/>
                </a:rPr>
                <a:t>dịch</a:t>
              </a:r>
              <a:r>
                <a:rPr lang="en-US" sz="900" b="1" dirty="0">
                  <a:solidFill>
                    <a:srgbClr val="FFFFFF"/>
                  </a:solidFill>
                  <a:latin typeface="Arial" pitchFamily="34" charset="0"/>
                  <a:cs typeface="Arial" pitchFamily="34" charset="0"/>
                </a:rPr>
                <a:t> </a:t>
              </a:r>
              <a:r>
                <a:rPr lang="en-US" sz="900" b="1" dirty="0" err="1">
                  <a:solidFill>
                    <a:srgbClr val="FFFFFF"/>
                  </a:solidFill>
                  <a:latin typeface="Arial" pitchFamily="34" charset="0"/>
                  <a:cs typeface="Arial" pitchFamily="34" charset="0"/>
                </a:rPr>
                <a:t>và</a:t>
              </a:r>
              <a:r>
                <a:rPr lang="en-US" sz="900" b="1" dirty="0">
                  <a:solidFill>
                    <a:srgbClr val="FFFFFF"/>
                  </a:solidFill>
                  <a:latin typeface="Arial" pitchFamily="34" charset="0"/>
                  <a:cs typeface="Arial" pitchFamily="34" charset="0"/>
                </a:rPr>
                <a:t> </a:t>
              </a:r>
              <a:r>
                <a:rPr lang="en-US" sz="900" b="1" dirty="0" err="1">
                  <a:solidFill>
                    <a:srgbClr val="FFFFFF"/>
                  </a:solidFill>
                  <a:latin typeface="Arial" pitchFamily="34" charset="0"/>
                  <a:cs typeface="Arial" pitchFamily="34" charset="0"/>
                </a:rPr>
                <a:t>quỹ</a:t>
              </a:r>
              <a:r>
                <a:rPr lang="en-US" sz="900" b="1" dirty="0">
                  <a:solidFill>
                    <a:srgbClr val="FFFFFF"/>
                  </a:solidFill>
                  <a:latin typeface="Arial" pitchFamily="34" charset="0"/>
                  <a:cs typeface="Arial" pitchFamily="34" charset="0"/>
                </a:rPr>
                <a:t> </a:t>
              </a:r>
              <a:r>
                <a:rPr lang="en-US" sz="900" b="1" dirty="0" err="1">
                  <a:solidFill>
                    <a:srgbClr val="FFFFFF"/>
                  </a:solidFill>
                  <a:latin typeface="Arial" pitchFamily="34" charset="0"/>
                  <a:cs typeface="Arial" pitchFamily="34" charset="0"/>
                </a:rPr>
                <a:t>tiết</a:t>
              </a:r>
              <a:r>
                <a:rPr lang="en-US" sz="900" b="1" dirty="0">
                  <a:solidFill>
                    <a:srgbClr val="FFFFFF"/>
                  </a:solidFill>
                  <a:latin typeface="Arial" pitchFamily="34" charset="0"/>
                  <a:cs typeface="Arial" pitchFamily="34" charset="0"/>
                </a:rPr>
                <a:t> </a:t>
              </a:r>
              <a:r>
                <a:rPr lang="en-US" sz="900" b="1" dirty="0" err="1">
                  <a:solidFill>
                    <a:srgbClr val="FFFFFF"/>
                  </a:solidFill>
                  <a:latin typeface="Arial" pitchFamily="34" charset="0"/>
                  <a:cs typeface="Arial" pitchFamily="34" charset="0"/>
                </a:rPr>
                <a:t>kiệm</a:t>
              </a:r>
              <a:endParaRPr lang="en-US" sz="900" b="1" dirty="0">
                <a:solidFill>
                  <a:srgbClr val="FFFFFF"/>
                </a:solidFill>
                <a:latin typeface="Arial" pitchFamily="34" charset="0"/>
                <a:cs typeface="Arial" pitchFamily="34" charset="0"/>
              </a:endParaRPr>
            </a:p>
          </p:txBody>
        </p:sp>
        <p:sp>
          <p:nvSpPr>
            <p:cNvPr id="108" name="Rectangle 26"/>
            <p:cNvSpPr>
              <a:spLocks noChangeArrowheads="1"/>
            </p:cNvSpPr>
            <p:nvPr/>
          </p:nvSpPr>
          <p:spPr bwMode="auto">
            <a:xfrm>
              <a:off x="228600" y="4114800"/>
              <a:ext cx="1143000" cy="552786"/>
            </a:xfrm>
            <a:prstGeom prst="rect">
              <a:avLst/>
            </a:prstGeom>
            <a:solidFill>
              <a:srgbClr val="0E84CD"/>
            </a:solidFill>
            <a:ln w="9525">
              <a:solidFill>
                <a:srgbClr val="00588F"/>
              </a:solidFill>
              <a:miter lim="800000"/>
              <a:headEnd/>
              <a:tailEnd/>
            </a:ln>
          </p:spPr>
          <p:txBody>
            <a:bodyPr lIns="80165" tIns="40083" rIns="80165" bIns="40083" anchor="ctr"/>
            <a:lstStyle/>
            <a:p>
              <a:pPr algn="ctr" eaLnBrk="0" hangingPunct="0"/>
              <a:r>
                <a:rPr lang="en-US" sz="900" b="1" smtClean="0">
                  <a:solidFill>
                    <a:srgbClr val="FFFFFF"/>
                  </a:solidFill>
                  <a:latin typeface="Arial" pitchFamily="34" charset="0"/>
                  <a:cs typeface="Arial" pitchFamily="34" charset="0"/>
                </a:rPr>
                <a:t>01 Công </a:t>
              </a:r>
              <a:r>
                <a:rPr lang="en-US" sz="900" b="1" dirty="0" err="1" smtClean="0">
                  <a:solidFill>
                    <a:srgbClr val="FFFFFF"/>
                  </a:solidFill>
                  <a:latin typeface="Arial" pitchFamily="34" charset="0"/>
                  <a:cs typeface="Arial" pitchFamily="34" charset="0"/>
                </a:rPr>
                <a:t>ty</a:t>
              </a:r>
              <a:r>
                <a:rPr lang="en-US" sz="900" b="1" dirty="0" smtClean="0">
                  <a:solidFill>
                    <a:srgbClr val="FFFFFF"/>
                  </a:solidFill>
                  <a:latin typeface="Arial" pitchFamily="34" charset="0"/>
                  <a:cs typeface="Arial" pitchFamily="34" charset="0"/>
                </a:rPr>
                <a:t> </a:t>
              </a:r>
              <a:r>
                <a:rPr lang="en-US" sz="900" b="1" dirty="0" err="1" smtClean="0">
                  <a:solidFill>
                    <a:srgbClr val="FFFFFF"/>
                  </a:solidFill>
                  <a:latin typeface="Arial" pitchFamily="34" charset="0"/>
                  <a:cs typeface="Arial" pitchFamily="34" charset="0"/>
                </a:rPr>
                <a:t>liên</a:t>
              </a:r>
              <a:r>
                <a:rPr lang="en-US" sz="900" b="1" dirty="0" smtClean="0">
                  <a:solidFill>
                    <a:srgbClr val="FFFFFF"/>
                  </a:solidFill>
                  <a:latin typeface="Arial" pitchFamily="34" charset="0"/>
                  <a:cs typeface="Arial" pitchFamily="34" charset="0"/>
                </a:rPr>
                <a:t> </a:t>
              </a:r>
              <a:r>
                <a:rPr lang="en-US" sz="900" b="1" dirty="0" err="1" smtClean="0">
                  <a:solidFill>
                    <a:srgbClr val="FFFFFF"/>
                  </a:solidFill>
                  <a:latin typeface="Arial" pitchFamily="34" charset="0"/>
                  <a:cs typeface="Arial" pitchFamily="34" charset="0"/>
                </a:rPr>
                <a:t>doanh</a:t>
              </a:r>
              <a:endParaRPr lang="en-US" sz="900" b="1" dirty="0">
                <a:solidFill>
                  <a:srgbClr val="FFFFFF"/>
                </a:solidFill>
                <a:latin typeface="Arial" pitchFamily="34" charset="0"/>
                <a:cs typeface="Arial" pitchFamily="34" charset="0"/>
              </a:endParaRPr>
            </a:p>
          </p:txBody>
        </p:sp>
        <p:sp>
          <p:nvSpPr>
            <p:cNvPr id="109" name="Rectangle 27"/>
            <p:cNvSpPr>
              <a:spLocks noChangeArrowheads="1"/>
            </p:cNvSpPr>
            <p:nvPr/>
          </p:nvSpPr>
          <p:spPr bwMode="auto">
            <a:xfrm>
              <a:off x="228600" y="4953000"/>
              <a:ext cx="1143000" cy="552786"/>
            </a:xfrm>
            <a:prstGeom prst="rect">
              <a:avLst/>
            </a:prstGeom>
            <a:solidFill>
              <a:srgbClr val="C4941B"/>
            </a:solidFill>
            <a:ln w="9525">
              <a:solidFill>
                <a:srgbClr val="00588F"/>
              </a:solidFill>
              <a:miter lim="800000"/>
              <a:headEnd/>
              <a:tailEnd/>
            </a:ln>
          </p:spPr>
          <p:txBody>
            <a:bodyPr lIns="80165" tIns="40083" rIns="80165" bIns="40083" anchor="ctr"/>
            <a:lstStyle/>
            <a:p>
              <a:pPr algn="ctr" eaLnBrk="0" hangingPunct="0"/>
              <a:r>
                <a:rPr lang="en-US" sz="900" b="1" smtClean="0">
                  <a:solidFill>
                    <a:srgbClr val="FFFFFF"/>
                  </a:solidFill>
                  <a:latin typeface="Arial" pitchFamily="34" charset="0"/>
                  <a:cs typeface="Arial" pitchFamily="34" charset="0"/>
                </a:rPr>
                <a:t>07 Công </a:t>
              </a:r>
              <a:r>
                <a:rPr lang="en-US" sz="900" b="1" err="1" smtClean="0">
                  <a:solidFill>
                    <a:srgbClr val="FFFFFF"/>
                  </a:solidFill>
                  <a:latin typeface="Arial" pitchFamily="34" charset="0"/>
                  <a:cs typeface="Arial" pitchFamily="34" charset="0"/>
                </a:rPr>
                <a:t>ty</a:t>
              </a:r>
              <a:r>
                <a:rPr lang="en-US" sz="900" b="1" smtClean="0">
                  <a:solidFill>
                    <a:srgbClr val="FFFFFF"/>
                  </a:solidFill>
                  <a:latin typeface="Arial" pitchFamily="34" charset="0"/>
                  <a:cs typeface="Arial" pitchFamily="34" charset="0"/>
                </a:rPr>
                <a:t> con</a:t>
              </a:r>
            </a:p>
          </p:txBody>
        </p:sp>
        <p:sp>
          <p:nvSpPr>
            <p:cNvPr id="110" name="Rectangle 28"/>
            <p:cNvSpPr>
              <a:spLocks noChangeArrowheads="1"/>
            </p:cNvSpPr>
            <p:nvPr/>
          </p:nvSpPr>
          <p:spPr bwMode="auto">
            <a:xfrm>
              <a:off x="240476" y="5715000"/>
              <a:ext cx="1143000" cy="552786"/>
            </a:xfrm>
            <a:prstGeom prst="rect">
              <a:avLst/>
            </a:prstGeom>
            <a:solidFill>
              <a:schemeClr val="bg1">
                <a:lumMod val="50000"/>
              </a:schemeClr>
            </a:solidFill>
            <a:ln w="9525">
              <a:solidFill>
                <a:srgbClr val="00588F"/>
              </a:solidFill>
              <a:miter lim="800000"/>
              <a:headEnd/>
              <a:tailEnd/>
            </a:ln>
          </p:spPr>
          <p:txBody>
            <a:bodyPr lIns="80165" tIns="40083" rIns="80165" bIns="40083" anchor="ctr"/>
            <a:lstStyle/>
            <a:p>
              <a:pPr marL="228600" indent="-228600" algn="ctr" eaLnBrk="0" hangingPunct="0"/>
              <a:r>
                <a:rPr lang="en-US" sz="900" b="1" smtClean="0">
                  <a:solidFill>
                    <a:srgbClr val="FFFFFF"/>
                  </a:solidFill>
                  <a:latin typeface="Arial" pitchFamily="34" charset="0"/>
                  <a:cs typeface="Arial" pitchFamily="34" charset="0"/>
                </a:rPr>
                <a:t>09 </a:t>
              </a:r>
              <a:r>
                <a:rPr lang="en-US" sz="900" b="1" dirty="0" err="1" smtClean="0">
                  <a:solidFill>
                    <a:srgbClr val="FFFFFF"/>
                  </a:solidFill>
                  <a:latin typeface="Arial" pitchFamily="34" charset="0"/>
                  <a:cs typeface="Arial" pitchFamily="34" charset="0"/>
                </a:rPr>
                <a:t>Đơn</a:t>
              </a:r>
              <a:r>
                <a:rPr lang="en-US" sz="900" b="1" dirty="0" smtClean="0">
                  <a:solidFill>
                    <a:srgbClr val="FFFFFF"/>
                  </a:solidFill>
                  <a:latin typeface="Arial" pitchFamily="34" charset="0"/>
                  <a:cs typeface="Arial" pitchFamily="34" charset="0"/>
                </a:rPr>
                <a:t> </a:t>
              </a:r>
              <a:r>
                <a:rPr lang="en-US" sz="900" b="1" dirty="0" err="1" smtClean="0">
                  <a:solidFill>
                    <a:srgbClr val="FFFFFF"/>
                  </a:solidFill>
                  <a:latin typeface="Arial" pitchFamily="34" charset="0"/>
                  <a:cs typeface="Arial" pitchFamily="34" charset="0"/>
                </a:rPr>
                <a:t>vị</a:t>
              </a:r>
              <a:endParaRPr lang="en-US" sz="900" b="1" dirty="0" smtClean="0">
                <a:solidFill>
                  <a:srgbClr val="FFFFFF"/>
                </a:solidFill>
                <a:latin typeface="Arial" pitchFamily="34" charset="0"/>
                <a:cs typeface="Arial" pitchFamily="34" charset="0"/>
              </a:endParaRPr>
            </a:p>
            <a:p>
              <a:pPr marL="228600" indent="-228600" algn="ctr" eaLnBrk="0" hangingPunct="0"/>
              <a:r>
                <a:rPr lang="en-US" sz="900" b="1" dirty="0" smtClean="0">
                  <a:solidFill>
                    <a:srgbClr val="FFFFFF"/>
                  </a:solidFill>
                  <a:latin typeface="Arial" pitchFamily="34" charset="0"/>
                  <a:cs typeface="Arial" pitchFamily="34" charset="0"/>
                </a:rPr>
                <a:t> </a:t>
              </a:r>
              <a:r>
                <a:rPr lang="en-US" sz="900" b="1" dirty="0" err="1" smtClean="0">
                  <a:solidFill>
                    <a:srgbClr val="FFFFFF"/>
                  </a:solidFill>
                  <a:latin typeface="Arial" pitchFamily="34" charset="0"/>
                  <a:cs typeface="Arial" pitchFamily="34" charset="0"/>
                </a:rPr>
                <a:t>sự</a:t>
              </a:r>
              <a:r>
                <a:rPr lang="en-US" sz="900" b="1" dirty="0" smtClean="0">
                  <a:solidFill>
                    <a:srgbClr val="FFFFFF"/>
                  </a:solidFill>
                  <a:latin typeface="Arial" pitchFamily="34" charset="0"/>
                  <a:cs typeface="Arial" pitchFamily="34" charset="0"/>
                </a:rPr>
                <a:t> </a:t>
              </a:r>
              <a:r>
                <a:rPr lang="en-US" sz="900" b="1" dirty="0" err="1" smtClean="0">
                  <a:solidFill>
                    <a:srgbClr val="FFFFFF"/>
                  </a:solidFill>
                  <a:latin typeface="Arial" pitchFamily="34" charset="0"/>
                  <a:cs typeface="Arial" pitchFamily="34" charset="0"/>
                </a:rPr>
                <a:t>nghiệp</a:t>
              </a:r>
              <a:endParaRPr lang="en-US" sz="900" b="1" dirty="0">
                <a:solidFill>
                  <a:srgbClr val="FFFFFF"/>
                </a:solidFill>
                <a:latin typeface="Arial" pitchFamily="34" charset="0"/>
                <a:cs typeface="Arial" pitchFamily="34" charset="0"/>
              </a:endParaRPr>
            </a:p>
          </p:txBody>
        </p:sp>
      </p:grpSp>
      <p:graphicFrame>
        <p:nvGraphicFramePr>
          <p:cNvPr id="111" name="Group 133"/>
          <p:cNvGraphicFramePr>
            <a:graphicFrameLocks noGrp="1"/>
          </p:cNvGraphicFramePr>
          <p:nvPr>
            <p:extLst>
              <p:ext uri="{D42A27DB-BD31-4B8C-83A1-F6EECF244321}">
                <p14:modId xmlns:p14="http://schemas.microsoft.com/office/powerpoint/2010/main" val="2546554822"/>
              </p:ext>
            </p:extLst>
          </p:nvPr>
        </p:nvGraphicFramePr>
        <p:xfrm>
          <a:off x="1601158" y="3204579"/>
          <a:ext cx="914400" cy="533400"/>
        </p:xfrm>
        <a:graphic>
          <a:graphicData uri="http://schemas.openxmlformats.org/drawingml/2006/table">
            <a:tbl>
              <a:tblPr/>
              <a:tblGrid>
                <a:gridCol w="914400"/>
              </a:tblGrid>
              <a:tr h="210332">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err="1" smtClean="0">
                          <a:ln>
                            <a:noFill/>
                          </a:ln>
                          <a:solidFill>
                            <a:srgbClr val="005993"/>
                          </a:solidFill>
                          <a:effectLst/>
                          <a:latin typeface="Arial" pitchFamily="34" charset="0"/>
                          <a:cs typeface="Arial" pitchFamily="34" charset="0"/>
                        </a:rPr>
                        <a:t>Miền</a:t>
                      </a:r>
                      <a:r>
                        <a:rPr kumimoji="0" lang="en-US" sz="900" b="1" i="0" u="none" strike="noStrike" cap="none" normalizeH="0" baseline="0" dirty="0" smtClean="0">
                          <a:ln>
                            <a:noFill/>
                          </a:ln>
                          <a:solidFill>
                            <a:srgbClr val="005993"/>
                          </a:solidFill>
                          <a:effectLst/>
                          <a:latin typeface="Arial" pitchFamily="34" charset="0"/>
                          <a:cs typeface="Arial" pitchFamily="34" charset="0"/>
                        </a:rPr>
                        <a:t> Trung</a:t>
                      </a:r>
                    </a:p>
                  </a:txBody>
                  <a:tcPr marL="0" marR="15645" marT="0" marB="16584" anchor="ctr" horzOverflow="overflow">
                    <a:lnL w="12700" cap="flat" cmpd="sng" algn="ctr">
                      <a:solidFill>
                        <a:srgbClr val="00588F"/>
                      </a:solidFill>
                      <a:prstDash val="sysDash"/>
                      <a:round/>
                      <a:headEnd type="none" w="med" len="med"/>
                      <a:tailEnd type="none" w="med" len="med"/>
                    </a:lnL>
                    <a:lnR w="12700" cap="flat" cmpd="sng" algn="ctr">
                      <a:solidFill>
                        <a:srgbClr val="00588F"/>
                      </a:solidFill>
                      <a:prstDash val="sysDash"/>
                      <a:round/>
                      <a:headEnd type="none" w="med" len="med"/>
                      <a:tailEnd type="none" w="med" len="med"/>
                    </a:lnR>
                    <a:lnT w="12700" cap="flat" cmpd="sng" algn="ctr">
                      <a:solidFill>
                        <a:srgbClr val="00588F"/>
                      </a:solidFill>
                      <a:prstDash val="sysDash"/>
                      <a:round/>
                      <a:headEnd type="none" w="med" len="med"/>
                      <a:tailEnd type="none" w="med" len="med"/>
                    </a:lnT>
                    <a:lnB w="12700" cap="flat" cmpd="sng" algn="ctr">
                      <a:solidFill>
                        <a:srgbClr val="00588F"/>
                      </a:solidFill>
                      <a:prstDash val="sysDash"/>
                      <a:round/>
                      <a:headEnd type="none" w="med" len="med"/>
                      <a:tailEnd type="none" w="med" len="med"/>
                    </a:lnB>
                    <a:lnTlToBr>
                      <a:noFill/>
                    </a:lnTlToBr>
                    <a:lnBlToTr>
                      <a:noFill/>
                    </a:lnBlToTr>
                    <a:solidFill>
                      <a:srgbClr val="ABE1FA"/>
                    </a:solidFill>
                  </a:tcPr>
                </a:tc>
              </a:tr>
              <a:tr h="32306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005993"/>
                          </a:solidFill>
                          <a:effectLst/>
                          <a:latin typeface="Arial" pitchFamily="34" charset="0"/>
                          <a:cs typeface="Arial" pitchFamily="34" charset="0"/>
                        </a:rPr>
                        <a:t>29 </a:t>
                      </a:r>
                      <a:r>
                        <a:rPr kumimoji="0" lang="en-US" sz="900" b="1" i="0" u="none" strike="noStrike" cap="none" normalizeH="0" baseline="0" dirty="0" smtClean="0">
                          <a:ln>
                            <a:noFill/>
                          </a:ln>
                          <a:solidFill>
                            <a:srgbClr val="005993"/>
                          </a:solidFill>
                          <a:effectLst/>
                          <a:latin typeface="Arial" pitchFamily="34" charset="0"/>
                          <a:cs typeface="Arial" pitchFamily="34" charset="0"/>
                        </a:rPr>
                        <a:t>Chi </a:t>
                      </a:r>
                      <a:r>
                        <a:rPr kumimoji="0" lang="en-US" sz="900" b="1" i="0" u="none" strike="noStrike" cap="none" normalizeH="0" baseline="0" dirty="0" err="1" smtClean="0">
                          <a:ln>
                            <a:noFill/>
                          </a:ln>
                          <a:solidFill>
                            <a:srgbClr val="005993"/>
                          </a:solidFill>
                          <a:effectLst/>
                          <a:latin typeface="Arial" pitchFamily="34" charset="0"/>
                          <a:cs typeface="Arial" pitchFamily="34" charset="0"/>
                        </a:rPr>
                        <a:t>nhánh</a:t>
                      </a:r>
                      <a:endParaRPr kumimoji="0" lang="en-US" sz="900" b="1" i="0" u="none" strike="noStrike" cap="none" normalizeH="0" baseline="0" dirty="0" smtClean="0">
                        <a:ln>
                          <a:noFill/>
                        </a:ln>
                        <a:solidFill>
                          <a:srgbClr val="005993"/>
                        </a:solidFill>
                        <a:effectLst/>
                        <a:latin typeface="Arial" pitchFamily="34" charset="0"/>
                        <a:cs typeface="Arial" pitchFamily="34" charset="0"/>
                      </a:endParaRPr>
                    </a:p>
                  </a:txBody>
                  <a:tcPr marL="0" marR="15645" marT="0" marB="16584" anchor="ctr" horzOverflow="overflow">
                    <a:lnL w="12700" cap="flat" cmpd="sng" algn="ctr">
                      <a:solidFill>
                        <a:srgbClr val="00588F"/>
                      </a:solidFill>
                      <a:prstDash val="sysDash"/>
                      <a:round/>
                      <a:headEnd type="none" w="med" len="med"/>
                      <a:tailEnd type="none" w="med" len="med"/>
                    </a:lnL>
                    <a:lnR w="12700" cap="flat" cmpd="sng" algn="ctr">
                      <a:solidFill>
                        <a:srgbClr val="00588F"/>
                      </a:solidFill>
                      <a:prstDash val="sysDash"/>
                      <a:round/>
                      <a:headEnd type="none" w="med" len="med"/>
                      <a:tailEnd type="none" w="med" len="med"/>
                    </a:lnR>
                    <a:lnT w="12700" cap="flat" cmpd="sng" algn="ctr">
                      <a:solidFill>
                        <a:srgbClr val="00588F"/>
                      </a:solidFill>
                      <a:prstDash val="sysDash"/>
                      <a:round/>
                      <a:headEnd type="none" w="med" len="med"/>
                      <a:tailEnd type="none" w="med" len="med"/>
                    </a:lnT>
                    <a:lnB w="12700" cap="flat" cmpd="sng" algn="ctr">
                      <a:solidFill>
                        <a:srgbClr val="00588F"/>
                      </a:solidFill>
                      <a:prstDash val="sysDash"/>
                      <a:round/>
                      <a:headEnd type="none" w="med" len="med"/>
                      <a:tailEnd type="none" w="med" len="med"/>
                    </a:lnB>
                    <a:lnTlToBr>
                      <a:noFill/>
                    </a:lnTlToBr>
                    <a:lnBlToTr>
                      <a:noFill/>
                    </a:lnBlToTr>
                    <a:noFill/>
                  </a:tcPr>
                </a:tc>
              </a:tr>
            </a:tbl>
          </a:graphicData>
        </a:graphic>
      </p:graphicFrame>
      <p:graphicFrame>
        <p:nvGraphicFramePr>
          <p:cNvPr id="112" name="Group 142"/>
          <p:cNvGraphicFramePr>
            <a:graphicFrameLocks noGrp="1"/>
          </p:cNvGraphicFramePr>
          <p:nvPr>
            <p:extLst>
              <p:ext uri="{D42A27DB-BD31-4B8C-83A1-F6EECF244321}">
                <p14:modId xmlns:p14="http://schemas.microsoft.com/office/powerpoint/2010/main" val="199422236"/>
              </p:ext>
            </p:extLst>
          </p:nvPr>
        </p:nvGraphicFramePr>
        <p:xfrm>
          <a:off x="3067596" y="5543242"/>
          <a:ext cx="914400" cy="632179"/>
        </p:xfrm>
        <a:graphic>
          <a:graphicData uri="http://schemas.openxmlformats.org/drawingml/2006/table">
            <a:tbl>
              <a:tblPr/>
              <a:tblGrid>
                <a:gridCol w="914400"/>
              </a:tblGrid>
              <a:tr h="192779">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err="1" smtClean="0">
                          <a:ln>
                            <a:noFill/>
                          </a:ln>
                          <a:solidFill>
                            <a:srgbClr val="005993"/>
                          </a:solidFill>
                          <a:effectLst/>
                          <a:latin typeface="Arial" pitchFamily="34" charset="0"/>
                          <a:cs typeface="Arial" pitchFamily="34" charset="0"/>
                        </a:rPr>
                        <a:t>Miền</a:t>
                      </a:r>
                      <a:r>
                        <a:rPr kumimoji="0" lang="en-US" sz="900" b="1" i="0" u="none" strike="noStrike" cap="none" normalizeH="0" baseline="0" dirty="0" smtClean="0">
                          <a:ln>
                            <a:noFill/>
                          </a:ln>
                          <a:solidFill>
                            <a:srgbClr val="005993"/>
                          </a:solidFill>
                          <a:effectLst/>
                          <a:latin typeface="Arial" pitchFamily="34" charset="0"/>
                          <a:cs typeface="Arial" pitchFamily="34" charset="0"/>
                        </a:rPr>
                        <a:t> Nam</a:t>
                      </a:r>
                    </a:p>
                  </a:txBody>
                  <a:tcPr marL="0" marR="15645" marT="0" marB="16584" anchor="ctr" horzOverflow="overflow">
                    <a:lnL w="12700" cap="flat" cmpd="sng" algn="ctr">
                      <a:solidFill>
                        <a:srgbClr val="00588F"/>
                      </a:solidFill>
                      <a:prstDash val="sysDash"/>
                      <a:round/>
                      <a:headEnd type="none" w="med" len="med"/>
                      <a:tailEnd type="none" w="med" len="med"/>
                    </a:lnL>
                    <a:lnR w="12700" cap="flat" cmpd="sng" algn="ctr">
                      <a:solidFill>
                        <a:srgbClr val="00588F"/>
                      </a:solidFill>
                      <a:prstDash val="sysDash"/>
                      <a:round/>
                      <a:headEnd type="none" w="med" len="med"/>
                      <a:tailEnd type="none" w="med" len="med"/>
                    </a:lnR>
                    <a:lnT w="12700" cap="flat" cmpd="sng" algn="ctr">
                      <a:solidFill>
                        <a:srgbClr val="00588F"/>
                      </a:solidFill>
                      <a:prstDash val="sysDash"/>
                      <a:round/>
                      <a:headEnd type="none" w="med" len="med"/>
                      <a:tailEnd type="none" w="med" len="med"/>
                    </a:lnT>
                    <a:lnB w="12700" cap="flat" cmpd="sng" algn="ctr">
                      <a:solidFill>
                        <a:srgbClr val="00588F"/>
                      </a:solidFill>
                      <a:prstDash val="sysDash"/>
                      <a:round/>
                      <a:headEnd type="none" w="med" len="med"/>
                      <a:tailEnd type="none" w="med" len="med"/>
                    </a:lnB>
                    <a:lnTlToBr>
                      <a:noFill/>
                    </a:lnTlToBr>
                    <a:lnBlToTr>
                      <a:noFill/>
                    </a:lnBlToTr>
                    <a:solidFill>
                      <a:srgbClr val="8DC63F"/>
                    </a:solidFill>
                  </a:tcPr>
                </a:tc>
              </a:tr>
              <a:tr h="4394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005993"/>
                          </a:solidFill>
                          <a:effectLst/>
                          <a:latin typeface="Arial" pitchFamily="34" charset="0"/>
                          <a:cs typeface="Arial" pitchFamily="34" charset="0"/>
                        </a:rPr>
                        <a:t>53 </a:t>
                      </a:r>
                      <a:r>
                        <a:rPr kumimoji="0" lang="en-US" sz="900" b="1" i="0" u="none" strike="noStrike" cap="none" normalizeH="0" baseline="0" dirty="0" smtClean="0">
                          <a:ln>
                            <a:noFill/>
                          </a:ln>
                          <a:solidFill>
                            <a:srgbClr val="005993"/>
                          </a:solidFill>
                          <a:effectLst/>
                          <a:latin typeface="Arial" pitchFamily="34" charset="0"/>
                          <a:cs typeface="Arial" pitchFamily="34" charset="0"/>
                        </a:rPr>
                        <a:t>Chi </a:t>
                      </a:r>
                      <a:r>
                        <a:rPr kumimoji="0" lang="en-US" sz="900" b="1" i="0" u="none" strike="noStrike" cap="none" normalizeH="0" baseline="0" dirty="0" err="1" smtClean="0">
                          <a:ln>
                            <a:noFill/>
                          </a:ln>
                          <a:solidFill>
                            <a:srgbClr val="005993"/>
                          </a:solidFill>
                          <a:effectLst/>
                          <a:latin typeface="Arial" pitchFamily="34" charset="0"/>
                          <a:cs typeface="Arial" pitchFamily="34" charset="0"/>
                        </a:rPr>
                        <a:t>nhánh</a:t>
                      </a:r>
                      <a:endParaRPr kumimoji="0" lang="en-US" sz="900" b="1" i="0" u="none" strike="noStrike" cap="none" normalizeH="0" baseline="0" dirty="0" smtClean="0">
                        <a:ln>
                          <a:noFill/>
                        </a:ln>
                        <a:solidFill>
                          <a:srgbClr val="005993"/>
                        </a:solidFill>
                        <a:effectLst/>
                        <a:latin typeface="Arial" pitchFamily="34" charset="0"/>
                        <a:cs typeface="Arial" pitchFamily="34" charset="0"/>
                      </a:endParaRPr>
                    </a:p>
                  </a:txBody>
                  <a:tcPr marL="0" marR="15645" marT="0" marB="16584" anchor="ctr" horzOverflow="overflow">
                    <a:lnL w="12700" cap="flat" cmpd="sng" algn="ctr">
                      <a:solidFill>
                        <a:srgbClr val="00588F"/>
                      </a:solidFill>
                      <a:prstDash val="sysDash"/>
                      <a:round/>
                      <a:headEnd type="none" w="med" len="med"/>
                      <a:tailEnd type="none" w="med" len="med"/>
                    </a:lnL>
                    <a:lnR w="12700" cap="flat" cmpd="sng" algn="ctr">
                      <a:solidFill>
                        <a:srgbClr val="00588F"/>
                      </a:solidFill>
                      <a:prstDash val="sysDash"/>
                      <a:round/>
                      <a:headEnd type="none" w="med" len="med"/>
                      <a:tailEnd type="none" w="med" len="med"/>
                    </a:lnR>
                    <a:lnT w="12700" cap="flat" cmpd="sng" algn="ctr">
                      <a:solidFill>
                        <a:srgbClr val="00588F"/>
                      </a:solidFill>
                      <a:prstDash val="sysDash"/>
                      <a:round/>
                      <a:headEnd type="none" w="med" len="med"/>
                      <a:tailEnd type="none" w="med" len="med"/>
                    </a:lnT>
                    <a:lnB w="12700" cap="flat" cmpd="sng" algn="ctr">
                      <a:solidFill>
                        <a:srgbClr val="00588F"/>
                      </a:solidFill>
                      <a:prstDash val="sysDash"/>
                      <a:round/>
                      <a:headEnd type="none" w="med" len="med"/>
                      <a:tailEnd type="none" w="med" len="med"/>
                    </a:lnB>
                    <a:lnTlToBr>
                      <a:noFill/>
                    </a:lnTlToBr>
                    <a:lnBlToTr>
                      <a:noFill/>
                    </a:lnBlToTr>
                    <a:noFill/>
                  </a:tcPr>
                </a:tc>
              </a:tr>
            </a:tbl>
          </a:graphicData>
        </a:graphic>
      </p:graphicFrame>
      <p:graphicFrame>
        <p:nvGraphicFramePr>
          <p:cNvPr id="113" name="Group 197"/>
          <p:cNvGraphicFramePr>
            <a:graphicFrameLocks noGrp="1"/>
          </p:cNvGraphicFramePr>
          <p:nvPr>
            <p:extLst>
              <p:ext uri="{D42A27DB-BD31-4B8C-83A1-F6EECF244321}">
                <p14:modId xmlns:p14="http://schemas.microsoft.com/office/powerpoint/2010/main" val="1587712547"/>
              </p:ext>
            </p:extLst>
          </p:nvPr>
        </p:nvGraphicFramePr>
        <p:xfrm>
          <a:off x="3200474" y="1602016"/>
          <a:ext cx="1143000" cy="762000"/>
        </p:xfrm>
        <a:graphic>
          <a:graphicData uri="http://schemas.openxmlformats.org/drawingml/2006/table">
            <a:tbl>
              <a:tblPr/>
              <a:tblGrid>
                <a:gridCol w="1143000"/>
              </a:tblGrid>
              <a:tr h="23921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dirty="0" err="1" smtClean="0">
                          <a:ln>
                            <a:noFill/>
                          </a:ln>
                          <a:solidFill>
                            <a:schemeClr val="bg1"/>
                          </a:solidFill>
                          <a:effectLst/>
                          <a:latin typeface="Arial" pitchFamily="34" charset="0"/>
                          <a:cs typeface="Arial" pitchFamily="34" charset="0"/>
                        </a:rPr>
                        <a:t>Miền</a:t>
                      </a:r>
                      <a:r>
                        <a:rPr kumimoji="0" lang="en-US" sz="900" b="1" i="0" u="none" strike="noStrike" cap="none" normalizeH="0" baseline="0" dirty="0" smtClean="0">
                          <a:ln>
                            <a:noFill/>
                          </a:ln>
                          <a:solidFill>
                            <a:schemeClr val="bg1"/>
                          </a:solidFill>
                          <a:effectLst/>
                          <a:latin typeface="Arial" pitchFamily="34" charset="0"/>
                          <a:cs typeface="Arial" pitchFamily="34" charset="0"/>
                        </a:rPr>
                        <a:t> </a:t>
                      </a:r>
                      <a:r>
                        <a:rPr kumimoji="0" lang="en-US" sz="900" b="1" i="0" u="none" strike="noStrike" cap="none" normalizeH="0" baseline="0" dirty="0" err="1" smtClean="0">
                          <a:ln>
                            <a:noFill/>
                          </a:ln>
                          <a:solidFill>
                            <a:schemeClr val="bg1"/>
                          </a:solidFill>
                          <a:effectLst/>
                          <a:latin typeface="Arial" pitchFamily="34" charset="0"/>
                          <a:cs typeface="Arial" pitchFamily="34" charset="0"/>
                        </a:rPr>
                        <a:t>Bắc</a:t>
                      </a:r>
                      <a:endParaRPr kumimoji="0" lang="en-US" sz="900" b="1" i="0" u="none" strike="noStrike" cap="none" normalizeH="0" baseline="0" dirty="0" smtClean="0">
                        <a:ln>
                          <a:noFill/>
                        </a:ln>
                        <a:solidFill>
                          <a:schemeClr val="bg1"/>
                        </a:solidFill>
                        <a:effectLst/>
                        <a:latin typeface="Arial" pitchFamily="34" charset="0"/>
                        <a:cs typeface="Arial" pitchFamily="34" charset="0"/>
                      </a:endParaRPr>
                    </a:p>
                  </a:txBody>
                  <a:tcPr marL="0" marR="15645" marT="0" marB="16584" anchor="ctr" horzOverflow="overflow">
                    <a:lnL w="12700" cap="flat" cmpd="sng" algn="ctr">
                      <a:solidFill>
                        <a:srgbClr val="00588F"/>
                      </a:solidFill>
                      <a:prstDash val="sysDash"/>
                      <a:round/>
                      <a:headEnd type="none" w="med" len="med"/>
                      <a:tailEnd type="none" w="med" len="med"/>
                    </a:lnL>
                    <a:lnR w="12700" cap="flat" cmpd="sng" algn="ctr">
                      <a:solidFill>
                        <a:srgbClr val="00588F"/>
                      </a:solidFill>
                      <a:prstDash val="sysDash"/>
                      <a:round/>
                      <a:headEnd type="none" w="med" len="med"/>
                      <a:tailEnd type="none" w="med" len="med"/>
                    </a:lnR>
                    <a:lnT w="12700" cap="flat" cmpd="sng" algn="ctr">
                      <a:solidFill>
                        <a:srgbClr val="00588F"/>
                      </a:solidFill>
                      <a:prstDash val="sysDash"/>
                      <a:round/>
                      <a:headEnd type="none" w="med" len="med"/>
                      <a:tailEnd type="none" w="med" len="med"/>
                    </a:lnT>
                    <a:lnB w="12700" cap="flat" cmpd="sng" algn="ctr">
                      <a:solidFill>
                        <a:srgbClr val="00588F"/>
                      </a:solidFill>
                      <a:prstDash val="sysDash"/>
                      <a:round/>
                      <a:headEnd type="none" w="med" len="med"/>
                      <a:tailEnd type="none" w="med" len="med"/>
                    </a:lnB>
                    <a:lnTlToBr>
                      <a:noFill/>
                    </a:lnTlToBr>
                    <a:lnBlToTr>
                      <a:noFill/>
                    </a:lnBlToTr>
                    <a:solidFill>
                      <a:srgbClr val="2E3092"/>
                    </a:solidFill>
                  </a:tcPr>
                </a:tc>
              </a:tr>
              <a:tr h="522785">
                <a:tc>
                  <a:txBody>
                    <a:bodyPr/>
                    <a:lstStyle/>
                    <a:p>
                      <a:pPr marL="0" marR="0" lvl="0" indent="0" algn="ctr" defTabSz="914400" rtl="0" eaLnBrk="1" fontAlgn="b" latinLnBrk="0" hangingPunct="1">
                        <a:lnSpc>
                          <a:spcPct val="150000"/>
                        </a:lnSpc>
                        <a:spcBef>
                          <a:spcPct val="0"/>
                        </a:spcBef>
                        <a:spcAft>
                          <a:spcPct val="0"/>
                        </a:spcAft>
                        <a:buClrTx/>
                        <a:buSzTx/>
                        <a:buFontTx/>
                        <a:buNone/>
                        <a:tabLst/>
                      </a:pPr>
                      <a:r>
                        <a:rPr kumimoji="0" lang="en-US" sz="900" b="1" i="0" u="none" strike="noStrike" cap="none" normalizeH="0" baseline="0" dirty="0" err="1" smtClean="0">
                          <a:ln>
                            <a:noFill/>
                          </a:ln>
                          <a:solidFill>
                            <a:srgbClr val="005993"/>
                          </a:solidFill>
                          <a:effectLst/>
                          <a:latin typeface="Arial" pitchFamily="34" charset="0"/>
                          <a:cs typeface="Arial" pitchFamily="34" charset="0"/>
                        </a:rPr>
                        <a:t>Trụ</a:t>
                      </a:r>
                      <a:r>
                        <a:rPr kumimoji="0" lang="en-US" sz="900" b="1" i="0" u="none" strike="noStrike" cap="none" normalizeH="0" baseline="0" dirty="0" smtClean="0">
                          <a:ln>
                            <a:noFill/>
                          </a:ln>
                          <a:solidFill>
                            <a:srgbClr val="005993"/>
                          </a:solidFill>
                          <a:effectLst/>
                          <a:latin typeface="Arial" pitchFamily="34" charset="0"/>
                          <a:cs typeface="Arial" pitchFamily="34" charset="0"/>
                        </a:rPr>
                        <a:t> </a:t>
                      </a:r>
                      <a:r>
                        <a:rPr kumimoji="0" lang="en-US" sz="900" b="1" i="0" u="none" strike="noStrike" cap="none" normalizeH="0" baseline="0" dirty="0" err="1" smtClean="0">
                          <a:ln>
                            <a:noFill/>
                          </a:ln>
                          <a:solidFill>
                            <a:srgbClr val="005993"/>
                          </a:solidFill>
                          <a:effectLst/>
                          <a:latin typeface="Arial" pitchFamily="34" charset="0"/>
                          <a:cs typeface="Arial" pitchFamily="34" charset="0"/>
                        </a:rPr>
                        <a:t>sở</a:t>
                      </a:r>
                      <a:r>
                        <a:rPr kumimoji="0" lang="en-US" sz="900" b="1" i="0" u="none" strike="noStrike" cap="none" normalizeH="0" baseline="0" dirty="0" smtClean="0">
                          <a:ln>
                            <a:noFill/>
                          </a:ln>
                          <a:solidFill>
                            <a:srgbClr val="005993"/>
                          </a:solidFill>
                          <a:effectLst/>
                          <a:latin typeface="Arial" pitchFamily="34" charset="0"/>
                          <a:cs typeface="Arial" pitchFamily="34" charset="0"/>
                        </a:rPr>
                        <a:t> </a:t>
                      </a:r>
                      <a:r>
                        <a:rPr kumimoji="0" lang="en-US" sz="900" b="1" i="0" u="none" strike="noStrike" cap="none" normalizeH="0" baseline="0" dirty="0" err="1" smtClean="0">
                          <a:ln>
                            <a:noFill/>
                          </a:ln>
                          <a:solidFill>
                            <a:srgbClr val="005993"/>
                          </a:solidFill>
                          <a:effectLst/>
                          <a:latin typeface="Arial" pitchFamily="34" charset="0"/>
                          <a:cs typeface="Arial" pitchFamily="34" charset="0"/>
                        </a:rPr>
                        <a:t>chính</a:t>
                      </a:r>
                      <a:r>
                        <a:rPr kumimoji="0" lang="en-US" sz="900" b="1" i="0" u="none" strike="noStrike" cap="none" normalizeH="0" baseline="0" dirty="0" smtClean="0">
                          <a:ln>
                            <a:noFill/>
                          </a:ln>
                          <a:solidFill>
                            <a:srgbClr val="005993"/>
                          </a:solidFill>
                          <a:effectLst/>
                          <a:latin typeface="Arial" pitchFamily="34" charset="0"/>
                          <a:cs typeface="Arial" pitchFamily="34" charset="0"/>
                        </a:rPr>
                        <a:t> </a:t>
                      </a:r>
                      <a:r>
                        <a:rPr kumimoji="0" lang="en-US" sz="900" b="1" i="0" u="none" strike="noStrike" cap="none" normalizeH="0" baseline="0" dirty="0" err="1" smtClean="0">
                          <a:ln>
                            <a:noFill/>
                          </a:ln>
                          <a:solidFill>
                            <a:srgbClr val="005993"/>
                          </a:solidFill>
                          <a:effectLst/>
                          <a:latin typeface="Arial" pitchFamily="34" charset="0"/>
                          <a:cs typeface="Arial" pitchFamily="34" charset="0"/>
                        </a:rPr>
                        <a:t>và</a:t>
                      </a:r>
                      <a:r>
                        <a:rPr kumimoji="0" lang="en-US" sz="900" b="1" i="0" u="none" strike="noStrike" cap="none" normalizeH="0" baseline="0" dirty="0" smtClean="0">
                          <a:ln>
                            <a:noFill/>
                          </a:ln>
                          <a:solidFill>
                            <a:srgbClr val="005993"/>
                          </a:solidFill>
                          <a:effectLst/>
                          <a:latin typeface="Arial" pitchFamily="34" charset="0"/>
                          <a:cs typeface="Arial" pitchFamily="34" charset="0"/>
                        </a:rPr>
                        <a:t> </a:t>
                      </a:r>
                    </a:p>
                    <a:p>
                      <a:pPr marL="0" marR="0" lvl="0" indent="0" algn="ctr" defTabSz="914400" rtl="0" eaLnBrk="1" fontAlgn="b" latinLnBrk="0" hangingPunct="1">
                        <a:lnSpc>
                          <a:spcPct val="150000"/>
                        </a:lnSpc>
                        <a:spcBef>
                          <a:spcPct val="0"/>
                        </a:spcBef>
                        <a:spcAft>
                          <a:spcPct val="0"/>
                        </a:spcAft>
                        <a:buClrTx/>
                        <a:buSzTx/>
                        <a:buFontTx/>
                        <a:buNone/>
                        <a:tabLst/>
                      </a:pPr>
                      <a:r>
                        <a:rPr kumimoji="0" lang="en-US" sz="900" b="1" i="0" u="none" strike="noStrike" cap="none" normalizeH="0" baseline="0" dirty="0" smtClean="0">
                          <a:ln>
                            <a:noFill/>
                          </a:ln>
                          <a:solidFill>
                            <a:srgbClr val="005993"/>
                          </a:solidFill>
                          <a:effectLst/>
                          <a:latin typeface="Arial" pitchFamily="34" charset="0"/>
                          <a:cs typeface="Arial" pitchFamily="34" charset="0"/>
                        </a:rPr>
                        <a:t>73 chi </a:t>
                      </a:r>
                      <a:r>
                        <a:rPr kumimoji="0" lang="en-US" sz="900" b="1" i="0" u="none" strike="noStrike" cap="none" normalizeH="0" baseline="0" dirty="0" err="1" smtClean="0">
                          <a:ln>
                            <a:noFill/>
                          </a:ln>
                          <a:solidFill>
                            <a:srgbClr val="005993"/>
                          </a:solidFill>
                          <a:effectLst/>
                          <a:latin typeface="Arial" pitchFamily="34" charset="0"/>
                          <a:cs typeface="Arial" pitchFamily="34" charset="0"/>
                        </a:rPr>
                        <a:t>nhánh</a:t>
                      </a:r>
                      <a:endParaRPr kumimoji="0" lang="en-US" sz="900" b="1" i="0" u="none" strike="noStrike" cap="none" normalizeH="0" baseline="0" dirty="0" smtClean="0">
                        <a:ln>
                          <a:noFill/>
                        </a:ln>
                        <a:solidFill>
                          <a:srgbClr val="005993"/>
                        </a:solidFill>
                        <a:effectLst/>
                        <a:latin typeface="Arial" pitchFamily="34" charset="0"/>
                        <a:cs typeface="Arial" pitchFamily="34" charset="0"/>
                      </a:endParaRPr>
                    </a:p>
                  </a:txBody>
                  <a:tcPr marL="0" marR="15645" marT="0" marB="16584" anchor="ctr" horzOverflow="overflow">
                    <a:lnL w="12700" cap="flat" cmpd="sng" algn="ctr">
                      <a:solidFill>
                        <a:srgbClr val="00588F"/>
                      </a:solidFill>
                      <a:prstDash val="sysDash"/>
                      <a:round/>
                      <a:headEnd type="none" w="med" len="med"/>
                      <a:tailEnd type="none" w="med" len="med"/>
                    </a:lnL>
                    <a:lnR w="12700" cap="flat" cmpd="sng" algn="ctr">
                      <a:solidFill>
                        <a:srgbClr val="00588F"/>
                      </a:solidFill>
                      <a:prstDash val="sysDash"/>
                      <a:round/>
                      <a:headEnd type="none" w="med" len="med"/>
                      <a:tailEnd type="none" w="med" len="med"/>
                    </a:lnR>
                    <a:lnT w="12700" cap="flat" cmpd="sng" algn="ctr">
                      <a:solidFill>
                        <a:srgbClr val="00588F"/>
                      </a:solidFill>
                      <a:prstDash val="sysDash"/>
                      <a:round/>
                      <a:headEnd type="none" w="med" len="med"/>
                      <a:tailEnd type="none" w="med" len="med"/>
                    </a:lnT>
                    <a:lnB w="12700" cap="flat" cmpd="sng" algn="ctr">
                      <a:solidFill>
                        <a:srgbClr val="00588F"/>
                      </a:solidFill>
                      <a:prstDash val="sysDash"/>
                      <a:round/>
                      <a:headEnd type="none" w="med" len="med"/>
                      <a:tailEnd type="none" w="med" len="med"/>
                    </a:lnB>
                    <a:lnTlToBr>
                      <a:noFill/>
                    </a:lnTlToBr>
                    <a:lnBlToTr>
                      <a:noFill/>
                    </a:lnBlToTr>
                    <a:noFill/>
                  </a:tcPr>
                </a:tc>
              </a:tr>
            </a:tbl>
          </a:graphicData>
        </a:graphic>
      </p:graphicFrame>
      <p:grpSp>
        <p:nvGrpSpPr>
          <p:cNvPr id="114" name="Group 113"/>
          <p:cNvGrpSpPr/>
          <p:nvPr/>
        </p:nvGrpSpPr>
        <p:grpSpPr>
          <a:xfrm>
            <a:off x="3794286" y="3936675"/>
            <a:ext cx="1082515" cy="2238747"/>
            <a:chOff x="3719783" y="4114800"/>
            <a:chExt cx="1157017" cy="2238747"/>
          </a:xfrm>
        </p:grpSpPr>
        <p:pic>
          <p:nvPicPr>
            <p:cNvPr id="11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4114800"/>
              <a:ext cx="457200"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6" name="Rectangle 115"/>
            <p:cNvSpPr/>
            <p:nvPr/>
          </p:nvSpPr>
          <p:spPr>
            <a:xfrm>
              <a:off x="3719783" y="4442942"/>
              <a:ext cx="869581" cy="2162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smtClean="0">
                  <a:solidFill>
                    <a:srgbClr val="005993"/>
                  </a:solidFill>
                  <a:latin typeface="Arial" pitchFamily="34" charset="0"/>
                  <a:cs typeface="Arial" pitchFamily="34" charset="0"/>
                </a:rPr>
                <a:t>Hoàng Sa</a:t>
              </a:r>
              <a:endParaRPr lang="en-US" sz="900">
                <a:solidFill>
                  <a:srgbClr val="005993"/>
                </a:solidFill>
                <a:latin typeface="Arial" pitchFamily="34" charset="0"/>
                <a:cs typeface="Arial" pitchFamily="34" charset="0"/>
              </a:endParaRPr>
            </a:p>
          </p:txBody>
        </p:sp>
        <p:pic>
          <p:nvPicPr>
            <p:cNvPr id="11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4800" y="5638800"/>
              <a:ext cx="619125" cy="40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8" name="Rectangle 117"/>
            <p:cNvSpPr/>
            <p:nvPr/>
          </p:nvSpPr>
          <p:spPr>
            <a:xfrm>
              <a:off x="3975883" y="6089843"/>
              <a:ext cx="900917" cy="2637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smtClean="0">
                  <a:solidFill>
                    <a:srgbClr val="005993"/>
                  </a:solidFill>
                  <a:latin typeface="Arial" pitchFamily="34" charset="0"/>
                  <a:cs typeface="Arial" pitchFamily="34" charset="0"/>
                </a:rPr>
                <a:t>Trường Sa</a:t>
              </a:r>
              <a:endParaRPr lang="en-US" sz="900">
                <a:solidFill>
                  <a:srgbClr val="005993"/>
                </a:solidFill>
                <a:latin typeface="Arial" pitchFamily="34" charset="0"/>
                <a:cs typeface="Arial" pitchFamily="34" charset="0"/>
              </a:endParaRPr>
            </a:p>
          </p:txBody>
        </p:sp>
      </p:grpSp>
      <p:sp>
        <p:nvSpPr>
          <p:cNvPr id="124" name="Rectangle 123"/>
          <p:cNvSpPr/>
          <p:nvPr/>
        </p:nvSpPr>
        <p:spPr>
          <a:xfrm>
            <a:off x="4876800" y="774173"/>
            <a:ext cx="4038600" cy="5650376"/>
          </a:xfrm>
          <a:prstGeom prst="rect">
            <a:avLst/>
          </a:prstGeom>
          <a:noFill/>
          <a:ln w="19050">
            <a:noFill/>
          </a:ln>
        </p:spPr>
        <p:txBody>
          <a:bodyPr wrap="square" anchor="ctr" anchorCtr="0">
            <a:noAutofit/>
          </a:bodyPr>
          <a:lstStyle/>
          <a:p>
            <a:pPr algn="just">
              <a:lnSpc>
                <a:spcPct val="110000"/>
              </a:lnSpc>
              <a:spcBef>
                <a:spcPts val="300"/>
              </a:spcBef>
              <a:spcAft>
                <a:spcPts val="300"/>
              </a:spcAft>
            </a:pPr>
            <a:r>
              <a:rPr lang="en-US" sz="1400" b="1" dirty="0" err="1" smtClean="0">
                <a:solidFill>
                  <a:srgbClr val="005993"/>
                </a:solidFill>
                <a:latin typeface="Arial" pitchFamily="34" charset="0"/>
                <a:cs typeface="Arial" pitchFamily="34" charset="0"/>
              </a:rPr>
              <a:t>Mạng</a:t>
            </a:r>
            <a:r>
              <a:rPr lang="en-US" sz="1400" b="1" dirty="0" smtClean="0">
                <a:solidFill>
                  <a:srgbClr val="005993"/>
                </a:solidFill>
                <a:latin typeface="Arial" pitchFamily="34" charset="0"/>
                <a:cs typeface="Arial" pitchFamily="34" charset="0"/>
              </a:rPr>
              <a:t> </a:t>
            </a:r>
            <a:r>
              <a:rPr lang="en-US" sz="1400" b="1" dirty="0" err="1" smtClean="0">
                <a:solidFill>
                  <a:srgbClr val="005993"/>
                </a:solidFill>
                <a:latin typeface="Arial" pitchFamily="34" charset="0"/>
                <a:cs typeface="Arial" pitchFamily="34" charset="0"/>
              </a:rPr>
              <a:t>lưới</a:t>
            </a:r>
            <a:r>
              <a:rPr lang="en-US" sz="1400" b="1" dirty="0" smtClean="0">
                <a:solidFill>
                  <a:srgbClr val="005993"/>
                </a:solidFill>
                <a:latin typeface="Arial" pitchFamily="34" charset="0"/>
                <a:cs typeface="Arial" pitchFamily="34" charset="0"/>
              </a:rPr>
              <a:t> </a:t>
            </a:r>
            <a:r>
              <a:rPr lang="en-US" sz="1400" b="1" dirty="0" err="1" smtClean="0">
                <a:solidFill>
                  <a:srgbClr val="005993"/>
                </a:solidFill>
                <a:latin typeface="Arial" pitchFamily="34" charset="0"/>
                <a:cs typeface="Arial" pitchFamily="34" charset="0"/>
              </a:rPr>
              <a:t>trong</a:t>
            </a:r>
            <a:r>
              <a:rPr lang="en-US" sz="1400" b="1" dirty="0" smtClean="0">
                <a:solidFill>
                  <a:srgbClr val="005993"/>
                </a:solidFill>
                <a:latin typeface="Arial" pitchFamily="34" charset="0"/>
                <a:cs typeface="Arial" pitchFamily="34" charset="0"/>
              </a:rPr>
              <a:t> </a:t>
            </a:r>
            <a:r>
              <a:rPr lang="en-US" sz="1400" b="1" dirty="0" err="1" smtClean="0">
                <a:solidFill>
                  <a:srgbClr val="005993"/>
                </a:solidFill>
                <a:latin typeface="Arial" pitchFamily="34" charset="0"/>
                <a:cs typeface="Arial" pitchFamily="34" charset="0"/>
              </a:rPr>
              <a:t>nước</a:t>
            </a:r>
            <a:r>
              <a:rPr lang="en-US" sz="1400" b="1" dirty="0" smtClean="0">
                <a:solidFill>
                  <a:srgbClr val="005993"/>
                </a:solidFill>
                <a:latin typeface="Arial" pitchFamily="34" charset="0"/>
                <a:cs typeface="Arial" pitchFamily="34" charset="0"/>
              </a:rPr>
              <a:t>:</a:t>
            </a:r>
            <a:endParaRPr lang="en-US" sz="1400" dirty="0" smtClean="0">
              <a:solidFill>
                <a:srgbClr val="005993"/>
              </a:solidFill>
              <a:latin typeface="Arial" pitchFamily="34" charset="0"/>
              <a:cs typeface="Arial" pitchFamily="34" charset="0"/>
            </a:endParaRPr>
          </a:p>
          <a:p>
            <a:pPr marL="225425" lvl="1" indent="-225425" algn="just">
              <a:lnSpc>
                <a:spcPct val="110000"/>
              </a:lnSpc>
              <a:spcBef>
                <a:spcPts val="300"/>
              </a:spcBef>
              <a:spcAft>
                <a:spcPts val="300"/>
              </a:spcAft>
              <a:buFont typeface="Arial" pitchFamily="34" charset="0"/>
              <a:buChar char="•"/>
            </a:pPr>
            <a:r>
              <a:rPr lang="en-US" sz="1400" dirty="0" err="1" smtClean="0">
                <a:solidFill>
                  <a:srgbClr val="005993"/>
                </a:solidFill>
                <a:latin typeface="Arial" pitchFamily="34" charset="0"/>
                <a:cs typeface="Arial" pitchFamily="34" charset="0"/>
              </a:rPr>
              <a:t>Trụ</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sở</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chính</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tại</a:t>
            </a:r>
            <a:r>
              <a:rPr lang="en-US" sz="1400" dirty="0" smtClean="0">
                <a:solidFill>
                  <a:srgbClr val="005993"/>
                </a:solidFill>
                <a:latin typeface="Arial" pitchFamily="34" charset="0"/>
                <a:cs typeface="Arial" pitchFamily="34" charset="0"/>
              </a:rPr>
              <a:t> Hà </a:t>
            </a:r>
            <a:r>
              <a:rPr lang="en-US" sz="1400" dirty="0" err="1" smtClean="0">
                <a:solidFill>
                  <a:srgbClr val="005993"/>
                </a:solidFill>
                <a:latin typeface="Arial" pitchFamily="34" charset="0"/>
                <a:cs typeface="Arial" pitchFamily="34" charset="0"/>
              </a:rPr>
              <a:t>Nội</a:t>
            </a:r>
            <a:endParaRPr lang="en-US" sz="1400" dirty="0" smtClean="0">
              <a:solidFill>
                <a:srgbClr val="005993"/>
              </a:solidFill>
              <a:latin typeface="Arial" pitchFamily="34" charset="0"/>
              <a:cs typeface="Arial" pitchFamily="34" charset="0"/>
            </a:endParaRPr>
          </a:p>
          <a:p>
            <a:pPr marL="225425" indent="-225425" algn="just">
              <a:lnSpc>
                <a:spcPct val="110000"/>
              </a:lnSpc>
              <a:spcBef>
                <a:spcPts val="300"/>
              </a:spcBef>
              <a:spcAft>
                <a:spcPts val="300"/>
              </a:spcAft>
              <a:buFont typeface="Arial" pitchFamily="34" charset="0"/>
              <a:buChar char="•"/>
            </a:pPr>
            <a:r>
              <a:rPr lang="en-US" sz="1400" dirty="0">
                <a:solidFill>
                  <a:srgbClr val="005993"/>
                </a:solidFill>
                <a:latin typeface="Arial" pitchFamily="34" charset="0"/>
                <a:cs typeface="Arial" pitchFamily="34" charset="0"/>
              </a:rPr>
              <a:t>02 </a:t>
            </a:r>
            <a:r>
              <a:rPr lang="en-US" sz="1400" dirty="0" err="1">
                <a:solidFill>
                  <a:srgbClr val="005993"/>
                </a:solidFill>
                <a:latin typeface="Arial" pitchFamily="34" charset="0"/>
                <a:cs typeface="Arial" pitchFamily="34" charset="0"/>
              </a:rPr>
              <a:t>Văn</a:t>
            </a:r>
            <a:r>
              <a:rPr lang="en-US" sz="1400" dirty="0">
                <a:solidFill>
                  <a:srgbClr val="005993"/>
                </a:solidFill>
                <a:latin typeface="Arial" pitchFamily="34" charset="0"/>
                <a:cs typeface="Arial" pitchFamily="34" charset="0"/>
              </a:rPr>
              <a:t> </a:t>
            </a:r>
            <a:r>
              <a:rPr lang="en-US" sz="1400" dirty="0" err="1">
                <a:solidFill>
                  <a:srgbClr val="005993"/>
                </a:solidFill>
                <a:latin typeface="Arial" pitchFamily="34" charset="0"/>
                <a:cs typeface="Arial" pitchFamily="34" charset="0"/>
              </a:rPr>
              <a:t>phòng</a:t>
            </a:r>
            <a:r>
              <a:rPr lang="en-US" sz="1400" dirty="0">
                <a:solidFill>
                  <a:srgbClr val="005993"/>
                </a:solidFill>
                <a:latin typeface="Arial" pitchFamily="34" charset="0"/>
                <a:cs typeface="Arial" pitchFamily="34" charset="0"/>
              </a:rPr>
              <a:t> </a:t>
            </a:r>
            <a:r>
              <a:rPr lang="en-US" sz="1400" dirty="0" err="1">
                <a:solidFill>
                  <a:srgbClr val="005993"/>
                </a:solidFill>
                <a:latin typeface="Arial" pitchFamily="34" charset="0"/>
                <a:cs typeface="Arial" pitchFamily="34" charset="0"/>
              </a:rPr>
              <a:t>đại</a:t>
            </a:r>
            <a:r>
              <a:rPr lang="en-US" sz="1400" dirty="0">
                <a:solidFill>
                  <a:srgbClr val="005993"/>
                </a:solidFill>
                <a:latin typeface="Arial" pitchFamily="34" charset="0"/>
                <a:cs typeface="Arial" pitchFamily="34" charset="0"/>
              </a:rPr>
              <a:t> </a:t>
            </a:r>
            <a:r>
              <a:rPr lang="en-US" sz="1400" dirty="0" err="1">
                <a:solidFill>
                  <a:srgbClr val="005993"/>
                </a:solidFill>
                <a:latin typeface="Arial" pitchFamily="34" charset="0"/>
                <a:cs typeface="Arial" pitchFamily="34" charset="0"/>
              </a:rPr>
              <a:t>diện</a:t>
            </a:r>
            <a:r>
              <a:rPr lang="en-US" sz="1400" dirty="0">
                <a:solidFill>
                  <a:srgbClr val="005993"/>
                </a:solidFill>
                <a:latin typeface="Arial" pitchFamily="34" charset="0"/>
                <a:cs typeface="Arial" pitchFamily="34" charset="0"/>
              </a:rPr>
              <a:t> </a:t>
            </a:r>
            <a:r>
              <a:rPr lang="en-US" sz="1400" dirty="0" err="1">
                <a:solidFill>
                  <a:srgbClr val="005993"/>
                </a:solidFill>
                <a:latin typeface="Arial" pitchFamily="34" charset="0"/>
                <a:cs typeface="Arial" pitchFamily="34" charset="0"/>
              </a:rPr>
              <a:t>tại</a:t>
            </a:r>
            <a:r>
              <a:rPr lang="en-US" sz="1400" dirty="0">
                <a:solidFill>
                  <a:srgbClr val="005993"/>
                </a:solidFill>
                <a:latin typeface="Arial" pitchFamily="34" charset="0"/>
                <a:cs typeface="Arial" pitchFamily="34" charset="0"/>
              </a:rPr>
              <a:t> </a:t>
            </a:r>
            <a:r>
              <a:rPr lang="en-US" sz="1400" dirty="0" err="1">
                <a:solidFill>
                  <a:srgbClr val="005993"/>
                </a:solidFill>
                <a:latin typeface="Arial" pitchFamily="34" charset="0"/>
                <a:cs typeface="Arial" pitchFamily="34" charset="0"/>
              </a:rPr>
              <a:t>Đà</a:t>
            </a:r>
            <a:r>
              <a:rPr lang="en-US" sz="1400" dirty="0">
                <a:solidFill>
                  <a:srgbClr val="005993"/>
                </a:solidFill>
                <a:latin typeface="Arial" pitchFamily="34" charset="0"/>
                <a:cs typeface="Arial" pitchFamily="34" charset="0"/>
              </a:rPr>
              <a:t> </a:t>
            </a:r>
            <a:r>
              <a:rPr lang="en-US" sz="1400" dirty="0" err="1">
                <a:solidFill>
                  <a:srgbClr val="005993"/>
                </a:solidFill>
                <a:latin typeface="Arial" pitchFamily="34" charset="0"/>
                <a:cs typeface="Arial" pitchFamily="34" charset="0"/>
              </a:rPr>
              <a:t>Nẵng</a:t>
            </a:r>
            <a:r>
              <a:rPr lang="en-US" sz="1400" dirty="0">
                <a:solidFill>
                  <a:srgbClr val="005993"/>
                </a:solidFill>
                <a:latin typeface="Arial" pitchFamily="34" charset="0"/>
                <a:cs typeface="Arial" pitchFamily="34" charset="0"/>
              </a:rPr>
              <a:t> </a:t>
            </a:r>
            <a:r>
              <a:rPr lang="en-US" sz="1400" dirty="0" err="1">
                <a:solidFill>
                  <a:srgbClr val="005993"/>
                </a:solidFill>
                <a:latin typeface="Arial" pitchFamily="34" charset="0"/>
                <a:cs typeface="Arial" pitchFamily="34" charset="0"/>
              </a:rPr>
              <a:t>và</a:t>
            </a:r>
            <a:r>
              <a:rPr lang="en-US" sz="1400" dirty="0">
                <a:solidFill>
                  <a:srgbClr val="005993"/>
                </a:solidFill>
                <a:latin typeface="Arial" pitchFamily="34" charset="0"/>
                <a:cs typeface="Arial" pitchFamily="34" charset="0"/>
              </a:rPr>
              <a:t> TP.HCM</a:t>
            </a:r>
          </a:p>
          <a:p>
            <a:pPr marL="225425" indent="-225425" algn="just">
              <a:lnSpc>
                <a:spcPct val="110000"/>
              </a:lnSpc>
              <a:spcBef>
                <a:spcPts val="300"/>
              </a:spcBef>
              <a:spcAft>
                <a:spcPts val="300"/>
              </a:spcAft>
              <a:buFont typeface="Arial" pitchFamily="34" charset="0"/>
              <a:buChar char="•"/>
            </a:pPr>
            <a:r>
              <a:rPr lang="en-US" sz="1400" dirty="0" smtClean="0">
                <a:solidFill>
                  <a:srgbClr val="005993"/>
                </a:solidFill>
                <a:latin typeface="Arial" pitchFamily="34" charset="0"/>
                <a:cs typeface="Arial" pitchFamily="34" charset="0"/>
              </a:rPr>
              <a:t>155 Chi </a:t>
            </a:r>
            <a:r>
              <a:rPr lang="en-US" sz="1400" dirty="0" err="1" smtClean="0">
                <a:solidFill>
                  <a:srgbClr val="005993"/>
                </a:solidFill>
                <a:latin typeface="Arial" pitchFamily="34" charset="0"/>
                <a:cs typeface="Arial" pitchFamily="34" charset="0"/>
              </a:rPr>
              <a:t>nhánh</a:t>
            </a:r>
            <a:r>
              <a:rPr lang="en-US" sz="1400" smtClean="0">
                <a:solidFill>
                  <a:srgbClr val="005993"/>
                </a:solidFill>
                <a:latin typeface="Arial" pitchFamily="34" charset="0"/>
                <a:cs typeface="Arial" pitchFamily="34" charset="0"/>
              </a:rPr>
              <a:t>, 969 </a:t>
            </a:r>
            <a:r>
              <a:rPr lang="en-US" sz="1400" dirty="0" smtClean="0">
                <a:solidFill>
                  <a:srgbClr val="005993"/>
                </a:solidFill>
                <a:latin typeface="Arial" pitchFamily="34" charset="0"/>
                <a:cs typeface="Arial" pitchFamily="34" charset="0"/>
              </a:rPr>
              <a:t>Phòng </a:t>
            </a:r>
            <a:r>
              <a:rPr lang="en-US" sz="1400" dirty="0" err="1" smtClean="0">
                <a:solidFill>
                  <a:srgbClr val="005993"/>
                </a:solidFill>
                <a:latin typeface="Arial" pitchFamily="34" charset="0"/>
                <a:cs typeface="Arial" pitchFamily="34" charset="0"/>
              </a:rPr>
              <a:t>giao</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dịch</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và</a:t>
            </a:r>
            <a:r>
              <a:rPr lang="en-US" sz="1400" dirty="0" smtClean="0">
                <a:solidFill>
                  <a:srgbClr val="005993"/>
                </a:solidFill>
                <a:latin typeface="Arial" pitchFamily="34" charset="0"/>
                <a:cs typeface="Arial" pitchFamily="34" charset="0"/>
              </a:rPr>
              <a:t> </a:t>
            </a:r>
            <a:r>
              <a:rPr lang="en-US" sz="1400" err="1" smtClean="0">
                <a:solidFill>
                  <a:srgbClr val="005993"/>
                </a:solidFill>
                <a:latin typeface="Arial" pitchFamily="34" charset="0"/>
                <a:cs typeface="Arial" pitchFamily="34" charset="0"/>
              </a:rPr>
              <a:t>Quỹ</a:t>
            </a:r>
            <a:r>
              <a:rPr lang="en-US" sz="1400" smtClean="0">
                <a:solidFill>
                  <a:srgbClr val="005993"/>
                </a:solidFill>
                <a:latin typeface="Arial" pitchFamily="34" charset="0"/>
                <a:cs typeface="Arial" pitchFamily="34" charset="0"/>
              </a:rPr>
              <a:t> tiết kiệm </a:t>
            </a:r>
            <a:r>
              <a:rPr lang="en-US" sz="1400" dirty="0" smtClean="0">
                <a:solidFill>
                  <a:srgbClr val="005993"/>
                </a:solidFill>
                <a:latin typeface="Arial" pitchFamily="34" charset="0"/>
                <a:cs typeface="Arial" pitchFamily="34" charset="0"/>
              </a:rPr>
              <a:t>ở </a:t>
            </a:r>
            <a:r>
              <a:rPr lang="en-US" sz="1400" dirty="0" err="1" smtClean="0">
                <a:solidFill>
                  <a:srgbClr val="005993"/>
                </a:solidFill>
                <a:latin typeface="Arial" pitchFamily="34" charset="0"/>
                <a:cs typeface="Arial" pitchFamily="34" charset="0"/>
              </a:rPr>
              <a:t>khắp</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các</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tỉnh</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thành</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trên</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cả</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nước</a:t>
            </a:r>
            <a:endParaRPr lang="en-US" sz="1400" dirty="0" smtClean="0">
              <a:solidFill>
                <a:srgbClr val="005993"/>
              </a:solidFill>
              <a:latin typeface="Arial" pitchFamily="34" charset="0"/>
              <a:cs typeface="Arial" pitchFamily="34" charset="0"/>
            </a:endParaRPr>
          </a:p>
          <a:p>
            <a:pPr marL="225425" indent="-225425" algn="just">
              <a:lnSpc>
                <a:spcPct val="110000"/>
              </a:lnSpc>
              <a:spcBef>
                <a:spcPts val="300"/>
              </a:spcBef>
              <a:spcAft>
                <a:spcPts val="300"/>
              </a:spcAft>
              <a:buFont typeface="Arial" pitchFamily="34" charset="0"/>
              <a:buChar char="•"/>
            </a:pPr>
            <a:r>
              <a:rPr lang="en-US" sz="1400" smtClean="0">
                <a:solidFill>
                  <a:srgbClr val="005993"/>
                </a:solidFill>
                <a:latin typeface="Arial" pitchFamily="34" charset="0"/>
                <a:cs typeface="Arial" pitchFamily="34" charset="0"/>
              </a:rPr>
              <a:t>09 </a:t>
            </a:r>
            <a:r>
              <a:rPr lang="en-US" sz="1400" dirty="0" err="1" smtClean="0">
                <a:solidFill>
                  <a:srgbClr val="005993"/>
                </a:solidFill>
                <a:latin typeface="Arial" pitchFamily="34" charset="0"/>
                <a:cs typeface="Arial" pitchFamily="34" charset="0"/>
              </a:rPr>
              <a:t>Đơn</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vị</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sự</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nghiệp</a:t>
            </a:r>
            <a:endParaRPr lang="en-US" sz="1400" dirty="0" smtClean="0">
              <a:solidFill>
                <a:srgbClr val="005993"/>
              </a:solidFill>
              <a:latin typeface="Arial" pitchFamily="34" charset="0"/>
              <a:cs typeface="Arial" pitchFamily="34" charset="0"/>
            </a:endParaRPr>
          </a:p>
          <a:p>
            <a:pPr marL="225425" indent="-225425" algn="just">
              <a:lnSpc>
                <a:spcPct val="110000"/>
              </a:lnSpc>
              <a:spcBef>
                <a:spcPts val="300"/>
              </a:spcBef>
              <a:spcAft>
                <a:spcPts val="300"/>
              </a:spcAft>
              <a:buFont typeface="Arial" pitchFamily="34" charset="0"/>
              <a:buChar char="•"/>
            </a:pPr>
            <a:r>
              <a:rPr lang="en-US" sz="1400" dirty="0" smtClean="0">
                <a:solidFill>
                  <a:srgbClr val="005993"/>
                </a:solidFill>
                <a:latin typeface="Arial" pitchFamily="34" charset="0"/>
                <a:cs typeface="Arial" pitchFamily="34" charset="0"/>
              </a:rPr>
              <a:t>07 </a:t>
            </a:r>
            <a:r>
              <a:rPr lang="en-US" sz="1400" dirty="0" err="1" smtClean="0">
                <a:solidFill>
                  <a:srgbClr val="005993"/>
                </a:solidFill>
                <a:latin typeface="Arial" pitchFamily="34" charset="0"/>
                <a:cs typeface="Arial" pitchFamily="34" charset="0"/>
              </a:rPr>
              <a:t>Công</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ty</a:t>
            </a:r>
            <a:r>
              <a:rPr lang="en-US" sz="1400" dirty="0" smtClean="0">
                <a:solidFill>
                  <a:srgbClr val="005993"/>
                </a:solidFill>
                <a:latin typeface="Arial" pitchFamily="34" charset="0"/>
                <a:cs typeface="Arial" pitchFamily="34" charset="0"/>
              </a:rPr>
              <a:t> con (</a:t>
            </a:r>
            <a:r>
              <a:rPr lang="en-US" sz="1400" dirty="0" err="1" smtClean="0">
                <a:solidFill>
                  <a:srgbClr val="005993"/>
                </a:solidFill>
                <a:latin typeface="Arial" pitchFamily="34" charset="0"/>
                <a:cs typeface="Arial" pitchFamily="34" charset="0"/>
              </a:rPr>
              <a:t>bảo</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hiểm</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chứng</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khoán</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cho</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thuê</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tài</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chính</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quản</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lý</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quỹ</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quản</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lý</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tài</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sản</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vàng</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bạc</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đá</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quý</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chuyển</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tiền</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toàn</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cầu</a:t>
            </a:r>
            <a:r>
              <a:rPr lang="en-US" sz="1400" dirty="0" smtClean="0">
                <a:solidFill>
                  <a:srgbClr val="005993"/>
                </a:solidFill>
                <a:latin typeface="Arial" pitchFamily="34" charset="0"/>
                <a:cs typeface="Arial" pitchFamily="34" charset="0"/>
              </a:rPr>
              <a:t>)</a:t>
            </a:r>
          </a:p>
          <a:p>
            <a:pPr marL="225425" indent="-225425" algn="just">
              <a:lnSpc>
                <a:spcPct val="110000"/>
              </a:lnSpc>
              <a:spcBef>
                <a:spcPts val="300"/>
              </a:spcBef>
              <a:spcAft>
                <a:spcPts val="300"/>
              </a:spcAft>
              <a:buFont typeface="Arial" pitchFamily="34" charset="0"/>
              <a:buChar char="•"/>
            </a:pPr>
            <a:r>
              <a:rPr lang="en-US" sz="1400" smtClean="0">
                <a:solidFill>
                  <a:srgbClr val="005993"/>
                </a:solidFill>
                <a:latin typeface="Arial" pitchFamily="34" charset="0"/>
                <a:cs typeface="Arial" pitchFamily="34" charset="0"/>
              </a:rPr>
              <a:t>01 </a:t>
            </a:r>
            <a:r>
              <a:rPr lang="en-US" sz="1400" dirty="0" err="1" smtClean="0">
                <a:solidFill>
                  <a:srgbClr val="005993"/>
                </a:solidFill>
                <a:latin typeface="Arial" pitchFamily="34" charset="0"/>
                <a:cs typeface="Arial" pitchFamily="34" charset="0"/>
              </a:rPr>
              <a:t>Công</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ty</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liên</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doanh</a:t>
            </a:r>
            <a:r>
              <a:rPr lang="en-US" sz="1400" dirty="0" smtClean="0">
                <a:solidFill>
                  <a:srgbClr val="005993"/>
                </a:solidFill>
                <a:latin typeface="Arial" pitchFamily="34" charset="0"/>
                <a:cs typeface="Arial" pitchFamily="34" charset="0"/>
              </a:rPr>
              <a:t> (Ngân </a:t>
            </a:r>
            <a:r>
              <a:rPr lang="en-US" sz="1400" err="1" smtClean="0">
                <a:solidFill>
                  <a:srgbClr val="005993"/>
                </a:solidFill>
                <a:latin typeface="Arial" pitchFamily="34" charset="0"/>
                <a:cs typeface="Arial" pitchFamily="34" charset="0"/>
              </a:rPr>
              <a:t>hàng</a:t>
            </a:r>
            <a:r>
              <a:rPr lang="en-US" sz="1400" smtClean="0">
                <a:solidFill>
                  <a:srgbClr val="005993"/>
                </a:solidFill>
                <a:latin typeface="Arial" pitchFamily="34" charset="0"/>
                <a:cs typeface="Arial" pitchFamily="34" charset="0"/>
              </a:rPr>
              <a:t> Indovina)</a:t>
            </a:r>
            <a:endParaRPr lang="en-US" sz="1400" dirty="0" smtClean="0">
              <a:solidFill>
                <a:srgbClr val="005993"/>
              </a:solidFill>
              <a:latin typeface="Arial" pitchFamily="34" charset="0"/>
              <a:cs typeface="Arial" pitchFamily="34" charset="0"/>
            </a:endParaRPr>
          </a:p>
          <a:p>
            <a:pPr marL="225425" lvl="1" indent="-225425" algn="just">
              <a:lnSpc>
                <a:spcPct val="110000"/>
              </a:lnSpc>
              <a:spcBef>
                <a:spcPts val="300"/>
              </a:spcBef>
              <a:spcAft>
                <a:spcPts val="300"/>
              </a:spcAft>
              <a:buFont typeface="Arial" pitchFamily="34" charset="0"/>
              <a:buChar char="•"/>
            </a:pPr>
            <a:r>
              <a:rPr lang="en-US" sz="1400" err="1" smtClean="0">
                <a:solidFill>
                  <a:srgbClr val="005993"/>
                </a:solidFill>
                <a:latin typeface="Arial" pitchFamily="34" charset="0"/>
                <a:cs typeface="Arial" pitchFamily="34" charset="0"/>
              </a:rPr>
              <a:t>Gần</a:t>
            </a:r>
            <a:r>
              <a:rPr lang="en-US" sz="1400" smtClean="0">
                <a:solidFill>
                  <a:srgbClr val="005993"/>
                </a:solidFill>
                <a:latin typeface="Arial" pitchFamily="34" charset="0"/>
                <a:cs typeface="Arial" pitchFamily="34" charset="0"/>
              </a:rPr>
              <a:t> 2.000 </a:t>
            </a:r>
            <a:r>
              <a:rPr lang="en-US" sz="1400" err="1" smtClean="0">
                <a:solidFill>
                  <a:srgbClr val="005993"/>
                </a:solidFill>
                <a:latin typeface="Arial" pitchFamily="34" charset="0"/>
                <a:cs typeface="Arial" pitchFamily="34" charset="0"/>
              </a:rPr>
              <a:t>máy</a:t>
            </a:r>
            <a:r>
              <a:rPr lang="en-US" sz="1400" smtClean="0">
                <a:solidFill>
                  <a:srgbClr val="005993"/>
                </a:solidFill>
                <a:latin typeface="Arial" pitchFamily="34" charset="0"/>
                <a:cs typeface="Arial" pitchFamily="34" charset="0"/>
              </a:rPr>
              <a:t> ATM</a:t>
            </a:r>
            <a:endParaRPr lang="en-US" sz="1400" b="1" dirty="0" smtClean="0">
              <a:solidFill>
                <a:srgbClr val="005993"/>
              </a:solidFill>
              <a:latin typeface="Arial" pitchFamily="34" charset="0"/>
              <a:cs typeface="Arial" pitchFamily="34" charset="0"/>
            </a:endParaRPr>
          </a:p>
          <a:p>
            <a:pPr algn="just">
              <a:lnSpc>
                <a:spcPct val="110000"/>
              </a:lnSpc>
              <a:spcBef>
                <a:spcPts val="300"/>
              </a:spcBef>
              <a:spcAft>
                <a:spcPts val="300"/>
              </a:spcAft>
            </a:pPr>
            <a:r>
              <a:rPr lang="en-US" sz="1400" b="1" dirty="0" err="1" smtClean="0">
                <a:solidFill>
                  <a:srgbClr val="005993"/>
                </a:solidFill>
                <a:latin typeface="Arial" pitchFamily="34" charset="0"/>
                <a:cs typeface="Arial" pitchFamily="34" charset="0"/>
              </a:rPr>
              <a:t>Mở</a:t>
            </a:r>
            <a:r>
              <a:rPr lang="en-US" sz="1400" b="1" dirty="0" smtClean="0">
                <a:solidFill>
                  <a:srgbClr val="005993"/>
                </a:solidFill>
                <a:latin typeface="Arial" pitchFamily="34" charset="0"/>
                <a:cs typeface="Arial" pitchFamily="34" charset="0"/>
              </a:rPr>
              <a:t> </a:t>
            </a:r>
            <a:r>
              <a:rPr lang="en-US" sz="1400" b="1" dirty="0" err="1" smtClean="0">
                <a:solidFill>
                  <a:srgbClr val="005993"/>
                </a:solidFill>
                <a:latin typeface="Arial" pitchFamily="34" charset="0"/>
                <a:cs typeface="Arial" pitchFamily="34" charset="0"/>
              </a:rPr>
              <a:t>rộng</a:t>
            </a:r>
            <a:r>
              <a:rPr lang="en-US" sz="1400" b="1" dirty="0" smtClean="0">
                <a:solidFill>
                  <a:srgbClr val="005993"/>
                </a:solidFill>
                <a:latin typeface="Arial" pitchFamily="34" charset="0"/>
                <a:cs typeface="Arial" pitchFamily="34" charset="0"/>
              </a:rPr>
              <a:t> </a:t>
            </a:r>
            <a:r>
              <a:rPr lang="en-US" sz="1400" b="1" dirty="0" err="1" smtClean="0">
                <a:solidFill>
                  <a:srgbClr val="005993"/>
                </a:solidFill>
                <a:latin typeface="Arial" pitchFamily="34" charset="0"/>
                <a:cs typeface="Arial" pitchFamily="34" charset="0"/>
              </a:rPr>
              <a:t>mạng</a:t>
            </a:r>
            <a:r>
              <a:rPr lang="en-US" sz="1400" b="1" dirty="0" smtClean="0">
                <a:solidFill>
                  <a:srgbClr val="005993"/>
                </a:solidFill>
                <a:latin typeface="Arial" pitchFamily="34" charset="0"/>
                <a:cs typeface="Arial" pitchFamily="34" charset="0"/>
              </a:rPr>
              <a:t> </a:t>
            </a:r>
            <a:r>
              <a:rPr lang="en-US" sz="1400" b="1" dirty="0" err="1" smtClean="0">
                <a:solidFill>
                  <a:srgbClr val="005993"/>
                </a:solidFill>
                <a:latin typeface="Arial" pitchFamily="34" charset="0"/>
                <a:cs typeface="Arial" pitchFamily="34" charset="0"/>
              </a:rPr>
              <a:t>lưới</a:t>
            </a:r>
            <a:r>
              <a:rPr lang="en-US" sz="1400" b="1" dirty="0" smtClean="0">
                <a:solidFill>
                  <a:srgbClr val="005993"/>
                </a:solidFill>
                <a:latin typeface="Arial" pitchFamily="34" charset="0"/>
                <a:cs typeface="Arial" pitchFamily="34" charset="0"/>
              </a:rPr>
              <a:t> </a:t>
            </a:r>
            <a:r>
              <a:rPr lang="en-US" sz="1400" b="1" dirty="0" err="1" smtClean="0">
                <a:solidFill>
                  <a:srgbClr val="005993"/>
                </a:solidFill>
                <a:latin typeface="Arial" pitchFamily="34" charset="0"/>
                <a:cs typeface="Arial" pitchFamily="34" charset="0"/>
              </a:rPr>
              <a:t>ra</a:t>
            </a:r>
            <a:r>
              <a:rPr lang="en-US" sz="1400" b="1" dirty="0" smtClean="0">
                <a:solidFill>
                  <a:srgbClr val="005993"/>
                </a:solidFill>
                <a:latin typeface="Arial" pitchFamily="34" charset="0"/>
                <a:cs typeface="Arial" pitchFamily="34" charset="0"/>
              </a:rPr>
              <a:t> </a:t>
            </a:r>
            <a:r>
              <a:rPr lang="en-US" sz="1400" b="1" dirty="0" err="1" smtClean="0">
                <a:solidFill>
                  <a:srgbClr val="005993"/>
                </a:solidFill>
                <a:latin typeface="Arial" pitchFamily="34" charset="0"/>
                <a:cs typeface="Arial" pitchFamily="34" charset="0"/>
              </a:rPr>
              <a:t>nước</a:t>
            </a:r>
            <a:r>
              <a:rPr lang="en-US" sz="1400" b="1" dirty="0" smtClean="0">
                <a:solidFill>
                  <a:srgbClr val="005993"/>
                </a:solidFill>
                <a:latin typeface="Arial" pitchFamily="34" charset="0"/>
                <a:cs typeface="Arial" pitchFamily="34" charset="0"/>
              </a:rPr>
              <a:t> </a:t>
            </a:r>
            <a:r>
              <a:rPr lang="en-US" sz="1400" b="1" dirty="0" err="1" smtClean="0">
                <a:solidFill>
                  <a:srgbClr val="005993"/>
                </a:solidFill>
                <a:latin typeface="Arial" pitchFamily="34" charset="0"/>
                <a:cs typeface="Arial" pitchFamily="34" charset="0"/>
              </a:rPr>
              <a:t>ngoài</a:t>
            </a:r>
            <a:r>
              <a:rPr lang="en-US" sz="1400" b="1" dirty="0" smtClean="0">
                <a:solidFill>
                  <a:srgbClr val="005993"/>
                </a:solidFill>
                <a:latin typeface="Arial" pitchFamily="34" charset="0"/>
                <a:cs typeface="Arial" pitchFamily="34" charset="0"/>
              </a:rPr>
              <a:t>:</a:t>
            </a:r>
            <a:endParaRPr lang="en-US" sz="1400" dirty="0" smtClean="0">
              <a:solidFill>
                <a:srgbClr val="005993"/>
              </a:solidFill>
              <a:latin typeface="Arial" pitchFamily="34" charset="0"/>
              <a:cs typeface="Arial" pitchFamily="34" charset="0"/>
            </a:endParaRPr>
          </a:p>
          <a:p>
            <a:pPr marL="225425" lvl="1" indent="-225425" algn="just">
              <a:lnSpc>
                <a:spcPct val="110000"/>
              </a:lnSpc>
              <a:spcBef>
                <a:spcPts val="300"/>
              </a:spcBef>
              <a:spcAft>
                <a:spcPts val="300"/>
              </a:spcAft>
              <a:buFont typeface="Arial" pitchFamily="34" charset="0"/>
              <a:buChar char="•"/>
              <a:tabLst>
                <a:tab pos="166688" algn="l"/>
                <a:tab pos="225425" algn="l"/>
              </a:tabLst>
            </a:pPr>
            <a:r>
              <a:rPr lang="en-US" altLang="zh-CN" sz="1400" dirty="0" smtClean="0">
                <a:solidFill>
                  <a:srgbClr val="005993"/>
                </a:solidFill>
                <a:latin typeface="Arial" pitchFamily="34" charset="0"/>
                <a:cs typeface="Arial" pitchFamily="34" charset="0"/>
              </a:rPr>
              <a:t>01 Chi </a:t>
            </a:r>
            <a:r>
              <a:rPr lang="en-US" altLang="zh-CN" sz="1400" dirty="0" err="1" smtClean="0">
                <a:solidFill>
                  <a:srgbClr val="005993"/>
                </a:solidFill>
                <a:latin typeface="Arial" pitchFamily="34" charset="0"/>
                <a:cs typeface="Arial" pitchFamily="34" charset="0"/>
              </a:rPr>
              <a:t>nhánh</a:t>
            </a:r>
            <a:r>
              <a:rPr lang="en-US" altLang="zh-CN" sz="1400" dirty="0" smtClean="0">
                <a:solidFill>
                  <a:srgbClr val="005993"/>
                </a:solidFill>
                <a:latin typeface="Arial" pitchFamily="34" charset="0"/>
                <a:cs typeface="Arial" pitchFamily="34" charset="0"/>
              </a:rPr>
              <a:t> </a:t>
            </a:r>
            <a:r>
              <a:rPr lang="en-US" altLang="zh-CN" sz="1400" dirty="0" err="1" smtClean="0">
                <a:solidFill>
                  <a:srgbClr val="005993"/>
                </a:solidFill>
                <a:latin typeface="Arial" pitchFamily="34" charset="0"/>
                <a:cs typeface="Arial" pitchFamily="34" charset="0"/>
              </a:rPr>
              <a:t>tại</a:t>
            </a:r>
            <a:r>
              <a:rPr lang="en-US" altLang="zh-CN" sz="1400" dirty="0" smtClean="0">
                <a:solidFill>
                  <a:srgbClr val="005993"/>
                </a:solidFill>
                <a:latin typeface="Arial" pitchFamily="34" charset="0"/>
                <a:cs typeface="Arial" pitchFamily="34" charset="0"/>
              </a:rPr>
              <a:t> Frankfurt, CHLB Đức</a:t>
            </a:r>
          </a:p>
          <a:p>
            <a:pPr marL="225425" lvl="1" indent="-225425" algn="just">
              <a:lnSpc>
                <a:spcPct val="110000"/>
              </a:lnSpc>
              <a:spcBef>
                <a:spcPts val="300"/>
              </a:spcBef>
              <a:spcAft>
                <a:spcPts val="300"/>
              </a:spcAft>
              <a:buFont typeface="Arial" pitchFamily="34" charset="0"/>
              <a:buChar char="•"/>
              <a:tabLst>
                <a:tab pos="166688" algn="l"/>
                <a:tab pos="225425" algn="l"/>
              </a:tabLst>
            </a:pPr>
            <a:r>
              <a:rPr lang="en-US" altLang="zh-CN" sz="1400" dirty="0" smtClean="0">
                <a:solidFill>
                  <a:srgbClr val="005993"/>
                </a:solidFill>
                <a:latin typeface="Arial" pitchFamily="34" charset="0"/>
                <a:cs typeface="Arial" pitchFamily="34" charset="0"/>
              </a:rPr>
              <a:t>01 Chi </a:t>
            </a:r>
            <a:r>
              <a:rPr lang="en-US" altLang="zh-CN" sz="1400" dirty="0" err="1" smtClean="0">
                <a:solidFill>
                  <a:srgbClr val="005993"/>
                </a:solidFill>
                <a:latin typeface="Arial" pitchFamily="34" charset="0"/>
                <a:cs typeface="Arial" pitchFamily="34" charset="0"/>
              </a:rPr>
              <a:t>nhánh</a:t>
            </a:r>
            <a:r>
              <a:rPr lang="en-US" altLang="zh-CN" sz="1400" dirty="0" smtClean="0">
                <a:solidFill>
                  <a:srgbClr val="005993"/>
                </a:solidFill>
                <a:latin typeface="Arial" pitchFamily="34" charset="0"/>
                <a:cs typeface="Arial" pitchFamily="34" charset="0"/>
              </a:rPr>
              <a:t> </a:t>
            </a:r>
            <a:r>
              <a:rPr lang="en-US" altLang="zh-CN" sz="1400" dirty="0" err="1" smtClean="0">
                <a:solidFill>
                  <a:srgbClr val="005993"/>
                </a:solidFill>
                <a:latin typeface="Arial" pitchFamily="34" charset="0"/>
                <a:cs typeface="Arial" pitchFamily="34" charset="0"/>
              </a:rPr>
              <a:t>tại</a:t>
            </a:r>
            <a:r>
              <a:rPr lang="en-US" altLang="zh-CN" sz="1400" dirty="0" smtClean="0">
                <a:solidFill>
                  <a:srgbClr val="005993"/>
                </a:solidFill>
                <a:latin typeface="Arial" pitchFamily="34" charset="0"/>
                <a:cs typeface="Arial" pitchFamily="34" charset="0"/>
              </a:rPr>
              <a:t> Berlin, CHLB Đức</a:t>
            </a:r>
          </a:p>
          <a:p>
            <a:pPr marL="225425" lvl="1" indent="-225425" algn="just">
              <a:lnSpc>
                <a:spcPct val="110000"/>
              </a:lnSpc>
              <a:spcBef>
                <a:spcPts val="300"/>
              </a:spcBef>
              <a:spcAft>
                <a:spcPts val="300"/>
              </a:spcAft>
              <a:buFont typeface="Arial" pitchFamily="34" charset="0"/>
              <a:buChar char="•"/>
              <a:tabLst>
                <a:tab pos="166688" algn="l"/>
                <a:tab pos="225425" algn="l"/>
              </a:tabLst>
            </a:pPr>
            <a:r>
              <a:rPr lang="en-US" altLang="zh-CN" sz="1400" dirty="0" smtClean="0">
                <a:solidFill>
                  <a:srgbClr val="005993"/>
                </a:solidFill>
                <a:latin typeface="Arial" pitchFamily="34" charset="0"/>
                <a:cs typeface="Arial" pitchFamily="34" charset="0"/>
              </a:rPr>
              <a:t>01 </a:t>
            </a:r>
            <a:r>
              <a:rPr lang="en-US" altLang="zh-CN" sz="1400" dirty="0" err="1" smtClean="0">
                <a:solidFill>
                  <a:srgbClr val="005993"/>
                </a:solidFill>
                <a:latin typeface="Arial" pitchFamily="34" charset="0"/>
                <a:cs typeface="Arial" pitchFamily="34" charset="0"/>
              </a:rPr>
              <a:t>Ngân</a:t>
            </a:r>
            <a:r>
              <a:rPr lang="en-US" altLang="zh-CN" sz="1400" dirty="0" smtClean="0">
                <a:solidFill>
                  <a:srgbClr val="005993"/>
                </a:solidFill>
                <a:latin typeface="Arial" pitchFamily="34" charset="0"/>
                <a:cs typeface="Arial" pitchFamily="34" charset="0"/>
              </a:rPr>
              <a:t> </a:t>
            </a:r>
            <a:r>
              <a:rPr lang="en-US" altLang="zh-CN" sz="1400" dirty="0" err="1" smtClean="0">
                <a:solidFill>
                  <a:srgbClr val="005993"/>
                </a:solidFill>
                <a:latin typeface="Arial" pitchFamily="34" charset="0"/>
                <a:cs typeface="Arial" pitchFamily="34" charset="0"/>
              </a:rPr>
              <a:t>hàng</a:t>
            </a:r>
            <a:r>
              <a:rPr lang="en-US" altLang="zh-CN" sz="1400" dirty="0" smtClean="0">
                <a:solidFill>
                  <a:srgbClr val="005993"/>
                </a:solidFill>
                <a:latin typeface="Arial" pitchFamily="34" charset="0"/>
                <a:cs typeface="Arial" pitchFamily="34" charset="0"/>
              </a:rPr>
              <a:t> con </a:t>
            </a:r>
            <a:r>
              <a:rPr lang="en-US" altLang="zh-CN" sz="1400" dirty="0" err="1" smtClean="0">
                <a:solidFill>
                  <a:srgbClr val="005993"/>
                </a:solidFill>
                <a:latin typeface="Arial" pitchFamily="34" charset="0"/>
                <a:cs typeface="Arial" pitchFamily="34" charset="0"/>
              </a:rPr>
              <a:t>tại</a:t>
            </a:r>
            <a:r>
              <a:rPr lang="en-US" altLang="zh-CN" sz="1400" dirty="0" smtClean="0">
                <a:solidFill>
                  <a:srgbClr val="005993"/>
                </a:solidFill>
                <a:latin typeface="Arial" pitchFamily="34" charset="0"/>
                <a:cs typeface="Arial" pitchFamily="34" charset="0"/>
              </a:rPr>
              <a:t> </a:t>
            </a:r>
            <a:r>
              <a:rPr lang="en-US" altLang="zh-CN" sz="1400" dirty="0" err="1" smtClean="0">
                <a:solidFill>
                  <a:srgbClr val="005993"/>
                </a:solidFill>
                <a:latin typeface="Arial" pitchFamily="34" charset="0"/>
                <a:cs typeface="Arial" pitchFamily="34" charset="0"/>
              </a:rPr>
              <a:t>Lào</a:t>
            </a:r>
            <a:endParaRPr lang="en-US" altLang="zh-CN" sz="1400" dirty="0" smtClean="0">
              <a:solidFill>
                <a:srgbClr val="005993"/>
              </a:solidFill>
              <a:latin typeface="Arial" pitchFamily="34" charset="0"/>
              <a:cs typeface="Arial" pitchFamily="34" charset="0"/>
            </a:endParaRPr>
          </a:p>
          <a:p>
            <a:pPr marL="225425" lvl="1" indent="-225425" algn="just">
              <a:lnSpc>
                <a:spcPct val="110000"/>
              </a:lnSpc>
              <a:spcBef>
                <a:spcPts val="300"/>
              </a:spcBef>
              <a:spcAft>
                <a:spcPts val="300"/>
              </a:spcAft>
              <a:buFont typeface="Arial" pitchFamily="34" charset="0"/>
              <a:buChar char="•"/>
              <a:tabLst>
                <a:tab pos="166688" algn="l"/>
                <a:tab pos="225425" algn="l"/>
              </a:tabLst>
            </a:pPr>
            <a:r>
              <a:rPr lang="en-US" altLang="zh-CN" sz="1400" dirty="0" smtClean="0">
                <a:solidFill>
                  <a:srgbClr val="005993"/>
                </a:solidFill>
                <a:latin typeface="Arial" pitchFamily="34" charset="0"/>
                <a:cs typeface="Arial" pitchFamily="34" charset="0"/>
              </a:rPr>
              <a:t>01 Văn </a:t>
            </a:r>
            <a:r>
              <a:rPr lang="en-US" altLang="zh-CN" sz="1400" dirty="0" err="1" smtClean="0">
                <a:solidFill>
                  <a:srgbClr val="005993"/>
                </a:solidFill>
                <a:latin typeface="Arial" pitchFamily="34" charset="0"/>
                <a:cs typeface="Arial" pitchFamily="34" charset="0"/>
              </a:rPr>
              <a:t>phòng</a:t>
            </a:r>
            <a:r>
              <a:rPr lang="en-US" altLang="zh-CN" sz="1400" dirty="0" smtClean="0">
                <a:solidFill>
                  <a:srgbClr val="005993"/>
                </a:solidFill>
                <a:latin typeface="Arial" pitchFamily="34" charset="0"/>
                <a:cs typeface="Arial" pitchFamily="34" charset="0"/>
              </a:rPr>
              <a:t> </a:t>
            </a:r>
            <a:r>
              <a:rPr lang="en-US" altLang="zh-CN" sz="1400" dirty="0" err="1" smtClean="0">
                <a:solidFill>
                  <a:srgbClr val="005993"/>
                </a:solidFill>
                <a:latin typeface="Arial" pitchFamily="34" charset="0"/>
                <a:cs typeface="Arial" pitchFamily="34" charset="0"/>
              </a:rPr>
              <a:t>đại</a:t>
            </a:r>
            <a:r>
              <a:rPr lang="en-US" altLang="zh-CN" sz="1400" dirty="0" smtClean="0">
                <a:solidFill>
                  <a:srgbClr val="005993"/>
                </a:solidFill>
                <a:latin typeface="Arial" pitchFamily="34" charset="0"/>
                <a:cs typeface="Arial" pitchFamily="34" charset="0"/>
              </a:rPr>
              <a:t> </a:t>
            </a:r>
            <a:r>
              <a:rPr lang="en-US" altLang="zh-CN" sz="1400" dirty="0" err="1" smtClean="0">
                <a:solidFill>
                  <a:srgbClr val="005993"/>
                </a:solidFill>
                <a:latin typeface="Arial" pitchFamily="34" charset="0"/>
                <a:cs typeface="Arial" pitchFamily="34" charset="0"/>
              </a:rPr>
              <a:t>diện</a:t>
            </a:r>
            <a:r>
              <a:rPr lang="en-US" altLang="zh-CN" sz="1400" dirty="0" smtClean="0">
                <a:solidFill>
                  <a:srgbClr val="005993"/>
                </a:solidFill>
                <a:latin typeface="Arial" pitchFamily="34" charset="0"/>
                <a:cs typeface="Arial" pitchFamily="34" charset="0"/>
              </a:rPr>
              <a:t> </a:t>
            </a:r>
            <a:r>
              <a:rPr lang="en-US" altLang="zh-CN" sz="1400" err="1" smtClean="0">
                <a:solidFill>
                  <a:srgbClr val="005993"/>
                </a:solidFill>
                <a:latin typeface="Arial" pitchFamily="34" charset="0"/>
                <a:cs typeface="Arial" pitchFamily="34" charset="0"/>
              </a:rPr>
              <a:t>tại</a:t>
            </a:r>
            <a:r>
              <a:rPr lang="en-US" altLang="zh-CN" sz="1400" smtClean="0">
                <a:solidFill>
                  <a:srgbClr val="005993"/>
                </a:solidFill>
                <a:latin typeface="Arial" pitchFamily="34" charset="0"/>
                <a:cs typeface="Arial" pitchFamily="34" charset="0"/>
              </a:rPr>
              <a:t> Myamar</a:t>
            </a:r>
            <a:endParaRPr lang="en-US" altLang="ja-JP" sz="1400" b="1" dirty="0" smtClean="0">
              <a:solidFill>
                <a:srgbClr val="005993"/>
              </a:solidFill>
              <a:latin typeface="Arial" pitchFamily="34" charset="0"/>
              <a:cs typeface="Arial" pitchFamily="34" charset="0"/>
            </a:endParaRPr>
          </a:p>
          <a:p>
            <a:pPr marL="0" lvl="1" algn="just">
              <a:lnSpc>
                <a:spcPct val="110000"/>
              </a:lnSpc>
              <a:spcBef>
                <a:spcPts val="300"/>
              </a:spcBef>
              <a:spcAft>
                <a:spcPts val="300"/>
              </a:spcAft>
              <a:tabLst>
                <a:tab pos="228600" algn="l"/>
              </a:tabLst>
            </a:pPr>
            <a:r>
              <a:rPr lang="en-US" altLang="ja-JP" sz="1400" b="1" dirty="0" err="1" smtClean="0">
                <a:solidFill>
                  <a:srgbClr val="005993"/>
                </a:solidFill>
                <a:latin typeface="Arial" pitchFamily="34" charset="0"/>
                <a:cs typeface="Arial" pitchFamily="34" charset="0"/>
              </a:rPr>
              <a:t>VietinBank</a:t>
            </a:r>
            <a:r>
              <a:rPr lang="en-US" altLang="ja-JP" sz="1400" b="1" dirty="0" smtClean="0">
                <a:solidFill>
                  <a:srgbClr val="005993"/>
                </a:solidFill>
                <a:latin typeface="Arial" pitchFamily="34" charset="0"/>
                <a:cs typeface="Arial" pitchFamily="34" charset="0"/>
              </a:rPr>
              <a:t> </a:t>
            </a:r>
            <a:r>
              <a:rPr lang="en-US" altLang="ja-JP" sz="1400" b="1" dirty="0" err="1" smtClean="0">
                <a:solidFill>
                  <a:srgbClr val="005993"/>
                </a:solidFill>
                <a:latin typeface="Arial" pitchFamily="34" charset="0"/>
                <a:cs typeface="Arial" pitchFamily="34" charset="0"/>
              </a:rPr>
              <a:t>có</a:t>
            </a:r>
            <a:r>
              <a:rPr lang="en-US" altLang="ja-JP" sz="1400" b="1" dirty="0" smtClean="0">
                <a:solidFill>
                  <a:srgbClr val="005993"/>
                </a:solidFill>
                <a:latin typeface="Arial" pitchFamily="34" charset="0"/>
                <a:cs typeface="Arial" pitchFamily="34" charset="0"/>
              </a:rPr>
              <a:t> </a:t>
            </a:r>
            <a:r>
              <a:rPr lang="en-US" altLang="ja-JP" sz="1400" b="1" dirty="0" err="1" smtClean="0">
                <a:solidFill>
                  <a:srgbClr val="005993"/>
                </a:solidFill>
                <a:latin typeface="Arial" pitchFamily="34" charset="0"/>
                <a:cs typeface="Arial" pitchFamily="34" charset="0"/>
              </a:rPr>
              <a:t>quan</a:t>
            </a:r>
            <a:r>
              <a:rPr lang="en-US" altLang="ja-JP" sz="1400" b="1" dirty="0" smtClean="0">
                <a:solidFill>
                  <a:srgbClr val="005993"/>
                </a:solidFill>
                <a:latin typeface="Arial" pitchFamily="34" charset="0"/>
                <a:cs typeface="Arial" pitchFamily="34" charset="0"/>
              </a:rPr>
              <a:t> </a:t>
            </a:r>
            <a:r>
              <a:rPr lang="en-US" altLang="ja-JP" sz="1400" b="1" dirty="0" err="1" smtClean="0">
                <a:solidFill>
                  <a:srgbClr val="005993"/>
                </a:solidFill>
                <a:latin typeface="Arial" pitchFamily="34" charset="0"/>
                <a:cs typeface="Arial" pitchFamily="34" charset="0"/>
              </a:rPr>
              <a:t>hệ</a:t>
            </a:r>
            <a:r>
              <a:rPr lang="en-US" altLang="ja-JP" sz="1400" b="1" dirty="0" smtClean="0">
                <a:solidFill>
                  <a:srgbClr val="005993"/>
                </a:solidFill>
                <a:latin typeface="Arial" pitchFamily="34" charset="0"/>
                <a:cs typeface="Arial" pitchFamily="34" charset="0"/>
              </a:rPr>
              <a:t> </a:t>
            </a:r>
            <a:r>
              <a:rPr lang="en-US" altLang="ja-JP" sz="1400" b="1" dirty="0" err="1" smtClean="0">
                <a:solidFill>
                  <a:srgbClr val="005993"/>
                </a:solidFill>
                <a:latin typeface="Arial" pitchFamily="34" charset="0"/>
                <a:cs typeface="Arial" pitchFamily="34" charset="0"/>
              </a:rPr>
              <a:t>đại</a:t>
            </a:r>
            <a:r>
              <a:rPr lang="en-US" altLang="ja-JP" sz="1400" b="1" dirty="0" smtClean="0">
                <a:solidFill>
                  <a:srgbClr val="005993"/>
                </a:solidFill>
                <a:latin typeface="Arial" pitchFamily="34" charset="0"/>
                <a:cs typeface="Arial" pitchFamily="34" charset="0"/>
              </a:rPr>
              <a:t> </a:t>
            </a:r>
            <a:r>
              <a:rPr lang="en-US" altLang="ja-JP" sz="1400" b="1" dirty="0" err="1" smtClean="0">
                <a:solidFill>
                  <a:srgbClr val="005993"/>
                </a:solidFill>
                <a:latin typeface="Arial" pitchFamily="34" charset="0"/>
                <a:cs typeface="Arial" pitchFamily="34" charset="0"/>
              </a:rPr>
              <a:t>lý</a:t>
            </a:r>
            <a:r>
              <a:rPr lang="en-US" altLang="ja-JP" sz="1400" b="1" dirty="0" smtClean="0">
                <a:solidFill>
                  <a:srgbClr val="005993"/>
                </a:solidFill>
                <a:latin typeface="Arial" pitchFamily="34" charset="0"/>
                <a:cs typeface="Arial" pitchFamily="34" charset="0"/>
              </a:rPr>
              <a:t> </a:t>
            </a:r>
            <a:r>
              <a:rPr lang="en-US" altLang="ja-JP" sz="1400" b="1" dirty="0" err="1" smtClean="0">
                <a:solidFill>
                  <a:srgbClr val="005993"/>
                </a:solidFill>
                <a:latin typeface="Arial" pitchFamily="34" charset="0"/>
                <a:cs typeface="Arial" pitchFamily="34" charset="0"/>
              </a:rPr>
              <a:t>với</a:t>
            </a:r>
            <a:r>
              <a:rPr lang="en-US" altLang="ja-JP" sz="1400" b="1" dirty="0" smtClean="0">
                <a:solidFill>
                  <a:srgbClr val="005993"/>
                </a:solidFill>
                <a:latin typeface="Arial" pitchFamily="34" charset="0"/>
                <a:cs typeface="Arial" pitchFamily="34" charset="0"/>
              </a:rPr>
              <a:t> </a:t>
            </a:r>
            <a:r>
              <a:rPr lang="en-US" altLang="ja-JP" sz="1400" b="1" err="1" smtClean="0">
                <a:solidFill>
                  <a:srgbClr val="005993"/>
                </a:solidFill>
                <a:latin typeface="Arial" pitchFamily="34" charset="0"/>
                <a:cs typeface="Arial" pitchFamily="34" charset="0"/>
              </a:rPr>
              <a:t>hơn</a:t>
            </a:r>
            <a:r>
              <a:rPr lang="en-US" altLang="ja-JP" sz="1400" b="1" smtClean="0">
                <a:solidFill>
                  <a:srgbClr val="005993"/>
                </a:solidFill>
                <a:latin typeface="Arial" pitchFamily="34" charset="0"/>
                <a:cs typeface="Arial" pitchFamily="34" charset="0"/>
              </a:rPr>
              <a:t> 1.000 </a:t>
            </a:r>
            <a:r>
              <a:rPr lang="en-US" altLang="ja-JP" sz="1400" b="1" dirty="0" err="1" smtClean="0">
                <a:solidFill>
                  <a:srgbClr val="005993"/>
                </a:solidFill>
                <a:latin typeface="Arial" pitchFamily="34" charset="0"/>
                <a:cs typeface="Arial" pitchFamily="34" charset="0"/>
              </a:rPr>
              <a:t>ngân</a:t>
            </a:r>
            <a:r>
              <a:rPr lang="en-US" altLang="ja-JP" sz="1400" b="1" dirty="0" smtClean="0">
                <a:solidFill>
                  <a:srgbClr val="005993"/>
                </a:solidFill>
                <a:latin typeface="Arial" pitchFamily="34" charset="0"/>
                <a:cs typeface="Arial" pitchFamily="34" charset="0"/>
              </a:rPr>
              <a:t> </a:t>
            </a:r>
            <a:r>
              <a:rPr lang="en-US" altLang="ja-JP" sz="1400" b="1" dirty="0" err="1" smtClean="0">
                <a:solidFill>
                  <a:srgbClr val="005993"/>
                </a:solidFill>
                <a:latin typeface="Arial" pitchFamily="34" charset="0"/>
                <a:cs typeface="Arial" pitchFamily="34" charset="0"/>
              </a:rPr>
              <a:t>hàng</a:t>
            </a:r>
            <a:r>
              <a:rPr lang="en-US" altLang="ja-JP" sz="1400" b="1" dirty="0" smtClean="0">
                <a:solidFill>
                  <a:srgbClr val="005993"/>
                </a:solidFill>
                <a:latin typeface="Arial" pitchFamily="34" charset="0"/>
                <a:cs typeface="Arial" pitchFamily="34" charset="0"/>
              </a:rPr>
              <a:t> ở </a:t>
            </a:r>
            <a:r>
              <a:rPr lang="en-US" altLang="ja-JP" sz="1400" b="1" dirty="0" err="1" smtClean="0">
                <a:solidFill>
                  <a:srgbClr val="005993"/>
                </a:solidFill>
                <a:latin typeface="Arial" pitchFamily="34" charset="0"/>
                <a:cs typeface="Arial" pitchFamily="34" charset="0"/>
              </a:rPr>
              <a:t>trên</a:t>
            </a:r>
            <a:r>
              <a:rPr lang="en-US" altLang="ja-JP" sz="1400" b="1" dirty="0" smtClean="0">
                <a:solidFill>
                  <a:srgbClr val="005993"/>
                </a:solidFill>
                <a:latin typeface="Arial" pitchFamily="34" charset="0"/>
                <a:cs typeface="Arial" pitchFamily="34" charset="0"/>
              </a:rPr>
              <a:t> 90 </a:t>
            </a:r>
            <a:r>
              <a:rPr lang="en-US" altLang="ja-JP" sz="1400" b="1" dirty="0" err="1" smtClean="0">
                <a:solidFill>
                  <a:srgbClr val="005993"/>
                </a:solidFill>
                <a:latin typeface="Arial" pitchFamily="34" charset="0"/>
                <a:cs typeface="Arial" pitchFamily="34" charset="0"/>
              </a:rPr>
              <a:t>quốc</a:t>
            </a:r>
            <a:r>
              <a:rPr lang="en-US" altLang="ja-JP" sz="1400" b="1" dirty="0" smtClean="0">
                <a:solidFill>
                  <a:srgbClr val="005993"/>
                </a:solidFill>
                <a:latin typeface="Arial" pitchFamily="34" charset="0"/>
                <a:cs typeface="Arial" pitchFamily="34" charset="0"/>
              </a:rPr>
              <a:t> </a:t>
            </a:r>
            <a:r>
              <a:rPr lang="en-US" altLang="ja-JP" sz="1400" b="1" dirty="0" err="1" smtClean="0">
                <a:solidFill>
                  <a:srgbClr val="005993"/>
                </a:solidFill>
                <a:latin typeface="Arial" pitchFamily="34" charset="0"/>
                <a:cs typeface="Arial" pitchFamily="34" charset="0"/>
              </a:rPr>
              <a:t>gia</a:t>
            </a:r>
            <a:r>
              <a:rPr lang="en-US" altLang="ja-JP" sz="1400" b="1" dirty="0" smtClean="0">
                <a:solidFill>
                  <a:srgbClr val="005993"/>
                </a:solidFill>
                <a:latin typeface="Arial" pitchFamily="34" charset="0"/>
                <a:cs typeface="Arial" pitchFamily="34" charset="0"/>
              </a:rPr>
              <a:t> </a:t>
            </a:r>
            <a:r>
              <a:rPr lang="en-US" altLang="ja-JP" sz="1400" b="1" dirty="0" err="1" smtClean="0">
                <a:solidFill>
                  <a:srgbClr val="005993"/>
                </a:solidFill>
                <a:latin typeface="Arial" pitchFamily="34" charset="0"/>
                <a:cs typeface="Arial" pitchFamily="34" charset="0"/>
              </a:rPr>
              <a:t>trên</a:t>
            </a:r>
            <a:r>
              <a:rPr lang="en-US" altLang="ja-JP" sz="1400" b="1" dirty="0" smtClean="0">
                <a:solidFill>
                  <a:srgbClr val="005993"/>
                </a:solidFill>
                <a:latin typeface="Arial" pitchFamily="34" charset="0"/>
                <a:cs typeface="Arial" pitchFamily="34" charset="0"/>
              </a:rPr>
              <a:t> </a:t>
            </a:r>
            <a:r>
              <a:rPr lang="en-US" altLang="ja-JP" sz="1400" b="1" dirty="0" err="1" smtClean="0">
                <a:solidFill>
                  <a:srgbClr val="005993"/>
                </a:solidFill>
                <a:latin typeface="Arial" pitchFamily="34" charset="0"/>
                <a:cs typeface="Arial" pitchFamily="34" charset="0"/>
              </a:rPr>
              <a:t>thế</a:t>
            </a:r>
            <a:r>
              <a:rPr lang="en-US" altLang="ja-JP" sz="1400" b="1" dirty="0" smtClean="0">
                <a:solidFill>
                  <a:srgbClr val="005993"/>
                </a:solidFill>
                <a:latin typeface="Arial" pitchFamily="34" charset="0"/>
                <a:cs typeface="Arial" pitchFamily="34" charset="0"/>
              </a:rPr>
              <a:t> </a:t>
            </a:r>
            <a:r>
              <a:rPr lang="en-US" altLang="ja-JP" sz="1400" b="1" dirty="0" err="1" smtClean="0">
                <a:solidFill>
                  <a:srgbClr val="005993"/>
                </a:solidFill>
                <a:latin typeface="Arial" pitchFamily="34" charset="0"/>
                <a:cs typeface="Arial" pitchFamily="34" charset="0"/>
              </a:rPr>
              <a:t>giới</a:t>
            </a:r>
            <a:endParaRPr lang="en-US" sz="1400" dirty="0" smtClean="0">
              <a:solidFill>
                <a:srgbClr val="005993"/>
              </a:solidFill>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BE94E970-A0CC-E44D-82BC-3F4A6399B54F}" type="slidenum">
              <a:rPr lang="en-US" smtClean="0"/>
              <a:pPr/>
              <a:t>17</a:t>
            </a:fld>
            <a:endParaRPr lang="en-US"/>
          </a:p>
        </p:txBody>
      </p:sp>
    </p:spTree>
    <p:extLst>
      <p:ext uri="{BB962C8B-B14F-4D97-AF65-F5344CB8AC3E}">
        <p14:creationId xmlns:p14="http://schemas.microsoft.com/office/powerpoint/2010/main" val="15333229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92100" y="249619"/>
            <a:ext cx="5772326" cy="477054"/>
          </a:xfrm>
          <a:prstGeom prst="rect">
            <a:avLst/>
          </a:prstGeom>
          <a:noFill/>
        </p:spPr>
        <p:txBody>
          <a:bodyPr wrap="square" rtlCol="0">
            <a:spAutoFit/>
          </a:bodyPr>
          <a:lstStyle/>
          <a:p>
            <a:r>
              <a:rPr lang="en-US" sz="2500" b="1" smtClean="0">
                <a:solidFill>
                  <a:srgbClr val="D71249"/>
                </a:solidFill>
                <a:latin typeface="Tahoma"/>
                <a:cs typeface="Tahoma"/>
              </a:rPr>
              <a:t>Kế hoạch vươn tầm quốc tế</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grpSp>
        <p:nvGrpSpPr>
          <p:cNvPr id="5" name="Group 4"/>
          <p:cNvGrpSpPr/>
          <p:nvPr/>
        </p:nvGrpSpPr>
        <p:grpSpPr>
          <a:xfrm>
            <a:off x="388660" y="1012720"/>
            <a:ext cx="8399079" cy="5438880"/>
            <a:chOff x="234286" y="1174845"/>
            <a:chExt cx="8107062" cy="5438880"/>
          </a:xfrm>
        </p:grpSpPr>
        <p:sp>
          <p:nvSpPr>
            <p:cNvPr id="7" name="Rectangle 23"/>
            <p:cNvSpPr>
              <a:spLocks noChangeArrowheads="1"/>
            </p:cNvSpPr>
            <p:nvPr/>
          </p:nvSpPr>
          <p:spPr bwMode="auto">
            <a:xfrm>
              <a:off x="247935" y="1700283"/>
              <a:ext cx="1168027" cy="685800"/>
            </a:xfrm>
            <a:prstGeom prst="rect">
              <a:avLst/>
            </a:prstGeom>
            <a:solidFill>
              <a:srgbClr val="0E84CD"/>
            </a:solidFill>
            <a:ln w="9525">
              <a:solidFill>
                <a:srgbClr val="00588F"/>
              </a:solidFill>
              <a:miter lim="800000"/>
              <a:headEnd/>
              <a:tailEnd/>
            </a:ln>
            <a:effectLst>
              <a:glow rad="63500">
                <a:schemeClr val="accent2">
                  <a:satMod val="175000"/>
                  <a:alpha val="40000"/>
                </a:schemeClr>
              </a:glow>
            </a:effectLst>
          </p:spPr>
          <p:txBody>
            <a:bodyPr lIns="80165" tIns="40083" rIns="80165" bIns="40083" anchor="ctr"/>
            <a:lstStyle/>
            <a:p>
              <a:pPr algn="ctr" eaLnBrk="0" hangingPunct="0"/>
              <a:r>
                <a:rPr lang="it-IT" sz="1000" b="1" dirty="0" smtClean="0">
                  <a:solidFill>
                    <a:schemeClr val="bg1"/>
                  </a:solidFill>
                  <a:latin typeface="Arial" pitchFamily="34" charset="0"/>
                  <a:cs typeface="Arial" pitchFamily="34" charset="0"/>
                </a:rPr>
                <a:t>Trụ sở chính</a:t>
              </a:r>
            </a:p>
            <a:p>
              <a:pPr algn="ctr" eaLnBrk="0" hangingPunct="0"/>
              <a:r>
                <a:rPr lang="it-IT" sz="1000" b="1" dirty="0" smtClean="0">
                  <a:solidFill>
                    <a:schemeClr val="bg1"/>
                  </a:solidFill>
                  <a:latin typeface="Arial" pitchFamily="34" charset="0"/>
                  <a:cs typeface="Arial" pitchFamily="34" charset="0"/>
                </a:rPr>
                <a:t>tại Hà Nội</a:t>
              </a:r>
              <a:endParaRPr lang="it-IT" sz="1000" b="1" dirty="0">
                <a:solidFill>
                  <a:schemeClr val="bg1"/>
                </a:solidFill>
                <a:latin typeface="Arial" pitchFamily="34" charset="0"/>
                <a:cs typeface="Arial" pitchFamily="34" charset="0"/>
              </a:endParaRPr>
            </a:p>
          </p:txBody>
        </p:sp>
        <p:sp>
          <p:nvSpPr>
            <p:cNvPr id="8" name="Rectangle 24"/>
            <p:cNvSpPr>
              <a:spLocks noChangeArrowheads="1"/>
            </p:cNvSpPr>
            <p:nvPr/>
          </p:nvSpPr>
          <p:spPr bwMode="auto">
            <a:xfrm>
              <a:off x="1542197" y="1700284"/>
              <a:ext cx="1573924" cy="685800"/>
            </a:xfrm>
            <a:prstGeom prst="rect">
              <a:avLst/>
            </a:prstGeom>
            <a:solidFill>
              <a:srgbClr val="74D3F7"/>
            </a:solidFill>
            <a:ln w="9525">
              <a:solidFill>
                <a:srgbClr val="00588F"/>
              </a:solidFill>
              <a:miter lim="800000"/>
              <a:headEnd/>
              <a:tailEnd/>
            </a:ln>
            <a:effectLst>
              <a:glow rad="63500">
                <a:schemeClr val="accent2">
                  <a:satMod val="175000"/>
                  <a:alpha val="40000"/>
                </a:schemeClr>
              </a:glow>
            </a:effectLst>
          </p:spPr>
          <p:txBody>
            <a:bodyPr lIns="80165" tIns="40083" rIns="80165" bIns="40083" anchor="ctr"/>
            <a:lstStyle/>
            <a:p>
              <a:pPr algn="ctr" eaLnBrk="0" hangingPunct="0"/>
              <a:r>
                <a:rPr lang="en-US" sz="950" b="1" dirty="0" smtClean="0">
                  <a:solidFill>
                    <a:schemeClr val="bg1"/>
                  </a:solidFill>
                  <a:latin typeface="Arial" pitchFamily="34" charset="0"/>
                  <a:cs typeface="Arial" pitchFamily="34" charset="0"/>
                </a:rPr>
                <a:t>155 chi </a:t>
              </a:r>
              <a:r>
                <a:rPr lang="en-US" sz="950" b="1" dirty="0" err="1" smtClean="0">
                  <a:solidFill>
                    <a:schemeClr val="bg1"/>
                  </a:solidFill>
                  <a:latin typeface="Arial" pitchFamily="34" charset="0"/>
                  <a:cs typeface="Arial" pitchFamily="34" charset="0"/>
                </a:rPr>
                <a:t>nhánh</a:t>
              </a:r>
              <a:endParaRPr lang="en-US" sz="950" b="1" dirty="0" smtClean="0">
                <a:solidFill>
                  <a:schemeClr val="bg1"/>
                </a:solidFill>
                <a:latin typeface="Arial" pitchFamily="34" charset="0"/>
                <a:cs typeface="Arial" pitchFamily="34" charset="0"/>
              </a:endParaRPr>
            </a:p>
            <a:p>
              <a:pPr algn="ctr" eaLnBrk="0" hangingPunct="0"/>
              <a:r>
                <a:rPr lang="en-US" sz="950" b="1" smtClean="0">
                  <a:solidFill>
                    <a:schemeClr val="bg1"/>
                  </a:solidFill>
                  <a:latin typeface="Arial" pitchFamily="34" charset="0"/>
                  <a:cs typeface="Arial" pitchFamily="34" charset="0"/>
                </a:rPr>
                <a:t>969 </a:t>
              </a:r>
              <a:r>
                <a:rPr lang="en-US" sz="950" b="1" dirty="0" err="1" smtClean="0">
                  <a:solidFill>
                    <a:schemeClr val="bg1"/>
                  </a:solidFill>
                  <a:latin typeface="Arial" pitchFamily="34" charset="0"/>
                  <a:cs typeface="Arial" pitchFamily="34" charset="0"/>
                </a:rPr>
                <a:t>phòng</a:t>
              </a:r>
              <a:r>
                <a:rPr lang="en-US" sz="950" b="1" dirty="0" smtClean="0">
                  <a:solidFill>
                    <a:schemeClr val="bg1"/>
                  </a:solidFill>
                  <a:latin typeface="Arial" pitchFamily="34" charset="0"/>
                  <a:cs typeface="Arial" pitchFamily="34" charset="0"/>
                </a:rPr>
                <a:t> </a:t>
              </a:r>
              <a:r>
                <a:rPr lang="en-US" sz="950" b="1" dirty="0" err="1" smtClean="0">
                  <a:solidFill>
                    <a:schemeClr val="bg1"/>
                  </a:solidFill>
                  <a:latin typeface="Arial" pitchFamily="34" charset="0"/>
                  <a:cs typeface="Arial" pitchFamily="34" charset="0"/>
                </a:rPr>
                <a:t>giao</a:t>
              </a:r>
              <a:r>
                <a:rPr lang="en-US" sz="950" b="1" dirty="0" smtClean="0">
                  <a:solidFill>
                    <a:schemeClr val="bg1"/>
                  </a:solidFill>
                  <a:latin typeface="Arial" pitchFamily="34" charset="0"/>
                  <a:cs typeface="Arial" pitchFamily="34" charset="0"/>
                </a:rPr>
                <a:t> </a:t>
              </a:r>
              <a:r>
                <a:rPr lang="en-US" sz="950" b="1" err="1" smtClean="0">
                  <a:solidFill>
                    <a:schemeClr val="bg1"/>
                  </a:solidFill>
                  <a:latin typeface="Arial" pitchFamily="34" charset="0"/>
                  <a:cs typeface="Arial" pitchFamily="34" charset="0"/>
                </a:rPr>
                <a:t>dịch</a:t>
              </a:r>
              <a:r>
                <a:rPr lang="en-US" sz="950" b="1" smtClean="0">
                  <a:solidFill>
                    <a:schemeClr val="bg1"/>
                  </a:solidFill>
                  <a:latin typeface="Arial" pitchFamily="34" charset="0"/>
                  <a:cs typeface="Arial" pitchFamily="34" charset="0"/>
                </a:rPr>
                <a:t> &amp; quỹ </a:t>
              </a:r>
              <a:r>
                <a:rPr lang="en-US" sz="950" b="1" err="1" smtClean="0">
                  <a:solidFill>
                    <a:schemeClr val="bg1"/>
                  </a:solidFill>
                  <a:latin typeface="Arial" pitchFamily="34" charset="0"/>
                  <a:cs typeface="Arial" pitchFamily="34" charset="0"/>
                </a:rPr>
                <a:t>tiết</a:t>
              </a:r>
              <a:r>
                <a:rPr lang="en-US" sz="950" b="1" smtClean="0">
                  <a:solidFill>
                    <a:schemeClr val="bg1"/>
                  </a:solidFill>
                  <a:latin typeface="Arial" pitchFamily="34" charset="0"/>
                  <a:cs typeface="Arial" pitchFamily="34" charset="0"/>
                </a:rPr>
                <a:t> kiệm</a:t>
              </a:r>
            </a:p>
            <a:p>
              <a:pPr algn="ctr" eaLnBrk="0" hangingPunct="0"/>
              <a:r>
                <a:rPr lang="en-US" sz="950" b="1" smtClean="0">
                  <a:solidFill>
                    <a:schemeClr val="bg1"/>
                  </a:solidFill>
                  <a:latin typeface="Arial" pitchFamily="34" charset="0"/>
                  <a:cs typeface="Arial" pitchFamily="34" charset="0"/>
                </a:rPr>
                <a:t>02 chi nhánh nước ngoài</a:t>
              </a:r>
              <a:endParaRPr lang="en-US" sz="950" b="1" dirty="0">
                <a:solidFill>
                  <a:schemeClr val="bg1"/>
                </a:solidFill>
                <a:latin typeface="Arial" pitchFamily="34" charset="0"/>
                <a:cs typeface="Arial" pitchFamily="34" charset="0"/>
              </a:endParaRPr>
            </a:p>
          </p:txBody>
        </p:sp>
        <p:sp>
          <p:nvSpPr>
            <p:cNvPr id="9" name="Rectangle 25"/>
            <p:cNvSpPr>
              <a:spLocks noChangeArrowheads="1"/>
            </p:cNvSpPr>
            <p:nvPr/>
          </p:nvSpPr>
          <p:spPr bwMode="auto">
            <a:xfrm>
              <a:off x="3266988" y="1700283"/>
              <a:ext cx="1154887" cy="685800"/>
            </a:xfrm>
            <a:prstGeom prst="rect">
              <a:avLst/>
            </a:prstGeom>
            <a:solidFill>
              <a:srgbClr val="C7EAFB"/>
            </a:solidFill>
            <a:ln w="9525">
              <a:solidFill>
                <a:srgbClr val="00588F"/>
              </a:solidFill>
              <a:miter lim="800000"/>
              <a:headEnd/>
              <a:tailEnd/>
            </a:ln>
            <a:effectLst>
              <a:glow rad="63500">
                <a:schemeClr val="accent2">
                  <a:satMod val="175000"/>
                  <a:alpha val="40000"/>
                </a:schemeClr>
              </a:glow>
            </a:effectLst>
          </p:spPr>
          <p:txBody>
            <a:bodyPr lIns="80165" tIns="40083" rIns="80165" bIns="40083" anchor="ctr"/>
            <a:lstStyle/>
            <a:p>
              <a:pPr algn="ctr" eaLnBrk="0" hangingPunct="0"/>
              <a:r>
                <a:rPr lang="en-US" sz="1000" b="1" dirty="0" smtClean="0">
                  <a:solidFill>
                    <a:srgbClr val="005993"/>
                  </a:solidFill>
                  <a:latin typeface="Arial" pitchFamily="34" charset="0"/>
                  <a:cs typeface="Arial" pitchFamily="34" charset="0"/>
                </a:rPr>
                <a:t>03 Văn </a:t>
              </a:r>
              <a:r>
                <a:rPr lang="en-US" sz="1000" b="1" dirty="0" err="1" smtClean="0">
                  <a:solidFill>
                    <a:srgbClr val="005993"/>
                  </a:solidFill>
                  <a:latin typeface="Arial" pitchFamily="34" charset="0"/>
                  <a:cs typeface="Arial" pitchFamily="34" charset="0"/>
                </a:rPr>
                <a:t>phòng</a:t>
              </a:r>
              <a:r>
                <a:rPr lang="en-US" sz="1000" b="1" dirty="0" smtClean="0">
                  <a:solidFill>
                    <a:srgbClr val="005993"/>
                  </a:solidFill>
                  <a:latin typeface="Arial" pitchFamily="34" charset="0"/>
                  <a:cs typeface="Arial" pitchFamily="34" charset="0"/>
                </a:rPr>
                <a:t> </a:t>
              </a:r>
            </a:p>
            <a:p>
              <a:pPr algn="ctr" eaLnBrk="0" hangingPunct="0"/>
              <a:r>
                <a:rPr lang="en-US" sz="1000" b="1" dirty="0" err="1" smtClean="0">
                  <a:solidFill>
                    <a:srgbClr val="005993"/>
                  </a:solidFill>
                  <a:latin typeface="Arial" pitchFamily="34" charset="0"/>
                  <a:cs typeface="Arial" pitchFamily="34" charset="0"/>
                </a:rPr>
                <a:t>đại</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diện</a:t>
              </a:r>
              <a:endParaRPr lang="en-US" sz="1000" b="1" dirty="0">
                <a:solidFill>
                  <a:srgbClr val="005993"/>
                </a:solidFill>
                <a:latin typeface="Arial" pitchFamily="34" charset="0"/>
                <a:cs typeface="Arial" pitchFamily="34" charset="0"/>
              </a:endParaRPr>
            </a:p>
          </p:txBody>
        </p:sp>
        <p:sp>
          <p:nvSpPr>
            <p:cNvPr id="10" name="Rectangle 26"/>
            <p:cNvSpPr>
              <a:spLocks noChangeArrowheads="1"/>
            </p:cNvSpPr>
            <p:nvPr/>
          </p:nvSpPr>
          <p:spPr bwMode="auto">
            <a:xfrm>
              <a:off x="234286" y="2462284"/>
              <a:ext cx="1181676" cy="609600"/>
            </a:xfrm>
            <a:prstGeom prst="rect">
              <a:avLst/>
            </a:prstGeom>
            <a:solidFill>
              <a:srgbClr val="0E84CD"/>
            </a:solidFill>
            <a:ln w="9525">
              <a:solidFill>
                <a:srgbClr val="00588F"/>
              </a:solidFill>
              <a:miter lim="800000"/>
              <a:headEnd/>
              <a:tailEnd/>
            </a:ln>
            <a:effectLst>
              <a:glow rad="63500">
                <a:schemeClr val="accent2">
                  <a:satMod val="175000"/>
                  <a:alpha val="40000"/>
                </a:schemeClr>
              </a:glow>
            </a:effectLst>
          </p:spPr>
          <p:txBody>
            <a:bodyPr lIns="80165" tIns="40083" rIns="80165" bIns="40083" anchor="ctr"/>
            <a:lstStyle/>
            <a:p>
              <a:pPr algn="ctr" eaLnBrk="0" hangingPunct="0"/>
              <a:r>
                <a:rPr lang="en-US" sz="1000" b="1" smtClean="0">
                  <a:solidFill>
                    <a:schemeClr val="bg1"/>
                  </a:solidFill>
                  <a:latin typeface="Arial" pitchFamily="34" charset="0"/>
                  <a:cs typeface="Arial" pitchFamily="34" charset="0"/>
                </a:rPr>
                <a:t>01 </a:t>
              </a:r>
              <a:r>
                <a:rPr lang="en-US" sz="1000" b="1" dirty="0" err="1" smtClean="0">
                  <a:solidFill>
                    <a:schemeClr val="bg1"/>
                  </a:solidFill>
                  <a:latin typeface="Arial" pitchFamily="34" charset="0"/>
                  <a:cs typeface="Arial" pitchFamily="34" charset="0"/>
                </a:rPr>
                <a:t>Công</a:t>
              </a:r>
              <a:r>
                <a:rPr lang="en-US" sz="1000" b="1" dirty="0" smtClean="0">
                  <a:solidFill>
                    <a:schemeClr val="bg1"/>
                  </a:solidFill>
                  <a:latin typeface="Arial" pitchFamily="34" charset="0"/>
                  <a:cs typeface="Arial" pitchFamily="34" charset="0"/>
                </a:rPr>
                <a:t> </a:t>
              </a:r>
              <a:r>
                <a:rPr lang="en-US" sz="1000" b="1" dirty="0" err="1" smtClean="0">
                  <a:solidFill>
                    <a:schemeClr val="bg1"/>
                  </a:solidFill>
                  <a:latin typeface="Arial" pitchFamily="34" charset="0"/>
                  <a:cs typeface="Arial" pitchFamily="34" charset="0"/>
                </a:rPr>
                <a:t>ty</a:t>
              </a:r>
              <a:r>
                <a:rPr lang="en-US" sz="1000" b="1" dirty="0" smtClean="0">
                  <a:solidFill>
                    <a:schemeClr val="bg1"/>
                  </a:solidFill>
                  <a:latin typeface="Arial" pitchFamily="34" charset="0"/>
                  <a:cs typeface="Arial" pitchFamily="34" charset="0"/>
                </a:rPr>
                <a:t> </a:t>
              </a:r>
            </a:p>
            <a:p>
              <a:pPr algn="ctr" eaLnBrk="0" hangingPunct="0"/>
              <a:r>
                <a:rPr lang="en-US" sz="1000" b="1" dirty="0" err="1" smtClean="0">
                  <a:solidFill>
                    <a:schemeClr val="bg1"/>
                  </a:solidFill>
                  <a:latin typeface="Arial" pitchFamily="34" charset="0"/>
                  <a:cs typeface="Arial" pitchFamily="34" charset="0"/>
                </a:rPr>
                <a:t>liên</a:t>
              </a:r>
              <a:r>
                <a:rPr lang="en-US" sz="1000" b="1" dirty="0" smtClean="0">
                  <a:solidFill>
                    <a:schemeClr val="bg1"/>
                  </a:solidFill>
                  <a:latin typeface="Arial" pitchFamily="34" charset="0"/>
                  <a:cs typeface="Arial" pitchFamily="34" charset="0"/>
                </a:rPr>
                <a:t> </a:t>
              </a:r>
              <a:r>
                <a:rPr lang="en-US" sz="1000" b="1" dirty="0" err="1" smtClean="0">
                  <a:solidFill>
                    <a:schemeClr val="bg1"/>
                  </a:solidFill>
                  <a:latin typeface="Arial" pitchFamily="34" charset="0"/>
                  <a:cs typeface="Arial" pitchFamily="34" charset="0"/>
                </a:rPr>
                <a:t>doanh</a:t>
              </a:r>
              <a:endParaRPr lang="en-US" sz="1000" b="1" dirty="0">
                <a:solidFill>
                  <a:schemeClr val="bg1"/>
                </a:solidFill>
                <a:latin typeface="Arial" pitchFamily="34" charset="0"/>
                <a:cs typeface="Arial" pitchFamily="34" charset="0"/>
              </a:endParaRPr>
            </a:p>
          </p:txBody>
        </p:sp>
        <p:sp>
          <p:nvSpPr>
            <p:cNvPr id="11" name="Rectangle 27"/>
            <p:cNvSpPr>
              <a:spLocks noChangeArrowheads="1"/>
            </p:cNvSpPr>
            <p:nvPr/>
          </p:nvSpPr>
          <p:spPr bwMode="auto">
            <a:xfrm>
              <a:off x="1542196" y="2474160"/>
              <a:ext cx="1594080" cy="609600"/>
            </a:xfrm>
            <a:prstGeom prst="rect">
              <a:avLst/>
            </a:prstGeom>
            <a:solidFill>
              <a:srgbClr val="74D3F7"/>
            </a:solidFill>
            <a:ln w="9525">
              <a:solidFill>
                <a:srgbClr val="00588F"/>
              </a:solidFill>
              <a:miter lim="800000"/>
              <a:headEnd/>
              <a:tailEnd/>
            </a:ln>
            <a:effectLst>
              <a:glow rad="63500">
                <a:schemeClr val="accent2">
                  <a:satMod val="175000"/>
                  <a:alpha val="40000"/>
                </a:schemeClr>
              </a:glow>
            </a:effectLst>
          </p:spPr>
          <p:txBody>
            <a:bodyPr lIns="80165" tIns="40083" rIns="80165" bIns="40083" anchor="ctr"/>
            <a:lstStyle/>
            <a:p>
              <a:pPr algn="ctr" eaLnBrk="0" hangingPunct="0"/>
              <a:r>
                <a:rPr lang="en-US" sz="1000" b="1" smtClean="0">
                  <a:solidFill>
                    <a:schemeClr val="bg1"/>
                  </a:solidFill>
                  <a:latin typeface="Arial" pitchFamily="34" charset="0"/>
                  <a:cs typeface="Arial" pitchFamily="34" charset="0"/>
                </a:rPr>
                <a:t>07 Công </a:t>
              </a:r>
              <a:r>
                <a:rPr lang="en-US" sz="1000" b="1" err="1" smtClean="0">
                  <a:solidFill>
                    <a:schemeClr val="bg1"/>
                  </a:solidFill>
                  <a:latin typeface="Arial" pitchFamily="34" charset="0"/>
                  <a:cs typeface="Arial" pitchFamily="34" charset="0"/>
                </a:rPr>
                <a:t>ty</a:t>
              </a:r>
              <a:r>
                <a:rPr lang="en-US" sz="1000" b="1" smtClean="0">
                  <a:solidFill>
                    <a:schemeClr val="bg1"/>
                  </a:solidFill>
                  <a:latin typeface="Arial" pitchFamily="34" charset="0"/>
                  <a:cs typeface="Arial" pitchFamily="34" charset="0"/>
                </a:rPr>
                <a:t> con </a:t>
              </a:r>
              <a:endParaRPr lang="en-US" sz="1000" b="1">
                <a:solidFill>
                  <a:schemeClr val="bg1"/>
                </a:solidFill>
                <a:latin typeface="Arial" pitchFamily="34" charset="0"/>
                <a:cs typeface="Arial" pitchFamily="34" charset="0"/>
              </a:endParaRPr>
            </a:p>
            <a:p>
              <a:pPr algn="ctr" eaLnBrk="0" hangingPunct="0"/>
              <a:r>
                <a:rPr lang="en-US" sz="1000" b="1" smtClean="0">
                  <a:solidFill>
                    <a:schemeClr val="bg1"/>
                  </a:solidFill>
                  <a:latin typeface="Arial" pitchFamily="34" charset="0"/>
                  <a:cs typeface="Arial" pitchFamily="34" charset="0"/>
                </a:rPr>
                <a:t>01 Ngân hàng con</a:t>
              </a:r>
              <a:endParaRPr lang="en-US" sz="1000" b="1" dirty="0">
                <a:solidFill>
                  <a:schemeClr val="bg1"/>
                </a:solidFill>
                <a:latin typeface="Arial" pitchFamily="34" charset="0"/>
                <a:cs typeface="Arial" pitchFamily="34" charset="0"/>
              </a:endParaRPr>
            </a:p>
          </p:txBody>
        </p:sp>
        <p:sp>
          <p:nvSpPr>
            <p:cNvPr id="12" name="Rectangle 28"/>
            <p:cNvSpPr>
              <a:spLocks noChangeArrowheads="1"/>
            </p:cNvSpPr>
            <p:nvPr/>
          </p:nvSpPr>
          <p:spPr bwMode="auto">
            <a:xfrm>
              <a:off x="3266988" y="2474159"/>
              <a:ext cx="1154888" cy="609600"/>
            </a:xfrm>
            <a:prstGeom prst="rect">
              <a:avLst/>
            </a:prstGeom>
            <a:solidFill>
              <a:srgbClr val="C7EAFB"/>
            </a:solidFill>
            <a:ln w="9525">
              <a:solidFill>
                <a:srgbClr val="00588F"/>
              </a:solidFill>
              <a:miter lim="800000"/>
              <a:headEnd/>
              <a:tailEnd/>
            </a:ln>
            <a:effectLst>
              <a:glow rad="63500">
                <a:schemeClr val="accent2">
                  <a:satMod val="175000"/>
                  <a:alpha val="40000"/>
                </a:schemeClr>
              </a:glow>
            </a:effectLst>
          </p:spPr>
          <p:txBody>
            <a:bodyPr lIns="80165" tIns="40083" rIns="80165" bIns="40083" anchor="ctr"/>
            <a:lstStyle/>
            <a:p>
              <a:pPr algn="ctr" eaLnBrk="0" hangingPunct="0"/>
              <a:r>
                <a:rPr lang="en-US" sz="1000" b="1" smtClean="0">
                  <a:solidFill>
                    <a:srgbClr val="005993"/>
                  </a:solidFill>
                  <a:latin typeface="Arial" pitchFamily="34" charset="0"/>
                  <a:cs typeface="Arial" pitchFamily="34" charset="0"/>
                </a:rPr>
                <a:t>09 </a:t>
              </a:r>
              <a:r>
                <a:rPr lang="en-US" sz="1000" b="1" dirty="0" err="1" smtClean="0">
                  <a:solidFill>
                    <a:srgbClr val="005993"/>
                  </a:solidFill>
                  <a:latin typeface="Arial" pitchFamily="34" charset="0"/>
                  <a:cs typeface="Arial" pitchFamily="34" charset="0"/>
                </a:rPr>
                <a:t>Đơn</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vị</a:t>
              </a:r>
              <a:r>
                <a:rPr lang="en-US" sz="1000" b="1" dirty="0" smtClean="0">
                  <a:solidFill>
                    <a:srgbClr val="005993"/>
                  </a:solidFill>
                  <a:latin typeface="Arial" pitchFamily="34" charset="0"/>
                  <a:cs typeface="Arial" pitchFamily="34" charset="0"/>
                </a:rPr>
                <a:t> </a:t>
              </a:r>
            </a:p>
            <a:p>
              <a:pPr algn="ctr" eaLnBrk="0" hangingPunct="0"/>
              <a:r>
                <a:rPr lang="en-US" sz="1000" b="1" dirty="0" err="1" smtClean="0">
                  <a:solidFill>
                    <a:srgbClr val="005993"/>
                  </a:solidFill>
                  <a:latin typeface="Arial" pitchFamily="34" charset="0"/>
                  <a:cs typeface="Arial" pitchFamily="34" charset="0"/>
                </a:rPr>
                <a:t>sự</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nghiệp</a:t>
              </a:r>
              <a:endParaRPr lang="en-US" sz="1000" b="1" dirty="0">
                <a:solidFill>
                  <a:srgbClr val="005993"/>
                </a:solidFill>
                <a:latin typeface="Arial" pitchFamily="34" charset="0"/>
                <a:cs typeface="Arial" pitchFamily="34" charset="0"/>
              </a:endParaRPr>
            </a:p>
          </p:txBody>
        </p:sp>
        <p:sp>
          <p:nvSpPr>
            <p:cNvPr id="13" name="Rectangle 12"/>
            <p:cNvSpPr/>
            <p:nvPr/>
          </p:nvSpPr>
          <p:spPr>
            <a:xfrm>
              <a:off x="609599" y="1174845"/>
              <a:ext cx="3498377" cy="381000"/>
            </a:xfrm>
            <a:prstGeom prst="rect">
              <a:avLst/>
            </a:prstGeom>
            <a:solidFill>
              <a:srgbClr val="00588F"/>
            </a:solidFill>
            <a:ln>
              <a:solidFill>
                <a:srgbClr val="0058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latin typeface="Arial" pitchFamily="34" charset="0"/>
                  <a:cs typeface="Arial" pitchFamily="34" charset="0"/>
                </a:rPr>
                <a:t>Hiện</a:t>
              </a:r>
              <a:r>
                <a:rPr lang="en-US" dirty="0" smtClean="0">
                  <a:solidFill>
                    <a:schemeClr val="bg1"/>
                  </a:solidFill>
                  <a:latin typeface="Arial" pitchFamily="34" charset="0"/>
                  <a:cs typeface="Arial" pitchFamily="34" charset="0"/>
                </a:rPr>
                <a:t> </a:t>
              </a:r>
              <a:r>
                <a:rPr lang="en-US" dirty="0" err="1" smtClean="0">
                  <a:solidFill>
                    <a:schemeClr val="bg1"/>
                  </a:solidFill>
                  <a:latin typeface="Arial" pitchFamily="34" charset="0"/>
                  <a:cs typeface="Arial" pitchFamily="34" charset="0"/>
                </a:rPr>
                <a:t>tại</a:t>
              </a:r>
              <a:endParaRPr lang="en-US" dirty="0">
                <a:solidFill>
                  <a:schemeClr val="bg1"/>
                </a:solidFill>
                <a:latin typeface="Arial" pitchFamily="34" charset="0"/>
                <a:cs typeface="Arial" pitchFamily="34" charset="0"/>
              </a:endParaRPr>
            </a:p>
          </p:txBody>
        </p:sp>
        <p:grpSp>
          <p:nvGrpSpPr>
            <p:cNvPr id="14" name="Group 16"/>
            <p:cNvGrpSpPr/>
            <p:nvPr/>
          </p:nvGrpSpPr>
          <p:grpSpPr>
            <a:xfrm>
              <a:off x="762000" y="2043183"/>
              <a:ext cx="7579348" cy="4570542"/>
              <a:chOff x="317010" y="1503863"/>
              <a:chExt cx="7998265" cy="4943586"/>
            </a:xfrm>
          </p:grpSpPr>
          <p:sp>
            <p:nvSpPr>
              <p:cNvPr id="16" name="Shape 15"/>
              <p:cNvSpPr/>
              <p:nvPr/>
            </p:nvSpPr>
            <p:spPr>
              <a:xfrm>
                <a:off x="317010" y="1503863"/>
                <a:ext cx="7998265" cy="3995763"/>
              </a:xfrm>
              <a:prstGeom prst="swooshArrow">
                <a:avLst>
                  <a:gd name="adj1" fmla="val 33885"/>
                  <a:gd name="adj2" fmla="val 23774"/>
                </a:avLst>
              </a:prstGeom>
              <a:solidFill>
                <a:srgbClr val="00588F"/>
              </a:solidFill>
              <a:ln>
                <a:solidFill>
                  <a:srgbClr val="00588F"/>
                </a:solidFill>
              </a:ln>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7" name="Oval 16"/>
              <p:cNvSpPr/>
              <p:nvPr/>
            </p:nvSpPr>
            <p:spPr>
              <a:xfrm>
                <a:off x="2166478" y="3885103"/>
                <a:ext cx="189138" cy="189138"/>
              </a:xfrm>
              <a:prstGeom prst="ellipse">
                <a:avLst/>
              </a:prstGeom>
              <a:solidFill>
                <a:srgbClr val="D71249"/>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Freeform 17"/>
              <p:cNvSpPr/>
              <p:nvPr/>
            </p:nvSpPr>
            <p:spPr>
              <a:xfrm>
                <a:off x="2261047" y="3991822"/>
                <a:ext cx="2989073" cy="2455627"/>
              </a:xfrm>
              <a:custGeom>
                <a:avLst/>
                <a:gdLst>
                  <a:gd name="connsiteX0" fmla="*/ 0 w 1366978"/>
                  <a:gd name="connsiteY0" fmla="*/ 0 h 1313967"/>
                  <a:gd name="connsiteX1" fmla="*/ 1366978 w 1366978"/>
                  <a:gd name="connsiteY1" fmla="*/ 0 h 1313967"/>
                  <a:gd name="connsiteX2" fmla="*/ 1366978 w 1366978"/>
                  <a:gd name="connsiteY2" fmla="*/ 1313967 h 1313967"/>
                  <a:gd name="connsiteX3" fmla="*/ 0 w 1366978"/>
                  <a:gd name="connsiteY3" fmla="*/ 1313967 h 1313967"/>
                  <a:gd name="connsiteX4" fmla="*/ 0 w 1366978"/>
                  <a:gd name="connsiteY4" fmla="*/ 0 h 1313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6978" h="1313967">
                    <a:moveTo>
                      <a:pt x="0" y="0"/>
                    </a:moveTo>
                    <a:lnTo>
                      <a:pt x="1366978" y="0"/>
                    </a:lnTo>
                    <a:lnTo>
                      <a:pt x="1366978" y="1313967"/>
                    </a:lnTo>
                    <a:lnTo>
                      <a:pt x="0" y="1313967"/>
                    </a:lnTo>
                    <a:lnTo>
                      <a:pt x="0" y="0"/>
                    </a:lnTo>
                    <a:close/>
                  </a:path>
                </a:pathLst>
              </a:custGeom>
              <a:solidFill>
                <a:srgbClr val="E4EDF8"/>
              </a:solidFill>
              <a:ln>
                <a:solidFill>
                  <a:srgbClr val="00588F"/>
                </a:solidFill>
              </a:ln>
            </p:spPr>
            <p:style>
              <a:lnRef idx="2">
                <a:schemeClr val="accent1"/>
              </a:lnRef>
              <a:fillRef idx="1">
                <a:schemeClr val="lt1"/>
              </a:fillRef>
              <a:effectRef idx="0">
                <a:schemeClr val="accent1"/>
              </a:effectRef>
              <a:fontRef idx="minor">
                <a:schemeClr val="tx1">
                  <a:hueOff val="0"/>
                  <a:satOff val="0"/>
                  <a:lumOff val="0"/>
                  <a:alphaOff val="0"/>
                </a:schemeClr>
              </a:fontRef>
            </p:style>
            <p:txBody>
              <a:bodyPr spcFirstLastPara="0" vert="horz" wrap="square" lIns="91440" tIns="0" rIns="91440" bIns="0" numCol="1" spcCol="1270" anchor="ctr" anchorCtr="0">
                <a:noAutofit/>
              </a:bodyPr>
              <a:lstStyle/>
              <a:p>
                <a:pPr marL="119063" indent="-119063" algn="just" defTabSz="488950">
                  <a:buFont typeface="Arial" pitchFamily="34" charset="0"/>
                  <a:buChar char="•"/>
                </a:pPr>
                <a:r>
                  <a:rPr lang="en-US" sz="1200" smtClean="0">
                    <a:solidFill>
                      <a:srgbClr val="005993"/>
                    </a:solidFill>
                    <a:latin typeface="Arial" pitchFamily="34" charset="0"/>
                    <a:cs typeface="Arial" pitchFamily="34" charset="0"/>
                  </a:rPr>
                  <a:t>Mở chi </a:t>
                </a:r>
                <a:r>
                  <a:rPr lang="en-US" sz="1200" dirty="0" err="1" smtClean="0">
                    <a:solidFill>
                      <a:srgbClr val="005993"/>
                    </a:solidFill>
                    <a:latin typeface="Arial" pitchFamily="34" charset="0"/>
                    <a:cs typeface="Arial" pitchFamily="34" charset="0"/>
                  </a:rPr>
                  <a:t>nhánh</a:t>
                </a:r>
                <a:r>
                  <a:rPr lang="en-US" sz="1200" dirty="0" smtClean="0">
                    <a:solidFill>
                      <a:srgbClr val="005993"/>
                    </a:solidFill>
                    <a:latin typeface="Arial" pitchFamily="34" charset="0"/>
                    <a:cs typeface="Arial" pitchFamily="34" charset="0"/>
                  </a:rPr>
                  <a:t> (CN) </a:t>
                </a:r>
                <a:r>
                  <a:rPr lang="en-US" sz="1200" err="1" smtClean="0">
                    <a:solidFill>
                      <a:srgbClr val="005993"/>
                    </a:solidFill>
                    <a:latin typeface="Arial" pitchFamily="34" charset="0"/>
                    <a:cs typeface="Arial" pitchFamily="34" charset="0"/>
                  </a:rPr>
                  <a:t>tại</a:t>
                </a:r>
                <a:r>
                  <a:rPr lang="en-US" sz="1200" smtClean="0">
                    <a:solidFill>
                      <a:srgbClr val="005993"/>
                    </a:solidFill>
                    <a:latin typeface="Arial" pitchFamily="34" charset="0"/>
                    <a:cs typeface="Arial" pitchFamily="34" charset="0"/>
                  </a:rPr>
                  <a:t> Frankfurt: </a:t>
                </a:r>
                <a:r>
                  <a:rPr lang="en-US" sz="1200" dirty="0" err="1" smtClean="0">
                    <a:solidFill>
                      <a:srgbClr val="005993"/>
                    </a:solidFill>
                    <a:latin typeface="Arial" pitchFamily="34" charset="0"/>
                    <a:cs typeface="Arial" pitchFamily="34" charset="0"/>
                  </a:rPr>
                  <a:t>tháng</a:t>
                </a:r>
                <a:r>
                  <a:rPr lang="en-US" sz="1200" dirty="0" smtClean="0">
                    <a:solidFill>
                      <a:srgbClr val="005993"/>
                    </a:solidFill>
                    <a:latin typeface="Arial" pitchFamily="34" charset="0"/>
                    <a:cs typeface="Arial" pitchFamily="34" charset="0"/>
                  </a:rPr>
                  <a:t> 9/2011</a:t>
                </a:r>
              </a:p>
              <a:p>
                <a:pPr marL="119063" indent="-119063" algn="just" defTabSz="488950">
                  <a:buFont typeface="Arial" pitchFamily="34" charset="0"/>
                  <a:buChar char="•"/>
                </a:pPr>
                <a:r>
                  <a:rPr lang="en-US" sz="1200">
                    <a:solidFill>
                      <a:srgbClr val="005993"/>
                    </a:solidFill>
                    <a:latin typeface="Arial" pitchFamily="34" charset="0"/>
                    <a:cs typeface="Arial" pitchFamily="34" charset="0"/>
                  </a:rPr>
                  <a:t>Mở CN </a:t>
                </a:r>
                <a:r>
                  <a:rPr lang="en-US" sz="1200" err="1" smtClean="0">
                    <a:solidFill>
                      <a:srgbClr val="005993"/>
                    </a:solidFill>
                    <a:latin typeface="Arial" pitchFamily="34" charset="0"/>
                    <a:cs typeface="Arial" pitchFamily="34" charset="0"/>
                  </a:rPr>
                  <a:t>tại</a:t>
                </a:r>
                <a:r>
                  <a:rPr lang="en-US" sz="1200" smtClean="0">
                    <a:solidFill>
                      <a:srgbClr val="005993"/>
                    </a:solidFill>
                    <a:latin typeface="Arial" pitchFamily="34" charset="0"/>
                    <a:cs typeface="Arial" pitchFamily="34" charset="0"/>
                  </a:rPr>
                  <a:t> Lào:  </a:t>
                </a:r>
                <a:r>
                  <a:rPr lang="en-US" sz="1200" dirty="0" err="1" smtClean="0">
                    <a:solidFill>
                      <a:srgbClr val="005993"/>
                    </a:solidFill>
                    <a:latin typeface="Arial" pitchFamily="34" charset="0"/>
                    <a:cs typeface="Arial" pitchFamily="34" charset="0"/>
                  </a:rPr>
                  <a:t>tháng</a:t>
                </a:r>
                <a:r>
                  <a:rPr lang="en-US" sz="1200" dirty="0" smtClean="0">
                    <a:solidFill>
                      <a:srgbClr val="005993"/>
                    </a:solidFill>
                    <a:latin typeface="Arial" pitchFamily="34" charset="0"/>
                    <a:cs typeface="Arial" pitchFamily="34" charset="0"/>
                  </a:rPr>
                  <a:t> 2/2012</a:t>
                </a:r>
              </a:p>
              <a:p>
                <a:pPr marL="119063" indent="-119063" algn="just" defTabSz="488950">
                  <a:buFont typeface="Arial" pitchFamily="34" charset="0"/>
                  <a:buChar char="•"/>
                </a:pPr>
                <a:r>
                  <a:rPr lang="en-US" sz="1200">
                    <a:solidFill>
                      <a:srgbClr val="005993"/>
                    </a:solidFill>
                    <a:latin typeface="Arial" pitchFamily="34" charset="0"/>
                    <a:cs typeface="Arial" pitchFamily="34" charset="0"/>
                  </a:rPr>
                  <a:t>Mở CN </a:t>
                </a:r>
                <a:r>
                  <a:rPr lang="en-US" sz="1200" err="1" smtClean="0">
                    <a:solidFill>
                      <a:srgbClr val="005993"/>
                    </a:solidFill>
                    <a:latin typeface="Arial" pitchFamily="34" charset="0"/>
                    <a:cs typeface="Arial" pitchFamily="34" charset="0"/>
                  </a:rPr>
                  <a:t>tại</a:t>
                </a:r>
                <a:r>
                  <a:rPr lang="en-US" sz="1200" smtClean="0">
                    <a:solidFill>
                      <a:srgbClr val="005993"/>
                    </a:solidFill>
                    <a:latin typeface="Arial" pitchFamily="34" charset="0"/>
                    <a:cs typeface="Arial" pitchFamily="34" charset="0"/>
                  </a:rPr>
                  <a:t> Berlin: </a:t>
                </a:r>
                <a:r>
                  <a:rPr lang="en-US" sz="1200" dirty="0" err="1" smtClean="0">
                    <a:solidFill>
                      <a:srgbClr val="005993"/>
                    </a:solidFill>
                    <a:latin typeface="Arial" pitchFamily="34" charset="0"/>
                    <a:cs typeface="Arial" pitchFamily="34" charset="0"/>
                  </a:rPr>
                  <a:t>tháng</a:t>
                </a:r>
                <a:r>
                  <a:rPr lang="en-US" sz="1200" dirty="0" smtClean="0">
                    <a:solidFill>
                      <a:srgbClr val="005993"/>
                    </a:solidFill>
                    <a:latin typeface="Arial" pitchFamily="34" charset="0"/>
                    <a:cs typeface="Arial" pitchFamily="34" charset="0"/>
                  </a:rPr>
                  <a:t> 5/2012</a:t>
                </a:r>
              </a:p>
              <a:p>
                <a:pPr marL="119063" indent="-119063" algn="just" defTabSz="488950">
                  <a:buFont typeface="Arial" pitchFamily="34" charset="0"/>
                  <a:buChar char="•"/>
                </a:pPr>
                <a:r>
                  <a:rPr lang="en-US" sz="1200">
                    <a:solidFill>
                      <a:srgbClr val="005993"/>
                    </a:solidFill>
                    <a:latin typeface="Arial" pitchFamily="34" charset="0"/>
                    <a:cs typeface="Arial" pitchFamily="34" charset="0"/>
                  </a:rPr>
                  <a:t>Mở </a:t>
                </a:r>
                <a:r>
                  <a:rPr lang="en-US" sz="1200" smtClean="0">
                    <a:solidFill>
                      <a:srgbClr val="005993"/>
                    </a:solidFill>
                    <a:latin typeface="Arial" pitchFamily="34" charset="0"/>
                    <a:cs typeface="Arial" pitchFamily="34" charset="0"/>
                  </a:rPr>
                  <a:t>VPĐD tại Myanmar: n</a:t>
                </a:r>
                <a:r>
                  <a:rPr lang="vi-VN" sz="1200" smtClean="0">
                    <a:solidFill>
                      <a:srgbClr val="005993"/>
                    </a:solidFill>
                    <a:latin typeface="Arial" pitchFamily="34" charset="0"/>
                    <a:cs typeface="Arial" pitchFamily="34" charset="0"/>
                  </a:rPr>
                  <a:t>ă</a:t>
                </a:r>
                <a:r>
                  <a:rPr lang="en-US" sz="1200" dirty="0" smtClean="0">
                    <a:solidFill>
                      <a:srgbClr val="005993"/>
                    </a:solidFill>
                    <a:latin typeface="Arial" pitchFamily="34" charset="0"/>
                    <a:cs typeface="Arial" pitchFamily="34" charset="0"/>
                  </a:rPr>
                  <a:t>m 2013.</a:t>
                </a:r>
              </a:p>
              <a:p>
                <a:pPr marL="119063" lvl="0" indent="-119063" algn="just" defTabSz="488950">
                  <a:buFont typeface="Arial" pitchFamily="34" charset="0"/>
                  <a:buChar char="•"/>
                </a:pPr>
                <a:r>
                  <a:rPr lang="en-US" sz="1200" dirty="0" err="1" smtClean="0">
                    <a:solidFill>
                      <a:srgbClr val="005993"/>
                    </a:solidFill>
                    <a:latin typeface="Arial" pitchFamily="34" charset="0"/>
                    <a:cs typeface="Arial" pitchFamily="34" charset="0"/>
                  </a:rPr>
                  <a:t>Nâng</a:t>
                </a:r>
                <a:r>
                  <a:rPr lang="en-US" sz="1200" dirty="0" smtClean="0">
                    <a:solidFill>
                      <a:srgbClr val="005993"/>
                    </a:solidFill>
                    <a:latin typeface="Arial" pitchFamily="34" charset="0"/>
                    <a:cs typeface="Arial" pitchFamily="34" charset="0"/>
                  </a:rPr>
                  <a:t> </a:t>
                </a:r>
                <a:r>
                  <a:rPr lang="en-US" sz="1200" dirty="0" err="1" smtClean="0">
                    <a:solidFill>
                      <a:srgbClr val="005993"/>
                    </a:solidFill>
                    <a:latin typeface="Arial" pitchFamily="34" charset="0"/>
                    <a:cs typeface="Arial" pitchFamily="34" charset="0"/>
                  </a:rPr>
                  <a:t>cấp</a:t>
                </a:r>
                <a:r>
                  <a:rPr lang="en-US" sz="1200" dirty="0" smtClean="0">
                    <a:solidFill>
                      <a:srgbClr val="005993"/>
                    </a:solidFill>
                    <a:latin typeface="Arial" pitchFamily="34" charset="0"/>
                    <a:cs typeface="Arial" pitchFamily="34" charset="0"/>
                  </a:rPr>
                  <a:t> CN </a:t>
                </a:r>
                <a:r>
                  <a:rPr lang="en-US" sz="1200" dirty="0" err="1" smtClean="0">
                    <a:solidFill>
                      <a:srgbClr val="005993"/>
                    </a:solidFill>
                    <a:latin typeface="Arial" pitchFamily="34" charset="0"/>
                    <a:cs typeface="Arial" pitchFamily="34" charset="0"/>
                  </a:rPr>
                  <a:t>Lào</a:t>
                </a:r>
                <a:r>
                  <a:rPr lang="en-US" sz="1200" dirty="0" smtClean="0">
                    <a:solidFill>
                      <a:srgbClr val="005993"/>
                    </a:solidFill>
                    <a:latin typeface="Arial" pitchFamily="34" charset="0"/>
                    <a:cs typeface="Arial" pitchFamily="34" charset="0"/>
                  </a:rPr>
                  <a:t> </a:t>
                </a:r>
                <a:r>
                  <a:rPr lang="en-US" sz="1200" dirty="0" err="1" smtClean="0">
                    <a:solidFill>
                      <a:srgbClr val="005993"/>
                    </a:solidFill>
                    <a:latin typeface="Arial" pitchFamily="34" charset="0"/>
                    <a:cs typeface="Arial" pitchFamily="34" charset="0"/>
                  </a:rPr>
                  <a:t>thành</a:t>
                </a:r>
                <a:r>
                  <a:rPr lang="en-US" sz="1200" dirty="0" smtClean="0">
                    <a:solidFill>
                      <a:srgbClr val="005993"/>
                    </a:solidFill>
                    <a:latin typeface="Arial" pitchFamily="34" charset="0"/>
                    <a:cs typeface="Arial" pitchFamily="34" charset="0"/>
                  </a:rPr>
                  <a:t> </a:t>
                </a:r>
                <a:r>
                  <a:rPr lang="en-US" sz="1200" dirty="0" err="1" smtClean="0">
                    <a:solidFill>
                      <a:srgbClr val="005993"/>
                    </a:solidFill>
                    <a:latin typeface="Arial" pitchFamily="34" charset="0"/>
                    <a:cs typeface="Arial" pitchFamily="34" charset="0"/>
                  </a:rPr>
                  <a:t>Ngân</a:t>
                </a:r>
                <a:r>
                  <a:rPr lang="en-US" sz="1200" dirty="0" smtClean="0">
                    <a:solidFill>
                      <a:srgbClr val="005993"/>
                    </a:solidFill>
                    <a:latin typeface="Arial" pitchFamily="34" charset="0"/>
                    <a:cs typeface="Arial" pitchFamily="34" charset="0"/>
                  </a:rPr>
                  <a:t> </a:t>
                </a:r>
                <a:r>
                  <a:rPr lang="en-US" sz="1200" err="1" smtClean="0">
                    <a:solidFill>
                      <a:srgbClr val="005993"/>
                    </a:solidFill>
                    <a:latin typeface="Arial" pitchFamily="34" charset="0"/>
                    <a:cs typeface="Arial" pitchFamily="34" charset="0"/>
                  </a:rPr>
                  <a:t>hàng</a:t>
                </a:r>
                <a:r>
                  <a:rPr lang="en-US" sz="1200" smtClean="0">
                    <a:solidFill>
                      <a:srgbClr val="005993"/>
                    </a:solidFill>
                    <a:latin typeface="Arial" pitchFamily="34" charset="0"/>
                    <a:cs typeface="Arial" pitchFamily="34" charset="0"/>
                  </a:rPr>
                  <a:t> con</a:t>
                </a:r>
                <a:r>
                  <a:rPr lang="en-US" sz="1200" i="1" smtClean="0">
                    <a:solidFill>
                      <a:srgbClr val="005993"/>
                    </a:solidFill>
                    <a:latin typeface="Arial" pitchFamily="34" charset="0"/>
                    <a:cs typeface="Arial" pitchFamily="34" charset="0"/>
                  </a:rPr>
                  <a:t>: </a:t>
                </a:r>
                <a:r>
                  <a:rPr lang="en-US" sz="1200" smtClean="0">
                    <a:solidFill>
                      <a:srgbClr val="005993"/>
                    </a:solidFill>
                    <a:latin typeface="Arial" pitchFamily="34" charset="0"/>
                    <a:cs typeface="Arial" pitchFamily="34" charset="0"/>
                  </a:rPr>
                  <a:t>tháng 8/2015</a:t>
                </a:r>
              </a:p>
              <a:p>
                <a:pPr marL="119063" indent="-119063" algn="just" defTabSz="488950">
                  <a:buFont typeface="Arial" pitchFamily="34" charset="0"/>
                  <a:buChar char="•"/>
                </a:pPr>
                <a:r>
                  <a:rPr lang="en-US" sz="1200">
                    <a:solidFill>
                      <a:srgbClr val="005993"/>
                    </a:solidFill>
                    <a:latin typeface="Arial" pitchFamily="34" charset="0"/>
                    <a:cs typeface="Arial" pitchFamily="34" charset="0"/>
                  </a:rPr>
                  <a:t>Nâng cấp  PGD Champasak</a:t>
                </a:r>
                <a:r>
                  <a:rPr lang="en-US" sz="1200" smtClean="0">
                    <a:solidFill>
                      <a:srgbClr val="005993"/>
                    </a:solidFill>
                    <a:latin typeface="Arial" pitchFamily="34" charset="0"/>
                    <a:cs typeface="Arial" pitchFamily="34" charset="0"/>
                  </a:rPr>
                  <a:t> của VietinBank Lào  </a:t>
                </a:r>
                <a:r>
                  <a:rPr lang="en-US" sz="1200">
                    <a:solidFill>
                      <a:srgbClr val="005993"/>
                    </a:solidFill>
                    <a:latin typeface="Arial" pitchFamily="34" charset="0"/>
                    <a:cs typeface="Arial" pitchFamily="34" charset="0"/>
                  </a:rPr>
                  <a:t>thành </a:t>
                </a:r>
                <a:r>
                  <a:rPr lang="en-US" sz="1200" smtClean="0">
                    <a:solidFill>
                      <a:srgbClr val="005993"/>
                    </a:solidFill>
                    <a:latin typeface="Arial" pitchFamily="34" charset="0"/>
                    <a:cs typeface="Arial" pitchFamily="34" charset="0"/>
                  </a:rPr>
                  <a:t>CN: tháng 9/2016</a:t>
                </a:r>
              </a:p>
              <a:p>
                <a:pPr marL="119063" indent="-119063" algn="just" defTabSz="488950">
                  <a:buFont typeface="Arial" pitchFamily="34" charset="0"/>
                  <a:buChar char="•"/>
                </a:pPr>
                <a:r>
                  <a:rPr lang="en-US" sz="1200">
                    <a:solidFill>
                      <a:srgbClr val="005993"/>
                    </a:solidFill>
                    <a:latin typeface="Arial" pitchFamily="34" charset="0"/>
                    <a:cs typeface="Arial" pitchFamily="34" charset="0"/>
                  </a:rPr>
                  <a:t>Mở mới PGD </a:t>
                </a:r>
                <a:r>
                  <a:rPr lang="vi-VN" sz="1200">
                    <a:solidFill>
                      <a:srgbClr val="005993"/>
                    </a:solidFill>
                    <a:latin typeface="Arial" pitchFamily="34" charset="0"/>
                    <a:cs typeface="Arial" pitchFamily="34" charset="0"/>
                  </a:rPr>
                  <a:t>Vientiane</a:t>
                </a:r>
                <a:r>
                  <a:rPr lang="en-US" sz="1200">
                    <a:solidFill>
                      <a:srgbClr val="005993"/>
                    </a:solidFill>
                    <a:latin typeface="Arial" pitchFamily="34" charset="0"/>
                    <a:cs typeface="Arial" pitchFamily="34" charset="0"/>
                  </a:rPr>
                  <a:t> của VietinBank Lào: tháng </a:t>
                </a:r>
                <a:r>
                  <a:rPr lang="en-US" sz="1200" smtClean="0">
                    <a:solidFill>
                      <a:srgbClr val="005993"/>
                    </a:solidFill>
                    <a:latin typeface="Arial" pitchFamily="34" charset="0"/>
                    <a:cs typeface="Arial" pitchFamily="34" charset="0"/>
                  </a:rPr>
                  <a:t>4/2017</a:t>
                </a:r>
                <a:endParaRPr lang="en-US" sz="1200">
                  <a:solidFill>
                    <a:srgbClr val="005993"/>
                  </a:solidFill>
                  <a:latin typeface="Arial "/>
                  <a:cs typeface="Arial" pitchFamily="34" charset="0"/>
                </a:endParaRPr>
              </a:p>
            </p:txBody>
          </p:sp>
          <p:sp>
            <p:nvSpPr>
              <p:cNvPr id="19" name="Oval 18"/>
              <p:cNvSpPr/>
              <p:nvPr/>
            </p:nvSpPr>
            <p:spPr>
              <a:xfrm>
                <a:off x="5277161" y="2768738"/>
                <a:ext cx="426077" cy="442199"/>
              </a:xfrm>
              <a:prstGeom prst="ellipse">
                <a:avLst/>
              </a:prstGeom>
              <a:solidFill>
                <a:srgbClr val="D71249"/>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Freeform 19"/>
              <p:cNvSpPr/>
              <p:nvPr/>
            </p:nvSpPr>
            <p:spPr>
              <a:xfrm>
                <a:off x="5490200" y="3018528"/>
                <a:ext cx="1881196" cy="2069001"/>
              </a:xfrm>
              <a:custGeom>
                <a:avLst/>
                <a:gdLst>
                  <a:gd name="connsiteX0" fmla="*/ 0 w 1745894"/>
                  <a:gd name="connsiteY0" fmla="*/ 0 h 2473350"/>
                  <a:gd name="connsiteX1" fmla="*/ 1745894 w 1745894"/>
                  <a:gd name="connsiteY1" fmla="*/ 0 h 2473350"/>
                  <a:gd name="connsiteX2" fmla="*/ 1745894 w 1745894"/>
                  <a:gd name="connsiteY2" fmla="*/ 2473350 h 2473350"/>
                  <a:gd name="connsiteX3" fmla="*/ 0 w 1745894"/>
                  <a:gd name="connsiteY3" fmla="*/ 2473350 h 2473350"/>
                  <a:gd name="connsiteX4" fmla="*/ 0 w 1745894"/>
                  <a:gd name="connsiteY4" fmla="*/ 0 h 247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5894" h="2473350">
                    <a:moveTo>
                      <a:pt x="0" y="0"/>
                    </a:moveTo>
                    <a:lnTo>
                      <a:pt x="1745894" y="0"/>
                    </a:lnTo>
                    <a:lnTo>
                      <a:pt x="1745894" y="2473350"/>
                    </a:lnTo>
                    <a:lnTo>
                      <a:pt x="0" y="2473350"/>
                    </a:lnTo>
                    <a:lnTo>
                      <a:pt x="0" y="0"/>
                    </a:lnTo>
                    <a:close/>
                  </a:path>
                </a:pathLst>
              </a:custGeom>
              <a:solidFill>
                <a:srgbClr val="E4EDF8"/>
              </a:solidFill>
              <a:ln>
                <a:solidFill>
                  <a:srgbClr val="00588F"/>
                </a:solidFill>
              </a:ln>
            </p:spPr>
            <p:style>
              <a:lnRef idx="2">
                <a:schemeClr val="accent1"/>
              </a:lnRef>
              <a:fillRef idx="1">
                <a:schemeClr val="lt1"/>
              </a:fillRef>
              <a:effectRef idx="0">
                <a:schemeClr val="accent1"/>
              </a:effectRef>
              <a:fontRef idx="minor">
                <a:schemeClr val="tx1">
                  <a:hueOff val="0"/>
                  <a:satOff val="0"/>
                  <a:lumOff val="0"/>
                  <a:alphaOff val="0"/>
                </a:schemeClr>
              </a:fontRef>
            </p:style>
            <p:txBody>
              <a:bodyPr spcFirstLastPara="0" vert="horz" wrap="square" lIns="91440" tIns="91440" rIns="91440" bIns="0" numCol="1" spcCol="1270" anchor="t" anchorCtr="0">
                <a:noAutofit/>
              </a:bodyPr>
              <a:lstStyle/>
              <a:p>
                <a:pPr lvl="0">
                  <a:lnSpc>
                    <a:spcPct val="110000"/>
                  </a:lnSpc>
                  <a:spcAft>
                    <a:spcPts val="300"/>
                  </a:spcAft>
                </a:pPr>
                <a:r>
                  <a:rPr lang="en-US" sz="1200" b="1" u="sng" smtClean="0">
                    <a:solidFill>
                      <a:srgbClr val="005993"/>
                    </a:solidFill>
                    <a:latin typeface="Arial "/>
                    <a:cs typeface="Arial" pitchFamily="34" charset="0"/>
                  </a:rPr>
                  <a:t>Năm 2018:</a:t>
                </a:r>
                <a:endParaRPr lang="en-US" sz="1200" b="1" u="sng" dirty="0" smtClean="0">
                  <a:solidFill>
                    <a:srgbClr val="005993"/>
                  </a:solidFill>
                  <a:latin typeface="Arial "/>
                  <a:cs typeface="Arial" pitchFamily="34" charset="0"/>
                </a:endParaRPr>
              </a:p>
              <a:p>
                <a:pPr marL="90488" indent="-90488" algn="just">
                  <a:buFont typeface="Arial" pitchFamily="34" charset="0"/>
                  <a:buChar char="•"/>
                </a:pPr>
                <a:r>
                  <a:rPr lang="en-US" sz="1200">
                    <a:solidFill>
                      <a:srgbClr val="005993"/>
                    </a:solidFill>
                    <a:latin typeface="Arial" pitchFamily="34" charset="0"/>
                    <a:cs typeface="Arial" pitchFamily="34" charset="0"/>
                  </a:rPr>
                  <a:t>Mở </a:t>
                </a:r>
                <a:r>
                  <a:rPr lang="en-US" sz="1200" smtClean="0">
                    <a:solidFill>
                      <a:srgbClr val="005993"/>
                    </a:solidFill>
                    <a:latin typeface="Arial" pitchFamily="34" charset="0"/>
                    <a:cs typeface="Arial" pitchFamily="34" charset="0"/>
                  </a:rPr>
                  <a:t>mới </a:t>
                </a:r>
                <a:r>
                  <a:rPr lang="en-US" sz="1200">
                    <a:solidFill>
                      <a:srgbClr val="005993"/>
                    </a:solidFill>
                    <a:latin typeface="Arial" pitchFamily="34" charset="0"/>
                    <a:cs typeface="Arial" pitchFamily="34" charset="0"/>
                  </a:rPr>
                  <a:t>PGD tại </a:t>
                </a:r>
                <a:r>
                  <a:rPr lang="en-US" sz="1200" smtClean="0">
                    <a:solidFill>
                      <a:srgbClr val="005993"/>
                    </a:solidFill>
                    <a:latin typeface="Arial" pitchFamily="34" charset="0"/>
                    <a:cs typeface="Arial" pitchFamily="34" charset="0"/>
                  </a:rPr>
                  <a:t>Champasak</a:t>
                </a:r>
              </a:p>
              <a:p>
                <a:pPr marL="90488" indent="-90488" algn="just">
                  <a:buFont typeface="Arial" pitchFamily="34" charset="0"/>
                  <a:buChar char="•"/>
                </a:pPr>
                <a:r>
                  <a:rPr lang="en-US" sz="1200">
                    <a:solidFill>
                      <a:srgbClr val="005993"/>
                    </a:solidFill>
                    <a:latin typeface="Arial" pitchFamily="34" charset="0"/>
                    <a:cs typeface="Arial" pitchFamily="34" charset="0"/>
                  </a:rPr>
                  <a:t>Nâng cấp  PGD </a:t>
                </a:r>
                <a:r>
                  <a:rPr lang="en-US" sz="1200" smtClean="0">
                    <a:solidFill>
                      <a:srgbClr val="005993"/>
                    </a:solidFill>
                    <a:latin typeface="Arial" pitchFamily="34" charset="0"/>
                    <a:cs typeface="Arial" pitchFamily="34" charset="0"/>
                  </a:rPr>
                  <a:t>Vientiane thành CN</a:t>
                </a:r>
              </a:p>
              <a:p>
                <a:pPr marL="90488" indent="-90488" algn="just">
                  <a:buFont typeface="Arial" pitchFamily="34" charset="0"/>
                  <a:buChar char="•"/>
                </a:pPr>
                <a:r>
                  <a:rPr lang="en-US" sz="1200" smtClean="0">
                    <a:solidFill>
                      <a:srgbClr val="005993"/>
                    </a:solidFill>
                    <a:latin typeface="Arial "/>
                  </a:rPr>
                  <a:t>Chuyển địa điểm TSC VietinBank Lào &amp; t</a:t>
                </a:r>
                <a:r>
                  <a:rPr lang="en-US" sz="1200" smtClean="0">
                    <a:solidFill>
                      <a:srgbClr val="005993"/>
                    </a:solidFill>
                    <a:latin typeface="Arial "/>
                    <a:cs typeface="Arial" pitchFamily="34" charset="0"/>
                  </a:rPr>
                  <a:t>hành lập PGD tại địa điểm TSC hiện tại</a:t>
                </a:r>
                <a:endParaRPr lang="en-US" sz="1200">
                  <a:solidFill>
                    <a:srgbClr val="005993"/>
                  </a:solidFill>
                  <a:latin typeface="Arial "/>
                  <a:cs typeface="Arial" pitchFamily="34" charset="0"/>
                </a:endParaRPr>
              </a:p>
            </p:txBody>
          </p:sp>
        </p:grpSp>
        <p:sp>
          <p:nvSpPr>
            <p:cNvPr id="15" name="Rectangular Callout 14"/>
            <p:cNvSpPr/>
            <p:nvPr/>
          </p:nvSpPr>
          <p:spPr>
            <a:xfrm>
              <a:off x="4763069" y="1210838"/>
              <a:ext cx="2388358" cy="1218463"/>
            </a:xfrm>
            <a:prstGeom prst="wedgeRectCallout">
              <a:avLst/>
            </a:prstGeom>
            <a:solidFill>
              <a:srgbClr val="D71249"/>
            </a:solidFill>
            <a:ln>
              <a:solidFill>
                <a:srgbClr val="00588F"/>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err="1" smtClean="0">
                  <a:solidFill>
                    <a:schemeClr val="bg1"/>
                  </a:solidFill>
                  <a:latin typeface="Arial" pitchFamily="34" charset="0"/>
                  <a:cs typeface="Arial" pitchFamily="34" charset="0"/>
                </a:rPr>
                <a:t>Chúng</a:t>
              </a:r>
              <a:r>
                <a:rPr lang="en-US" sz="1400" b="1" dirty="0" smtClean="0">
                  <a:solidFill>
                    <a:schemeClr val="bg1"/>
                  </a:solidFill>
                  <a:latin typeface="Arial" pitchFamily="34" charset="0"/>
                  <a:cs typeface="Arial" pitchFamily="34" charset="0"/>
                </a:rPr>
                <a:t> </a:t>
              </a:r>
              <a:r>
                <a:rPr lang="en-US" sz="1400" b="1" dirty="0" err="1" smtClean="0">
                  <a:solidFill>
                    <a:schemeClr val="bg1"/>
                  </a:solidFill>
                  <a:latin typeface="Arial" pitchFamily="34" charset="0"/>
                  <a:cs typeface="Arial" pitchFamily="34" charset="0"/>
                </a:rPr>
                <a:t>tôi</a:t>
              </a:r>
              <a:r>
                <a:rPr lang="en-US" sz="1400" b="1" dirty="0" smtClean="0">
                  <a:solidFill>
                    <a:schemeClr val="bg1"/>
                  </a:solidFill>
                  <a:latin typeface="Arial" pitchFamily="34" charset="0"/>
                  <a:cs typeface="Arial" pitchFamily="34" charset="0"/>
                </a:rPr>
                <a:t> t</a:t>
              </a:r>
              <a:r>
                <a:rPr lang="vi-VN" sz="1400" b="1" dirty="0" smtClean="0">
                  <a:solidFill>
                    <a:schemeClr val="bg1"/>
                  </a:solidFill>
                  <a:latin typeface="Arial" pitchFamily="34" charset="0"/>
                  <a:cs typeface="Arial" pitchFamily="34" charset="0"/>
                </a:rPr>
                <a:t>ự</a:t>
              </a:r>
              <a:r>
                <a:rPr lang="en-US" sz="1400" b="1" dirty="0" smtClean="0">
                  <a:solidFill>
                    <a:schemeClr val="bg1"/>
                  </a:solidFill>
                  <a:latin typeface="Arial" pitchFamily="34" charset="0"/>
                  <a:cs typeface="Arial" pitchFamily="34" charset="0"/>
                </a:rPr>
                <a:t> </a:t>
              </a:r>
              <a:r>
                <a:rPr lang="en-US" sz="1400" b="1" dirty="0" err="1" smtClean="0">
                  <a:solidFill>
                    <a:schemeClr val="bg1"/>
                  </a:solidFill>
                  <a:latin typeface="Arial" pitchFamily="34" charset="0"/>
                  <a:cs typeface="Arial" pitchFamily="34" charset="0"/>
                </a:rPr>
                <a:t>hào</a:t>
              </a:r>
              <a:r>
                <a:rPr lang="en-US" sz="1400" b="1" dirty="0" smtClean="0">
                  <a:solidFill>
                    <a:schemeClr val="bg1"/>
                  </a:solidFill>
                  <a:latin typeface="Arial" pitchFamily="34" charset="0"/>
                  <a:cs typeface="Arial" pitchFamily="34" charset="0"/>
                </a:rPr>
                <a:t> </a:t>
              </a:r>
              <a:r>
                <a:rPr lang="en-US" sz="1400" b="1" dirty="0" err="1" smtClean="0">
                  <a:solidFill>
                    <a:schemeClr val="bg1"/>
                  </a:solidFill>
                  <a:latin typeface="Arial" pitchFamily="34" charset="0"/>
                  <a:cs typeface="Arial" pitchFamily="34" charset="0"/>
                </a:rPr>
                <a:t>có</a:t>
              </a:r>
              <a:r>
                <a:rPr lang="en-US" sz="1400" b="1" dirty="0" smtClean="0">
                  <a:solidFill>
                    <a:schemeClr val="bg1"/>
                  </a:solidFill>
                  <a:latin typeface="Arial" pitchFamily="34" charset="0"/>
                  <a:cs typeface="Arial" pitchFamily="34" charset="0"/>
                </a:rPr>
                <a:t> </a:t>
              </a:r>
              <a:r>
                <a:rPr lang="en-US" sz="1400" b="1" dirty="0" err="1" smtClean="0">
                  <a:solidFill>
                    <a:schemeClr val="bg1"/>
                  </a:solidFill>
                  <a:latin typeface="Arial" pitchFamily="34" charset="0"/>
                  <a:cs typeface="Arial" pitchFamily="34" charset="0"/>
                </a:rPr>
                <a:t>quan</a:t>
              </a:r>
              <a:r>
                <a:rPr lang="en-US" sz="1400" b="1" dirty="0" smtClean="0">
                  <a:solidFill>
                    <a:schemeClr val="bg1"/>
                  </a:solidFill>
                  <a:latin typeface="Arial" pitchFamily="34" charset="0"/>
                  <a:cs typeface="Arial" pitchFamily="34" charset="0"/>
                </a:rPr>
                <a:t> </a:t>
              </a:r>
              <a:r>
                <a:rPr lang="en-US" sz="1400" b="1" dirty="0" err="1" smtClean="0">
                  <a:solidFill>
                    <a:schemeClr val="bg1"/>
                  </a:solidFill>
                  <a:latin typeface="Arial" pitchFamily="34" charset="0"/>
                  <a:cs typeface="Arial" pitchFamily="34" charset="0"/>
                </a:rPr>
                <a:t>hệ</a:t>
              </a:r>
              <a:r>
                <a:rPr lang="en-US" sz="1400" b="1" dirty="0" smtClean="0">
                  <a:solidFill>
                    <a:schemeClr val="bg1"/>
                  </a:solidFill>
                  <a:latin typeface="Arial" pitchFamily="34" charset="0"/>
                  <a:cs typeface="Arial" pitchFamily="34" charset="0"/>
                </a:rPr>
                <a:t> </a:t>
              </a:r>
              <a:r>
                <a:rPr lang="en-US" sz="1400" b="1" dirty="0" err="1" smtClean="0">
                  <a:solidFill>
                    <a:schemeClr val="bg1"/>
                  </a:solidFill>
                  <a:latin typeface="Arial" pitchFamily="34" charset="0"/>
                  <a:cs typeface="Arial" pitchFamily="34" charset="0"/>
                </a:rPr>
                <a:t>ngân</a:t>
              </a:r>
              <a:r>
                <a:rPr lang="en-US" sz="1400" b="1" dirty="0" smtClean="0">
                  <a:solidFill>
                    <a:schemeClr val="bg1"/>
                  </a:solidFill>
                  <a:latin typeface="Arial" pitchFamily="34" charset="0"/>
                  <a:cs typeface="Arial" pitchFamily="34" charset="0"/>
                </a:rPr>
                <a:t> </a:t>
              </a:r>
              <a:r>
                <a:rPr lang="en-US" sz="1400" b="1" dirty="0" err="1" smtClean="0">
                  <a:solidFill>
                    <a:schemeClr val="bg1"/>
                  </a:solidFill>
                  <a:latin typeface="Arial" pitchFamily="34" charset="0"/>
                  <a:cs typeface="Arial" pitchFamily="34" charset="0"/>
                </a:rPr>
                <a:t>hàng</a:t>
              </a:r>
              <a:r>
                <a:rPr lang="en-US" sz="1400" b="1" dirty="0" smtClean="0">
                  <a:solidFill>
                    <a:schemeClr val="bg1"/>
                  </a:solidFill>
                  <a:latin typeface="Arial" pitchFamily="34" charset="0"/>
                  <a:cs typeface="Arial" pitchFamily="34" charset="0"/>
                </a:rPr>
                <a:t> </a:t>
              </a:r>
              <a:r>
                <a:rPr lang="vi-VN" sz="1400" b="1" dirty="0" smtClean="0">
                  <a:solidFill>
                    <a:schemeClr val="bg1"/>
                  </a:solidFill>
                  <a:latin typeface="Arial" pitchFamily="34" charset="0"/>
                  <a:cs typeface="Arial" pitchFamily="34" charset="0"/>
                </a:rPr>
                <a:t>đại</a:t>
              </a:r>
              <a:r>
                <a:rPr lang="en-US" sz="1400" b="1" dirty="0" smtClean="0">
                  <a:solidFill>
                    <a:schemeClr val="bg1"/>
                  </a:solidFill>
                  <a:latin typeface="Arial" pitchFamily="34" charset="0"/>
                  <a:cs typeface="Arial" pitchFamily="34" charset="0"/>
                </a:rPr>
                <a:t> </a:t>
              </a:r>
              <a:r>
                <a:rPr lang="en-US" sz="1400" b="1" dirty="0" err="1" smtClean="0">
                  <a:solidFill>
                    <a:schemeClr val="bg1"/>
                  </a:solidFill>
                  <a:latin typeface="Arial" pitchFamily="34" charset="0"/>
                  <a:cs typeface="Arial" pitchFamily="34" charset="0"/>
                </a:rPr>
                <a:t>lý</a:t>
              </a:r>
              <a:r>
                <a:rPr lang="en-US" sz="1400" b="1" dirty="0" smtClean="0">
                  <a:solidFill>
                    <a:schemeClr val="bg1"/>
                  </a:solidFill>
                  <a:latin typeface="Arial" pitchFamily="34" charset="0"/>
                  <a:cs typeface="Arial" pitchFamily="34" charset="0"/>
                </a:rPr>
                <a:t> v</a:t>
              </a:r>
              <a:r>
                <a:rPr lang="vi-VN" sz="1400" b="1" dirty="0" smtClean="0">
                  <a:solidFill>
                    <a:schemeClr val="bg1"/>
                  </a:solidFill>
                  <a:latin typeface="Arial" pitchFamily="34" charset="0"/>
                  <a:cs typeface="Arial" pitchFamily="34" charset="0"/>
                </a:rPr>
                <a:t>ới</a:t>
              </a:r>
              <a:r>
                <a:rPr lang="en-US" sz="1400" b="1" dirty="0" smtClean="0">
                  <a:solidFill>
                    <a:schemeClr val="bg1"/>
                  </a:solidFill>
                  <a:latin typeface="Arial" pitchFamily="34" charset="0"/>
                  <a:cs typeface="Arial" pitchFamily="34" charset="0"/>
                </a:rPr>
                <a:t> </a:t>
              </a:r>
              <a:r>
                <a:rPr lang="en-US" sz="1400" b="1" dirty="0" err="1" smtClean="0">
                  <a:solidFill>
                    <a:schemeClr val="bg1"/>
                  </a:solidFill>
                  <a:latin typeface="Arial" pitchFamily="34" charset="0"/>
                  <a:cs typeface="Arial" pitchFamily="34" charset="0"/>
                </a:rPr>
                <a:t>trên</a:t>
              </a:r>
              <a:r>
                <a:rPr lang="en-US" sz="1400" b="1" dirty="0" smtClean="0">
                  <a:solidFill>
                    <a:schemeClr val="bg1"/>
                  </a:solidFill>
                  <a:latin typeface="Arial" pitchFamily="34" charset="0"/>
                  <a:cs typeface="Arial" pitchFamily="34" charset="0"/>
                </a:rPr>
                <a:t> 1.000 </a:t>
              </a:r>
              <a:r>
                <a:rPr lang="en-US" sz="1400" b="1" dirty="0" err="1" smtClean="0">
                  <a:solidFill>
                    <a:schemeClr val="bg1"/>
                  </a:solidFill>
                  <a:latin typeface="Arial" pitchFamily="34" charset="0"/>
                  <a:cs typeface="Arial" pitchFamily="34" charset="0"/>
                </a:rPr>
                <a:t>ngân</a:t>
              </a:r>
              <a:r>
                <a:rPr lang="en-US" sz="1400" b="1" dirty="0" smtClean="0">
                  <a:solidFill>
                    <a:schemeClr val="bg1"/>
                  </a:solidFill>
                  <a:latin typeface="Arial" pitchFamily="34" charset="0"/>
                  <a:cs typeface="Arial" pitchFamily="34" charset="0"/>
                </a:rPr>
                <a:t> </a:t>
              </a:r>
              <a:r>
                <a:rPr lang="en-US" sz="1400" b="1" dirty="0" err="1" smtClean="0">
                  <a:solidFill>
                    <a:schemeClr val="bg1"/>
                  </a:solidFill>
                  <a:latin typeface="Arial" pitchFamily="34" charset="0"/>
                  <a:cs typeface="Arial" pitchFamily="34" charset="0"/>
                </a:rPr>
                <a:t>hàng</a:t>
              </a:r>
              <a:r>
                <a:rPr lang="en-US" sz="1400" b="1" dirty="0" smtClean="0">
                  <a:solidFill>
                    <a:schemeClr val="bg1"/>
                  </a:solidFill>
                  <a:latin typeface="Arial" pitchFamily="34" charset="0"/>
                  <a:cs typeface="Arial" pitchFamily="34" charset="0"/>
                </a:rPr>
                <a:t> </a:t>
              </a:r>
              <a:r>
                <a:rPr lang="en-US" sz="1400" b="1" dirty="0" err="1" smtClean="0">
                  <a:solidFill>
                    <a:schemeClr val="bg1"/>
                  </a:solidFill>
                  <a:latin typeface="Arial" pitchFamily="34" charset="0"/>
                  <a:cs typeface="Arial" pitchFamily="34" charset="0"/>
                </a:rPr>
                <a:t>tại</a:t>
              </a:r>
              <a:r>
                <a:rPr lang="en-US" sz="1400" b="1" dirty="0" smtClean="0">
                  <a:solidFill>
                    <a:schemeClr val="bg1"/>
                  </a:solidFill>
                  <a:latin typeface="Arial" pitchFamily="34" charset="0"/>
                  <a:cs typeface="Arial" pitchFamily="34" charset="0"/>
                </a:rPr>
                <a:t> h</a:t>
              </a:r>
              <a:r>
                <a:rPr lang="vi-VN" sz="1400" b="1" dirty="0" smtClean="0">
                  <a:solidFill>
                    <a:schemeClr val="bg1"/>
                  </a:solidFill>
                  <a:latin typeface="Arial" pitchFamily="34" charset="0"/>
                  <a:cs typeface="Arial" pitchFamily="34" charset="0"/>
                </a:rPr>
                <a:t>ơ</a:t>
              </a:r>
              <a:r>
                <a:rPr lang="en-US" sz="1400" b="1" dirty="0" smtClean="0">
                  <a:solidFill>
                    <a:schemeClr val="bg1"/>
                  </a:solidFill>
                  <a:latin typeface="Arial" pitchFamily="34" charset="0"/>
                  <a:cs typeface="Arial" pitchFamily="34" charset="0"/>
                </a:rPr>
                <a:t>n 90 </a:t>
              </a:r>
              <a:r>
                <a:rPr lang="en-US" sz="1400" b="1" dirty="0" err="1" smtClean="0">
                  <a:solidFill>
                    <a:schemeClr val="bg1"/>
                  </a:solidFill>
                  <a:latin typeface="Arial" pitchFamily="34" charset="0"/>
                  <a:cs typeface="Arial" pitchFamily="34" charset="0"/>
                </a:rPr>
                <a:t>quốc</a:t>
              </a:r>
              <a:r>
                <a:rPr lang="en-US" sz="1400" b="1" dirty="0" smtClean="0">
                  <a:solidFill>
                    <a:schemeClr val="bg1"/>
                  </a:solidFill>
                  <a:latin typeface="Arial" pitchFamily="34" charset="0"/>
                  <a:cs typeface="Arial" pitchFamily="34" charset="0"/>
                </a:rPr>
                <a:t> </a:t>
              </a:r>
              <a:r>
                <a:rPr lang="en-US" sz="1400" b="1" dirty="0" err="1" smtClean="0">
                  <a:solidFill>
                    <a:schemeClr val="bg1"/>
                  </a:solidFill>
                  <a:latin typeface="Arial" pitchFamily="34" charset="0"/>
                  <a:cs typeface="Arial" pitchFamily="34" charset="0"/>
                </a:rPr>
                <a:t>gia</a:t>
              </a:r>
              <a:endParaRPr lang="en-US" sz="1400" b="1" dirty="0">
                <a:solidFill>
                  <a:schemeClr val="bg1"/>
                </a:solidFill>
                <a:latin typeface="Arial" pitchFamily="34" charset="0"/>
                <a:cs typeface="Arial" pitchFamily="34" charset="0"/>
              </a:endParaRPr>
            </a:p>
          </p:txBody>
        </p:sp>
      </p:grpSp>
      <p:sp>
        <p:nvSpPr>
          <p:cNvPr id="2" name="Slide Number Placeholder 1"/>
          <p:cNvSpPr>
            <a:spLocks noGrp="1"/>
          </p:cNvSpPr>
          <p:nvPr>
            <p:ph type="sldNum" sz="quarter" idx="12"/>
          </p:nvPr>
        </p:nvSpPr>
        <p:spPr/>
        <p:txBody>
          <a:bodyPr/>
          <a:lstStyle/>
          <a:p>
            <a:fld id="{BE94E970-A0CC-E44D-82BC-3F4A6399B54F}" type="slidenum">
              <a:rPr lang="en-US" smtClean="0"/>
              <a:pPr/>
              <a:t>18</a:t>
            </a:fld>
            <a:endParaRPr lang="en-US"/>
          </a:p>
        </p:txBody>
      </p:sp>
    </p:spTree>
    <p:extLst>
      <p:ext uri="{BB962C8B-B14F-4D97-AF65-F5344CB8AC3E}">
        <p14:creationId xmlns:p14="http://schemas.microsoft.com/office/powerpoint/2010/main" val="15333229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199" y="249619"/>
            <a:ext cx="6601957" cy="477054"/>
          </a:xfrm>
          <a:prstGeom prst="rect">
            <a:avLst/>
          </a:prstGeom>
          <a:noFill/>
        </p:spPr>
        <p:txBody>
          <a:bodyPr wrap="square" rtlCol="0">
            <a:spAutoFit/>
          </a:bodyPr>
          <a:lstStyle/>
          <a:p>
            <a:r>
              <a:rPr lang="en-US" sz="2500" b="1" smtClean="0">
                <a:solidFill>
                  <a:srgbClr val="D71249"/>
                </a:solidFill>
                <a:latin typeface="Tahoma"/>
                <a:cs typeface="Tahoma"/>
              </a:rPr>
              <a:t>Nền tảng khách hàng lớn và vững chắc</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grpSp>
        <p:nvGrpSpPr>
          <p:cNvPr id="5" name="Group 4"/>
          <p:cNvGrpSpPr/>
          <p:nvPr/>
        </p:nvGrpSpPr>
        <p:grpSpPr>
          <a:xfrm>
            <a:off x="510788" y="955446"/>
            <a:ext cx="8288828" cy="5384507"/>
            <a:chOff x="685800" y="1324100"/>
            <a:chExt cx="8001000" cy="5384507"/>
          </a:xfrm>
        </p:grpSpPr>
        <p:pic>
          <p:nvPicPr>
            <p:cNvPr id="7" name="Picture 2" descr="http://www.pve.vn/uploads/news/Logo_PVN1.JPG"/>
            <p:cNvPicPr>
              <a:picLocks noChangeAspect="1" noChangeArrowheads="1"/>
            </p:cNvPicPr>
            <p:nvPr/>
          </p:nvPicPr>
          <p:blipFill>
            <a:blip r:embed="rId6" cstate="print"/>
            <a:srcRect/>
            <a:stretch>
              <a:fillRect/>
            </a:stretch>
          </p:blipFill>
          <p:spPr bwMode="auto">
            <a:xfrm>
              <a:off x="838200" y="2053611"/>
              <a:ext cx="1524000" cy="957469"/>
            </a:xfrm>
            <a:prstGeom prst="rect">
              <a:avLst/>
            </a:prstGeom>
            <a:noFill/>
          </p:spPr>
        </p:pic>
        <p:pic>
          <p:nvPicPr>
            <p:cNvPr id="8" name="Picture 10" descr="http://image.vietstock.vn/2012/08/29/VCG.jpg"/>
            <p:cNvPicPr>
              <a:picLocks noChangeAspect="1" noChangeArrowheads="1"/>
            </p:cNvPicPr>
            <p:nvPr/>
          </p:nvPicPr>
          <p:blipFill rotWithShape="1">
            <a:blip r:embed="rId7" cstate="print"/>
            <a:srcRect/>
            <a:stretch/>
          </p:blipFill>
          <p:spPr bwMode="auto">
            <a:xfrm>
              <a:off x="2549795" y="3405254"/>
              <a:ext cx="1132354" cy="797552"/>
            </a:xfrm>
            <a:prstGeom prst="rect">
              <a:avLst/>
            </a:prstGeom>
            <a:noFill/>
          </p:spPr>
        </p:pic>
        <p:pic>
          <p:nvPicPr>
            <p:cNvPr id="9" name="Picture 12" descr="http://taynamviet.com/uploaded/logo/Petrolimex_images.jpg"/>
            <p:cNvPicPr>
              <a:picLocks noChangeAspect="1" noChangeArrowheads="1"/>
            </p:cNvPicPr>
            <p:nvPr/>
          </p:nvPicPr>
          <p:blipFill>
            <a:blip r:embed="rId8" cstate="print"/>
            <a:srcRect/>
            <a:stretch>
              <a:fillRect/>
            </a:stretch>
          </p:blipFill>
          <p:spPr bwMode="auto">
            <a:xfrm>
              <a:off x="7086600" y="2042879"/>
              <a:ext cx="1482854" cy="990600"/>
            </a:xfrm>
            <a:prstGeom prst="rect">
              <a:avLst/>
            </a:prstGeom>
            <a:noFill/>
          </p:spPr>
        </p:pic>
        <p:pic>
          <p:nvPicPr>
            <p:cNvPr id="10" name="Picture 18" descr="http://image.chaobuoisang.net/cs/2012/07/19/tong-cong-ty-cong-nghiep-xi-mang-bao-lai-333-ty-dong-0.jpg"/>
            <p:cNvPicPr>
              <a:picLocks noChangeAspect="1" noChangeArrowheads="1"/>
            </p:cNvPicPr>
            <p:nvPr/>
          </p:nvPicPr>
          <p:blipFill>
            <a:blip r:embed="rId9" cstate="print"/>
            <a:srcRect/>
            <a:stretch>
              <a:fillRect/>
            </a:stretch>
          </p:blipFill>
          <p:spPr bwMode="auto">
            <a:xfrm>
              <a:off x="3936620" y="3505200"/>
              <a:ext cx="1418306" cy="596347"/>
            </a:xfrm>
            <a:prstGeom prst="rect">
              <a:avLst/>
            </a:prstGeom>
            <a:noFill/>
          </p:spPr>
        </p:pic>
        <p:pic>
          <p:nvPicPr>
            <p:cNvPr id="11" name="Picture 20" descr="http://www.danhba24h.net/uploads/article/1311087429.jpg"/>
            <p:cNvPicPr>
              <a:picLocks noChangeAspect="1" noChangeArrowheads="1"/>
            </p:cNvPicPr>
            <p:nvPr/>
          </p:nvPicPr>
          <p:blipFill>
            <a:blip r:embed="rId10" cstate="print"/>
            <a:srcRect/>
            <a:stretch>
              <a:fillRect/>
            </a:stretch>
          </p:blipFill>
          <p:spPr bwMode="auto">
            <a:xfrm>
              <a:off x="3936620" y="2169103"/>
              <a:ext cx="1600200" cy="824947"/>
            </a:xfrm>
            <a:prstGeom prst="rect">
              <a:avLst/>
            </a:prstGeom>
            <a:noFill/>
          </p:spPr>
        </p:pic>
        <p:graphicFrame>
          <p:nvGraphicFramePr>
            <p:cNvPr id="12" name="Object 23"/>
            <p:cNvGraphicFramePr>
              <a:graphicFrameLocks noChangeAspect="1"/>
            </p:cNvGraphicFramePr>
            <p:nvPr>
              <p:extLst>
                <p:ext uri="{D42A27DB-BD31-4B8C-83A1-F6EECF244321}">
                  <p14:modId xmlns:p14="http://schemas.microsoft.com/office/powerpoint/2010/main" val="3284654623"/>
                </p:ext>
              </p:extLst>
            </p:nvPr>
          </p:nvGraphicFramePr>
          <p:xfrm>
            <a:off x="2667000" y="2064817"/>
            <a:ext cx="990600" cy="959141"/>
          </p:xfrm>
          <a:graphic>
            <a:graphicData uri="http://schemas.openxmlformats.org/presentationml/2006/ole">
              <mc:AlternateContent xmlns:mc="http://schemas.openxmlformats.org/markup-compatibility/2006">
                <mc:Choice xmlns:v="urn:schemas-microsoft-com:vml" Requires="v">
                  <p:oleObj spid="_x0000_s1219" name="Bitmap Image" r:id="rId11" imgW="876190" imgH="1066667" progId="PBrush">
                    <p:embed/>
                  </p:oleObj>
                </mc:Choice>
                <mc:Fallback>
                  <p:oleObj name="Bitmap Image" r:id="rId11" imgW="876190" imgH="1066667" progId="PBrush">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667000" y="2064817"/>
                          <a:ext cx="990600" cy="95914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3" name="Picture 12" descr="logo vin.jpg"/>
            <p:cNvPicPr>
              <a:picLocks noChangeAspect="1"/>
            </p:cNvPicPr>
            <p:nvPr/>
          </p:nvPicPr>
          <p:blipFill>
            <a:blip r:embed="rId13" cstate="print"/>
            <a:stretch>
              <a:fillRect/>
            </a:stretch>
          </p:blipFill>
          <p:spPr>
            <a:xfrm>
              <a:off x="7101489" y="4840846"/>
              <a:ext cx="1585311" cy="609600"/>
            </a:xfrm>
            <a:prstGeom prst="rect">
              <a:avLst/>
            </a:prstGeom>
          </p:spPr>
        </p:pic>
        <p:pic>
          <p:nvPicPr>
            <p:cNvPr id="14" name="Picture 13" descr="logo metro.jpg"/>
            <p:cNvPicPr>
              <a:picLocks noChangeAspect="1"/>
            </p:cNvPicPr>
            <p:nvPr/>
          </p:nvPicPr>
          <p:blipFill>
            <a:blip r:embed="rId14" cstate="print"/>
            <a:stretch>
              <a:fillRect/>
            </a:stretch>
          </p:blipFill>
          <p:spPr>
            <a:xfrm>
              <a:off x="5715000" y="4840846"/>
              <a:ext cx="1386489" cy="533400"/>
            </a:xfrm>
            <a:prstGeom prst="rect">
              <a:avLst/>
            </a:prstGeom>
          </p:spPr>
        </p:pic>
        <p:pic>
          <p:nvPicPr>
            <p:cNvPr id="15" name="Picture 2"/>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62000" y="4688446"/>
              <a:ext cx="1310425"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3"/>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53225" y="3340995"/>
              <a:ext cx="1219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p:nvSpPr>
          <p:spPr>
            <a:xfrm>
              <a:off x="685800" y="1324100"/>
              <a:ext cx="8001000" cy="523220"/>
            </a:xfrm>
            <a:prstGeom prst="rect">
              <a:avLst/>
            </a:prstGeom>
            <a:noFill/>
            <a:ln>
              <a:noFill/>
            </a:ln>
          </p:spPr>
          <p:txBody>
            <a:bodyPr wrap="square">
              <a:spAutoFit/>
            </a:bodyPr>
            <a:lstStyle/>
            <a:p>
              <a:pPr algn="just">
                <a:buClr>
                  <a:srgbClr val="005BAA"/>
                </a:buClr>
              </a:pPr>
              <a:r>
                <a:rPr lang="en-US" sz="1400" b="1" dirty="0" err="1" smtClean="0">
                  <a:solidFill>
                    <a:srgbClr val="005993"/>
                  </a:solidFill>
                  <a:latin typeface="Arial" panose="020B0604020202020204" pitchFamily="34" charset="0"/>
                  <a:cs typeface="Arial" panose="020B0604020202020204" pitchFamily="34" charset="0"/>
                </a:rPr>
                <a:t>VietinBank</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đã</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thiết</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lập</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mối</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quan</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hệ</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hợp</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tác</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tốt</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đẹp</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lâu</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dài</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với</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các</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doanh</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nghiệp</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hàng</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đầu</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Việt</a:t>
              </a:r>
              <a:r>
                <a:rPr lang="en-US" sz="1400" b="1" dirty="0" smtClean="0">
                  <a:solidFill>
                    <a:srgbClr val="005993"/>
                  </a:solidFill>
                  <a:latin typeface="Arial" panose="020B0604020202020204" pitchFamily="34" charset="0"/>
                  <a:cs typeface="Arial" panose="020B0604020202020204" pitchFamily="34" charset="0"/>
                </a:rPr>
                <a:t> Nam </a:t>
              </a:r>
              <a:r>
                <a:rPr lang="en-US" sz="1400" b="1" dirty="0" err="1" smtClean="0">
                  <a:solidFill>
                    <a:srgbClr val="005993"/>
                  </a:solidFill>
                  <a:latin typeface="Arial" panose="020B0604020202020204" pitchFamily="34" charset="0"/>
                  <a:cs typeface="Arial" panose="020B0604020202020204" pitchFamily="34" charset="0"/>
                </a:rPr>
                <a:t>và</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ngày</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càng</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mở</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rộng</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quan</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hệ</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với</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khách</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hàng</a:t>
              </a:r>
              <a:r>
                <a:rPr lang="en-US" sz="1400" b="1" dirty="0" smtClean="0">
                  <a:solidFill>
                    <a:srgbClr val="005993"/>
                  </a:solidFill>
                  <a:latin typeface="Arial" panose="020B0604020202020204" pitchFamily="34" charset="0"/>
                  <a:cs typeface="Arial" panose="020B0604020202020204" pitchFamily="34" charset="0"/>
                </a:rPr>
                <a:t> SMEs, FDI </a:t>
              </a:r>
              <a:r>
                <a:rPr lang="en-US" sz="1400" b="1" dirty="0" err="1" smtClean="0">
                  <a:solidFill>
                    <a:srgbClr val="005993"/>
                  </a:solidFill>
                  <a:latin typeface="Arial" panose="020B0604020202020204" pitchFamily="34" charset="0"/>
                  <a:cs typeface="Arial" panose="020B0604020202020204" pitchFamily="34" charset="0"/>
                </a:rPr>
                <a:t>và</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cá</a:t>
              </a:r>
              <a:r>
                <a:rPr lang="en-US" sz="1400" b="1" dirty="0" smtClean="0">
                  <a:solidFill>
                    <a:srgbClr val="005993"/>
                  </a:solidFill>
                  <a:latin typeface="Arial" panose="020B0604020202020204" pitchFamily="34" charset="0"/>
                  <a:cs typeface="Arial" panose="020B0604020202020204" pitchFamily="34" charset="0"/>
                </a:rPr>
                <a:t> </a:t>
              </a:r>
              <a:r>
                <a:rPr lang="en-US" sz="1400" b="1" dirty="0" err="1" smtClean="0">
                  <a:solidFill>
                    <a:srgbClr val="005993"/>
                  </a:solidFill>
                  <a:latin typeface="Arial" panose="020B0604020202020204" pitchFamily="34" charset="0"/>
                  <a:cs typeface="Arial" panose="020B0604020202020204" pitchFamily="34" charset="0"/>
                </a:rPr>
                <a:t>nhân</a:t>
              </a:r>
              <a:r>
                <a:rPr lang="en-US" sz="1400" b="1" dirty="0" smtClean="0">
                  <a:solidFill>
                    <a:srgbClr val="005993"/>
                  </a:solidFill>
                  <a:latin typeface="Arial" panose="020B0604020202020204" pitchFamily="34" charset="0"/>
                  <a:cs typeface="Arial" panose="020B0604020202020204" pitchFamily="34" charset="0"/>
                </a:rPr>
                <a:t>.</a:t>
              </a:r>
            </a:p>
          </p:txBody>
        </p:sp>
        <p:pic>
          <p:nvPicPr>
            <p:cNvPr id="18" name="Picture 6"/>
            <p:cNvPicPr>
              <a:picLocks noChangeAspect="1" noChangeArrowheads="1"/>
            </p:cNvPicPr>
            <p:nvPr/>
          </p:nvPicPr>
          <p:blipFill>
            <a:blip r:embed="rId17" cstate="print"/>
            <a:srcRect/>
            <a:stretch>
              <a:fillRect/>
            </a:stretch>
          </p:blipFill>
          <p:spPr bwMode="auto">
            <a:xfrm>
              <a:off x="2571458" y="6019799"/>
              <a:ext cx="1771942" cy="475445"/>
            </a:xfrm>
            <a:prstGeom prst="rect">
              <a:avLst/>
            </a:prstGeom>
            <a:noFill/>
            <a:ln w="9525">
              <a:noFill/>
              <a:miter lim="800000"/>
              <a:headEnd/>
              <a:tailEnd/>
            </a:ln>
          </p:spPr>
        </p:pic>
        <p:pic>
          <p:nvPicPr>
            <p:cNvPr id="19" name="Picture 18" descr="vnsteel-logo.jpg"/>
            <p:cNvPicPr>
              <a:picLocks noChangeAspect="1"/>
            </p:cNvPicPr>
            <p:nvPr/>
          </p:nvPicPr>
          <p:blipFill>
            <a:blip r:embed="rId18" cstate="print"/>
            <a:srcRect/>
            <a:stretch>
              <a:fillRect/>
            </a:stretch>
          </p:blipFill>
          <p:spPr bwMode="auto">
            <a:xfrm>
              <a:off x="4020754" y="4688446"/>
              <a:ext cx="1359395" cy="717272"/>
            </a:xfrm>
            <a:prstGeom prst="rect">
              <a:avLst/>
            </a:prstGeom>
            <a:noFill/>
            <a:ln w="9525">
              <a:noFill/>
              <a:miter lim="800000"/>
              <a:headEnd/>
              <a:tailEnd/>
            </a:ln>
          </p:spPr>
        </p:pic>
        <p:pic>
          <p:nvPicPr>
            <p:cNvPr id="20" name="Picture 12" descr="http://t3.gstatic.com/images?q=tbn:C8EDhS3aKEkM1M:http://www.pnet.vn/App_Upload/FCKEditor_Upload/Image/Logo-vinafood.jpg">
              <a:hlinkClick r:id="rId19"/>
            </p:cNvPr>
            <p:cNvPicPr>
              <a:picLocks noChangeAspect="1" noChangeArrowheads="1"/>
            </p:cNvPicPr>
            <p:nvPr/>
          </p:nvPicPr>
          <p:blipFill>
            <a:blip r:embed="rId20" cstate="print"/>
            <a:srcRect/>
            <a:stretch>
              <a:fillRect/>
            </a:stretch>
          </p:blipFill>
          <p:spPr bwMode="auto">
            <a:xfrm>
              <a:off x="7315200" y="3405254"/>
              <a:ext cx="1254254" cy="921918"/>
            </a:xfrm>
            <a:prstGeom prst="rect">
              <a:avLst/>
            </a:prstGeom>
            <a:noFill/>
            <a:ln w="9525">
              <a:noFill/>
              <a:miter lim="800000"/>
              <a:headEnd/>
              <a:tailEnd/>
            </a:ln>
          </p:spPr>
        </p:pic>
        <p:pic>
          <p:nvPicPr>
            <p:cNvPr id="21" name="Picture 20" descr="hoasen logo.jpg"/>
            <p:cNvPicPr>
              <a:picLocks noChangeAspect="1"/>
            </p:cNvPicPr>
            <p:nvPr/>
          </p:nvPicPr>
          <p:blipFill>
            <a:blip r:embed="rId21" cstate="print"/>
            <a:stretch>
              <a:fillRect/>
            </a:stretch>
          </p:blipFill>
          <p:spPr>
            <a:xfrm>
              <a:off x="5981700" y="2081515"/>
              <a:ext cx="1000125" cy="1000125"/>
            </a:xfrm>
            <a:prstGeom prst="rect">
              <a:avLst/>
            </a:prstGeom>
          </p:spPr>
        </p:pic>
        <p:pic>
          <p:nvPicPr>
            <p:cNvPr id="22" name="Picture 21" descr="VietJet_Air_logo.png"/>
            <p:cNvPicPr>
              <a:picLocks noChangeAspect="1"/>
            </p:cNvPicPr>
            <p:nvPr/>
          </p:nvPicPr>
          <p:blipFill>
            <a:blip r:embed="rId22" cstate="print"/>
            <a:stretch>
              <a:fillRect/>
            </a:stretch>
          </p:blipFill>
          <p:spPr>
            <a:xfrm>
              <a:off x="2286000" y="4724400"/>
              <a:ext cx="1396149" cy="609600"/>
            </a:xfrm>
            <a:prstGeom prst="rect">
              <a:avLst/>
            </a:prstGeom>
          </p:spPr>
        </p:pic>
        <p:pic>
          <p:nvPicPr>
            <p:cNvPr id="23" name="Picture 22"/>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762000" y="5791200"/>
              <a:ext cx="1600200" cy="762000"/>
            </a:xfrm>
            <a:prstGeom prst="rect">
              <a:avLst/>
            </a:prstGeom>
          </p:spPr>
        </p:pic>
        <p:pic>
          <p:nvPicPr>
            <p:cNvPr id="24" name="Picture 23"/>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5833036" y="3405254"/>
              <a:ext cx="1173742" cy="921918"/>
            </a:xfrm>
            <a:prstGeom prst="rect">
              <a:avLst/>
            </a:prstGeom>
          </p:spPr>
        </p:pic>
        <p:pic>
          <p:nvPicPr>
            <p:cNvPr id="25" name="Picture 24"/>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4626265" y="5799787"/>
              <a:ext cx="1855497" cy="908820"/>
            </a:xfrm>
            <a:prstGeom prst="rect">
              <a:avLst/>
            </a:prstGeom>
          </p:spPr>
        </p:pic>
      </p:grpSp>
      <p:pic>
        <p:nvPicPr>
          <p:cNvPr id="26" name="Picture 25"/>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6812160" y="5423616"/>
            <a:ext cx="1828804" cy="822962"/>
          </a:xfrm>
          <a:prstGeom prst="rect">
            <a:avLst/>
          </a:prstGeom>
        </p:spPr>
      </p:pic>
      <p:sp>
        <p:nvSpPr>
          <p:cNvPr id="2" name="Slide Number Placeholder 1"/>
          <p:cNvSpPr>
            <a:spLocks noGrp="1"/>
          </p:cNvSpPr>
          <p:nvPr>
            <p:ph type="sldNum" sz="quarter" idx="12"/>
          </p:nvPr>
        </p:nvSpPr>
        <p:spPr/>
        <p:txBody>
          <a:bodyPr/>
          <a:lstStyle/>
          <a:p>
            <a:fld id="{BE94E970-A0CC-E44D-82BC-3F4A6399B54F}" type="slidenum">
              <a:rPr lang="en-US" smtClean="0"/>
              <a:pPr/>
              <a:t>19</a:t>
            </a:fld>
            <a:endParaRPr lang="en-US"/>
          </a:p>
        </p:txBody>
      </p:sp>
    </p:spTree>
    <p:extLst>
      <p:ext uri="{BB962C8B-B14F-4D97-AF65-F5344CB8AC3E}">
        <p14:creationId xmlns:p14="http://schemas.microsoft.com/office/powerpoint/2010/main" val="15333229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2"/>
            <a:ext cx="9144000" cy="68580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723901" y="1803400"/>
            <a:ext cx="7362242" cy="4040978"/>
          </a:xfrm>
          <a:prstGeom prst="rect">
            <a:avLst/>
          </a:prstGeom>
          <a:noFill/>
        </p:spPr>
        <p:txBody>
          <a:bodyPr wrap="square" rtlCol="0">
            <a:spAutoFit/>
          </a:bodyPr>
          <a:lstStyle/>
          <a:p>
            <a:pPr marL="514350" indent="-514350">
              <a:lnSpc>
                <a:spcPct val="120000"/>
              </a:lnSpc>
              <a:spcAft>
                <a:spcPts val="600"/>
              </a:spcAft>
              <a:buFont typeface="+mj-lt"/>
              <a:buAutoNum type="arabicPeriod"/>
            </a:pPr>
            <a:r>
              <a:rPr lang="en-US" sz="2800" b="1" smtClean="0">
                <a:solidFill>
                  <a:srgbClr val="005993"/>
                </a:solidFill>
                <a:latin typeface="Tahoma"/>
                <a:cs typeface="Tahoma"/>
              </a:rPr>
              <a:t>Thông tin chung về VietinBank</a:t>
            </a:r>
          </a:p>
          <a:p>
            <a:pPr marL="514350" indent="-514350">
              <a:lnSpc>
                <a:spcPct val="120000"/>
              </a:lnSpc>
              <a:spcAft>
                <a:spcPts val="600"/>
              </a:spcAft>
              <a:buFont typeface="+mj-lt"/>
              <a:buAutoNum type="arabicPeriod"/>
            </a:pPr>
            <a:r>
              <a:rPr lang="en-US" sz="2800" b="1" smtClean="0">
                <a:solidFill>
                  <a:srgbClr val="005993"/>
                </a:solidFill>
                <a:latin typeface="Tahoma"/>
                <a:cs typeface="Tahoma"/>
              </a:rPr>
              <a:t>Tổng quan về kinh tế Việt Nam và hoạt động ngân hàng</a:t>
            </a:r>
          </a:p>
          <a:p>
            <a:pPr marL="514350" indent="-514350">
              <a:lnSpc>
                <a:spcPct val="120000"/>
              </a:lnSpc>
              <a:spcAft>
                <a:spcPts val="600"/>
              </a:spcAft>
              <a:buFont typeface="+mj-lt"/>
              <a:buAutoNum type="arabicPeriod"/>
            </a:pPr>
            <a:r>
              <a:rPr lang="en-US" sz="2800" b="1" smtClean="0">
                <a:solidFill>
                  <a:srgbClr val="005993"/>
                </a:solidFill>
                <a:latin typeface="Tahoma"/>
                <a:cs typeface="Tahoma"/>
              </a:rPr>
              <a:t>Điểm nhấn nhà đầu tư</a:t>
            </a:r>
          </a:p>
          <a:p>
            <a:pPr marL="514350" indent="-514350">
              <a:lnSpc>
                <a:spcPct val="120000"/>
              </a:lnSpc>
              <a:spcAft>
                <a:spcPts val="600"/>
              </a:spcAft>
              <a:buFont typeface="+mj-lt"/>
              <a:buAutoNum type="arabicPeriod"/>
            </a:pPr>
            <a:r>
              <a:rPr lang="en-US" sz="2800" b="1" smtClean="0">
                <a:solidFill>
                  <a:srgbClr val="005993"/>
                </a:solidFill>
                <a:latin typeface="Tahoma"/>
                <a:cs typeface="Tahoma"/>
              </a:rPr>
              <a:t>Chiến lược kinh doanh</a:t>
            </a:r>
          </a:p>
          <a:p>
            <a:pPr marL="514350" indent="-514350">
              <a:lnSpc>
                <a:spcPct val="120000"/>
              </a:lnSpc>
              <a:spcAft>
                <a:spcPts val="600"/>
              </a:spcAft>
              <a:buFont typeface="+mj-lt"/>
              <a:buAutoNum type="arabicPeriod"/>
            </a:pPr>
            <a:r>
              <a:rPr lang="en-US" sz="2800" b="1" smtClean="0">
                <a:solidFill>
                  <a:srgbClr val="005993"/>
                </a:solidFill>
                <a:latin typeface="Tahoma"/>
                <a:cs typeface="Tahoma"/>
              </a:rPr>
              <a:t>Kết quả hoạt động</a:t>
            </a:r>
          </a:p>
          <a:p>
            <a:pPr marL="514350" indent="-514350">
              <a:lnSpc>
                <a:spcPct val="120000"/>
              </a:lnSpc>
              <a:spcAft>
                <a:spcPts val="600"/>
              </a:spcAft>
              <a:buFont typeface="+mj-lt"/>
              <a:buAutoNum type="arabicPeriod"/>
            </a:pPr>
            <a:r>
              <a:rPr lang="en-US" sz="2800" b="1" smtClean="0">
                <a:solidFill>
                  <a:srgbClr val="005993"/>
                </a:solidFill>
                <a:latin typeface="Tahoma"/>
                <a:cs typeface="Tahoma"/>
              </a:rPr>
              <a:t>Phụ lục</a:t>
            </a:r>
            <a:endParaRPr lang="en-US" sz="2800" b="1" dirty="0">
              <a:solidFill>
                <a:srgbClr val="005993"/>
              </a:solidFill>
              <a:latin typeface="Tahoma"/>
              <a:cs typeface="Tahoma"/>
            </a:endParaRPr>
          </a:p>
        </p:txBody>
      </p:sp>
      <p:pic>
        <p:nvPicPr>
          <p:cNvPr id="7" name="Picture 6" descr="70trang-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976965"/>
            <a:ext cx="9144000" cy="881035"/>
          </a:xfrm>
          <a:prstGeom prst="rect">
            <a:avLst/>
          </a:prstGeom>
        </p:spPr>
      </p:pic>
      <p:sp>
        <p:nvSpPr>
          <p:cNvPr id="10" name="Text Placeholder 3"/>
          <p:cNvSpPr txBox="1">
            <a:spLocks/>
          </p:cNvSpPr>
          <p:nvPr/>
        </p:nvSpPr>
        <p:spPr>
          <a:xfrm>
            <a:off x="561099" y="528673"/>
            <a:ext cx="6700937" cy="1274727"/>
          </a:xfrm>
          <a:prstGeom prst="rect">
            <a:avLst/>
          </a:prstGeom>
        </p:spPr>
        <p:txBody>
          <a:bodyPr vert="horz" lIns="91440" tIns="45720" rIns="91440" bIns="45720" rtlCol="0" anchor="ctr">
            <a:normAutofit/>
          </a:bodyPr>
          <a:lstStyle/>
          <a:p>
            <a:pPr marR="0" lvl="0" indent="0" fontAlgn="auto">
              <a:lnSpc>
                <a:spcPct val="100000"/>
              </a:lnSpc>
              <a:spcBef>
                <a:spcPts val="0"/>
              </a:spcBef>
              <a:spcAft>
                <a:spcPts val="0"/>
              </a:spcAft>
              <a:buClrTx/>
              <a:buSzTx/>
              <a:buFontTx/>
              <a:buNone/>
              <a:tabLst/>
              <a:defRPr/>
            </a:pPr>
            <a:r>
              <a:rPr lang="en-US" sz="5000" b="1" smtClean="0">
                <a:solidFill>
                  <a:srgbClr val="D71249"/>
                </a:solidFill>
                <a:latin typeface="Tahoma"/>
                <a:cs typeface="Tahoma"/>
              </a:rPr>
              <a:t>Nội dung chính</a:t>
            </a:r>
            <a:endParaRPr lang="en-US" sz="5000" b="1" dirty="0">
              <a:solidFill>
                <a:srgbClr val="D71249"/>
              </a:solidFill>
              <a:latin typeface="Tahoma"/>
              <a:cs typeface="Tahoma"/>
            </a:endParaRPr>
          </a:p>
        </p:txBody>
      </p:sp>
      <p:sp>
        <p:nvSpPr>
          <p:cNvPr id="2" name="Slide Number Placeholder 1"/>
          <p:cNvSpPr>
            <a:spLocks noGrp="1"/>
          </p:cNvSpPr>
          <p:nvPr>
            <p:ph type="sldNum" sz="quarter" idx="12"/>
          </p:nvPr>
        </p:nvSpPr>
        <p:spPr/>
        <p:txBody>
          <a:bodyPr/>
          <a:lstStyle/>
          <a:p>
            <a:fld id="{BE94E970-A0CC-E44D-82BC-3F4A6399B54F}" type="slidenum">
              <a:rPr lang="en-US" smtClean="0"/>
              <a:t>2</a:t>
            </a:fld>
            <a:endParaRPr lang="en-US"/>
          </a:p>
        </p:txBody>
      </p:sp>
    </p:spTree>
    <p:extLst>
      <p:ext uri="{BB962C8B-B14F-4D97-AF65-F5344CB8AC3E}">
        <p14:creationId xmlns:p14="http://schemas.microsoft.com/office/powerpoint/2010/main" val="14090015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2333" y="313119"/>
            <a:ext cx="7120125" cy="384721"/>
          </a:xfrm>
          <a:prstGeom prst="rect">
            <a:avLst/>
          </a:prstGeom>
          <a:noFill/>
        </p:spPr>
        <p:txBody>
          <a:bodyPr wrap="square" rtlCol="0">
            <a:spAutoFit/>
          </a:bodyPr>
          <a:lstStyle/>
          <a:p>
            <a:r>
              <a:rPr lang="en-US" sz="1900" b="1" smtClean="0">
                <a:solidFill>
                  <a:srgbClr val="D71249"/>
                </a:solidFill>
                <a:latin typeface="Tahoma"/>
                <a:cs typeface="Tahoma"/>
              </a:rPr>
              <a:t>Cơ cấu cổ đông mạnh &amp; đa dạng - Hỗ trợ của cổ đông lớn</a:t>
            </a:r>
            <a:endParaRPr lang="en-US" sz="19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grpSp>
        <p:nvGrpSpPr>
          <p:cNvPr id="16" name="Group 15"/>
          <p:cNvGrpSpPr/>
          <p:nvPr/>
        </p:nvGrpSpPr>
        <p:grpSpPr>
          <a:xfrm>
            <a:off x="3605282" y="1496291"/>
            <a:ext cx="5304299" cy="4926610"/>
            <a:chOff x="3605282" y="1828799"/>
            <a:chExt cx="5089639" cy="4551945"/>
          </a:xfrm>
        </p:grpSpPr>
        <p:sp>
          <p:nvSpPr>
            <p:cNvPr id="17" name="Rectangle 20"/>
            <p:cNvSpPr>
              <a:spLocks noChangeArrowheads="1"/>
            </p:cNvSpPr>
            <p:nvPr/>
          </p:nvSpPr>
          <p:spPr bwMode="auto">
            <a:xfrm>
              <a:off x="3605282" y="1828800"/>
              <a:ext cx="1613849" cy="228600"/>
            </a:xfrm>
            <a:prstGeom prst="rect">
              <a:avLst/>
            </a:prstGeom>
            <a:solidFill>
              <a:srgbClr val="D7124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79549" tIns="39774" rIns="79549" bIns="39774" anchor="ctr"/>
            <a:lstStyle/>
            <a:p>
              <a:pPr algn="ctr" eaLnBrk="0" hangingPunct="0"/>
              <a:r>
                <a:rPr lang="en-US" sz="1200" b="1" dirty="0" err="1" smtClean="0">
                  <a:solidFill>
                    <a:schemeClr val="bg1"/>
                  </a:solidFill>
                  <a:latin typeface="Arial" pitchFamily="34" charset="0"/>
                  <a:cs typeface="Arial" pitchFamily="34" charset="0"/>
                </a:rPr>
                <a:t>Cổ</a:t>
              </a:r>
              <a:r>
                <a:rPr lang="en-US" sz="1200" b="1" dirty="0" smtClean="0">
                  <a:solidFill>
                    <a:schemeClr val="bg1"/>
                  </a:solidFill>
                  <a:latin typeface="Arial" pitchFamily="34" charset="0"/>
                  <a:cs typeface="Arial" pitchFamily="34" charset="0"/>
                </a:rPr>
                <a:t> </a:t>
              </a:r>
              <a:r>
                <a:rPr lang="en-US" sz="1200" b="1" dirty="0" err="1" smtClean="0">
                  <a:solidFill>
                    <a:schemeClr val="bg1"/>
                  </a:solidFill>
                  <a:latin typeface="Arial" pitchFamily="34" charset="0"/>
                  <a:cs typeface="Arial" pitchFamily="34" charset="0"/>
                </a:rPr>
                <a:t>đông</a:t>
              </a:r>
              <a:r>
                <a:rPr lang="en-US" sz="1200" b="1" dirty="0" smtClean="0">
                  <a:solidFill>
                    <a:schemeClr val="bg1"/>
                  </a:solidFill>
                  <a:latin typeface="Arial" pitchFamily="34" charset="0"/>
                  <a:cs typeface="Arial" pitchFamily="34" charset="0"/>
                </a:rPr>
                <a:t> </a:t>
              </a:r>
              <a:r>
                <a:rPr lang="en-US" sz="1200" b="1" dirty="0" err="1" smtClean="0">
                  <a:solidFill>
                    <a:schemeClr val="bg1"/>
                  </a:solidFill>
                  <a:latin typeface="Arial" pitchFamily="34" charset="0"/>
                  <a:cs typeface="Arial" pitchFamily="34" charset="0"/>
                </a:rPr>
                <a:t>lớn</a:t>
              </a:r>
              <a:endParaRPr lang="en-US" sz="1200" b="1" dirty="0">
                <a:solidFill>
                  <a:schemeClr val="bg1"/>
                </a:solidFill>
                <a:latin typeface="Arial" pitchFamily="34" charset="0"/>
                <a:cs typeface="Arial" pitchFamily="34" charset="0"/>
              </a:endParaRPr>
            </a:p>
          </p:txBody>
        </p:sp>
        <p:sp>
          <p:nvSpPr>
            <p:cNvPr id="18" name="Rectangle 22"/>
            <p:cNvSpPr>
              <a:spLocks noChangeArrowheads="1"/>
            </p:cNvSpPr>
            <p:nvPr/>
          </p:nvSpPr>
          <p:spPr bwMode="auto">
            <a:xfrm>
              <a:off x="3605283" y="2162032"/>
              <a:ext cx="1613849" cy="959482"/>
            </a:xfrm>
            <a:prstGeom prst="rect">
              <a:avLst/>
            </a:prstGeom>
            <a:noFill/>
            <a:ln w="19050">
              <a:solidFill>
                <a:srgbClr val="005993"/>
              </a:solidFill>
              <a:miter lim="800000"/>
              <a:headEnd/>
              <a:tailEnd/>
            </a:ln>
            <a:extLst/>
          </p:spPr>
          <p:txBody>
            <a:bodyPr wrap="none" lIns="79549" tIns="39774" rIns="79549" bIns="39774" anchor="b"/>
            <a:lstStyle/>
            <a:p>
              <a:pPr algn="ctr" eaLnBrk="0" hangingPunct="0"/>
              <a:endParaRPr lang="en-US" sz="1200" b="1">
                <a:solidFill>
                  <a:schemeClr val="bg1"/>
                </a:solidFill>
              </a:endParaRPr>
            </a:p>
          </p:txBody>
        </p:sp>
        <p:pic>
          <p:nvPicPr>
            <p:cNvPr id="19" name="Picture 17" descr="sttate-bank-of-viietnam_1255245915"/>
            <p:cNvPicPr>
              <a:picLocks noChangeAspect="1" noChangeArrowheads="1"/>
            </p:cNvPicPr>
            <p:nvPr/>
          </p:nvPicPr>
          <p:blipFill>
            <a:blip r:embed="rId5" cstate="print">
              <a:extLst>
                <a:ext uri="{28A0092B-C50C-407E-A947-70E740481C1C}">
                  <a14:useLocalDpi xmlns:a14="http://schemas.microsoft.com/office/drawing/2010/main" val="0"/>
                </a:ext>
              </a:extLst>
            </a:blip>
            <a:srcRect l="9412" t="18823" r="10588" b="15294"/>
            <a:stretch>
              <a:fillRect/>
            </a:stretch>
          </p:blipFill>
          <p:spPr bwMode="auto">
            <a:xfrm>
              <a:off x="3771332" y="2230814"/>
              <a:ext cx="1295400" cy="522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25"/>
            <p:cNvSpPr>
              <a:spLocks noChangeArrowheads="1"/>
            </p:cNvSpPr>
            <p:nvPr/>
          </p:nvSpPr>
          <p:spPr bwMode="auto">
            <a:xfrm>
              <a:off x="3612771" y="4912522"/>
              <a:ext cx="1598445" cy="1458370"/>
            </a:xfrm>
            <a:prstGeom prst="rect">
              <a:avLst/>
            </a:prstGeom>
            <a:noFill/>
            <a:ln w="19050">
              <a:solidFill>
                <a:srgbClr val="00588F"/>
              </a:solidFill>
              <a:miter lim="800000"/>
              <a:headEnd/>
              <a:tailEnd/>
            </a:ln>
            <a:extLst/>
          </p:spPr>
          <p:txBody>
            <a:bodyPr wrap="none" lIns="79549" tIns="39774" rIns="79549" bIns="39774" anchor="ctr"/>
            <a:lstStyle/>
            <a:p>
              <a:pPr eaLnBrk="0" hangingPunct="0"/>
              <a:endParaRPr lang="en-US" sz="1200" b="1">
                <a:solidFill>
                  <a:srgbClr val="0070C0"/>
                </a:solidFill>
              </a:endParaRPr>
            </a:p>
          </p:txBody>
        </p:sp>
        <p:sp>
          <p:nvSpPr>
            <p:cNvPr id="21" name="TextBox 20"/>
            <p:cNvSpPr txBox="1"/>
            <p:nvPr/>
          </p:nvSpPr>
          <p:spPr>
            <a:xfrm>
              <a:off x="3695131" y="2797659"/>
              <a:ext cx="1439779" cy="241715"/>
            </a:xfrm>
            <a:prstGeom prst="rect">
              <a:avLst/>
            </a:prstGeom>
            <a:noFill/>
          </p:spPr>
          <p:txBody>
            <a:bodyPr wrap="square" rtlCol="0">
              <a:spAutoFit/>
            </a:bodyPr>
            <a:lstStyle/>
            <a:p>
              <a:pPr algn="ctr" eaLnBrk="0" hangingPunct="0"/>
              <a:r>
                <a:rPr lang="en-US" sz="1100" b="1" smtClean="0">
                  <a:solidFill>
                    <a:srgbClr val="00588F"/>
                  </a:solidFill>
                  <a:latin typeface="Arial" pitchFamily="34" charset="0"/>
                  <a:cs typeface="Arial" pitchFamily="34" charset="0"/>
                </a:rPr>
                <a:t>Cổ đông Nhà nước</a:t>
              </a:r>
              <a:endParaRPr lang="en-US" sz="1100" b="1">
                <a:solidFill>
                  <a:srgbClr val="00588F"/>
                </a:solidFill>
                <a:latin typeface="Arial" pitchFamily="34" charset="0"/>
                <a:cs typeface="Arial" pitchFamily="34" charset="0"/>
              </a:endParaRPr>
            </a:p>
          </p:txBody>
        </p:sp>
        <p:sp>
          <p:nvSpPr>
            <p:cNvPr id="22" name="Rectangle 25"/>
            <p:cNvSpPr>
              <a:spLocks noChangeArrowheads="1"/>
            </p:cNvSpPr>
            <p:nvPr/>
          </p:nvSpPr>
          <p:spPr bwMode="auto">
            <a:xfrm>
              <a:off x="3609389" y="3215565"/>
              <a:ext cx="1598445" cy="1596152"/>
            </a:xfrm>
            <a:prstGeom prst="rect">
              <a:avLst/>
            </a:prstGeom>
            <a:noFill/>
            <a:ln w="19050">
              <a:solidFill>
                <a:srgbClr val="00588F"/>
              </a:solidFill>
              <a:miter lim="800000"/>
              <a:headEnd/>
              <a:tailEnd/>
            </a:ln>
            <a:extLst/>
          </p:spPr>
          <p:txBody>
            <a:bodyPr wrap="none" lIns="79549" tIns="39774" rIns="79549" bIns="39774" anchor="ctr"/>
            <a:lstStyle/>
            <a:p>
              <a:pPr eaLnBrk="0" hangingPunct="0"/>
              <a:endParaRPr lang="en-US" sz="1200" b="1">
                <a:solidFill>
                  <a:srgbClr val="0070C0"/>
                </a:solidFill>
              </a:endParaRPr>
            </a:p>
          </p:txBody>
        </p:sp>
        <p:pic>
          <p:nvPicPr>
            <p:cNvPr id="23" name="Picture 16" descr="IFC Logo">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r="60181" b="6796"/>
            <a:stretch>
              <a:fillRect/>
            </a:stretch>
          </p:blipFill>
          <p:spPr bwMode="auto">
            <a:xfrm>
              <a:off x="3784980" y="5308769"/>
              <a:ext cx="1282700" cy="433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23"/>
            <p:cNvSpPr txBox="1"/>
            <p:nvPr/>
          </p:nvSpPr>
          <p:spPr>
            <a:xfrm>
              <a:off x="3771331" y="4280848"/>
              <a:ext cx="1282700" cy="241715"/>
            </a:xfrm>
            <a:prstGeom prst="rect">
              <a:avLst/>
            </a:prstGeom>
            <a:noFill/>
          </p:spPr>
          <p:txBody>
            <a:bodyPr wrap="square" rtlCol="0">
              <a:spAutoFit/>
            </a:bodyPr>
            <a:lstStyle/>
            <a:p>
              <a:pPr algn="ctr"/>
              <a:r>
                <a:rPr lang="en-US" sz="1100" b="1" smtClean="0">
                  <a:solidFill>
                    <a:srgbClr val="00588F"/>
                  </a:solidFill>
                  <a:latin typeface="Arial" pitchFamily="34" charset="0"/>
                  <a:cs typeface="Arial" pitchFamily="34" charset="0"/>
                </a:rPr>
                <a:t>BTMU</a:t>
              </a:r>
              <a:endParaRPr lang="en-US" sz="1100" b="1">
                <a:solidFill>
                  <a:srgbClr val="00588F"/>
                </a:solidFill>
                <a:latin typeface="Arial" pitchFamily="34" charset="0"/>
                <a:cs typeface="Arial" pitchFamily="34" charset="0"/>
              </a:endParaRPr>
            </a:p>
          </p:txBody>
        </p:sp>
        <p:sp>
          <p:nvSpPr>
            <p:cNvPr id="25" name="TextBox 24"/>
            <p:cNvSpPr txBox="1"/>
            <p:nvPr/>
          </p:nvSpPr>
          <p:spPr>
            <a:xfrm>
              <a:off x="3833884" y="5812809"/>
              <a:ext cx="1206500" cy="241715"/>
            </a:xfrm>
            <a:prstGeom prst="rect">
              <a:avLst/>
            </a:prstGeom>
            <a:noFill/>
          </p:spPr>
          <p:txBody>
            <a:bodyPr wrap="square" rtlCol="0">
              <a:spAutoFit/>
            </a:bodyPr>
            <a:lstStyle/>
            <a:p>
              <a:pPr algn="ctr"/>
              <a:r>
                <a:rPr lang="en-US" sz="1100" b="1" smtClean="0">
                  <a:solidFill>
                    <a:srgbClr val="00588F"/>
                  </a:solidFill>
                  <a:latin typeface="Arial" pitchFamily="34" charset="0"/>
                  <a:cs typeface="Arial" pitchFamily="34" charset="0"/>
                </a:rPr>
                <a:t>IFC</a:t>
              </a:r>
              <a:endParaRPr lang="en-US" sz="1100" b="1">
                <a:solidFill>
                  <a:srgbClr val="00588F"/>
                </a:solidFill>
                <a:latin typeface="Arial" pitchFamily="34" charset="0"/>
                <a:cs typeface="Arial" pitchFamily="34" charset="0"/>
              </a:endParaRPr>
            </a:p>
          </p:txBody>
        </p:sp>
        <p:pic>
          <p:nvPicPr>
            <p:cNvPr id="26" name="Picture 25" descr="logo.gif"/>
            <p:cNvPicPr>
              <a:picLocks noChangeAspect="1"/>
            </p:cNvPicPr>
            <p:nvPr/>
          </p:nvPicPr>
          <p:blipFill>
            <a:blip r:embed="rId8" cstate="print"/>
            <a:stretch>
              <a:fillRect/>
            </a:stretch>
          </p:blipFill>
          <p:spPr>
            <a:xfrm>
              <a:off x="3778040" y="3789833"/>
              <a:ext cx="1295400" cy="397823"/>
            </a:xfrm>
            <a:prstGeom prst="rect">
              <a:avLst/>
            </a:prstGeom>
          </p:spPr>
        </p:pic>
        <p:sp>
          <p:nvSpPr>
            <p:cNvPr id="27" name="Rectangle 21"/>
            <p:cNvSpPr>
              <a:spLocks noChangeArrowheads="1"/>
            </p:cNvSpPr>
            <p:nvPr/>
          </p:nvSpPr>
          <p:spPr bwMode="auto">
            <a:xfrm>
              <a:off x="5513697" y="1828799"/>
              <a:ext cx="3173104" cy="228601"/>
            </a:xfrm>
            <a:prstGeom prst="rect">
              <a:avLst/>
            </a:prstGeom>
            <a:solidFill>
              <a:srgbClr val="D7124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79549" tIns="39774" rIns="79549" bIns="39774" anchor="ctr"/>
            <a:lstStyle/>
            <a:p>
              <a:pPr algn="ctr" eaLnBrk="0" hangingPunct="0"/>
              <a:r>
                <a:rPr lang="en-US" sz="1200" b="1" dirty="0" err="1" smtClean="0">
                  <a:solidFill>
                    <a:schemeClr val="bg1"/>
                  </a:solidFill>
                  <a:latin typeface="Arial" pitchFamily="34" charset="0"/>
                  <a:cs typeface="Arial" pitchFamily="34" charset="0"/>
                </a:rPr>
                <a:t>Hỗ</a:t>
              </a:r>
              <a:r>
                <a:rPr lang="en-US" sz="1200" b="1" dirty="0" smtClean="0">
                  <a:solidFill>
                    <a:schemeClr val="bg1"/>
                  </a:solidFill>
                  <a:latin typeface="Arial" pitchFamily="34" charset="0"/>
                  <a:cs typeface="Arial" pitchFamily="34" charset="0"/>
                </a:rPr>
                <a:t> </a:t>
              </a:r>
              <a:r>
                <a:rPr lang="en-US" sz="1200" b="1" dirty="0" err="1" smtClean="0">
                  <a:solidFill>
                    <a:schemeClr val="bg1"/>
                  </a:solidFill>
                  <a:latin typeface="Arial" pitchFamily="34" charset="0"/>
                  <a:cs typeface="Arial" pitchFamily="34" charset="0"/>
                </a:rPr>
                <a:t>trợ</a:t>
              </a:r>
              <a:endParaRPr lang="en-US" sz="1200" b="1" dirty="0">
                <a:solidFill>
                  <a:srgbClr val="000000"/>
                </a:solidFill>
                <a:latin typeface="Arial" pitchFamily="34" charset="0"/>
                <a:cs typeface="Arial" pitchFamily="34" charset="0"/>
              </a:endParaRPr>
            </a:p>
          </p:txBody>
        </p:sp>
        <p:sp>
          <p:nvSpPr>
            <p:cNvPr id="28" name="Rectangle 24"/>
            <p:cNvSpPr>
              <a:spLocks noChangeArrowheads="1"/>
            </p:cNvSpPr>
            <p:nvPr/>
          </p:nvSpPr>
          <p:spPr bwMode="auto">
            <a:xfrm>
              <a:off x="5513696" y="2141555"/>
              <a:ext cx="3173104" cy="979959"/>
            </a:xfrm>
            <a:prstGeom prst="rect">
              <a:avLst/>
            </a:prstGeom>
            <a:noFill/>
            <a:ln w="19050">
              <a:solidFill>
                <a:srgbClr val="00588F"/>
              </a:solidFill>
              <a:miter lim="800000"/>
              <a:headEnd/>
              <a:tailEnd/>
            </a:ln>
            <a:extLst/>
          </p:spPr>
          <p:txBody>
            <a:bodyPr lIns="79549" tIns="39774" rIns="79549" bIns="39774" anchor="ctr" anchorCtr="0"/>
            <a:lstStyle/>
            <a:p>
              <a:pPr marL="177800" indent="-177800" algn="just" eaLnBrk="0" hangingPunct="0">
                <a:lnSpc>
                  <a:spcPct val="110000"/>
                </a:lnSpc>
                <a:spcBef>
                  <a:spcPts val="200"/>
                </a:spcBef>
                <a:spcAft>
                  <a:spcPts val="200"/>
                </a:spcAft>
                <a:buClr>
                  <a:srgbClr val="00588F"/>
                </a:buClr>
                <a:buFont typeface="Wingdings" pitchFamily="2" charset="2"/>
                <a:buChar char="n"/>
              </a:pPr>
              <a:r>
                <a:rPr lang="en-US" sz="1050" dirty="0" err="1" smtClean="0">
                  <a:solidFill>
                    <a:srgbClr val="00588F"/>
                  </a:solidFill>
                  <a:latin typeface="Arial" pitchFamily="34" charset="0"/>
                  <a:cs typeface="Arial" pitchFamily="34" charset="0"/>
                </a:rPr>
                <a:t>Nắm</a:t>
              </a:r>
              <a:r>
                <a:rPr lang="en-US" sz="1050" dirty="0" smtClean="0">
                  <a:solidFill>
                    <a:srgbClr val="00588F"/>
                  </a:solidFill>
                  <a:latin typeface="Arial" pitchFamily="34" charset="0"/>
                  <a:cs typeface="Arial" pitchFamily="34" charset="0"/>
                </a:rPr>
                <a:t> </a:t>
              </a:r>
              <a:r>
                <a:rPr lang="en-US" sz="1050" err="1" smtClean="0">
                  <a:solidFill>
                    <a:srgbClr val="00588F"/>
                  </a:solidFill>
                  <a:latin typeface="Arial" pitchFamily="34" charset="0"/>
                  <a:cs typeface="Arial" pitchFamily="34" charset="0"/>
                </a:rPr>
                <a:t>giữ</a:t>
              </a:r>
              <a:r>
                <a:rPr lang="en-US" sz="1050" smtClean="0">
                  <a:solidFill>
                    <a:srgbClr val="00588F"/>
                  </a:solidFill>
                  <a:latin typeface="Arial" pitchFamily="34" charset="0"/>
                  <a:cs typeface="Arial" pitchFamily="34" charset="0"/>
                </a:rPr>
                <a:t> 64,46</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cổ</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phần</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trong</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VietinBank</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cổ</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phần</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nắm</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giữ</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của</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Chính</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phủ</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sẽ</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không</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dưới</a:t>
              </a:r>
              <a:r>
                <a:rPr lang="en-US" sz="1050" dirty="0" smtClean="0">
                  <a:solidFill>
                    <a:srgbClr val="00588F"/>
                  </a:solidFill>
                  <a:latin typeface="Arial" pitchFamily="34" charset="0"/>
                  <a:cs typeface="Arial" pitchFamily="34" charset="0"/>
                </a:rPr>
                <a:t> 51% </a:t>
              </a:r>
              <a:r>
                <a:rPr lang="en-US" sz="1050" dirty="0" err="1" smtClean="0">
                  <a:solidFill>
                    <a:srgbClr val="00588F"/>
                  </a:solidFill>
                  <a:latin typeface="Arial" pitchFamily="34" charset="0"/>
                  <a:cs typeface="Arial" pitchFamily="34" charset="0"/>
                </a:rPr>
                <a:t>vào</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bất</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cứ</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thời</a:t>
              </a:r>
              <a:r>
                <a:rPr lang="en-US" sz="1050" dirty="0" smtClean="0">
                  <a:solidFill>
                    <a:srgbClr val="00588F"/>
                  </a:solidFill>
                  <a:latin typeface="Arial" pitchFamily="34" charset="0"/>
                  <a:cs typeface="Arial" pitchFamily="34" charset="0"/>
                </a:rPr>
                <a:t> </a:t>
              </a:r>
              <a:r>
                <a:rPr lang="en-US" sz="1050" err="1" smtClean="0">
                  <a:solidFill>
                    <a:srgbClr val="00588F"/>
                  </a:solidFill>
                  <a:latin typeface="Arial" pitchFamily="34" charset="0"/>
                  <a:cs typeface="Arial" pitchFamily="34" charset="0"/>
                </a:rPr>
                <a:t>điểm</a:t>
              </a:r>
              <a:r>
                <a:rPr lang="en-US" sz="1050" smtClean="0">
                  <a:solidFill>
                    <a:srgbClr val="00588F"/>
                  </a:solidFill>
                  <a:latin typeface="Arial" pitchFamily="34" charset="0"/>
                  <a:cs typeface="Arial" pitchFamily="34" charset="0"/>
                </a:rPr>
                <a:t> nào.</a:t>
              </a:r>
            </a:p>
            <a:p>
              <a:pPr marL="177800" indent="-177800" algn="just" eaLnBrk="0" hangingPunct="0">
                <a:lnSpc>
                  <a:spcPct val="110000"/>
                </a:lnSpc>
                <a:spcBef>
                  <a:spcPts val="200"/>
                </a:spcBef>
                <a:spcAft>
                  <a:spcPts val="200"/>
                </a:spcAft>
                <a:buClr>
                  <a:srgbClr val="00588F"/>
                </a:buClr>
                <a:buFont typeface="Wingdings" pitchFamily="2" charset="2"/>
                <a:buChar char="n"/>
              </a:pPr>
              <a:r>
                <a:rPr lang="en-US" sz="1050" smtClean="0">
                  <a:solidFill>
                    <a:srgbClr val="00588F"/>
                  </a:solidFill>
                  <a:latin typeface="Arial" pitchFamily="34" charset="0"/>
                  <a:cs typeface="Arial" pitchFamily="34" charset="0"/>
                </a:rPr>
                <a:t>Phần </a:t>
              </a:r>
              <a:r>
                <a:rPr lang="en-US" sz="1050" dirty="0" err="1" smtClean="0">
                  <a:solidFill>
                    <a:srgbClr val="00588F"/>
                  </a:solidFill>
                  <a:latin typeface="Arial" pitchFamily="34" charset="0"/>
                  <a:cs typeface="Arial" pitchFamily="34" charset="0"/>
                </a:rPr>
                <a:t>lớn</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các</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thành</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viên</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trong</a:t>
              </a:r>
              <a:r>
                <a:rPr lang="en-US" sz="1050" dirty="0" smtClean="0">
                  <a:solidFill>
                    <a:srgbClr val="00588F"/>
                  </a:solidFill>
                  <a:latin typeface="Arial" pitchFamily="34" charset="0"/>
                  <a:cs typeface="Arial" pitchFamily="34" charset="0"/>
                </a:rPr>
                <a:t> HĐQT </a:t>
              </a:r>
              <a:r>
                <a:rPr lang="en-US" sz="1050" dirty="0" err="1" smtClean="0">
                  <a:solidFill>
                    <a:srgbClr val="00588F"/>
                  </a:solidFill>
                  <a:latin typeface="Arial" pitchFamily="34" charset="0"/>
                  <a:cs typeface="Arial" pitchFamily="34" charset="0"/>
                </a:rPr>
                <a:t>được</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chỉ</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định</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bởi</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Chính</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phủ</a:t>
              </a:r>
              <a:r>
                <a:rPr lang="en-US" sz="1050" dirty="0" smtClean="0">
                  <a:solidFill>
                    <a:srgbClr val="00588F"/>
                  </a:solidFill>
                  <a:latin typeface="Arial" pitchFamily="34" charset="0"/>
                  <a:cs typeface="Arial" pitchFamily="34" charset="0"/>
                </a:rPr>
                <a:t>.</a:t>
              </a:r>
            </a:p>
          </p:txBody>
        </p:sp>
        <p:sp>
          <p:nvSpPr>
            <p:cNvPr id="29" name="Rectangle 27"/>
            <p:cNvSpPr>
              <a:spLocks noChangeArrowheads="1"/>
            </p:cNvSpPr>
            <p:nvPr/>
          </p:nvSpPr>
          <p:spPr bwMode="auto">
            <a:xfrm>
              <a:off x="5513696" y="4912523"/>
              <a:ext cx="3181225" cy="1458371"/>
            </a:xfrm>
            <a:prstGeom prst="rect">
              <a:avLst/>
            </a:prstGeom>
            <a:noFill/>
            <a:ln w="19050">
              <a:solidFill>
                <a:srgbClr val="00588F"/>
              </a:solidFill>
              <a:miter lim="800000"/>
              <a:headEnd/>
              <a:tailEnd/>
            </a:ln>
            <a:extLst/>
          </p:spPr>
          <p:txBody>
            <a:bodyPr lIns="39774" tIns="39774" rIns="39774" bIns="39774" anchor="ctr"/>
            <a:lstStyle/>
            <a:p>
              <a:pPr marL="98425" indent="-98425" algn="just" eaLnBrk="0" hangingPunct="0">
                <a:lnSpc>
                  <a:spcPct val="90000"/>
                </a:lnSpc>
                <a:spcBef>
                  <a:spcPct val="50000"/>
                </a:spcBef>
                <a:buFontTx/>
                <a:buChar char="•"/>
              </a:pPr>
              <a:endParaRPr lang="en-US" sz="1050" dirty="0">
                <a:solidFill>
                  <a:srgbClr val="00588F"/>
                </a:solidFill>
              </a:endParaRPr>
            </a:p>
            <a:p>
              <a:pPr marL="177800" indent="-177800" algn="just" eaLnBrk="0" hangingPunct="0">
                <a:lnSpc>
                  <a:spcPct val="105000"/>
                </a:lnSpc>
                <a:spcBef>
                  <a:spcPts val="100"/>
                </a:spcBef>
                <a:spcAft>
                  <a:spcPts val="100"/>
                </a:spcAft>
                <a:buClr>
                  <a:srgbClr val="00588F"/>
                </a:buClr>
                <a:buFont typeface="Wingdings" pitchFamily="2" charset="2"/>
                <a:buChar char="n"/>
              </a:pPr>
              <a:r>
                <a:rPr lang="en-US" sz="1050" dirty="0">
                  <a:solidFill>
                    <a:srgbClr val="00588F"/>
                  </a:solidFill>
                  <a:latin typeface="Arial" pitchFamily="34" charset="0"/>
                  <a:cs typeface="Arial" pitchFamily="34" charset="0"/>
                </a:rPr>
                <a:t>IFC </a:t>
              </a:r>
              <a:r>
                <a:rPr lang="en-US" sz="1050" dirty="0" err="1">
                  <a:solidFill>
                    <a:srgbClr val="00588F"/>
                  </a:solidFill>
                  <a:latin typeface="Arial" pitchFamily="34" charset="0"/>
                  <a:cs typeface="Arial" pitchFamily="34" charset="0"/>
                </a:rPr>
                <a:t>ký</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hợp</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đồng</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hợp</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tác</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với</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VietinBank</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trong</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năm</a:t>
              </a:r>
              <a:r>
                <a:rPr lang="en-US" sz="1050" dirty="0">
                  <a:solidFill>
                    <a:srgbClr val="00588F"/>
                  </a:solidFill>
                  <a:latin typeface="Arial" pitchFamily="34" charset="0"/>
                  <a:cs typeface="Arial" pitchFamily="34" charset="0"/>
                </a:rPr>
                <a:t> 2011. Theo cam </a:t>
              </a:r>
              <a:r>
                <a:rPr lang="en-US" sz="1050" dirty="0" err="1">
                  <a:solidFill>
                    <a:srgbClr val="00588F"/>
                  </a:solidFill>
                  <a:latin typeface="Arial" pitchFamily="34" charset="0"/>
                  <a:cs typeface="Arial" pitchFamily="34" charset="0"/>
                </a:rPr>
                <a:t>kết</a:t>
              </a:r>
              <a:r>
                <a:rPr lang="en-US" sz="1050" dirty="0">
                  <a:solidFill>
                    <a:srgbClr val="00588F"/>
                  </a:solidFill>
                  <a:latin typeface="Arial" pitchFamily="34" charset="0"/>
                  <a:cs typeface="Arial" pitchFamily="34" charset="0"/>
                </a:rPr>
                <a:t>, IFC </a:t>
              </a:r>
              <a:r>
                <a:rPr lang="en-US" sz="1050" dirty="0" err="1">
                  <a:solidFill>
                    <a:srgbClr val="00588F"/>
                  </a:solidFill>
                  <a:latin typeface="Arial" pitchFamily="34" charset="0"/>
                  <a:cs typeface="Arial" pitchFamily="34" charset="0"/>
                </a:rPr>
                <a:t>sẽ</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hỗ</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trợ</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kỹ</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thuật</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cho</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VietinBank</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trong</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các</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lĩnh</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vực</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sau</a:t>
              </a:r>
              <a:r>
                <a:rPr lang="en-US" sz="1050" dirty="0">
                  <a:solidFill>
                    <a:srgbClr val="00588F"/>
                  </a:solidFill>
                  <a:latin typeface="Arial" pitchFamily="34" charset="0"/>
                  <a:cs typeface="Arial" pitchFamily="34" charset="0"/>
                </a:rPr>
                <a:t>:</a:t>
              </a:r>
            </a:p>
            <a:p>
              <a:pPr marL="349250" lvl="1" indent="-171450" eaLnBrk="0" hangingPunct="0">
                <a:lnSpc>
                  <a:spcPct val="105000"/>
                </a:lnSpc>
                <a:spcBef>
                  <a:spcPts val="100"/>
                </a:spcBef>
                <a:spcAft>
                  <a:spcPts val="100"/>
                </a:spcAft>
                <a:buClr>
                  <a:srgbClr val="0E84CD"/>
                </a:buClr>
                <a:buFont typeface="Wingdings" pitchFamily="2" charset="2"/>
                <a:buChar char="§"/>
              </a:pPr>
              <a:r>
                <a:rPr lang="en-US" sz="1050" dirty="0">
                  <a:solidFill>
                    <a:srgbClr val="00588F"/>
                  </a:solidFill>
                  <a:latin typeface="Arial" pitchFamily="34" charset="0"/>
                  <a:cs typeface="Arial" pitchFamily="34" charset="0"/>
                </a:rPr>
                <a:t>Quản trị </a:t>
              </a:r>
              <a:r>
                <a:rPr lang="en-US" sz="1050" dirty="0" err="1">
                  <a:solidFill>
                    <a:srgbClr val="00588F"/>
                  </a:solidFill>
                  <a:latin typeface="Arial" pitchFamily="34" charset="0"/>
                  <a:cs typeface="Arial" pitchFamily="34" charset="0"/>
                </a:rPr>
                <a:t>rủi</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ro</a:t>
              </a:r>
              <a:endParaRPr lang="en-US" sz="1050" dirty="0">
                <a:solidFill>
                  <a:srgbClr val="00588F"/>
                </a:solidFill>
                <a:latin typeface="Arial" pitchFamily="34" charset="0"/>
                <a:cs typeface="Arial" pitchFamily="34" charset="0"/>
              </a:endParaRPr>
            </a:p>
            <a:p>
              <a:pPr marL="349250" lvl="1" indent="-171450" eaLnBrk="0" hangingPunct="0">
                <a:lnSpc>
                  <a:spcPct val="105000"/>
                </a:lnSpc>
                <a:spcBef>
                  <a:spcPts val="100"/>
                </a:spcBef>
                <a:spcAft>
                  <a:spcPts val="100"/>
                </a:spcAft>
                <a:buClr>
                  <a:srgbClr val="0E84CD"/>
                </a:buClr>
                <a:buFont typeface="Wingdings" pitchFamily="2" charset="2"/>
                <a:buChar char="§"/>
              </a:pPr>
              <a:r>
                <a:rPr lang="en-US" sz="1050" dirty="0" err="1">
                  <a:solidFill>
                    <a:srgbClr val="00588F"/>
                  </a:solidFill>
                  <a:latin typeface="Arial" pitchFamily="34" charset="0"/>
                  <a:cs typeface="Arial" pitchFamily="34" charset="0"/>
                </a:rPr>
                <a:t>Dịch</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vụ</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dành</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cho</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khách</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hàng</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doanh</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nghiệp</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vừa</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và</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nhỏ</a:t>
              </a:r>
              <a:endParaRPr lang="en-US" sz="1050" dirty="0">
                <a:solidFill>
                  <a:srgbClr val="00588F"/>
                </a:solidFill>
                <a:latin typeface="Arial" pitchFamily="34" charset="0"/>
                <a:cs typeface="Arial" pitchFamily="34" charset="0"/>
              </a:endParaRPr>
            </a:p>
            <a:p>
              <a:pPr marL="349250" lvl="1" indent="-171450" eaLnBrk="0" hangingPunct="0">
                <a:lnSpc>
                  <a:spcPct val="105000"/>
                </a:lnSpc>
                <a:spcBef>
                  <a:spcPts val="100"/>
                </a:spcBef>
                <a:spcAft>
                  <a:spcPts val="100"/>
                </a:spcAft>
                <a:buClr>
                  <a:srgbClr val="0E84CD"/>
                </a:buClr>
                <a:buFont typeface="Wingdings" pitchFamily="2" charset="2"/>
                <a:buChar char="§"/>
              </a:pPr>
              <a:r>
                <a:rPr lang="en-US" sz="1050" dirty="0" err="1">
                  <a:solidFill>
                    <a:srgbClr val="00588F"/>
                  </a:solidFill>
                  <a:latin typeface="Arial" pitchFamily="34" charset="0"/>
                  <a:cs typeface="Arial" pitchFamily="34" charset="0"/>
                </a:rPr>
                <a:t>Tiết</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kiệm</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hiệu</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quả</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năng</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lượng</a:t>
              </a:r>
              <a:endParaRPr lang="en-US" sz="1050" dirty="0">
                <a:solidFill>
                  <a:srgbClr val="00588F"/>
                </a:solidFill>
                <a:latin typeface="Arial" pitchFamily="34" charset="0"/>
                <a:cs typeface="Arial" pitchFamily="34" charset="0"/>
              </a:endParaRPr>
            </a:p>
            <a:p>
              <a:pPr marL="349250" lvl="1" indent="-171450" eaLnBrk="0" hangingPunct="0">
                <a:lnSpc>
                  <a:spcPct val="105000"/>
                </a:lnSpc>
                <a:spcBef>
                  <a:spcPts val="100"/>
                </a:spcBef>
                <a:spcAft>
                  <a:spcPts val="100"/>
                </a:spcAft>
                <a:buClr>
                  <a:srgbClr val="0E84CD"/>
                </a:buClr>
                <a:buFont typeface="Wingdings" pitchFamily="2" charset="2"/>
                <a:buChar char="§"/>
              </a:pPr>
              <a:r>
                <a:rPr lang="en-US" sz="1050" dirty="0" err="1">
                  <a:solidFill>
                    <a:srgbClr val="00588F"/>
                  </a:solidFill>
                  <a:latin typeface="Arial" pitchFamily="34" charset="0"/>
                  <a:cs typeface="Arial" pitchFamily="34" charset="0"/>
                </a:rPr>
                <a:t>Công</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nghệ</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thông</a:t>
              </a:r>
              <a:r>
                <a:rPr lang="en-US" sz="1050" dirty="0">
                  <a:solidFill>
                    <a:srgbClr val="00588F"/>
                  </a:solidFill>
                  <a:latin typeface="Arial" pitchFamily="34" charset="0"/>
                  <a:cs typeface="Arial" pitchFamily="34" charset="0"/>
                </a:rPr>
                <a:t> tin</a:t>
              </a:r>
            </a:p>
            <a:p>
              <a:pPr marL="98425" indent="-98425" eaLnBrk="0" hangingPunct="0">
                <a:lnSpc>
                  <a:spcPct val="90000"/>
                </a:lnSpc>
                <a:spcBef>
                  <a:spcPct val="50000"/>
                </a:spcBef>
                <a:buFontTx/>
                <a:buChar char="•"/>
              </a:pPr>
              <a:endParaRPr lang="en-US" sz="1050" dirty="0">
                <a:solidFill>
                  <a:srgbClr val="00588F"/>
                </a:solidFill>
              </a:endParaRPr>
            </a:p>
          </p:txBody>
        </p:sp>
        <p:sp>
          <p:nvSpPr>
            <p:cNvPr id="30" name="Rectangle 27"/>
            <p:cNvSpPr>
              <a:spLocks noChangeArrowheads="1"/>
            </p:cNvSpPr>
            <p:nvPr/>
          </p:nvSpPr>
          <p:spPr bwMode="auto">
            <a:xfrm>
              <a:off x="5513696" y="3215565"/>
              <a:ext cx="3173104" cy="1596152"/>
            </a:xfrm>
            <a:prstGeom prst="rect">
              <a:avLst/>
            </a:prstGeom>
            <a:noFill/>
            <a:ln w="19050">
              <a:solidFill>
                <a:srgbClr val="00588F"/>
              </a:solidFill>
              <a:miter lim="800000"/>
              <a:headEnd/>
              <a:tailEnd/>
            </a:ln>
            <a:extLst/>
          </p:spPr>
          <p:txBody>
            <a:bodyPr lIns="39774" tIns="39774" rIns="39774" bIns="39774" anchor="ctr"/>
            <a:lstStyle/>
            <a:p>
              <a:pPr marL="177800" indent="-177800" algn="just" eaLnBrk="0" hangingPunct="0">
                <a:lnSpc>
                  <a:spcPct val="105000"/>
                </a:lnSpc>
                <a:spcBef>
                  <a:spcPts val="200"/>
                </a:spcBef>
                <a:spcAft>
                  <a:spcPts val="200"/>
                </a:spcAft>
                <a:buClr>
                  <a:srgbClr val="00588F"/>
                </a:buClr>
                <a:buFont typeface="Wingdings" pitchFamily="2" charset="2"/>
                <a:buChar char="n"/>
              </a:pPr>
              <a:r>
                <a:rPr lang="en-US" sz="1050">
                  <a:solidFill>
                    <a:srgbClr val="00588F"/>
                  </a:solidFill>
                  <a:latin typeface="Arial" pitchFamily="34" charset="0"/>
                  <a:cs typeface="Arial" pitchFamily="34" charset="0"/>
                </a:rPr>
                <a:t>BTMU </a:t>
              </a:r>
              <a:r>
                <a:rPr lang="en-US" sz="1050" dirty="0" err="1">
                  <a:solidFill>
                    <a:srgbClr val="00588F"/>
                  </a:solidFill>
                  <a:latin typeface="Arial" pitchFamily="34" charset="0"/>
                  <a:cs typeface="Arial" pitchFamily="34" charset="0"/>
                </a:rPr>
                <a:t>ký</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thỏa</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thuận</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hợp</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tác</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kinh</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doanh</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và</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hỗ</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trợ</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ký</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thuật</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hỗ</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trợ</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các</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lĩnh</a:t>
              </a:r>
              <a:r>
                <a:rPr lang="en-US" sz="1050" dirty="0">
                  <a:solidFill>
                    <a:srgbClr val="00588F"/>
                  </a:solidFill>
                  <a:latin typeface="Arial" pitchFamily="34" charset="0"/>
                  <a:cs typeface="Arial" pitchFamily="34" charset="0"/>
                </a:rPr>
                <a:t> </a:t>
              </a:r>
              <a:r>
                <a:rPr lang="en-US" sz="1050" dirty="0" err="1">
                  <a:solidFill>
                    <a:srgbClr val="00588F"/>
                  </a:solidFill>
                  <a:latin typeface="Arial" pitchFamily="34" charset="0"/>
                  <a:cs typeface="Arial" pitchFamily="34" charset="0"/>
                </a:rPr>
                <a:t>vực</a:t>
              </a:r>
              <a:r>
                <a:rPr lang="en-US" sz="1050" dirty="0">
                  <a:solidFill>
                    <a:srgbClr val="00588F"/>
                  </a:solidFill>
                  <a:latin typeface="Arial" pitchFamily="34" charset="0"/>
                  <a:cs typeface="Arial" pitchFamily="34" charset="0"/>
                </a:rPr>
                <a:t>:</a:t>
              </a:r>
            </a:p>
            <a:p>
              <a:pPr marL="349250" lvl="1" indent="-171450" eaLnBrk="0" hangingPunct="0">
                <a:lnSpc>
                  <a:spcPct val="105000"/>
                </a:lnSpc>
                <a:spcBef>
                  <a:spcPts val="200"/>
                </a:spcBef>
                <a:spcAft>
                  <a:spcPts val="200"/>
                </a:spcAft>
                <a:buClr>
                  <a:srgbClr val="0E84CD"/>
                </a:buClr>
                <a:buFont typeface="Wingdings" pitchFamily="2" charset="2"/>
                <a:buChar char="§"/>
              </a:pPr>
              <a:r>
                <a:rPr lang="en-US" sz="1050" dirty="0" smtClean="0">
                  <a:solidFill>
                    <a:srgbClr val="00588F"/>
                  </a:solidFill>
                  <a:latin typeface="Arial" pitchFamily="34" charset="0"/>
                  <a:cs typeface="Arial" pitchFamily="34" charset="0"/>
                </a:rPr>
                <a:t>Quản </a:t>
              </a:r>
              <a:r>
                <a:rPr lang="en-US" sz="1050" dirty="0" err="1" smtClean="0">
                  <a:solidFill>
                    <a:srgbClr val="00588F"/>
                  </a:solidFill>
                  <a:latin typeface="Arial" pitchFamily="34" charset="0"/>
                  <a:cs typeface="Arial" pitchFamily="34" charset="0"/>
                </a:rPr>
                <a:t>lý</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rủi</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ro</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áp</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dụng</a:t>
              </a:r>
              <a:r>
                <a:rPr lang="en-US" sz="1050" dirty="0" smtClean="0">
                  <a:solidFill>
                    <a:srgbClr val="00588F"/>
                  </a:solidFill>
                  <a:latin typeface="Arial" pitchFamily="34" charset="0"/>
                  <a:cs typeface="Arial" pitchFamily="34" charset="0"/>
                </a:rPr>
                <a:t> BASEL II</a:t>
              </a:r>
            </a:p>
            <a:p>
              <a:pPr marL="349250" lvl="1" indent="-171450" eaLnBrk="0" hangingPunct="0">
                <a:lnSpc>
                  <a:spcPct val="105000"/>
                </a:lnSpc>
                <a:spcBef>
                  <a:spcPts val="200"/>
                </a:spcBef>
                <a:spcAft>
                  <a:spcPts val="200"/>
                </a:spcAft>
                <a:buClr>
                  <a:srgbClr val="0E84CD"/>
                </a:buClr>
                <a:buFont typeface="Wingdings" pitchFamily="2" charset="2"/>
                <a:buChar char="§"/>
              </a:pPr>
              <a:r>
                <a:rPr lang="en-US" sz="1050" dirty="0" err="1" smtClean="0">
                  <a:solidFill>
                    <a:srgbClr val="00588F"/>
                  </a:solidFill>
                  <a:latin typeface="Arial" pitchFamily="34" charset="0"/>
                  <a:cs typeface="Arial" pitchFamily="34" charset="0"/>
                </a:rPr>
                <a:t>Công</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nghệ</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thông</a:t>
              </a:r>
              <a:r>
                <a:rPr lang="en-US" sz="1050" dirty="0" smtClean="0">
                  <a:solidFill>
                    <a:srgbClr val="00588F"/>
                  </a:solidFill>
                  <a:latin typeface="Arial" pitchFamily="34" charset="0"/>
                  <a:cs typeface="Arial" pitchFamily="34" charset="0"/>
                </a:rPr>
                <a:t> tin</a:t>
              </a:r>
            </a:p>
            <a:p>
              <a:pPr marL="349250" lvl="1" indent="-171450" eaLnBrk="0" hangingPunct="0">
                <a:lnSpc>
                  <a:spcPct val="105000"/>
                </a:lnSpc>
                <a:spcBef>
                  <a:spcPts val="200"/>
                </a:spcBef>
                <a:spcAft>
                  <a:spcPts val="200"/>
                </a:spcAft>
                <a:buClr>
                  <a:srgbClr val="0E84CD"/>
                </a:buClr>
                <a:buFont typeface="Wingdings" pitchFamily="2" charset="2"/>
                <a:buChar char="§"/>
              </a:pPr>
              <a:r>
                <a:rPr lang="en-US" sz="1050" dirty="0" smtClean="0">
                  <a:solidFill>
                    <a:srgbClr val="00588F"/>
                  </a:solidFill>
                  <a:latin typeface="Arial" pitchFamily="34" charset="0"/>
                  <a:cs typeface="Arial" pitchFamily="34" charset="0"/>
                </a:rPr>
                <a:t>Ngân </a:t>
              </a:r>
              <a:r>
                <a:rPr lang="en-US" sz="1050" dirty="0" err="1" smtClean="0">
                  <a:solidFill>
                    <a:srgbClr val="00588F"/>
                  </a:solidFill>
                  <a:latin typeface="Arial" pitchFamily="34" charset="0"/>
                  <a:cs typeface="Arial" pitchFamily="34" charset="0"/>
                </a:rPr>
                <a:t>hàng</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đầu</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tư</a:t>
              </a:r>
              <a:endParaRPr lang="en-US" sz="1050" dirty="0" smtClean="0">
                <a:solidFill>
                  <a:srgbClr val="00588F"/>
                </a:solidFill>
                <a:latin typeface="Arial" pitchFamily="34" charset="0"/>
                <a:cs typeface="Arial" pitchFamily="34" charset="0"/>
              </a:endParaRPr>
            </a:p>
            <a:p>
              <a:pPr marL="349250" lvl="1" indent="-171450" eaLnBrk="0" hangingPunct="0">
                <a:lnSpc>
                  <a:spcPct val="105000"/>
                </a:lnSpc>
                <a:spcBef>
                  <a:spcPts val="200"/>
                </a:spcBef>
                <a:spcAft>
                  <a:spcPts val="200"/>
                </a:spcAft>
                <a:buClr>
                  <a:srgbClr val="0E84CD"/>
                </a:buClr>
                <a:buFont typeface="Wingdings" pitchFamily="2" charset="2"/>
                <a:buChar char="§"/>
              </a:pPr>
              <a:r>
                <a:rPr lang="en-US" sz="1050" dirty="0" err="1" smtClean="0">
                  <a:solidFill>
                    <a:srgbClr val="00588F"/>
                  </a:solidFill>
                  <a:latin typeface="Arial" pitchFamily="34" charset="0"/>
                  <a:cs typeface="Arial" pitchFamily="34" charset="0"/>
                </a:rPr>
                <a:t>Dịch</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vụ</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cho</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Khách</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hàng</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cá</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nhân</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và</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khách</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hàng</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doanh</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nghiệp</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vừa</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và</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nhỏ</a:t>
              </a:r>
              <a:r>
                <a:rPr lang="en-US" sz="1050" dirty="0" smtClean="0">
                  <a:solidFill>
                    <a:srgbClr val="00588F"/>
                  </a:solidFill>
                  <a:latin typeface="Arial" pitchFamily="34" charset="0"/>
                  <a:cs typeface="Arial" pitchFamily="34" charset="0"/>
                </a:rPr>
                <a:t>.</a:t>
              </a:r>
            </a:p>
            <a:p>
              <a:pPr marL="349250" lvl="1" indent="-171450" eaLnBrk="0" hangingPunct="0">
                <a:lnSpc>
                  <a:spcPct val="105000"/>
                </a:lnSpc>
                <a:spcBef>
                  <a:spcPts val="200"/>
                </a:spcBef>
                <a:spcAft>
                  <a:spcPts val="200"/>
                </a:spcAft>
                <a:buClr>
                  <a:srgbClr val="0E84CD"/>
                </a:buClr>
                <a:buFont typeface="Wingdings" pitchFamily="2" charset="2"/>
                <a:buChar char="§"/>
              </a:pPr>
              <a:r>
                <a:rPr lang="en-US" sz="1050" dirty="0" err="1" smtClean="0">
                  <a:solidFill>
                    <a:srgbClr val="00588F"/>
                  </a:solidFill>
                  <a:latin typeface="Arial" pitchFamily="34" charset="0"/>
                  <a:cs typeface="Arial" pitchFamily="34" charset="0"/>
                </a:rPr>
                <a:t>Dịch</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vụ</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thu</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tiền</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mặt</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và</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các</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hoạt</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động</a:t>
              </a:r>
              <a:r>
                <a:rPr lang="en-US" sz="1050" dirty="0" smtClean="0">
                  <a:solidFill>
                    <a:srgbClr val="00588F"/>
                  </a:solidFill>
                  <a:latin typeface="Arial" pitchFamily="34" charset="0"/>
                  <a:cs typeface="Arial" pitchFamily="34" charset="0"/>
                </a:rPr>
                <a:t> </a:t>
              </a:r>
              <a:r>
                <a:rPr lang="en-US" sz="1050" dirty="0" err="1" smtClean="0">
                  <a:solidFill>
                    <a:srgbClr val="00588F"/>
                  </a:solidFill>
                  <a:latin typeface="Arial" pitchFamily="34" charset="0"/>
                  <a:cs typeface="Arial" pitchFamily="34" charset="0"/>
                </a:rPr>
                <a:t>liên</a:t>
              </a:r>
              <a:r>
                <a:rPr lang="en-US" sz="1050" dirty="0" smtClean="0">
                  <a:solidFill>
                    <a:srgbClr val="00588F"/>
                  </a:solidFill>
                  <a:latin typeface="Arial" pitchFamily="34" charset="0"/>
                  <a:cs typeface="Arial" pitchFamily="34" charset="0"/>
                </a:rPr>
                <a:t> </a:t>
              </a:r>
              <a:r>
                <a:rPr lang="en-US" sz="1050" err="1" smtClean="0">
                  <a:solidFill>
                    <a:srgbClr val="00588F"/>
                  </a:solidFill>
                  <a:latin typeface="Arial" pitchFamily="34" charset="0"/>
                  <a:cs typeface="Arial" pitchFamily="34" charset="0"/>
                </a:rPr>
                <a:t>quan</a:t>
              </a:r>
              <a:r>
                <a:rPr lang="en-US" sz="1050" smtClean="0">
                  <a:solidFill>
                    <a:srgbClr val="00588F"/>
                  </a:solidFill>
                  <a:latin typeface="Arial" pitchFamily="34" charset="0"/>
                  <a:cs typeface="Arial" pitchFamily="34" charset="0"/>
                </a:rPr>
                <a:t>.</a:t>
              </a:r>
              <a:endParaRPr lang="en-US" sz="1050" dirty="0" smtClean="0">
                <a:solidFill>
                  <a:srgbClr val="00588F"/>
                </a:solidFill>
                <a:latin typeface="Arial" pitchFamily="34" charset="0"/>
                <a:cs typeface="Arial" pitchFamily="34" charset="0"/>
              </a:endParaRPr>
            </a:p>
          </p:txBody>
        </p:sp>
        <p:sp>
          <p:nvSpPr>
            <p:cNvPr id="31" name="AutoShape 23"/>
            <p:cNvSpPr>
              <a:spLocks noChangeArrowheads="1"/>
            </p:cNvSpPr>
            <p:nvPr/>
          </p:nvSpPr>
          <p:spPr bwMode="auto">
            <a:xfrm rot="5400000">
              <a:off x="4614041" y="5543136"/>
              <a:ext cx="1468220" cy="206995"/>
            </a:xfrm>
            <a:prstGeom prst="triangle">
              <a:avLst>
                <a:gd name="adj" fmla="val 50000"/>
              </a:avLst>
            </a:prstGeom>
            <a:solidFill>
              <a:srgbClr val="D71249"/>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lIns="79549" tIns="39774" rIns="79549" bIns="39774" anchor="ctr"/>
            <a:lstStyle/>
            <a:p>
              <a:pPr eaLnBrk="0" hangingPunct="0"/>
              <a:endParaRPr lang="en-US" sz="1000">
                <a:solidFill>
                  <a:srgbClr val="000000"/>
                </a:solidFill>
              </a:endParaRPr>
            </a:p>
          </p:txBody>
        </p:sp>
        <p:sp>
          <p:nvSpPr>
            <p:cNvPr id="32" name="AutoShape 23"/>
            <p:cNvSpPr>
              <a:spLocks noChangeArrowheads="1"/>
            </p:cNvSpPr>
            <p:nvPr/>
          </p:nvSpPr>
          <p:spPr bwMode="auto">
            <a:xfrm rot="5400000">
              <a:off x="4861399" y="2541374"/>
              <a:ext cx="959482" cy="200796"/>
            </a:xfrm>
            <a:prstGeom prst="triangle">
              <a:avLst>
                <a:gd name="adj" fmla="val 50000"/>
              </a:avLst>
            </a:prstGeom>
            <a:solidFill>
              <a:srgbClr val="D71249"/>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lIns="79549" tIns="39774" rIns="79549" bIns="39774" anchor="ctr"/>
            <a:lstStyle/>
            <a:p>
              <a:pPr eaLnBrk="0" hangingPunct="0"/>
              <a:endParaRPr lang="en-US" sz="1000">
                <a:solidFill>
                  <a:srgbClr val="000000"/>
                </a:solidFill>
              </a:endParaRPr>
            </a:p>
          </p:txBody>
        </p:sp>
      </p:grpSp>
      <p:sp>
        <p:nvSpPr>
          <p:cNvPr id="35" name="Text Placeholder 4"/>
          <p:cNvSpPr txBox="1">
            <a:spLocks/>
          </p:cNvSpPr>
          <p:nvPr/>
        </p:nvSpPr>
        <p:spPr>
          <a:xfrm>
            <a:off x="391234" y="851075"/>
            <a:ext cx="3137849" cy="533400"/>
          </a:xfrm>
          <a:prstGeom prst="rect">
            <a:avLst/>
          </a:prstGeom>
          <a:solidFill>
            <a:srgbClr val="005993"/>
          </a:solidFill>
          <a:ln>
            <a:solidFill>
              <a:srgbClr val="00588F"/>
            </a:solidFill>
          </a:ln>
        </p:spPr>
        <p:txBody>
          <a:bodyPr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ct val="0"/>
              </a:spcBef>
              <a:buNone/>
            </a:pPr>
            <a:r>
              <a:rPr lang="en-US" sz="1600" b="1" smtClean="0">
                <a:solidFill>
                  <a:schemeClr val="bg1"/>
                </a:solidFill>
                <a:latin typeface="Arial" pitchFamily="34" charset="0"/>
                <a:cs typeface="Arial" pitchFamily="34" charset="0"/>
              </a:rPr>
              <a:t>Cổ đông lớn</a:t>
            </a:r>
            <a:endParaRPr lang="vi-VN" sz="1600" b="1" smtClean="0">
              <a:solidFill>
                <a:schemeClr val="bg1"/>
              </a:solidFill>
              <a:latin typeface="Arial" pitchFamily="34" charset="0"/>
              <a:cs typeface="Arial" pitchFamily="34" charset="0"/>
            </a:endParaRPr>
          </a:p>
        </p:txBody>
      </p:sp>
      <p:sp>
        <p:nvSpPr>
          <p:cNvPr id="36" name="Text Placeholder 6"/>
          <p:cNvSpPr txBox="1">
            <a:spLocks/>
          </p:cNvSpPr>
          <p:nvPr/>
        </p:nvSpPr>
        <p:spPr>
          <a:xfrm>
            <a:off x="3605283" y="851075"/>
            <a:ext cx="5304298" cy="533400"/>
          </a:xfrm>
          <a:prstGeom prst="rect">
            <a:avLst/>
          </a:prstGeom>
          <a:solidFill>
            <a:srgbClr val="005993"/>
          </a:solidFill>
          <a:ln>
            <a:solidFill>
              <a:srgbClr val="00588F"/>
            </a:solidFill>
          </a:ln>
        </p:spPr>
        <p:txBody>
          <a:bodyPr anchor="ctr" anchorCtr="0"/>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600" b="1" smtClean="0">
                <a:solidFill>
                  <a:schemeClr val="bg1"/>
                </a:solidFill>
                <a:latin typeface="Arial" pitchFamily="34" charset="0"/>
                <a:cs typeface="Arial" pitchFamily="34" charset="0"/>
              </a:rPr>
              <a:t>Hỗ trợ của cổ đông lớn</a:t>
            </a:r>
            <a:endParaRPr lang="en-US" sz="1600" b="1" dirty="0">
              <a:solidFill>
                <a:schemeClr val="bg1"/>
              </a:solidFill>
              <a:latin typeface="Arial" pitchFamily="34" charset="0"/>
              <a:cs typeface="Arial" pitchFamily="34" charset="0"/>
            </a:endParaRPr>
          </a:p>
        </p:txBody>
      </p:sp>
      <p:sp>
        <p:nvSpPr>
          <p:cNvPr id="37" name="AutoShape 23"/>
          <p:cNvSpPr>
            <a:spLocks noChangeArrowheads="1"/>
          </p:cNvSpPr>
          <p:nvPr/>
        </p:nvSpPr>
        <p:spPr bwMode="auto">
          <a:xfrm rot="5400000">
            <a:off x="4569227" y="3764437"/>
            <a:ext cx="1704862" cy="215726"/>
          </a:xfrm>
          <a:prstGeom prst="triangle">
            <a:avLst>
              <a:gd name="adj" fmla="val 50000"/>
            </a:avLst>
          </a:prstGeom>
          <a:solidFill>
            <a:srgbClr val="D71249"/>
          </a:solidFill>
          <a:ln>
            <a:noFill/>
          </a:ln>
          <a:extLst/>
        </p:spPr>
        <p:txBody>
          <a:bodyPr rot="10800000" vert="eaVert" wrap="none" lIns="79549" tIns="39774" rIns="79549" bIns="39774" anchor="ctr"/>
          <a:lstStyle/>
          <a:p>
            <a:pPr eaLnBrk="0" hangingPunct="0"/>
            <a:endParaRPr lang="en-US" sz="1000">
              <a:solidFill>
                <a:srgbClr val="000000"/>
              </a:solidFill>
            </a:endParaRPr>
          </a:p>
        </p:txBody>
      </p:sp>
      <p:graphicFrame>
        <p:nvGraphicFramePr>
          <p:cNvPr id="38" name="Content Placeholder 6"/>
          <p:cNvGraphicFramePr>
            <a:graphicFrameLocks/>
          </p:cNvGraphicFramePr>
          <p:nvPr>
            <p:extLst>
              <p:ext uri="{D42A27DB-BD31-4B8C-83A1-F6EECF244321}">
                <p14:modId xmlns:p14="http://schemas.microsoft.com/office/powerpoint/2010/main" val="232689104"/>
              </p:ext>
            </p:extLst>
          </p:nvPr>
        </p:nvGraphicFramePr>
        <p:xfrm>
          <a:off x="404884" y="1384475"/>
          <a:ext cx="3124200" cy="5028199"/>
        </p:xfrm>
        <a:graphic>
          <a:graphicData uri="http://schemas.openxmlformats.org/drawingml/2006/chart">
            <c:chart xmlns:c="http://schemas.openxmlformats.org/drawingml/2006/chart" xmlns:r="http://schemas.openxmlformats.org/officeDocument/2006/relationships" r:id="rId9"/>
          </a:graphicData>
        </a:graphic>
      </p:graphicFrame>
      <p:sp>
        <p:nvSpPr>
          <p:cNvPr id="2" name="Slide Number Placeholder 1"/>
          <p:cNvSpPr>
            <a:spLocks noGrp="1"/>
          </p:cNvSpPr>
          <p:nvPr>
            <p:ph type="sldNum" sz="quarter" idx="12"/>
          </p:nvPr>
        </p:nvSpPr>
        <p:spPr/>
        <p:txBody>
          <a:bodyPr/>
          <a:lstStyle/>
          <a:p>
            <a:fld id="{BE94E970-A0CC-E44D-82BC-3F4A6399B54F}" type="slidenum">
              <a:rPr lang="en-US" smtClean="0"/>
              <a:pPr/>
              <a:t>20</a:t>
            </a:fld>
            <a:endParaRPr lang="en-US"/>
          </a:p>
        </p:txBody>
      </p:sp>
    </p:spTree>
    <p:extLst>
      <p:ext uri="{BB962C8B-B14F-4D97-AF65-F5344CB8AC3E}">
        <p14:creationId xmlns:p14="http://schemas.microsoft.com/office/powerpoint/2010/main" val="12629860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49619"/>
            <a:ext cx="6537366" cy="477054"/>
          </a:xfrm>
          <a:prstGeom prst="rect">
            <a:avLst/>
          </a:prstGeom>
          <a:noFill/>
        </p:spPr>
        <p:txBody>
          <a:bodyPr wrap="square" rtlCol="0">
            <a:spAutoFit/>
          </a:bodyPr>
          <a:lstStyle/>
          <a:p>
            <a:r>
              <a:rPr lang="en-US" sz="2500" b="1" smtClean="0">
                <a:solidFill>
                  <a:srgbClr val="D71249"/>
                </a:solidFill>
                <a:latin typeface="Tahoma"/>
                <a:cs typeface="Tahoma"/>
              </a:rPr>
              <a:t>Ban Lãnh đạo</a:t>
            </a:r>
          </a:p>
        </p:txBody>
      </p:sp>
      <p:pic>
        <p:nvPicPr>
          <p:cNvPr id="3" name="Picture 2" descr="hoa no-0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2" name="Slide Number Placeholder 1"/>
          <p:cNvSpPr>
            <a:spLocks noGrp="1"/>
          </p:cNvSpPr>
          <p:nvPr>
            <p:ph type="sldNum" sz="quarter" idx="12"/>
          </p:nvPr>
        </p:nvSpPr>
        <p:spPr/>
        <p:txBody>
          <a:bodyPr/>
          <a:lstStyle/>
          <a:p>
            <a:fld id="{4E93D3E0-E70A-4B8A-AA2D-F863007257CB}" type="slidenum">
              <a:rPr lang="en-US" smtClean="0"/>
              <a:pPr/>
              <a:t>21</a:t>
            </a:fld>
            <a:endParaRPr lang="en-US"/>
          </a:p>
        </p:txBody>
      </p:sp>
      <p:sp>
        <p:nvSpPr>
          <p:cNvPr id="11" name="Rectangle 1"/>
          <p:cNvSpPr>
            <a:spLocks noChangeArrowheads="1"/>
          </p:cNvSpPr>
          <p:nvPr/>
        </p:nvSpPr>
        <p:spPr bwMode="auto">
          <a:xfrm>
            <a:off x="3619500" y="24463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4091290315"/>
              </p:ext>
            </p:extLst>
          </p:nvPr>
        </p:nvGraphicFramePr>
        <p:xfrm>
          <a:off x="457200" y="900109"/>
          <a:ext cx="8343899" cy="5373693"/>
        </p:xfrm>
        <a:graphic>
          <a:graphicData uri="http://schemas.openxmlformats.org/drawingml/2006/table">
            <a:tbl>
              <a:tblPr>
                <a:tableStyleId>{5C22544A-7EE6-4342-B048-85BDC9FD1C3A}</a:tableStyleId>
              </a:tblPr>
              <a:tblGrid>
                <a:gridCol w="971986"/>
                <a:gridCol w="1199714"/>
                <a:gridCol w="905245"/>
                <a:gridCol w="1081335"/>
                <a:gridCol w="975024"/>
                <a:gridCol w="1117785"/>
                <a:gridCol w="1008437"/>
                <a:gridCol w="1084373"/>
              </a:tblGrid>
              <a:tr h="259828">
                <a:tc gridSpan="8">
                  <a:txBody>
                    <a:bodyPr/>
                    <a:lstStyle/>
                    <a:p>
                      <a:pPr algn="l" rtl="0" fontAlgn="ctr"/>
                      <a:r>
                        <a:rPr lang="en-US" sz="1200" b="1" u="none" strike="noStrike" smtClean="0">
                          <a:solidFill>
                            <a:srgbClr val="D71249"/>
                          </a:solidFill>
                          <a:effectLst/>
                          <a:latin typeface="Arial" pitchFamily="34" charset="0"/>
                          <a:cs typeface="Arial" pitchFamily="34" charset="0"/>
                        </a:rPr>
                        <a:t>HỘI</a:t>
                      </a:r>
                      <a:r>
                        <a:rPr lang="en-US" sz="1200" b="1" u="none" strike="noStrike" baseline="0" smtClean="0">
                          <a:solidFill>
                            <a:srgbClr val="D71249"/>
                          </a:solidFill>
                          <a:effectLst/>
                          <a:latin typeface="Arial" pitchFamily="34" charset="0"/>
                          <a:cs typeface="Arial" pitchFamily="34" charset="0"/>
                        </a:rPr>
                        <a:t> ĐỒNG QUẢN TRỊ</a:t>
                      </a:r>
                      <a:endParaRPr lang="vi-VN" sz="1200" b="1" i="0" u="none" strike="noStrike">
                        <a:solidFill>
                          <a:srgbClr val="D71249"/>
                        </a:solidFill>
                        <a:effectLst/>
                        <a:latin typeface="Arial" pitchFamily="34" charset="0"/>
                        <a:cs typeface="Arial" pitchFamily="34" charset="0"/>
                      </a:endParaRPr>
                    </a:p>
                  </a:txBody>
                  <a:tcPr marL="108000" marR="36000" marT="7982" marB="0" anchor="ctr">
                    <a:lnB w="19050" cap="flat" cmpd="sng" algn="ctr">
                      <a:solidFill>
                        <a:srgbClr val="D71249"/>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57022">
                <a:tc>
                  <a:txBody>
                    <a:bodyPr/>
                    <a:lstStyle/>
                    <a:p>
                      <a:pPr algn="l" fontAlgn="ctr"/>
                      <a:r>
                        <a:rPr lang="en-US" sz="1000" u="none" strike="noStrike">
                          <a:solidFill>
                            <a:srgbClr val="005993"/>
                          </a:solidFill>
                          <a:effectLst/>
                          <a:latin typeface="+mn-lt"/>
                        </a:rPr>
                        <a:t> </a:t>
                      </a:r>
                      <a:endParaRPr lang="en-US" sz="1000" b="0" i="0" u="none" strike="noStrike">
                        <a:solidFill>
                          <a:srgbClr val="005993"/>
                        </a:solidFill>
                        <a:effectLst/>
                        <a:latin typeface="+mn-lt"/>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Ông</a:t>
                      </a:r>
                      <a:r>
                        <a:rPr lang="en-US" sz="1000" b="1" u="none" strike="noStrike" baseline="0" smtClean="0">
                          <a:solidFill>
                            <a:srgbClr val="005993"/>
                          </a:solidFill>
                          <a:effectLst/>
                          <a:latin typeface="Arial" pitchFamily="34" charset="0"/>
                          <a:cs typeface="Arial" pitchFamily="34" charset="0"/>
                        </a:rPr>
                        <a:t> </a:t>
                      </a:r>
                      <a:r>
                        <a:rPr lang="vi-VN" sz="1000" b="1" u="none" strike="noStrike" smtClean="0">
                          <a:solidFill>
                            <a:srgbClr val="005993"/>
                          </a:solidFill>
                          <a:effectLst/>
                          <a:latin typeface="Arial" pitchFamily="34" charset="0"/>
                          <a:cs typeface="Arial" pitchFamily="34" charset="0"/>
                        </a:rPr>
                        <a:t>Nguyễn </a:t>
                      </a:r>
                      <a:endParaRPr lang="en-US" sz="1000" b="1" u="none" strike="noStrike" smtClean="0">
                        <a:solidFill>
                          <a:srgbClr val="005993"/>
                        </a:solidFill>
                        <a:effectLst/>
                        <a:latin typeface="Arial" pitchFamily="34" charset="0"/>
                        <a:cs typeface="Arial" pitchFamily="34" charset="0"/>
                      </a:endParaRPr>
                    </a:p>
                    <a:p>
                      <a:pPr algn="ctr" rtl="0" fontAlgn="ctr"/>
                      <a:r>
                        <a:rPr lang="vi-VN" sz="1000" b="1" u="none" strike="noStrike" smtClean="0">
                          <a:solidFill>
                            <a:srgbClr val="005993"/>
                          </a:solidFill>
                          <a:effectLst/>
                          <a:latin typeface="Arial" pitchFamily="34" charset="0"/>
                          <a:cs typeface="Arial" pitchFamily="34" charset="0"/>
                        </a:rPr>
                        <a:t>Văn </a:t>
                      </a:r>
                      <a:r>
                        <a:rPr lang="vi-VN" sz="1000" b="1" u="none" strike="noStrike">
                          <a:solidFill>
                            <a:srgbClr val="005993"/>
                          </a:solidFill>
                          <a:effectLst/>
                          <a:latin typeface="Arial" pitchFamily="34" charset="0"/>
                          <a:cs typeface="Arial" pitchFamily="34" charset="0"/>
                        </a:rPr>
                        <a:t>Thắng</a:t>
                      </a:r>
                      <a:br>
                        <a:rPr lang="vi-VN" sz="1000" b="1" u="none" strike="noStrike">
                          <a:solidFill>
                            <a:srgbClr val="005993"/>
                          </a:solidFill>
                          <a:effectLst/>
                          <a:latin typeface="Arial" pitchFamily="34" charset="0"/>
                          <a:cs typeface="Arial" pitchFamily="34" charset="0"/>
                        </a:rPr>
                      </a:br>
                      <a:r>
                        <a:rPr lang="vi-VN" sz="1000" b="1" u="none" strike="noStrike">
                          <a:solidFill>
                            <a:srgbClr val="005993"/>
                          </a:solidFill>
                          <a:effectLst/>
                          <a:latin typeface="Arial" pitchFamily="34" charset="0"/>
                          <a:cs typeface="Arial" pitchFamily="34" charset="0"/>
                        </a:rPr>
                        <a:t>Chủ tịch HĐQT</a:t>
                      </a:r>
                      <a:endParaRPr lang="vi-VN" sz="1000" b="1" i="0" u="none" strike="noStrike">
                        <a:solidFill>
                          <a:srgbClr val="005993"/>
                        </a:solidFill>
                        <a:effectLst/>
                        <a:latin typeface="Arial" pitchFamily="34" charset="0"/>
                        <a:cs typeface="Arial" pitchFamily="34" charset="0"/>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Ông</a:t>
                      </a:r>
                      <a:r>
                        <a:rPr lang="en-US" sz="1000" b="1" u="none" strike="noStrike" baseline="0" smtClean="0">
                          <a:solidFill>
                            <a:srgbClr val="005993"/>
                          </a:solidFill>
                          <a:effectLst/>
                          <a:latin typeface="Arial" pitchFamily="34" charset="0"/>
                          <a:cs typeface="Arial" pitchFamily="34" charset="0"/>
                        </a:rPr>
                        <a:t> </a:t>
                      </a:r>
                      <a:r>
                        <a:rPr lang="en-US" sz="1000" b="1" u="none" strike="noStrike" smtClean="0">
                          <a:solidFill>
                            <a:srgbClr val="005993"/>
                          </a:solidFill>
                          <a:effectLst/>
                          <a:latin typeface="Arial" pitchFamily="34" charset="0"/>
                          <a:cs typeface="Arial" pitchFamily="34" charset="0"/>
                        </a:rPr>
                        <a:t>Lê </a:t>
                      </a:r>
                      <a:r>
                        <a:rPr lang="en-US" sz="1000" b="1" u="none" strike="noStrike">
                          <a:solidFill>
                            <a:srgbClr val="005993"/>
                          </a:solidFill>
                          <a:effectLst/>
                          <a:latin typeface="Arial" pitchFamily="34" charset="0"/>
                          <a:cs typeface="Arial" pitchFamily="34" charset="0"/>
                        </a:rPr>
                        <a:t>Đức Thọ</a:t>
                      </a:r>
                      <a:br>
                        <a:rPr lang="en-US" sz="1000" b="1" u="none" strike="noStrike">
                          <a:solidFill>
                            <a:srgbClr val="005993"/>
                          </a:solidFill>
                          <a:effectLst/>
                          <a:latin typeface="Arial" pitchFamily="34" charset="0"/>
                          <a:cs typeface="Arial" pitchFamily="34" charset="0"/>
                        </a:rPr>
                      </a:br>
                      <a:r>
                        <a:rPr lang="en-US" sz="1000" b="1" u="none" strike="noStrike">
                          <a:solidFill>
                            <a:srgbClr val="005993"/>
                          </a:solidFill>
                          <a:effectLst/>
                          <a:latin typeface="Arial" pitchFamily="34" charset="0"/>
                          <a:cs typeface="Arial" pitchFamily="34" charset="0"/>
                        </a:rPr>
                        <a:t>Ủy viên HĐQT</a:t>
                      </a:r>
                      <a:endParaRPr lang="en-US" sz="1000" b="1" i="0" u="none" strike="noStrike">
                        <a:solidFill>
                          <a:srgbClr val="005993"/>
                        </a:solidFill>
                        <a:effectLst/>
                        <a:latin typeface="Arial" pitchFamily="34" charset="0"/>
                        <a:cs typeface="Arial" pitchFamily="34" charset="0"/>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Ông </a:t>
                      </a:r>
                      <a:r>
                        <a:rPr lang="vi-VN" sz="1000" b="1" u="none" strike="noStrike" smtClean="0">
                          <a:solidFill>
                            <a:srgbClr val="005993"/>
                          </a:solidFill>
                          <a:effectLst/>
                          <a:latin typeface="Arial" pitchFamily="34" charset="0"/>
                          <a:cs typeface="Arial" pitchFamily="34" charset="0"/>
                        </a:rPr>
                        <a:t>Cát </a:t>
                      </a:r>
                      <a:endParaRPr lang="en-US" sz="1000" b="1" u="none" strike="noStrike" smtClean="0">
                        <a:solidFill>
                          <a:srgbClr val="005993"/>
                        </a:solidFill>
                        <a:effectLst/>
                        <a:latin typeface="Arial" pitchFamily="34" charset="0"/>
                        <a:cs typeface="Arial" pitchFamily="34" charset="0"/>
                      </a:endParaRPr>
                    </a:p>
                    <a:p>
                      <a:pPr algn="ctr" rtl="0" fontAlgn="ctr"/>
                      <a:r>
                        <a:rPr lang="vi-VN" sz="1000" b="1" u="none" strike="noStrike" smtClean="0">
                          <a:solidFill>
                            <a:srgbClr val="005993"/>
                          </a:solidFill>
                          <a:effectLst/>
                          <a:latin typeface="Arial" pitchFamily="34" charset="0"/>
                          <a:cs typeface="Arial" pitchFamily="34" charset="0"/>
                        </a:rPr>
                        <a:t>Quang </a:t>
                      </a:r>
                      <a:r>
                        <a:rPr lang="vi-VN" sz="1000" b="1" u="none" strike="noStrike">
                          <a:solidFill>
                            <a:srgbClr val="005993"/>
                          </a:solidFill>
                          <a:effectLst/>
                          <a:latin typeface="Arial" pitchFamily="34" charset="0"/>
                          <a:cs typeface="Arial" pitchFamily="34" charset="0"/>
                        </a:rPr>
                        <a:t>Dương</a:t>
                      </a:r>
                      <a:br>
                        <a:rPr lang="vi-VN" sz="1000" b="1" u="none" strike="noStrike">
                          <a:solidFill>
                            <a:srgbClr val="005993"/>
                          </a:solidFill>
                          <a:effectLst/>
                          <a:latin typeface="Arial" pitchFamily="34" charset="0"/>
                          <a:cs typeface="Arial" pitchFamily="34" charset="0"/>
                        </a:rPr>
                      </a:br>
                      <a:r>
                        <a:rPr lang="vi-VN" sz="1000" b="1" u="none" strike="noStrike">
                          <a:solidFill>
                            <a:srgbClr val="005993"/>
                          </a:solidFill>
                          <a:effectLst/>
                          <a:latin typeface="Arial" pitchFamily="34" charset="0"/>
                          <a:cs typeface="Arial" pitchFamily="34" charset="0"/>
                        </a:rPr>
                        <a:t>Ủy viên HĐQT</a:t>
                      </a:r>
                      <a:endParaRPr lang="vi-VN" sz="1000" b="1" i="0" u="none" strike="noStrike">
                        <a:solidFill>
                          <a:srgbClr val="005993"/>
                        </a:solidFill>
                        <a:effectLst/>
                        <a:latin typeface="Arial" pitchFamily="34" charset="0"/>
                        <a:cs typeface="Arial" pitchFamily="34" charset="0"/>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 Ông Phùng </a:t>
                      </a:r>
                      <a:r>
                        <a:rPr lang="en-US" sz="1000" b="1" u="none" strike="noStrike">
                          <a:solidFill>
                            <a:srgbClr val="005993"/>
                          </a:solidFill>
                          <a:effectLst/>
                          <a:latin typeface="Arial" pitchFamily="34" charset="0"/>
                          <a:cs typeface="Arial" pitchFamily="34" charset="0"/>
                        </a:rPr>
                        <a:t>Khắc Kế</a:t>
                      </a:r>
                      <a:br>
                        <a:rPr lang="en-US" sz="1000" b="1" u="none" strike="noStrike">
                          <a:solidFill>
                            <a:srgbClr val="005993"/>
                          </a:solidFill>
                          <a:effectLst/>
                          <a:latin typeface="Arial" pitchFamily="34" charset="0"/>
                          <a:cs typeface="Arial" pitchFamily="34" charset="0"/>
                        </a:rPr>
                      </a:br>
                      <a:r>
                        <a:rPr lang="en-US" sz="1000" b="1" u="none" strike="noStrike">
                          <a:solidFill>
                            <a:srgbClr val="005993"/>
                          </a:solidFill>
                          <a:effectLst/>
                          <a:latin typeface="Arial" pitchFamily="34" charset="0"/>
                          <a:cs typeface="Arial" pitchFamily="34" charset="0"/>
                        </a:rPr>
                        <a:t>Ủy viên HĐQT</a:t>
                      </a:r>
                      <a:endParaRPr lang="en-US" sz="1000" b="1" i="0" u="none" strike="noStrike">
                        <a:solidFill>
                          <a:srgbClr val="005993"/>
                        </a:solidFill>
                        <a:effectLst/>
                        <a:latin typeface="Arial" pitchFamily="34" charset="0"/>
                        <a:cs typeface="Arial" pitchFamily="34" charset="0"/>
                      </a:endParaRPr>
                    </a:p>
                  </a:txBody>
                  <a:tcPr marL="36000" marR="36000" marT="7982" marB="0" anchor="ctr">
                    <a:lnT w="19050" cap="flat" cmpd="sng" algn="ctr">
                      <a:solidFill>
                        <a:srgbClr val="D71249"/>
                      </a:solidFill>
                      <a:prstDash val="solid"/>
                      <a:round/>
                      <a:headEnd type="none" w="med" len="med"/>
                      <a:tailEnd type="none" w="med" len="med"/>
                    </a:lnT>
                    <a:noFill/>
                  </a:tcPr>
                </a:tc>
              </a:tr>
              <a:tr h="757022">
                <a:tc>
                  <a:txBody>
                    <a:bodyPr/>
                    <a:lstStyle/>
                    <a:p>
                      <a:pPr algn="l" fontAlgn="ctr"/>
                      <a:r>
                        <a:rPr lang="en-US" sz="1000" u="none" strike="noStrike">
                          <a:solidFill>
                            <a:srgbClr val="005993"/>
                          </a:solidFill>
                          <a:effectLst/>
                          <a:latin typeface="+mn-lt"/>
                        </a:rPr>
                        <a:t> </a:t>
                      </a:r>
                      <a:endParaRPr lang="en-US" sz="1000" b="0" i="0" u="none" strike="noStrike">
                        <a:solidFill>
                          <a:srgbClr val="005993"/>
                        </a:solidFill>
                        <a:effectLst/>
                        <a:latin typeface="+mn-lt"/>
                      </a:endParaRPr>
                    </a:p>
                  </a:txBody>
                  <a:tcPr marL="36000" marR="36000" marT="7982" marB="0" anchor="ctr">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Bà</a:t>
                      </a:r>
                      <a:r>
                        <a:rPr lang="en-US" sz="1000" b="1" u="none" strike="noStrike" baseline="0" smtClean="0">
                          <a:solidFill>
                            <a:srgbClr val="005993"/>
                          </a:solidFill>
                          <a:effectLst/>
                          <a:latin typeface="Arial" pitchFamily="34" charset="0"/>
                          <a:cs typeface="Arial" pitchFamily="34" charset="0"/>
                        </a:rPr>
                        <a:t> </a:t>
                      </a:r>
                      <a:r>
                        <a:rPr lang="en-US" sz="1000" b="1" u="none" strike="noStrike" smtClean="0">
                          <a:solidFill>
                            <a:srgbClr val="005993"/>
                          </a:solidFill>
                          <a:effectLst/>
                          <a:latin typeface="Arial" pitchFamily="34" charset="0"/>
                          <a:cs typeface="Arial" pitchFamily="34" charset="0"/>
                        </a:rPr>
                        <a:t>Nguyễn </a:t>
                      </a:r>
                    </a:p>
                    <a:p>
                      <a:pPr algn="ctr" rtl="0" fontAlgn="ctr"/>
                      <a:r>
                        <a:rPr lang="en-US" sz="1000" b="1" u="none" strike="noStrike" smtClean="0">
                          <a:solidFill>
                            <a:srgbClr val="005993"/>
                          </a:solidFill>
                          <a:effectLst/>
                          <a:latin typeface="Arial" pitchFamily="34" charset="0"/>
                          <a:cs typeface="Arial" pitchFamily="34" charset="0"/>
                        </a:rPr>
                        <a:t>Hồng </a:t>
                      </a:r>
                      <a:r>
                        <a:rPr lang="en-US" sz="1000" b="1" u="none" strike="noStrike">
                          <a:solidFill>
                            <a:srgbClr val="005993"/>
                          </a:solidFill>
                          <a:effectLst/>
                          <a:latin typeface="Arial" pitchFamily="34" charset="0"/>
                          <a:cs typeface="Arial" pitchFamily="34" charset="0"/>
                        </a:rPr>
                        <a:t>Vân</a:t>
                      </a:r>
                      <a:br>
                        <a:rPr lang="en-US" sz="1000" b="1" u="none" strike="noStrike">
                          <a:solidFill>
                            <a:srgbClr val="005993"/>
                          </a:solidFill>
                          <a:effectLst/>
                          <a:latin typeface="Arial" pitchFamily="34" charset="0"/>
                          <a:cs typeface="Arial" pitchFamily="34" charset="0"/>
                        </a:rPr>
                      </a:br>
                      <a:r>
                        <a:rPr lang="en-US" sz="1000" b="1" u="none" strike="noStrike">
                          <a:solidFill>
                            <a:srgbClr val="005993"/>
                          </a:solidFill>
                          <a:effectLst/>
                          <a:latin typeface="Arial" pitchFamily="34" charset="0"/>
                          <a:cs typeface="Arial" pitchFamily="34" charset="0"/>
                        </a:rPr>
                        <a:t>Ủy viên HĐQT</a:t>
                      </a:r>
                      <a:endParaRPr lang="en-US" sz="1000" b="1" i="0" u="none" strike="noStrike">
                        <a:solidFill>
                          <a:srgbClr val="005993"/>
                        </a:solidFill>
                        <a:effectLst/>
                        <a:latin typeface="Arial" pitchFamily="34" charset="0"/>
                        <a:cs typeface="Arial" pitchFamily="34" charset="0"/>
                      </a:endParaRPr>
                    </a:p>
                  </a:txBody>
                  <a:tcPr marL="36000" marR="36000" marT="7982" marB="0" anchor="ctr">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Bà Trần </a:t>
                      </a:r>
                    </a:p>
                    <a:p>
                      <a:pPr algn="ctr" rtl="0" fontAlgn="ctr"/>
                      <a:r>
                        <a:rPr lang="en-US" sz="1000" b="1" u="none" strike="noStrike" smtClean="0">
                          <a:solidFill>
                            <a:srgbClr val="005993"/>
                          </a:solidFill>
                          <a:effectLst/>
                          <a:latin typeface="Arial" pitchFamily="34" charset="0"/>
                          <a:cs typeface="Arial" pitchFamily="34" charset="0"/>
                        </a:rPr>
                        <a:t>Thu </a:t>
                      </a:r>
                      <a:r>
                        <a:rPr lang="en-US" sz="1000" b="1" u="none" strike="noStrike">
                          <a:solidFill>
                            <a:srgbClr val="005993"/>
                          </a:solidFill>
                          <a:effectLst/>
                          <a:latin typeface="Arial" pitchFamily="34" charset="0"/>
                          <a:cs typeface="Arial" pitchFamily="34" charset="0"/>
                        </a:rPr>
                        <a:t>Huyền</a:t>
                      </a:r>
                      <a:br>
                        <a:rPr lang="en-US" sz="1000" b="1" u="none" strike="noStrike">
                          <a:solidFill>
                            <a:srgbClr val="005993"/>
                          </a:solidFill>
                          <a:effectLst/>
                          <a:latin typeface="Arial" pitchFamily="34" charset="0"/>
                          <a:cs typeface="Arial" pitchFamily="34" charset="0"/>
                        </a:rPr>
                      </a:br>
                      <a:r>
                        <a:rPr lang="en-US" sz="1000" b="1" u="none" strike="noStrike">
                          <a:solidFill>
                            <a:srgbClr val="005993"/>
                          </a:solidFill>
                          <a:effectLst/>
                          <a:latin typeface="Arial" pitchFamily="34" charset="0"/>
                          <a:cs typeface="Arial" pitchFamily="34" charset="0"/>
                        </a:rPr>
                        <a:t>Ủy viên HĐQT</a:t>
                      </a:r>
                      <a:endParaRPr lang="en-US" sz="1000" b="1" i="0" u="none" strike="noStrike">
                        <a:solidFill>
                          <a:srgbClr val="005993"/>
                        </a:solidFill>
                        <a:effectLst/>
                        <a:latin typeface="Arial" pitchFamily="34" charset="0"/>
                        <a:cs typeface="Arial" pitchFamily="34" charset="0"/>
                      </a:endParaRPr>
                    </a:p>
                  </a:txBody>
                  <a:tcPr marL="36000" marR="36000" marT="7982" marB="0" anchor="ctr">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 Ông Yotaro </a:t>
                      </a:r>
                      <a:r>
                        <a:rPr lang="en-US" sz="1000" b="1" u="none" strike="noStrike">
                          <a:solidFill>
                            <a:srgbClr val="005993"/>
                          </a:solidFill>
                          <a:effectLst/>
                          <a:latin typeface="Arial" pitchFamily="34" charset="0"/>
                          <a:cs typeface="Arial" pitchFamily="34" charset="0"/>
                        </a:rPr>
                        <a:t>Agari</a:t>
                      </a:r>
                      <a:br>
                        <a:rPr lang="en-US" sz="1000" b="1" u="none" strike="noStrike">
                          <a:solidFill>
                            <a:srgbClr val="005993"/>
                          </a:solidFill>
                          <a:effectLst/>
                          <a:latin typeface="Arial" pitchFamily="34" charset="0"/>
                          <a:cs typeface="Arial" pitchFamily="34" charset="0"/>
                        </a:rPr>
                      </a:br>
                      <a:r>
                        <a:rPr lang="en-US" sz="1000" b="1" u="none" strike="noStrike">
                          <a:solidFill>
                            <a:srgbClr val="005993"/>
                          </a:solidFill>
                          <a:effectLst/>
                          <a:latin typeface="Arial" pitchFamily="34" charset="0"/>
                          <a:cs typeface="Arial" pitchFamily="34" charset="0"/>
                        </a:rPr>
                        <a:t>Ủy viên HĐQT</a:t>
                      </a:r>
                      <a:endParaRPr lang="en-US" sz="1000" b="1" i="0" u="none" strike="noStrike">
                        <a:solidFill>
                          <a:srgbClr val="005993"/>
                        </a:solidFill>
                        <a:effectLst/>
                        <a:latin typeface="Arial" pitchFamily="34" charset="0"/>
                        <a:cs typeface="Arial" pitchFamily="34" charset="0"/>
                      </a:endParaRPr>
                    </a:p>
                  </a:txBody>
                  <a:tcPr marL="36000" marR="36000" marT="7982" marB="0" anchor="ctr">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Ông Hiroshi </a:t>
                      </a:r>
                      <a:r>
                        <a:rPr lang="en-US" sz="1000" b="1" u="none" strike="noStrike">
                          <a:solidFill>
                            <a:srgbClr val="005993"/>
                          </a:solidFill>
                          <a:effectLst/>
                          <a:latin typeface="Arial" pitchFamily="34" charset="0"/>
                          <a:cs typeface="Arial" pitchFamily="34" charset="0"/>
                        </a:rPr>
                        <a:t>Yamaguchi</a:t>
                      </a:r>
                      <a:br>
                        <a:rPr lang="en-US" sz="1000" b="1" u="none" strike="noStrike">
                          <a:solidFill>
                            <a:srgbClr val="005993"/>
                          </a:solidFill>
                          <a:effectLst/>
                          <a:latin typeface="Arial" pitchFamily="34" charset="0"/>
                          <a:cs typeface="Arial" pitchFamily="34" charset="0"/>
                        </a:rPr>
                      </a:br>
                      <a:r>
                        <a:rPr lang="en-US" sz="1000" b="1" u="none" strike="noStrike">
                          <a:solidFill>
                            <a:srgbClr val="005993"/>
                          </a:solidFill>
                          <a:effectLst/>
                          <a:latin typeface="Arial" pitchFamily="34" charset="0"/>
                          <a:cs typeface="Arial" pitchFamily="34" charset="0"/>
                        </a:rPr>
                        <a:t>Ủy viên HĐQT</a:t>
                      </a:r>
                      <a:endParaRPr lang="en-US" sz="1000" b="1" i="0" u="none" strike="noStrike">
                        <a:solidFill>
                          <a:srgbClr val="005993"/>
                        </a:solidFill>
                        <a:effectLst/>
                        <a:latin typeface="Arial" pitchFamily="34" charset="0"/>
                        <a:cs typeface="Arial" pitchFamily="34" charset="0"/>
                      </a:endParaRPr>
                    </a:p>
                  </a:txBody>
                  <a:tcPr marL="36000" marR="36000" marT="7982" marB="0" anchor="ctr">
                    <a:noFill/>
                  </a:tcPr>
                </a:tc>
              </a:tr>
              <a:tr h="294457">
                <a:tc gridSpan="8">
                  <a:txBody>
                    <a:bodyPr/>
                    <a:lstStyle/>
                    <a:p>
                      <a:pPr marL="0" algn="l" defTabSz="457200" rtl="0" eaLnBrk="1" fontAlgn="ctr" latinLnBrk="0" hangingPunct="1"/>
                      <a:r>
                        <a:rPr lang="en-US" sz="1200" b="1" u="none" strike="noStrike" kern="1200" smtClean="0">
                          <a:solidFill>
                            <a:srgbClr val="D71249"/>
                          </a:solidFill>
                          <a:effectLst/>
                          <a:latin typeface="Arial" pitchFamily="34" charset="0"/>
                          <a:ea typeface="+mn-ea"/>
                          <a:cs typeface="Arial" pitchFamily="34" charset="0"/>
                        </a:rPr>
                        <a:t>BAN ĐIỀU</a:t>
                      </a:r>
                      <a:r>
                        <a:rPr lang="en-US" sz="1200" b="1" u="none" strike="noStrike" kern="1200" baseline="0" smtClean="0">
                          <a:solidFill>
                            <a:srgbClr val="D71249"/>
                          </a:solidFill>
                          <a:effectLst/>
                          <a:latin typeface="Arial" pitchFamily="34" charset="0"/>
                          <a:ea typeface="+mn-ea"/>
                          <a:cs typeface="Arial" pitchFamily="34" charset="0"/>
                        </a:rPr>
                        <a:t> HÀNH</a:t>
                      </a:r>
                      <a:endParaRPr lang="en-US" sz="1200" b="1" u="none" strike="noStrike" kern="1200">
                        <a:solidFill>
                          <a:srgbClr val="D71249"/>
                        </a:solidFill>
                        <a:effectLst/>
                        <a:latin typeface="Arial" pitchFamily="34" charset="0"/>
                        <a:ea typeface="+mn-ea"/>
                        <a:cs typeface="Arial" pitchFamily="34" charset="0"/>
                      </a:endParaRPr>
                    </a:p>
                  </a:txBody>
                  <a:tcPr marL="108000" marR="36000" marT="7982" marB="0" anchor="ctr">
                    <a:lnB w="19050" cap="flat" cmpd="sng" algn="ctr">
                      <a:solidFill>
                        <a:srgbClr val="D71249"/>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57022">
                <a:tc>
                  <a:txBody>
                    <a:bodyPr/>
                    <a:lstStyle/>
                    <a:p>
                      <a:pPr algn="l" fontAlgn="ctr"/>
                      <a:r>
                        <a:rPr lang="en-US" sz="1000" u="none" strike="noStrike">
                          <a:solidFill>
                            <a:srgbClr val="005993"/>
                          </a:solidFill>
                          <a:effectLst/>
                          <a:latin typeface="+mn-lt"/>
                        </a:rPr>
                        <a:t> </a:t>
                      </a:r>
                      <a:endParaRPr lang="en-US" sz="1000" b="0" i="0" u="none" strike="noStrike">
                        <a:solidFill>
                          <a:srgbClr val="005993"/>
                        </a:solidFill>
                        <a:effectLst/>
                        <a:latin typeface="+mn-lt"/>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Ông </a:t>
                      </a:r>
                      <a:r>
                        <a:rPr lang="vi-VN" sz="1000" b="1" u="none" strike="noStrike" smtClean="0">
                          <a:solidFill>
                            <a:srgbClr val="005993"/>
                          </a:solidFill>
                          <a:effectLst/>
                          <a:latin typeface="Arial" pitchFamily="34" charset="0"/>
                          <a:cs typeface="Arial" pitchFamily="34" charset="0"/>
                        </a:rPr>
                        <a:t>Lê </a:t>
                      </a:r>
                      <a:r>
                        <a:rPr lang="vi-VN" sz="1000" b="1" u="none" strike="noStrike">
                          <a:solidFill>
                            <a:srgbClr val="005993"/>
                          </a:solidFill>
                          <a:effectLst/>
                          <a:latin typeface="Arial" pitchFamily="34" charset="0"/>
                          <a:cs typeface="Arial" pitchFamily="34" charset="0"/>
                        </a:rPr>
                        <a:t>Đức Thọ</a:t>
                      </a:r>
                      <a:br>
                        <a:rPr lang="vi-VN" sz="1000" b="1" u="none" strike="noStrike">
                          <a:solidFill>
                            <a:srgbClr val="005993"/>
                          </a:solidFill>
                          <a:effectLst/>
                          <a:latin typeface="Arial" pitchFamily="34" charset="0"/>
                          <a:cs typeface="Arial" pitchFamily="34" charset="0"/>
                        </a:rPr>
                      </a:br>
                      <a:r>
                        <a:rPr lang="vi-VN" sz="1000" b="1" u="none" strike="noStrike">
                          <a:solidFill>
                            <a:srgbClr val="005993"/>
                          </a:solidFill>
                          <a:effectLst/>
                          <a:latin typeface="Arial" pitchFamily="34" charset="0"/>
                          <a:cs typeface="Arial" pitchFamily="34" charset="0"/>
                        </a:rPr>
                        <a:t>Tổng Giám đốc</a:t>
                      </a:r>
                      <a:endParaRPr lang="vi-VN" sz="1000" b="1" i="0" u="none" strike="noStrike">
                        <a:solidFill>
                          <a:srgbClr val="005993"/>
                        </a:solidFill>
                        <a:effectLst/>
                        <a:latin typeface="Arial" pitchFamily="34" charset="0"/>
                        <a:cs typeface="Arial" pitchFamily="34" charset="0"/>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Ông Hiroshi </a:t>
                      </a:r>
                      <a:r>
                        <a:rPr lang="en-US" sz="1000" b="1" u="none" strike="noStrike">
                          <a:solidFill>
                            <a:srgbClr val="005993"/>
                          </a:solidFill>
                          <a:effectLst/>
                          <a:latin typeface="Arial" pitchFamily="34" charset="0"/>
                          <a:cs typeface="Arial" pitchFamily="34" charset="0"/>
                        </a:rPr>
                        <a:t>Yamaguchi</a:t>
                      </a:r>
                      <a:br>
                        <a:rPr lang="en-US" sz="1000" b="1" u="none" strike="noStrike">
                          <a:solidFill>
                            <a:srgbClr val="005993"/>
                          </a:solidFill>
                          <a:effectLst/>
                          <a:latin typeface="Arial" pitchFamily="34" charset="0"/>
                          <a:cs typeface="Arial" pitchFamily="34" charset="0"/>
                        </a:rPr>
                      </a:br>
                      <a:r>
                        <a:rPr lang="en-US" sz="1000" b="1" u="none" strike="noStrike">
                          <a:solidFill>
                            <a:srgbClr val="005993"/>
                          </a:solidFill>
                          <a:effectLst/>
                          <a:latin typeface="Arial" pitchFamily="34" charset="0"/>
                          <a:cs typeface="Arial" pitchFamily="34" charset="0"/>
                        </a:rPr>
                        <a:t>Phó TGĐ</a:t>
                      </a:r>
                      <a:endParaRPr lang="en-US" sz="1000" b="1" i="0" u="none" strike="noStrike">
                        <a:solidFill>
                          <a:srgbClr val="005993"/>
                        </a:solidFill>
                        <a:effectLst/>
                        <a:latin typeface="Arial" pitchFamily="34" charset="0"/>
                        <a:cs typeface="Arial" pitchFamily="34" charset="0"/>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Bà </a:t>
                      </a:r>
                      <a:r>
                        <a:rPr lang="vi-VN" sz="1000" b="1" u="none" strike="noStrike" smtClean="0">
                          <a:solidFill>
                            <a:srgbClr val="005993"/>
                          </a:solidFill>
                          <a:effectLst/>
                          <a:latin typeface="Arial" pitchFamily="34" charset="0"/>
                          <a:cs typeface="Arial" pitchFamily="34" charset="0"/>
                        </a:rPr>
                        <a:t>Lê </a:t>
                      </a:r>
                      <a:r>
                        <a:rPr lang="vi-VN" sz="1000" b="1" u="none" strike="noStrike">
                          <a:solidFill>
                            <a:srgbClr val="005993"/>
                          </a:solidFill>
                          <a:effectLst/>
                          <a:latin typeface="Arial" pitchFamily="34" charset="0"/>
                          <a:cs typeface="Arial" pitchFamily="34" charset="0"/>
                        </a:rPr>
                        <a:t>Như Hoa</a:t>
                      </a:r>
                      <a:br>
                        <a:rPr lang="vi-VN" sz="1000" b="1" u="none" strike="noStrike">
                          <a:solidFill>
                            <a:srgbClr val="005993"/>
                          </a:solidFill>
                          <a:effectLst/>
                          <a:latin typeface="Arial" pitchFamily="34" charset="0"/>
                          <a:cs typeface="Arial" pitchFamily="34" charset="0"/>
                        </a:rPr>
                      </a:br>
                      <a:r>
                        <a:rPr lang="vi-VN" sz="1000" b="1" u="none" strike="noStrike">
                          <a:solidFill>
                            <a:srgbClr val="005993"/>
                          </a:solidFill>
                          <a:effectLst/>
                          <a:latin typeface="Arial" pitchFamily="34" charset="0"/>
                          <a:cs typeface="Arial" pitchFamily="34" charset="0"/>
                        </a:rPr>
                        <a:t>Phó TGĐ</a:t>
                      </a:r>
                      <a:endParaRPr lang="vi-VN" sz="1000" b="1" i="0" u="none" strike="noStrike">
                        <a:solidFill>
                          <a:srgbClr val="005993"/>
                        </a:solidFill>
                        <a:effectLst/>
                        <a:latin typeface="Arial" pitchFamily="34" charset="0"/>
                        <a:cs typeface="Arial" pitchFamily="34" charset="0"/>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Ông Trần </a:t>
                      </a:r>
                    </a:p>
                    <a:p>
                      <a:pPr algn="ctr" rtl="0" fontAlgn="ctr"/>
                      <a:r>
                        <a:rPr lang="en-US" sz="1000" b="1" u="none" strike="noStrike" smtClean="0">
                          <a:solidFill>
                            <a:srgbClr val="005993"/>
                          </a:solidFill>
                          <a:effectLst/>
                          <a:latin typeface="Arial" pitchFamily="34" charset="0"/>
                          <a:cs typeface="Arial" pitchFamily="34" charset="0"/>
                        </a:rPr>
                        <a:t>Minh </a:t>
                      </a:r>
                      <a:r>
                        <a:rPr lang="en-US" sz="1000" b="1" u="none" strike="noStrike">
                          <a:solidFill>
                            <a:srgbClr val="005993"/>
                          </a:solidFill>
                          <a:effectLst/>
                          <a:latin typeface="Arial" pitchFamily="34" charset="0"/>
                          <a:cs typeface="Arial" pitchFamily="34" charset="0"/>
                        </a:rPr>
                        <a:t>Bình</a:t>
                      </a:r>
                      <a:br>
                        <a:rPr lang="en-US" sz="1000" b="1" u="none" strike="noStrike">
                          <a:solidFill>
                            <a:srgbClr val="005993"/>
                          </a:solidFill>
                          <a:effectLst/>
                          <a:latin typeface="Arial" pitchFamily="34" charset="0"/>
                          <a:cs typeface="Arial" pitchFamily="34" charset="0"/>
                        </a:rPr>
                      </a:br>
                      <a:r>
                        <a:rPr lang="en-US" sz="1000" b="1" u="none" strike="noStrike">
                          <a:solidFill>
                            <a:srgbClr val="005993"/>
                          </a:solidFill>
                          <a:effectLst/>
                          <a:latin typeface="Arial" pitchFamily="34" charset="0"/>
                          <a:cs typeface="Arial" pitchFamily="34" charset="0"/>
                        </a:rPr>
                        <a:t>Phó TGĐ</a:t>
                      </a:r>
                      <a:endParaRPr lang="en-US" sz="1000" b="1" i="0" u="none" strike="noStrike">
                        <a:solidFill>
                          <a:srgbClr val="005993"/>
                        </a:solidFill>
                        <a:effectLst/>
                        <a:latin typeface="Arial" pitchFamily="34" charset="0"/>
                        <a:cs typeface="Arial" pitchFamily="34" charset="0"/>
                      </a:endParaRPr>
                    </a:p>
                  </a:txBody>
                  <a:tcPr marL="36000" marR="36000" marT="7982" marB="0" anchor="ctr">
                    <a:lnT w="19050" cap="flat" cmpd="sng" algn="ctr">
                      <a:solidFill>
                        <a:srgbClr val="D71249"/>
                      </a:solidFill>
                      <a:prstDash val="solid"/>
                      <a:round/>
                      <a:headEnd type="none" w="med" len="med"/>
                      <a:tailEnd type="none" w="med" len="med"/>
                    </a:lnT>
                    <a:noFill/>
                  </a:tcPr>
                </a:tc>
              </a:tr>
              <a:tr h="757022">
                <a:tc>
                  <a:txBody>
                    <a:bodyPr/>
                    <a:lstStyle/>
                    <a:p>
                      <a:pPr algn="l" fontAlgn="ctr"/>
                      <a:r>
                        <a:rPr lang="en-US" sz="1000" u="none" strike="noStrike">
                          <a:solidFill>
                            <a:srgbClr val="005993"/>
                          </a:solidFill>
                          <a:effectLst/>
                          <a:latin typeface="+mn-lt"/>
                        </a:rPr>
                        <a:t> </a:t>
                      </a:r>
                      <a:endParaRPr lang="en-US" sz="1000" b="0" i="0" u="none" strike="noStrike">
                        <a:solidFill>
                          <a:srgbClr val="005993"/>
                        </a:solidFill>
                        <a:effectLst/>
                        <a:latin typeface="+mn-lt"/>
                      </a:endParaRPr>
                    </a:p>
                  </a:txBody>
                  <a:tcPr marL="36000" marR="36000" marT="7982" marB="0" anchor="ctr">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Ông Nguyễn </a:t>
                      </a:r>
                      <a:r>
                        <a:rPr lang="en-US" sz="1000" b="1" u="none" strike="noStrike">
                          <a:solidFill>
                            <a:srgbClr val="005993"/>
                          </a:solidFill>
                          <a:effectLst/>
                          <a:latin typeface="Arial" pitchFamily="34" charset="0"/>
                          <a:cs typeface="Arial" pitchFamily="34" charset="0"/>
                        </a:rPr>
                        <a:t>Hoàng Dũng</a:t>
                      </a:r>
                      <a:br>
                        <a:rPr lang="en-US" sz="1000" b="1" u="none" strike="noStrike">
                          <a:solidFill>
                            <a:srgbClr val="005993"/>
                          </a:solidFill>
                          <a:effectLst/>
                          <a:latin typeface="Arial" pitchFamily="34" charset="0"/>
                          <a:cs typeface="Arial" pitchFamily="34" charset="0"/>
                        </a:rPr>
                      </a:br>
                      <a:r>
                        <a:rPr lang="en-US" sz="1000" b="1" u="none" strike="noStrike">
                          <a:solidFill>
                            <a:srgbClr val="005993"/>
                          </a:solidFill>
                          <a:effectLst/>
                          <a:latin typeface="Arial" pitchFamily="34" charset="0"/>
                          <a:cs typeface="Arial" pitchFamily="34" charset="0"/>
                        </a:rPr>
                        <a:t>Phó TGĐ</a:t>
                      </a:r>
                      <a:endParaRPr lang="en-US" sz="1000" b="1" i="0" u="none" strike="noStrike">
                        <a:solidFill>
                          <a:srgbClr val="005993"/>
                        </a:solidFill>
                        <a:effectLst/>
                        <a:latin typeface="Arial" pitchFamily="34" charset="0"/>
                        <a:cs typeface="Arial" pitchFamily="34" charset="0"/>
                      </a:endParaRPr>
                    </a:p>
                  </a:txBody>
                  <a:tcPr marL="36000" marR="36000" marT="7982" marB="0" anchor="ctr">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Ông Nguyễn </a:t>
                      </a:r>
                      <a:r>
                        <a:rPr lang="en-US" sz="1000" b="1" u="none" strike="noStrike">
                          <a:solidFill>
                            <a:srgbClr val="005993"/>
                          </a:solidFill>
                          <a:effectLst/>
                          <a:latin typeface="Arial" pitchFamily="34" charset="0"/>
                          <a:cs typeface="Arial" pitchFamily="34" charset="0"/>
                        </a:rPr>
                        <a:t>Đức Thành</a:t>
                      </a:r>
                      <a:br>
                        <a:rPr lang="en-US" sz="1000" b="1" u="none" strike="noStrike">
                          <a:solidFill>
                            <a:srgbClr val="005993"/>
                          </a:solidFill>
                          <a:effectLst/>
                          <a:latin typeface="Arial" pitchFamily="34" charset="0"/>
                          <a:cs typeface="Arial" pitchFamily="34" charset="0"/>
                        </a:rPr>
                      </a:br>
                      <a:r>
                        <a:rPr lang="en-US" sz="1000" b="1" u="none" strike="noStrike">
                          <a:solidFill>
                            <a:srgbClr val="005993"/>
                          </a:solidFill>
                          <a:effectLst/>
                          <a:latin typeface="Arial" pitchFamily="34" charset="0"/>
                          <a:cs typeface="Arial" pitchFamily="34" charset="0"/>
                        </a:rPr>
                        <a:t>Phó TGĐ</a:t>
                      </a:r>
                      <a:endParaRPr lang="en-US" sz="1000" b="1" i="0" u="none" strike="noStrike">
                        <a:solidFill>
                          <a:srgbClr val="005993"/>
                        </a:solidFill>
                        <a:effectLst/>
                        <a:latin typeface="Arial" pitchFamily="34" charset="0"/>
                        <a:cs typeface="Arial" pitchFamily="34" charset="0"/>
                      </a:endParaRPr>
                    </a:p>
                  </a:txBody>
                  <a:tcPr marL="36000" marR="36000" marT="7982" marB="0" anchor="ctr">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Ông Trần </a:t>
                      </a:r>
                      <a:r>
                        <a:rPr lang="en-US" sz="1000" b="1" u="none" strike="noStrike">
                          <a:solidFill>
                            <a:srgbClr val="005993"/>
                          </a:solidFill>
                          <a:effectLst/>
                          <a:latin typeface="Arial" pitchFamily="34" charset="0"/>
                          <a:cs typeface="Arial" pitchFamily="34" charset="0"/>
                        </a:rPr>
                        <a:t>Công Quỳnh Lân</a:t>
                      </a:r>
                      <a:br>
                        <a:rPr lang="en-US" sz="1000" b="1" u="none" strike="noStrike">
                          <a:solidFill>
                            <a:srgbClr val="005993"/>
                          </a:solidFill>
                          <a:effectLst/>
                          <a:latin typeface="Arial" pitchFamily="34" charset="0"/>
                          <a:cs typeface="Arial" pitchFamily="34" charset="0"/>
                        </a:rPr>
                      </a:br>
                      <a:r>
                        <a:rPr lang="en-US" sz="1000" b="1" u="none" strike="noStrike">
                          <a:solidFill>
                            <a:srgbClr val="005993"/>
                          </a:solidFill>
                          <a:effectLst/>
                          <a:latin typeface="Arial" pitchFamily="34" charset="0"/>
                          <a:cs typeface="Arial" pitchFamily="34" charset="0"/>
                        </a:rPr>
                        <a:t>Phó TGĐ</a:t>
                      </a:r>
                      <a:endParaRPr lang="en-US" sz="1000" b="1" i="0" u="none" strike="noStrike">
                        <a:solidFill>
                          <a:srgbClr val="005993"/>
                        </a:solidFill>
                        <a:effectLst/>
                        <a:latin typeface="Arial" pitchFamily="34" charset="0"/>
                        <a:cs typeface="Arial" pitchFamily="34" charset="0"/>
                      </a:endParaRPr>
                    </a:p>
                  </a:txBody>
                  <a:tcPr marL="36000" marR="36000" marT="7982" marB="0" anchor="ctr">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Ông Nguyễn </a:t>
                      </a:r>
                      <a:r>
                        <a:rPr lang="en-US" sz="1000" b="1" u="none" strike="noStrike">
                          <a:solidFill>
                            <a:srgbClr val="005993"/>
                          </a:solidFill>
                          <a:effectLst/>
                          <a:latin typeface="Arial" pitchFamily="34" charset="0"/>
                          <a:cs typeface="Arial" pitchFamily="34" charset="0"/>
                        </a:rPr>
                        <a:t>Đình Vinh</a:t>
                      </a:r>
                      <a:br>
                        <a:rPr lang="en-US" sz="1000" b="1" u="none" strike="noStrike">
                          <a:solidFill>
                            <a:srgbClr val="005993"/>
                          </a:solidFill>
                          <a:effectLst/>
                          <a:latin typeface="Arial" pitchFamily="34" charset="0"/>
                          <a:cs typeface="Arial" pitchFamily="34" charset="0"/>
                        </a:rPr>
                      </a:br>
                      <a:r>
                        <a:rPr lang="en-US" sz="1000" b="1" u="none" strike="noStrike">
                          <a:solidFill>
                            <a:srgbClr val="005993"/>
                          </a:solidFill>
                          <a:effectLst/>
                          <a:latin typeface="Arial" pitchFamily="34" charset="0"/>
                          <a:cs typeface="Arial" pitchFamily="34" charset="0"/>
                        </a:rPr>
                        <a:t>Phó TGĐ</a:t>
                      </a:r>
                      <a:endParaRPr lang="en-US" sz="1000" b="1" i="0" u="none" strike="noStrike">
                        <a:solidFill>
                          <a:srgbClr val="005993"/>
                        </a:solidFill>
                        <a:effectLst/>
                        <a:latin typeface="Arial" pitchFamily="34" charset="0"/>
                        <a:cs typeface="Arial" pitchFamily="34" charset="0"/>
                      </a:endParaRPr>
                    </a:p>
                  </a:txBody>
                  <a:tcPr marL="36000" marR="36000" marT="7982" marB="0" anchor="ctr">
                    <a:noFill/>
                  </a:tcPr>
                </a:tc>
              </a:tr>
              <a:tr h="757022">
                <a:tc>
                  <a:txBody>
                    <a:bodyPr/>
                    <a:lstStyle/>
                    <a:p>
                      <a:pPr algn="l" fontAlgn="ctr"/>
                      <a:r>
                        <a:rPr lang="en-US" sz="1000" u="none" strike="noStrike">
                          <a:solidFill>
                            <a:srgbClr val="005993"/>
                          </a:solidFill>
                          <a:effectLst/>
                          <a:latin typeface="+mn-lt"/>
                        </a:rPr>
                        <a:t> </a:t>
                      </a:r>
                      <a:endParaRPr lang="en-US" sz="1000" b="0" i="0" u="none" strike="noStrike">
                        <a:solidFill>
                          <a:srgbClr val="005993"/>
                        </a:solidFill>
                        <a:effectLst/>
                        <a:latin typeface="+mn-lt"/>
                      </a:endParaRPr>
                    </a:p>
                  </a:txBody>
                  <a:tcPr marL="36000" marR="36000" marT="7982" marB="0" anchor="ctr">
                    <a:noFill/>
                  </a:tcPr>
                </a:tc>
                <a:tc>
                  <a:txBody>
                    <a:bodyPr/>
                    <a:lstStyle/>
                    <a:p>
                      <a:pPr algn="ctr" rtl="0" fontAlgn="ctr"/>
                      <a:r>
                        <a:rPr lang="vi-VN" sz="1000" b="1" u="none" strike="noStrike">
                          <a:solidFill>
                            <a:srgbClr val="005993"/>
                          </a:solidFill>
                          <a:effectLst/>
                          <a:latin typeface="Arial" pitchFamily="34" charset="0"/>
                          <a:cs typeface="Arial" pitchFamily="34" charset="0"/>
                        </a:rPr>
                        <a:t>Nguyễn Hải Hưng</a:t>
                      </a:r>
                      <a:br>
                        <a:rPr lang="vi-VN" sz="1000" b="1" u="none" strike="noStrike">
                          <a:solidFill>
                            <a:srgbClr val="005993"/>
                          </a:solidFill>
                          <a:effectLst/>
                          <a:latin typeface="Arial" pitchFamily="34" charset="0"/>
                          <a:cs typeface="Arial" pitchFamily="34" charset="0"/>
                        </a:rPr>
                      </a:br>
                      <a:r>
                        <a:rPr lang="vi-VN" sz="1000" b="1" u="none" strike="noStrike">
                          <a:solidFill>
                            <a:srgbClr val="005993"/>
                          </a:solidFill>
                          <a:effectLst/>
                          <a:latin typeface="Arial" pitchFamily="34" charset="0"/>
                          <a:cs typeface="Arial" pitchFamily="34" charset="0"/>
                        </a:rPr>
                        <a:t>Kế toán trưởng</a:t>
                      </a:r>
                      <a:endParaRPr lang="vi-VN" sz="1000" b="1" i="0" u="none" strike="noStrike">
                        <a:solidFill>
                          <a:srgbClr val="005993"/>
                        </a:solidFill>
                        <a:effectLst/>
                        <a:latin typeface="Arial" pitchFamily="34" charset="0"/>
                        <a:cs typeface="Arial" pitchFamily="34" charset="0"/>
                      </a:endParaRPr>
                    </a:p>
                  </a:txBody>
                  <a:tcPr marL="36000" marR="36000" marT="7982" marB="0" anchor="ctr">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noFill/>
                  </a:tcPr>
                </a:tc>
                <a:tc>
                  <a:txBody>
                    <a:bodyPr/>
                    <a:lstStyle/>
                    <a:p>
                      <a:pPr algn="ctr" rtl="0"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noFill/>
                  </a:tcPr>
                </a:tc>
                <a:tc>
                  <a:txBody>
                    <a:bodyPr/>
                    <a:lstStyle/>
                    <a:p>
                      <a:pPr algn="ctr" rtl="0"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noFill/>
                  </a:tcPr>
                </a:tc>
                <a:tc>
                  <a:txBody>
                    <a:bodyPr/>
                    <a:lstStyle/>
                    <a:p>
                      <a:pPr algn="ctr" rtl="0" fontAlgn="ctr"/>
                      <a:r>
                        <a:rPr lang="en-US" sz="1000" u="none" strike="noStrike">
                          <a:solidFill>
                            <a:srgbClr val="005993"/>
                          </a:solidFill>
                          <a:effectLst/>
                          <a:latin typeface="+mn-lt"/>
                        </a:rPr>
                        <a:t> </a:t>
                      </a:r>
                      <a:endParaRPr lang="en-US" sz="1000" b="0" i="0" u="none" strike="noStrike">
                        <a:solidFill>
                          <a:srgbClr val="005993"/>
                        </a:solidFill>
                        <a:effectLst/>
                        <a:latin typeface="+mn-lt"/>
                      </a:endParaRPr>
                    </a:p>
                  </a:txBody>
                  <a:tcPr marL="36000" marR="36000" marT="7982" marB="0" anchor="ctr">
                    <a:noFill/>
                  </a:tcPr>
                </a:tc>
              </a:tr>
              <a:tr h="277276">
                <a:tc gridSpan="8">
                  <a:txBody>
                    <a:bodyPr/>
                    <a:lstStyle/>
                    <a:p>
                      <a:pPr marL="0" algn="l" defTabSz="457200" rtl="0" eaLnBrk="1" fontAlgn="ctr" latinLnBrk="0" hangingPunct="1"/>
                      <a:r>
                        <a:rPr lang="en-US" sz="1200" b="1" u="none" strike="noStrike" kern="1200" smtClean="0">
                          <a:solidFill>
                            <a:srgbClr val="D71249"/>
                          </a:solidFill>
                          <a:effectLst/>
                          <a:latin typeface="Arial" pitchFamily="34" charset="0"/>
                          <a:ea typeface="+mn-ea"/>
                          <a:cs typeface="Arial" pitchFamily="34" charset="0"/>
                        </a:rPr>
                        <a:t>BAN KIỂM</a:t>
                      </a:r>
                      <a:r>
                        <a:rPr lang="en-US" sz="1200" b="1" u="none" strike="noStrike" kern="1200" baseline="0" smtClean="0">
                          <a:solidFill>
                            <a:srgbClr val="D71249"/>
                          </a:solidFill>
                          <a:effectLst/>
                          <a:latin typeface="Arial" pitchFamily="34" charset="0"/>
                          <a:ea typeface="+mn-ea"/>
                          <a:cs typeface="Arial" pitchFamily="34" charset="0"/>
                        </a:rPr>
                        <a:t> SOÁT</a:t>
                      </a:r>
                      <a:endParaRPr lang="en-US" sz="1200" b="1" u="none" strike="noStrike" kern="1200">
                        <a:solidFill>
                          <a:srgbClr val="D71249"/>
                        </a:solidFill>
                        <a:effectLst/>
                        <a:latin typeface="Arial" pitchFamily="34" charset="0"/>
                        <a:ea typeface="+mn-ea"/>
                        <a:cs typeface="Arial" pitchFamily="34" charset="0"/>
                      </a:endParaRPr>
                    </a:p>
                  </a:txBody>
                  <a:tcPr marL="108000" marR="36000" marT="7982" marB="0" anchor="ctr">
                    <a:lnB w="19050" cap="flat" cmpd="sng" algn="ctr">
                      <a:solidFill>
                        <a:srgbClr val="D71249"/>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57022">
                <a:tc>
                  <a:txBody>
                    <a:bodyPr/>
                    <a:lstStyle/>
                    <a:p>
                      <a:pPr algn="l" fontAlgn="ctr"/>
                      <a:r>
                        <a:rPr lang="en-US" sz="1000" u="none" strike="noStrike">
                          <a:solidFill>
                            <a:srgbClr val="005993"/>
                          </a:solidFill>
                          <a:effectLst/>
                          <a:latin typeface="+mn-lt"/>
                        </a:rPr>
                        <a:t> </a:t>
                      </a:r>
                      <a:endParaRPr lang="en-US" sz="1000" b="0" i="0" u="none" strike="noStrike">
                        <a:solidFill>
                          <a:srgbClr val="005993"/>
                        </a:solidFill>
                        <a:effectLst/>
                        <a:latin typeface="+mn-lt"/>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Ông </a:t>
                      </a:r>
                      <a:r>
                        <a:rPr lang="vi-VN" sz="1000" b="1" u="none" strike="noStrike" smtClean="0">
                          <a:solidFill>
                            <a:srgbClr val="005993"/>
                          </a:solidFill>
                          <a:effectLst/>
                          <a:latin typeface="+mn-lt"/>
                        </a:rPr>
                        <a:t>Nguyễn </a:t>
                      </a:r>
                      <a:endParaRPr lang="en-US" sz="1000" b="1" u="none" strike="noStrike" smtClean="0">
                        <a:solidFill>
                          <a:srgbClr val="005993"/>
                        </a:solidFill>
                        <a:effectLst/>
                        <a:latin typeface="+mn-lt"/>
                      </a:endParaRPr>
                    </a:p>
                    <a:p>
                      <a:pPr algn="ctr" rtl="0" fontAlgn="ctr"/>
                      <a:r>
                        <a:rPr lang="vi-VN" sz="1000" b="1" u="none" strike="noStrike" smtClean="0">
                          <a:solidFill>
                            <a:srgbClr val="005993"/>
                          </a:solidFill>
                          <a:effectLst/>
                          <a:latin typeface="+mn-lt"/>
                        </a:rPr>
                        <a:t>Thế </a:t>
                      </a:r>
                      <a:r>
                        <a:rPr lang="vi-VN" sz="1000" b="1" u="none" strike="noStrike">
                          <a:solidFill>
                            <a:srgbClr val="005993"/>
                          </a:solidFill>
                          <a:effectLst/>
                          <a:latin typeface="+mn-lt"/>
                        </a:rPr>
                        <a:t>Huân</a:t>
                      </a:r>
                      <a:br>
                        <a:rPr lang="vi-VN" sz="1000" b="1" u="none" strike="noStrike">
                          <a:solidFill>
                            <a:srgbClr val="005993"/>
                          </a:solidFill>
                          <a:effectLst/>
                          <a:latin typeface="+mn-lt"/>
                        </a:rPr>
                      </a:br>
                      <a:r>
                        <a:rPr lang="vi-VN" sz="1000" b="1" u="none" strike="noStrike">
                          <a:solidFill>
                            <a:srgbClr val="005993"/>
                          </a:solidFill>
                          <a:effectLst/>
                          <a:latin typeface="+mn-lt"/>
                        </a:rPr>
                        <a:t>Trưởng BKS</a:t>
                      </a:r>
                      <a:endParaRPr lang="vi-VN" sz="1000" b="1" i="0" u="none" strike="noStrike">
                        <a:solidFill>
                          <a:srgbClr val="005993"/>
                        </a:solidFill>
                        <a:effectLst/>
                        <a:latin typeface="+mn-lt"/>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Bà </a:t>
                      </a:r>
                      <a:r>
                        <a:rPr lang="vi-VN" sz="1000" b="1" u="none" strike="noStrike" smtClean="0">
                          <a:solidFill>
                            <a:srgbClr val="005993"/>
                          </a:solidFill>
                          <a:effectLst/>
                          <a:latin typeface="+mn-lt"/>
                        </a:rPr>
                        <a:t>Phạm </a:t>
                      </a:r>
                      <a:endParaRPr lang="en-US" sz="1000" b="1" u="none" strike="noStrike" smtClean="0">
                        <a:solidFill>
                          <a:srgbClr val="005993"/>
                        </a:solidFill>
                        <a:effectLst/>
                        <a:latin typeface="+mn-lt"/>
                      </a:endParaRPr>
                    </a:p>
                    <a:p>
                      <a:pPr algn="ctr" rtl="0" fontAlgn="ctr"/>
                      <a:r>
                        <a:rPr lang="vi-VN" sz="1000" b="1" u="none" strike="noStrike" smtClean="0">
                          <a:solidFill>
                            <a:srgbClr val="005993"/>
                          </a:solidFill>
                          <a:effectLst/>
                          <a:latin typeface="+mn-lt"/>
                        </a:rPr>
                        <a:t>Thị </a:t>
                      </a:r>
                      <a:r>
                        <a:rPr lang="vi-VN" sz="1000" b="1" u="none" strike="noStrike">
                          <a:solidFill>
                            <a:srgbClr val="005993"/>
                          </a:solidFill>
                          <a:effectLst/>
                          <a:latin typeface="+mn-lt"/>
                        </a:rPr>
                        <a:t>Thơm</a:t>
                      </a:r>
                      <a:br>
                        <a:rPr lang="vi-VN" sz="1000" b="1" u="none" strike="noStrike">
                          <a:solidFill>
                            <a:srgbClr val="005993"/>
                          </a:solidFill>
                          <a:effectLst/>
                          <a:latin typeface="+mn-lt"/>
                        </a:rPr>
                      </a:br>
                      <a:r>
                        <a:rPr lang="vi-VN" sz="1000" b="1" u="none" strike="noStrike">
                          <a:solidFill>
                            <a:srgbClr val="005993"/>
                          </a:solidFill>
                          <a:effectLst/>
                          <a:latin typeface="+mn-lt"/>
                        </a:rPr>
                        <a:t>Thành viên BKS</a:t>
                      </a:r>
                      <a:endParaRPr lang="vi-VN" sz="1000" b="1" i="0" u="none" strike="noStrike">
                        <a:solidFill>
                          <a:srgbClr val="005993"/>
                        </a:solidFill>
                        <a:effectLst/>
                        <a:latin typeface="+mn-lt"/>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rtl="0" fontAlgn="ctr"/>
                      <a:r>
                        <a:rPr lang="en-US" sz="1000" b="1" u="none" strike="noStrike" smtClean="0">
                          <a:solidFill>
                            <a:srgbClr val="005993"/>
                          </a:solidFill>
                          <a:effectLst/>
                          <a:latin typeface="Arial" pitchFamily="34" charset="0"/>
                          <a:cs typeface="Arial" pitchFamily="34" charset="0"/>
                        </a:rPr>
                        <a:t>Ông Trần </a:t>
                      </a:r>
                    </a:p>
                    <a:p>
                      <a:pPr algn="ctr" rtl="0" fontAlgn="ctr"/>
                      <a:r>
                        <a:rPr lang="en-US" sz="1000" b="1" u="none" strike="noStrike" smtClean="0">
                          <a:solidFill>
                            <a:srgbClr val="005993"/>
                          </a:solidFill>
                          <a:effectLst/>
                          <a:latin typeface="Arial" pitchFamily="34" charset="0"/>
                          <a:cs typeface="Arial" pitchFamily="34" charset="0"/>
                        </a:rPr>
                        <a:t>Minh </a:t>
                      </a:r>
                      <a:r>
                        <a:rPr lang="en-US" sz="1000" b="1" u="none" strike="noStrike">
                          <a:solidFill>
                            <a:srgbClr val="005993"/>
                          </a:solidFill>
                          <a:effectLst/>
                          <a:latin typeface="Arial" pitchFamily="34" charset="0"/>
                          <a:cs typeface="Arial" pitchFamily="34" charset="0"/>
                        </a:rPr>
                        <a:t>Đức</a:t>
                      </a:r>
                      <a:br>
                        <a:rPr lang="en-US" sz="1000" b="1" u="none" strike="noStrike">
                          <a:solidFill>
                            <a:srgbClr val="005993"/>
                          </a:solidFill>
                          <a:effectLst/>
                          <a:latin typeface="Arial" pitchFamily="34" charset="0"/>
                          <a:cs typeface="Arial" pitchFamily="34" charset="0"/>
                        </a:rPr>
                      </a:br>
                      <a:r>
                        <a:rPr lang="en-US" sz="1000" b="1" u="none" strike="noStrike">
                          <a:solidFill>
                            <a:srgbClr val="005993"/>
                          </a:solidFill>
                          <a:effectLst/>
                          <a:latin typeface="Arial" pitchFamily="34" charset="0"/>
                          <a:cs typeface="Arial" pitchFamily="34" charset="0"/>
                        </a:rPr>
                        <a:t>Thành viên BKS</a:t>
                      </a:r>
                      <a:endParaRPr lang="en-US" sz="1000" b="1" i="0" u="none" strike="noStrike">
                        <a:solidFill>
                          <a:srgbClr val="005993"/>
                        </a:solidFill>
                        <a:effectLst/>
                        <a:latin typeface="Arial" pitchFamily="34" charset="0"/>
                        <a:cs typeface="Arial" pitchFamily="34" charset="0"/>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fontAlgn="ctr"/>
                      <a:r>
                        <a:rPr lang="en-US" sz="1000" b="1" u="none" strike="noStrike">
                          <a:solidFill>
                            <a:srgbClr val="005993"/>
                          </a:solidFill>
                          <a:effectLst/>
                          <a:latin typeface="+mn-lt"/>
                        </a:rPr>
                        <a:t> </a:t>
                      </a:r>
                      <a:endParaRPr lang="en-US" sz="1000" b="1" i="0" u="none" strike="noStrike">
                        <a:solidFill>
                          <a:srgbClr val="005993"/>
                        </a:solidFill>
                        <a:effectLst/>
                        <a:latin typeface="+mn-lt"/>
                      </a:endParaRPr>
                    </a:p>
                  </a:txBody>
                  <a:tcPr marL="36000" marR="36000" marT="7982" marB="0" anchor="ctr">
                    <a:lnT w="19050" cap="flat" cmpd="sng" algn="ctr">
                      <a:solidFill>
                        <a:srgbClr val="D71249"/>
                      </a:solidFill>
                      <a:prstDash val="solid"/>
                      <a:round/>
                      <a:headEnd type="none" w="med" len="med"/>
                      <a:tailEnd type="none" w="med" len="med"/>
                    </a:lnT>
                    <a:noFill/>
                  </a:tcPr>
                </a:tc>
                <a:tc>
                  <a:txBody>
                    <a:bodyPr/>
                    <a:lstStyle/>
                    <a:p>
                      <a:pPr algn="ctr" rtl="0" fontAlgn="ctr"/>
                      <a:r>
                        <a:rPr lang="en-US" sz="1000" b="0" u="none" strike="noStrike" smtClean="0">
                          <a:solidFill>
                            <a:srgbClr val="005993"/>
                          </a:solidFill>
                          <a:effectLst/>
                          <a:latin typeface="Arial" pitchFamily="34" charset="0"/>
                          <a:cs typeface="Arial" pitchFamily="34" charset="0"/>
                        </a:rPr>
                        <a:t>Bà</a:t>
                      </a:r>
                      <a:r>
                        <a:rPr lang="en-US" sz="1000" b="0" u="none" strike="noStrike" baseline="0" smtClean="0">
                          <a:solidFill>
                            <a:srgbClr val="005993"/>
                          </a:solidFill>
                          <a:effectLst/>
                          <a:latin typeface="Arial" pitchFamily="34" charset="0"/>
                          <a:cs typeface="Arial" pitchFamily="34" charset="0"/>
                        </a:rPr>
                        <a:t> </a:t>
                      </a:r>
                      <a:r>
                        <a:rPr lang="vi-VN" sz="1000" b="1" u="none" strike="noStrike" smtClean="0">
                          <a:solidFill>
                            <a:srgbClr val="005993"/>
                          </a:solidFill>
                          <a:effectLst/>
                          <a:latin typeface="Arial" pitchFamily="34" charset="0"/>
                          <a:cs typeface="Arial" pitchFamily="34" charset="0"/>
                        </a:rPr>
                        <a:t>Phạm </a:t>
                      </a:r>
                      <a:r>
                        <a:rPr lang="vi-VN" sz="1000" b="1" u="none" strike="noStrike">
                          <a:solidFill>
                            <a:srgbClr val="005993"/>
                          </a:solidFill>
                          <a:effectLst/>
                          <a:latin typeface="Arial" pitchFamily="34" charset="0"/>
                          <a:cs typeface="Arial" pitchFamily="34" charset="0"/>
                        </a:rPr>
                        <a:t>Thị Hồng Phương</a:t>
                      </a:r>
                      <a:br>
                        <a:rPr lang="vi-VN" sz="1000" b="1" u="none" strike="noStrike">
                          <a:solidFill>
                            <a:srgbClr val="005993"/>
                          </a:solidFill>
                          <a:effectLst/>
                          <a:latin typeface="Arial" pitchFamily="34" charset="0"/>
                          <a:cs typeface="Arial" pitchFamily="34" charset="0"/>
                        </a:rPr>
                      </a:br>
                      <a:r>
                        <a:rPr lang="vi-VN" sz="1000" b="1" u="none" strike="noStrike">
                          <a:solidFill>
                            <a:srgbClr val="005993"/>
                          </a:solidFill>
                          <a:effectLst/>
                          <a:latin typeface="Arial" pitchFamily="34" charset="0"/>
                          <a:cs typeface="Arial" pitchFamily="34" charset="0"/>
                        </a:rPr>
                        <a:t>Thành viên BKS</a:t>
                      </a:r>
                      <a:endParaRPr lang="vi-VN" sz="1000" b="1" i="0" u="none" strike="noStrike">
                        <a:solidFill>
                          <a:srgbClr val="005993"/>
                        </a:solidFill>
                        <a:effectLst/>
                        <a:latin typeface="Arial" pitchFamily="34" charset="0"/>
                        <a:cs typeface="Arial" pitchFamily="34" charset="0"/>
                      </a:endParaRPr>
                    </a:p>
                  </a:txBody>
                  <a:tcPr marL="36000" marR="36000" marT="7982" marB="0" anchor="ctr">
                    <a:lnT w="19050" cap="flat" cmpd="sng" algn="ctr">
                      <a:solidFill>
                        <a:srgbClr val="D71249"/>
                      </a:solidFill>
                      <a:prstDash val="solid"/>
                      <a:round/>
                      <a:headEnd type="none" w="med" len="med"/>
                      <a:tailEnd type="none" w="med" len="med"/>
                    </a:lnT>
                    <a:noFill/>
                  </a:tcPr>
                </a:tc>
              </a:tr>
            </a:tbl>
          </a:graphicData>
        </a:graphic>
      </p:graphicFrame>
      <p:pic>
        <p:nvPicPr>
          <p:cNvPr id="13" name="Picture 12" descr="http://www.vietinbank.vn/sites/mediafile/VTB034187"/>
          <p:cNvPicPr/>
          <p:nvPr/>
        </p:nvPicPr>
        <p:blipFill>
          <a:blip r:embed="rId5">
            <a:extLst>
              <a:ext uri="{28A0092B-C50C-407E-A947-70E740481C1C}">
                <a14:useLocalDpi xmlns:a14="http://schemas.microsoft.com/office/drawing/2010/main" val="0"/>
              </a:ext>
            </a:extLst>
          </a:blip>
          <a:srcRect/>
          <a:stretch>
            <a:fillRect/>
          </a:stretch>
        </p:blipFill>
        <p:spPr bwMode="auto">
          <a:xfrm>
            <a:off x="657859" y="1220470"/>
            <a:ext cx="559435" cy="633730"/>
          </a:xfrm>
          <a:prstGeom prst="rect">
            <a:avLst/>
          </a:prstGeom>
          <a:noFill/>
          <a:ln>
            <a:noFill/>
          </a:ln>
        </p:spPr>
      </p:pic>
      <p:pic>
        <p:nvPicPr>
          <p:cNvPr id="14" name="Picture 13" descr="http://www.vietinbank.vn/sites/mediafile/VTB034188"/>
          <p:cNvPicPr/>
          <p:nvPr/>
        </p:nvPicPr>
        <p:blipFill>
          <a:blip r:embed="rId6">
            <a:extLst>
              <a:ext uri="{28A0092B-C50C-407E-A947-70E740481C1C}">
                <a14:useLocalDpi xmlns:a14="http://schemas.microsoft.com/office/drawing/2010/main" val="0"/>
              </a:ext>
            </a:extLst>
          </a:blip>
          <a:srcRect/>
          <a:stretch>
            <a:fillRect/>
          </a:stretch>
        </p:blipFill>
        <p:spPr bwMode="auto">
          <a:xfrm>
            <a:off x="2827590" y="1220470"/>
            <a:ext cx="567590" cy="633729"/>
          </a:xfrm>
          <a:prstGeom prst="rect">
            <a:avLst/>
          </a:prstGeom>
          <a:noFill/>
          <a:ln>
            <a:noFill/>
          </a:ln>
        </p:spPr>
      </p:pic>
      <p:pic>
        <p:nvPicPr>
          <p:cNvPr id="15" name="Picture 14" descr="http://www.vietinbank.vn/sites/mediafile/VTB034189"/>
          <p:cNvPicPr/>
          <p:nvPr/>
        </p:nvPicPr>
        <p:blipFill>
          <a:blip r:embed="rId7">
            <a:extLst>
              <a:ext uri="{28A0092B-C50C-407E-A947-70E740481C1C}">
                <a14:useLocalDpi xmlns:a14="http://schemas.microsoft.com/office/drawing/2010/main" val="0"/>
              </a:ext>
            </a:extLst>
          </a:blip>
          <a:srcRect/>
          <a:stretch>
            <a:fillRect/>
          </a:stretch>
        </p:blipFill>
        <p:spPr bwMode="auto">
          <a:xfrm>
            <a:off x="4846319" y="1220154"/>
            <a:ext cx="560387" cy="634046"/>
          </a:xfrm>
          <a:prstGeom prst="rect">
            <a:avLst/>
          </a:prstGeom>
          <a:noFill/>
          <a:ln>
            <a:noFill/>
          </a:ln>
        </p:spPr>
      </p:pic>
      <p:pic>
        <p:nvPicPr>
          <p:cNvPr id="17" name="Picture 16" descr="http://www.vietinbank.vn/sites/mediafile/VTB034190"/>
          <p:cNvPicPr/>
          <p:nvPr/>
        </p:nvPicPr>
        <p:blipFill>
          <a:blip r:embed="rId8">
            <a:extLst>
              <a:ext uri="{28A0092B-C50C-407E-A947-70E740481C1C}">
                <a14:useLocalDpi xmlns:a14="http://schemas.microsoft.com/office/drawing/2010/main" val="0"/>
              </a:ext>
            </a:extLst>
          </a:blip>
          <a:srcRect/>
          <a:stretch>
            <a:fillRect/>
          </a:stretch>
        </p:blipFill>
        <p:spPr bwMode="auto">
          <a:xfrm>
            <a:off x="6943766" y="1245870"/>
            <a:ext cx="567592" cy="608330"/>
          </a:xfrm>
          <a:prstGeom prst="rect">
            <a:avLst/>
          </a:prstGeom>
          <a:noFill/>
          <a:ln>
            <a:noFill/>
          </a:ln>
        </p:spPr>
      </p:pic>
      <p:pic>
        <p:nvPicPr>
          <p:cNvPr id="18" name="Picture 17" descr="http://www.vietinbank.vn/sites/mediafile/VTB034194"/>
          <p:cNvPicPr/>
          <p:nvPr/>
        </p:nvPicPr>
        <p:blipFill>
          <a:blip r:embed="rId9">
            <a:extLst>
              <a:ext uri="{28A0092B-C50C-407E-A947-70E740481C1C}">
                <a14:useLocalDpi xmlns:a14="http://schemas.microsoft.com/office/drawing/2010/main" val="0"/>
              </a:ext>
            </a:extLst>
          </a:blip>
          <a:srcRect/>
          <a:stretch>
            <a:fillRect/>
          </a:stretch>
        </p:blipFill>
        <p:spPr bwMode="auto">
          <a:xfrm>
            <a:off x="657859" y="1998028"/>
            <a:ext cx="559435" cy="612140"/>
          </a:xfrm>
          <a:prstGeom prst="rect">
            <a:avLst/>
          </a:prstGeom>
          <a:noFill/>
          <a:ln>
            <a:noFill/>
          </a:ln>
        </p:spPr>
      </p:pic>
      <p:pic>
        <p:nvPicPr>
          <p:cNvPr id="19" name="Picture 18" descr="http://www.vietinbank.vn/sites/mediafile/VTB034195"/>
          <p:cNvPicPr/>
          <p:nvPr/>
        </p:nvPicPr>
        <p:blipFill>
          <a:blip r:embed="rId10">
            <a:extLst>
              <a:ext uri="{28A0092B-C50C-407E-A947-70E740481C1C}">
                <a14:useLocalDpi xmlns:a14="http://schemas.microsoft.com/office/drawing/2010/main" val="0"/>
              </a:ext>
            </a:extLst>
          </a:blip>
          <a:srcRect/>
          <a:stretch>
            <a:fillRect/>
          </a:stretch>
        </p:blipFill>
        <p:spPr bwMode="auto">
          <a:xfrm>
            <a:off x="2827589" y="1992948"/>
            <a:ext cx="567591" cy="612140"/>
          </a:xfrm>
          <a:prstGeom prst="rect">
            <a:avLst/>
          </a:prstGeom>
          <a:noFill/>
          <a:ln>
            <a:noFill/>
          </a:ln>
        </p:spPr>
      </p:pic>
      <p:pic>
        <p:nvPicPr>
          <p:cNvPr id="20" name="Picture 19" descr="HiroshiYamaguchi2405.jpg"/>
          <p:cNvPicPr/>
          <p:nvPr/>
        </p:nvPicPr>
        <p:blipFill>
          <a:blip r:embed="rId11">
            <a:extLst>
              <a:ext uri="{28A0092B-C50C-407E-A947-70E740481C1C}">
                <a14:useLocalDpi xmlns:a14="http://schemas.microsoft.com/office/drawing/2010/main" val="0"/>
              </a:ext>
            </a:extLst>
          </a:blip>
          <a:srcRect/>
          <a:stretch>
            <a:fillRect/>
          </a:stretch>
        </p:blipFill>
        <p:spPr bwMode="auto">
          <a:xfrm>
            <a:off x="6943766" y="1992948"/>
            <a:ext cx="567592" cy="612140"/>
          </a:xfrm>
          <a:prstGeom prst="rect">
            <a:avLst/>
          </a:prstGeom>
          <a:noFill/>
          <a:ln>
            <a:noFill/>
          </a:ln>
        </p:spPr>
      </p:pic>
      <p:pic>
        <p:nvPicPr>
          <p:cNvPr id="22" name="Picture 21" descr="http://www.vietinbank.vn/sites/mediafile/VTB034191"/>
          <p:cNvPicPr/>
          <p:nvPr/>
        </p:nvPicPr>
        <p:blipFill>
          <a:blip r:embed="rId12">
            <a:extLst>
              <a:ext uri="{28A0092B-C50C-407E-A947-70E740481C1C}">
                <a14:useLocalDpi xmlns:a14="http://schemas.microsoft.com/office/drawing/2010/main" val="0"/>
              </a:ext>
            </a:extLst>
          </a:blip>
          <a:srcRect/>
          <a:stretch>
            <a:fillRect/>
          </a:stretch>
        </p:blipFill>
        <p:spPr bwMode="auto">
          <a:xfrm>
            <a:off x="4846319" y="1992949"/>
            <a:ext cx="560387" cy="612140"/>
          </a:xfrm>
          <a:prstGeom prst="rect">
            <a:avLst/>
          </a:prstGeom>
          <a:noFill/>
          <a:ln>
            <a:noFill/>
          </a:ln>
        </p:spPr>
      </p:pic>
      <p:pic>
        <p:nvPicPr>
          <p:cNvPr id="23" name="Picture 22" descr="http://www.vietinbank.vn/sites/mediafile/CDL076201"/>
          <p:cNvPicPr/>
          <p:nvPr/>
        </p:nvPicPr>
        <p:blipFill>
          <a:blip r:embed="rId13">
            <a:extLst>
              <a:ext uri="{28A0092B-C50C-407E-A947-70E740481C1C}">
                <a14:useLocalDpi xmlns:a14="http://schemas.microsoft.com/office/drawing/2010/main" val="0"/>
              </a:ext>
            </a:extLst>
          </a:blip>
          <a:srcRect/>
          <a:stretch>
            <a:fillRect/>
          </a:stretch>
        </p:blipFill>
        <p:spPr bwMode="auto">
          <a:xfrm>
            <a:off x="4846319" y="3052132"/>
            <a:ext cx="560387" cy="612141"/>
          </a:xfrm>
          <a:prstGeom prst="rect">
            <a:avLst/>
          </a:prstGeom>
          <a:noFill/>
          <a:ln>
            <a:noFill/>
          </a:ln>
        </p:spPr>
      </p:pic>
      <p:pic>
        <p:nvPicPr>
          <p:cNvPr id="24" name="Picture 23" descr="http://www.vietinbank.vn/sites/mediafile/CDL072836"/>
          <p:cNvPicPr/>
          <p:nvPr/>
        </p:nvPicPr>
        <p:blipFill>
          <a:blip r:embed="rId14">
            <a:extLst>
              <a:ext uri="{28A0092B-C50C-407E-A947-70E740481C1C}">
                <a14:useLocalDpi xmlns:a14="http://schemas.microsoft.com/office/drawing/2010/main" val="0"/>
              </a:ext>
            </a:extLst>
          </a:blip>
          <a:srcRect/>
          <a:stretch>
            <a:fillRect/>
          </a:stretch>
        </p:blipFill>
        <p:spPr bwMode="auto">
          <a:xfrm>
            <a:off x="657859" y="3791905"/>
            <a:ext cx="568323" cy="619760"/>
          </a:xfrm>
          <a:prstGeom prst="rect">
            <a:avLst/>
          </a:prstGeom>
          <a:noFill/>
          <a:ln>
            <a:noFill/>
          </a:ln>
        </p:spPr>
      </p:pic>
      <p:pic>
        <p:nvPicPr>
          <p:cNvPr id="25" name="Picture 24" descr="http://www.vietinbank.vn/sites/mediafile/CDL072837"/>
          <p:cNvPicPr/>
          <p:nvPr/>
        </p:nvPicPr>
        <p:blipFill>
          <a:blip r:embed="rId15">
            <a:extLst>
              <a:ext uri="{28A0092B-C50C-407E-A947-70E740481C1C}">
                <a14:useLocalDpi xmlns:a14="http://schemas.microsoft.com/office/drawing/2010/main" val="0"/>
              </a:ext>
            </a:extLst>
          </a:blip>
          <a:srcRect/>
          <a:stretch>
            <a:fillRect/>
          </a:stretch>
        </p:blipFill>
        <p:spPr bwMode="auto">
          <a:xfrm>
            <a:off x="2827589" y="3791905"/>
            <a:ext cx="567591" cy="619760"/>
          </a:xfrm>
          <a:prstGeom prst="rect">
            <a:avLst/>
          </a:prstGeom>
          <a:noFill/>
          <a:ln>
            <a:noFill/>
          </a:ln>
        </p:spPr>
      </p:pic>
      <p:pic>
        <p:nvPicPr>
          <p:cNvPr id="26" name="Picture 25" descr="http://www.vietinbank.vn/sites/mediafile/CDL072838"/>
          <p:cNvPicPr/>
          <p:nvPr/>
        </p:nvPicPr>
        <p:blipFill>
          <a:blip r:embed="rId16">
            <a:extLst>
              <a:ext uri="{28A0092B-C50C-407E-A947-70E740481C1C}">
                <a14:useLocalDpi xmlns:a14="http://schemas.microsoft.com/office/drawing/2010/main" val="0"/>
              </a:ext>
            </a:extLst>
          </a:blip>
          <a:srcRect/>
          <a:stretch>
            <a:fillRect/>
          </a:stretch>
        </p:blipFill>
        <p:spPr bwMode="auto">
          <a:xfrm>
            <a:off x="6943767" y="3052133"/>
            <a:ext cx="567592" cy="612140"/>
          </a:xfrm>
          <a:prstGeom prst="rect">
            <a:avLst/>
          </a:prstGeom>
          <a:noFill/>
          <a:ln>
            <a:noFill/>
          </a:ln>
        </p:spPr>
      </p:pic>
      <p:pic>
        <p:nvPicPr>
          <p:cNvPr id="27" name="Picture 26" descr="http://www.vietinbank.vn/sites/mediafile/CDL072839"/>
          <p:cNvPicPr/>
          <p:nvPr/>
        </p:nvPicPr>
        <p:blipFill>
          <a:blip r:embed="rId17">
            <a:extLst>
              <a:ext uri="{28A0092B-C50C-407E-A947-70E740481C1C}">
                <a14:useLocalDpi xmlns:a14="http://schemas.microsoft.com/office/drawing/2010/main" val="0"/>
              </a:ext>
            </a:extLst>
          </a:blip>
          <a:srcRect/>
          <a:stretch>
            <a:fillRect/>
          </a:stretch>
        </p:blipFill>
        <p:spPr bwMode="auto">
          <a:xfrm>
            <a:off x="4846319" y="3812227"/>
            <a:ext cx="560387" cy="599438"/>
          </a:xfrm>
          <a:prstGeom prst="rect">
            <a:avLst/>
          </a:prstGeom>
          <a:noFill/>
          <a:ln>
            <a:noFill/>
          </a:ln>
        </p:spPr>
      </p:pic>
      <p:pic>
        <p:nvPicPr>
          <p:cNvPr id="28" name="Picture 27" descr="http://www.vietinbank.vn/sites/mediafile/CDL072840"/>
          <p:cNvPicPr/>
          <p:nvPr/>
        </p:nvPicPr>
        <p:blipFill>
          <a:blip r:embed="rId18">
            <a:extLst>
              <a:ext uri="{28A0092B-C50C-407E-A947-70E740481C1C}">
                <a14:useLocalDpi xmlns:a14="http://schemas.microsoft.com/office/drawing/2010/main" val="0"/>
              </a:ext>
            </a:extLst>
          </a:blip>
          <a:srcRect/>
          <a:stretch>
            <a:fillRect/>
          </a:stretch>
        </p:blipFill>
        <p:spPr bwMode="auto">
          <a:xfrm>
            <a:off x="6942398" y="3813175"/>
            <a:ext cx="556260" cy="598489"/>
          </a:xfrm>
          <a:prstGeom prst="rect">
            <a:avLst/>
          </a:prstGeom>
          <a:noFill/>
          <a:ln>
            <a:noFill/>
          </a:ln>
        </p:spPr>
      </p:pic>
      <p:pic>
        <p:nvPicPr>
          <p:cNvPr id="29" name="Picture 28" descr="http://www.vietinbank.vn/sites/mediafile/CDL072841"/>
          <p:cNvPicPr/>
          <p:nvPr/>
        </p:nvPicPr>
        <p:blipFill>
          <a:blip r:embed="rId19">
            <a:extLst>
              <a:ext uri="{28A0092B-C50C-407E-A947-70E740481C1C}">
                <a14:useLocalDpi xmlns:a14="http://schemas.microsoft.com/office/drawing/2010/main" val="0"/>
              </a:ext>
            </a:extLst>
          </a:blip>
          <a:srcRect/>
          <a:stretch>
            <a:fillRect/>
          </a:stretch>
        </p:blipFill>
        <p:spPr bwMode="auto">
          <a:xfrm>
            <a:off x="669923" y="4570731"/>
            <a:ext cx="556260" cy="612140"/>
          </a:xfrm>
          <a:prstGeom prst="rect">
            <a:avLst/>
          </a:prstGeom>
          <a:noFill/>
          <a:ln>
            <a:noFill/>
          </a:ln>
        </p:spPr>
      </p:pic>
      <p:pic>
        <p:nvPicPr>
          <p:cNvPr id="30" name="Picture 29" descr="http://www.vietinbank.vn/sites/mediafile/VTB033601"/>
          <p:cNvPicPr/>
          <p:nvPr/>
        </p:nvPicPr>
        <p:blipFill>
          <a:blip r:embed="rId20">
            <a:extLst>
              <a:ext uri="{28A0092B-C50C-407E-A947-70E740481C1C}">
                <a14:useLocalDpi xmlns:a14="http://schemas.microsoft.com/office/drawing/2010/main" val="0"/>
              </a:ext>
            </a:extLst>
          </a:blip>
          <a:srcRect/>
          <a:stretch>
            <a:fillRect/>
          </a:stretch>
        </p:blipFill>
        <p:spPr bwMode="auto">
          <a:xfrm>
            <a:off x="669923" y="5558157"/>
            <a:ext cx="547371" cy="651510"/>
          </a:xfrm>
          <a:prstGeom prst="rect">
            <a:avLst/>
          </a:prstGeom>
          <a:noFill/>
          <a:ln>
            <a:noFill/>
          </a:ln>
        </p:spPr>
      </p:pic>
      <p:pic>
        <p:nvPicPr>
          <p:cNvPr id="31" name="Picture 30" descr="http://www.vietinbank.vn/sites/mediafile/VTB033602"/>
          <p:cNvPicPr/>
          <p:nvPr/>
        </p:nvPicPr>
        <p:blipFill>
          <a:blip r:embed="rId21">
            <a:extLst>
              <a:ext uri="{28A0092B-C50C-407E-A947-70E740481C1C}">
                <a14:useLocalDpi xmlns:a14="http://schemas.microsoft.com/office/drawing/2010/main" val="0"/>
              </a:ext>
            </a:extLst>
          </a:blip>
          <a:srcRect/>
          <a:stretch>
            <a:fillRect/>
          </a:stretch>
        </p:blipFill>
        <p:spPr bwMode="auto">
          <a:xfrm>
            <a:off x="2827589" y="5558157"/>
            <a:ext cx="567591" cy="651510"/>
          </a:xfrm>
          <a:prstGeom prst="rect">
            <a:avLst/>
          </a:prstGeom>
          <a:noFill/>
          <a:ln>
            <a:noFill/>
          </a:ln>
        </p:spPr>
      </p:pic>
      <p:pic>
        <p:nvPicPr>
          <p:cNvPr id="32" name="Picture 31" descr="http://www.vietinbank.vn/sites/mediafile/VTB033604"/>
          <p:cNvPicPr/>
          <p:nvPr/>
        </p:nvPicPr>
        <p:blipFill>
          <a:blip r:embed="rId22">
            <a:extLst>
              <a:ext uri="{28A0092B-C50C-407E-A947-70E740481C1C}">
                <a14:useLocalDpi xmlns:a14="http://schemas.microsoft.com/office/drawing/2010/main" val="0"/>
              </a:ext>
            </a:extLst>
          </a:blip>
          <a:srcRect/>
          <a:stretch>
            <a:fillRect/>
          </a:stretch>
        </p:blipFill>
        <p:spPr bwMode="auto">
          <a:xfrm>
            <a:off x="4846319" y="5558157"/>
            <a:ext cx="560387" cy="651510"/>
          </a:xfrm>
          <a:prstGeom prst="rect">
            <a:avLst/>
          </a:prstGeom>
          <a:noFill/>
          <a:ln>
            <a:noFill/>
          </a:ln>
        </p:spPr>
      </p:pic>
      <p:pic>
        <p:nvPicPr>
          <p:cNvPr id="33" name="Picture 32" descr="http://www.vietinbank.vn/sites/mediafile/VTB033603"/>
          <p:cNvPicPr/>
          <p:nvPr/>
        </p:nvPicPr>
        <p:blipFill>
          <a:blip r:embed="rId23">
            <a:extLst>
              <a:ext uri="{28A0092B-C50C-407E-A947-70E740481C1C}">
                <a14:useLocalDpi xmlns:a14="http://schemas.microsoft.com/office/drawing/2010/main" val="0"/>
              </a:ext>
            </a:extLst>
          </a:blip>
          <a:srcRect/>
          <a:stretch>
            <a:fillRect/>
          </a:stretch>
        </p:blipFill>
        <p:spPr bwMode="auto">
          <a:xfrm>
            <a:off x="6943767" y="5558156"/>
            <a:ext cx="554892" cy="651511"/>
          </a:xfrm>
          <a:prstGeom prst="rect">
            <a:avLst/>
          </a:prstGeom>
          <a:noFill/>
          <a:ln>
            <a:noFill/>
          </a:ln>
        </p:spPr>
      </p:pic>
      <p:pic>
        <p:nvPicPr>
          <p:cNvPr id="35" name="Picture 34" descr="HiroshiYamaguchi2405.jpg"/>
          <p:cNvPicPr/>
          <p:nvPr/>
        </p:nvPicPr>
        <p:blipFill>
          <a:blip r:embed="rId11">
            <a:extLst>
              <a:ext uri="{28A0092B-C50C-407E-A947-70E740481C1C}">
                <a14:useLocalDpi xmlns:a14="http://schemas.microsoft.com/office/drawing/2010/main" val="0"/>
              </a:ext>
            </a:extLst>
          </a:blip>
          <a:srcRect/>
          <a:stretch>
            <a:fillRect/>
          </a:stretch>
        </p:blipFill>
        <p:spPr bwMode="auto">
          <a:xfrm>
            <a:off x="2827589" y="3052133"/>
            <a:ext cx="567592" cy="612140"/>
          </a:xfrm>
          <a:prstGeom prst="rect">
            <a:avLst/>
          </a:prstGeom>
          <a:noFill/>
          <a:ln>
            <a:noFill/>
          </a:ln>
        </p:spPr>
      </p:pic>
      <p:pic>
        <p:nvPicPr>
          <p:cNvPr id="36" name="Picture 35" descr="http://www.vietinbank.vn/sites/mediafile/VTB034188"/>
          <p:cNvPicPr/>
          <p:nvPr/>
        </p:nvPicPr>
        <p:blipFill>
          <a:blip r:embed="rId6">
            <a:extLst>
              <a:ext uri="{28A0092B-C50C-407E-A947-70E740481C1C}">
                <a14:useLocalDpi xmlns:a14="http://schemas.microsoft.com/office/drawing/2010/main" val="0"/>
              </a:ext>
            </a:extLst>
          </a:blip>
          <a:srcRect/>
          <a:stretch>
            <a:fillRect/>
          </a:stretch>
        </p:blipFill>
        <p:spPr bwMode="auto">
          <a:xfrm>
            <a:off x="657744" y="3016255"/>
            <a:ext cx="567590" cy="633729"/>
          </a:xfrm>
          <a:prstGeom prst="rect">
            <a:avLst/>
          </a:prstGeom>
          <a:noFill/>
          <a:ln>
            <a:noFill/>
          </a:ln>
        </p:spPr>
      </p:pic>
    </p:spTree>
    <p:extLst>
      <p:ext uri="{BB962C8B-B14F-4D97-AF65-F5344CB8AC3E}">
        <p14:creationId xmlns:p14="http://schemas.microsoft.com/office/powerpoint/2010/main" val="4185455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27000" y="-2"/>
            <a:ext cx="9144000" cy="68580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849295" y="2848860"/>
            <a:ext cx="7906205" cy="621452"/>
          </a:xfrm>
          <a:prstGeom prst="rect">
            <a:avLst/>
          </a:prstGeom>
          <a:noFill/>
        </p:spPr>
        <p:txBody>
          <a:bodyPr wrap="square" rtlCol="0">
            <a:spAutoFit/>
          </a:bodyPr>
          <a:lstStyle/>
          <a:p>
            <a:pPr marL="514350" lvl="0" indent="-514350">
              <a:lnSpc>
                <a:spcPct val="130000"/>
              </a:lnSpc>
              <a:spcBef>
                <a:spcPts val="1200"/>
              </a:spcBef>
              <a:spcAft>
                <a:spcPts val="1200"/>
              </a:spcAft>
              <a:buClr>
                <a:srgbClr val="005993"/>
              </a:buClr>
              <a:buFont typeface="Wingdings" pitchFamily="2" charset="2"/>
              <a:buChar char="v"/>
              <a:defRPr/>
            </a:pPr>
            <a:r>
              <a:rPr lang="en-US" sz="3000" b="1" smtClean="0">
                <a:solidFill>
                  <a:srgbClr val="005993"/>
                </a:solidFill>
                <a:latin typeface="Tahoma"/>
                <a:cs typeface="Tahoma"/>
              </a:rPr>
              <a:t>Tầm nhìn và mục tiêu chiến </a:t>
            </a:r>
            <a:r>
              <a:rPr lang="en-US" sz="3000" b="1" smtClean="0">
                <a:solidFill>
                  <a:srgbClr val="005993"/>
                </a:solidFill>
                <a:latin typeface="Tahoma"/>
                <a:cs typeface="Tahoma"/>
              </a:rPr>
              <a:t>lược</a:t>
            </a:r>
            <a:endParaRPr lang="en-US" sz="3000" b="1" smtClean="0">
              <a:solidFill>
                <a:srgbClr val="005993"/>
              </a:solidFill>
              <a:latin typeface="Tahoma"/>
              <a:cs typeface="Tahoma"/>
            </a:endParaRPr>
          </a:p>
        </p:txBody>
      </p:sp>
      <p:pic>
        <p:nvPicPr>
          <p:cNvPr id="7" name="Picture 6" descr="70trang-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976965"/>
            <a:ext cx="9144000" cy="881035"/>
          </a:xfrm>
          <a:prstGeom prst="rect">
            <a:avLst/>
          </a:prstGeom>
        </p:spPr>
      </p:pic>
      <p:sp>
        <p:nvSpPr>
          <p:cNvPr id="10" name="Text Placeholder 3"/>
          <p:cNvSpPr txBox="1">
            <a:spLocks/>
          </p:cNvSpPr>
          <p:nvPr/>
        </p:nvSpPr>
        <p:spPr>
          <a:xfrm>
            <a:off x="388499" y="1163674"/>
            <a:ext cx="8367001" cy="1531090"/>
          </a:xfrm>
          <a:prstGeom prst="rect">
            <a:avLst/>
          </a:prstGeom>
        </p:spPr>
        <p:txBody>
          <a:bodyPr vert="horz" lIns="91440" tIns="45720" rIns="91440" bIns="45720" rtlCol="0" anchor="ctr">
            <a:normAutofit/>
          </a:bodyPr>
          <a:lstStyle/>
          <a:p>
            <a:pPr marL="914400" marR="0" lvl="0" indent="-914400" fontAlgn="auto">
              <a:lnSpc>
                <a:spcPct val="100000"/>
              </a:lnSpc>
              <a:spcBef>
                <a:spcPts val="0"/>
              </a:spcBef>
              <a:spcAft>
                <a:spcPts val="0"/>
              </a:spcAft>
              <a:buClrTx/>
              <a:buSzTx/>
              <a:buFont typeface="+mj-lt"/>
              <a:buAutoNum type="arabicPeriod" startAt="4"/>
              <a:tabLst/>
              <a:defRPr/>
            </a:pPr>
            <a:r>
              <a:rPr lang="en-US" sz="5000" b="1" smtClean="0">
                <a:solidFill>
                  <a:srgbClr val="D71249"/>
                </a:solidFill>
                <a:latin typeface="Tahoma"/>
                <a:cs typeface="Tahoma"/>
              </a:rPr>
              <a:t>Chiến lược kinh doanh</a:t>
            </a:r>
            <a:endParaRPr lang="en-US" sz="5000" b="1" dirty="0">
              <a:solidFill>
                <a:srgbClr val="D71249"/>
              </a:solidFill>
              <a:latin typeface="Tahoma"/>
              <a:cs typeface="Tahoma"/>
            </a:endParaRPr>
          </a:p>
        </p:txBody>
      </p:sp>
      <p:sp>
        <p:nvSpPr>
          <p:cNvPr id="2" name="Slide Number Placeholder 1"/>
          <p:cNvSpPr>
            <a:spLocks noGrp="1"/>
          </p:cNvSpPr>
          <p:nvPr>
            <p:ph type="sldNum" sz="quarter" idx="12"/>
          </p:nvPr>
        </p:nvSpPr>
        <p:spPr/>
        <p:txBody>
          <a:bodyPr/>
          <a:lstStyle/>
          <a:p>
            <a:fld id="{BE94E970-A0CC-E44D-82BC-3F4A6399B54F}" type="slidenum">
              <a:rPr lang="en-US" smtClean="0"/>
              <a:t>22</a:t>
            </a:fld>
            <a:endParaRPr lang="en-US"/>
          </a:p>
        </p:txBody>
      </p:sp>
    </p:spTree>
    <p:extLst>
      <p:ext uri="{BB962C8B-B14F-4D97-AF65-F5344CB8AC3E}">
        <p14:creationId xmlns:p14="http://schemas.microsoft.com/office/powerpoint/2010/main" val="15734864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2900" y="249619"/>
            <a:ext cx="5772326" cy="477054"/>
          </a:xfrm>
          <a:prstGeom prst="rect">
            <a:avLst/>
          </a:prstGeom>
          <a:noFill/>
        </p:spPr>
        <p:txBody>
          <a:bodyPr wrap="square" rtlCol="0">
            <a:spAutoFit/>
          </a:bodyPr>
          <a:lstStyle/>
          <a:p>
            <a:r>
              <a:rPr lang="en-US" sz="2500" b="1" dirty="0" err="1" smtClean="0">
                <a:solidFill>
                  <a:srgbClr val="D71249"/>
                </a:solidFill>
                <a:latin typeface="Tahoma"/>
                <a:cs typeface="Tahoma"/>
              </a:rPr>
              <a:t>Tầm</a:t>
            </a:r>
            <a:r>
              <a:rPr lang="en-US" sz="2500" b="1" dirty="0" smtClean="0">
                <a:solidFill>
                  <a:srgbClr val="D71249"/>
                </a:solidFill>
                <a:latin typeface="Tahoma"/>
                <a:cs typeface="Tahoma"/>
              </a:rPr>
              <a:t> </a:t>
            </a:r>
            <a:r>
              <a:rPr lang="en-US" sz="2500" b="1" dirty="0" err="1" smtClean="0">
                <a:solidFill>
                  <a:srgbClr val="D71249"/>
                </a:solidFill>
                <a:latin typeface="Tahoma"/>
                <a:cs typeface="Tahoma"/>
              </a:rPr>
              <a:t>nhìn</a:t>
            </a:r>
            <a:r>
              <a:rPr lang="en-US" sz="2500" b="1" dirty="0" smtClean="0">
                <a:solidFill>
                  <a:srgbClr val="D71249"/>
                </a:solidFill>
                <a:latin typeface="Tahoma"/>
                <a:cs typeface="Tahoma"/>
              </a:rPr>
              <a:t> </a:t>
            </a:r>
            <a:r>
              <a:rPr lang="en-US" sz="2500" b="1" dirty="0" err="1" smtClean="0">
                <a:solidFill>
                  <a:srgbClr val="D71249"/>
                </a:solidFill>
                <a:latin typeface="Tahoma"/>
                <a:cs typeface="Tahoma"/>
              </a:rPr>
              <a:t>và</a:t>
            </a:r>
            <a:r>
              <a:rPr lang="en-US" sz="2500" b="1" dirty="0" smtClean="0">
                <a:solidFill>
                  <a:srgbClr val="D71249"/>
                </a:solidFill>
                <a:latin typeface="Tahoma"/>
                <a:cs typeface="Tahoma"/>
              </a:rPr>
              <a:t> </a:t>
            </a:r>
            <a:r>
              <a:rPr lang="en-US" sz="2500" b="1" dirty="0" err="1" smtClean="0">
                <a:solidFill>
                  <a:srgbClr val="D71249"/>
                </a:solidFill>
                <a:latin typeface="Tahoma"/>
                <a:cs typeface="Tahoma"/>
              </a:rPr>
              <a:t>chiến</a:t>
            </a:r>
            <a:r>
              <a:rPr lang="en-US" sz="2500" b="1" dirty="0" smtClean="0">
                <a:solidFill>
                  <a:srgbClr val="D71249"/>
                </a:solidFill>
                <a:latin typeface="Tahoma"/>
                <a:cs typeface="Tahoma"/>
              </a:rPr>
              <a:t> </a:t>
            </a:r>
            <a:r>
              <a:rPr lang="en-US" sz="2500" b="1" dirty="0" err="1" smtClean="0">
                <a:solidFill>
                  <a:srgbClr val="D71249"/>
                </a:solidFill>
                <a:latin typeface="Tahoma"/>
                <a:cs typeface="Tahoma"/>
              </a:rPr>
              <a:t>lược</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grpSp>
        <p:nvGrpSpPr>
          <p:cNvPr id="8" name="Group 4"/>
          <p:cNvGrpSpPr/>
          <p:nvPr/>
        </p:nvGrpSpPr>
        <p:grpSpPr>
          <a:xfrm>
            <a:off x="442025" y="979386"/>
            <a:ext cx="8178800" cy="5357914"/>
            <a:chOff x="431800" y="1388423"/>
            <a:chExt cx="8178800" cy="4174177"/>
          </a:xfrm>
        </p:grpSpPr>
        <p:sp>
          <p:nvSpPr>
            <p:cNvPr id="9" name="Freeform 8"/>
            <p:cNvSpPr/>
            <p:nvPr/>
          </p:nvSpPr>
          <p:spPr>
            <a:xfrm>
              <a:off x="835025" y="3378200"/>
              <a:ext cx="7775575" cy="354013"/>
            </a:xfrm>
            <a:custGeom>
              <a:avLst/>
              <a:gdLst>
                <a:gd name="connsiteX0" fmla="*/ 87762 w 526561"/>
                <a:gd name="connsiteY0" fmla="*/ 0 h 7689532"/>
                <a:gd name="connsiteX1" fmla="*/ 438799 w 526561"/>
                <a:gd name="connsiteY1" fmla="*/ 0 h 7689532"/>
                <a:gd name="connsiteX2" fmla="*/ 500856 w 526561"/>
                <a:gd name="connsiteY2" fmla="*/ 25705 h 7689532"/>
                <a:gd name="connsiteX3" fmla="*/ 526561 w 526561"/>
                <a:gd name="connsiteY3" fmla="*/ 87762 h 7689532"/>
                <a:gd name="connsiteX4" fmla="*/ 526561 w 526561"/>
                <a:gd name="connsiteY4" fmla="*/ 7689532 h 7689532"/>
                <a:gd name="connsiteX5" fmla="*/ 526561 w 526561"/>
                <a:gd name="connsiteY5" fmla="*/ 7689532 h 7689532"/>
                <a:gd name="connsiteX6" fmla="*/ 526561 w 526561"/>
                <a:gd name="connsiteY6" fmla="*/ 7689532 h 7689532"/>
                <a:gd name="connsiteX7" fmla="*/ 0 w 526561"/>
                <a:gd name="connsiteY7" fmla="*/ 7689532 h 7689532"/>
                <a:gd name="connsiteX8" fmla="*/ 0 w 526561"/>
                <a:gd name="connsiteY8" fmla="*/ 7689532 h 7689532"/>
                <a:gd name="connsiteX9" fmla="*/ 0 w 526561"/>
                <a:gd name="connsiteY9" fmla="*/ 7689532 h 7689532"/>
                <a:gd name="connsiteX10" fmla="*/ 0 w 526561"/>
                <a:gd name="connsiteY10" fmla="*/ 87762 h 7689532"/>
                <a:gd name="connsiteX11" fmla="*/ 25705 w 526561"/>
                <a:gd name="connsiteY11" fmla="*/ 25705 h 7689532"/>
                <a:gd name="connsiteX12" fmla="*/ 87762 w 526561"/>
                <a:gd name="connsiteY12" fmla="*/ 0 h 7689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6561" h="7689532">
                  <a:moveTo>
                    <a:pt x="526561" y="1281620"/>
                  </a:moveTo>
                  <a:lnTo>
                    <a:pt x="526561" y="6407912"/>
                  </a:lnTo>
                  <a:cubicBezTo>
                    <a:pt x="526561" y="6747818"/>
                    <a:pt x="525928" y="7073807"/>
                    <a:pt x="524801" y="7314147"/>
                  </a:cubicBezTo>
                  <a:cubicBezTo>
                    <a:pt x="523674" y="7554503"/>
                    <a:pt x="522145" y="7689525"/>
                    <a:pt x="520551" y="7689525"/>
                  </a:cubicBezTo>
                  <a:lnTo>
                    <a:pt x="0" y="7689525"/>
                  </a:lnTo>
                  <a:lnTo>
                    <a:pt x="0" y="7689525"/>
                  </a:lnTo>
                  <a:lnTo>
                    <a:pt x="0" y="7689525"/>
                  </a:lnTo>
                  <a:lnTo>
                    <a:pt x="0" y="7"/>
                  </a:lnTo>
                  <a:lnTo>
                    <a:pt x="0" y="7"/>
                  </a:lnTo>
                  <a:lnTo>
                    <a:pt x="0" y="7"/>
                  </a:lnTo>
                  <a:lnTo>
                    <a:pt x="520551" y="7"/>
                  </a:lnTo>
                  <a:cubicBezTo>
                    <a:pt x="522145" y="7"/>
                    <a:pt x="523674" y="135029"/>
                    <a:pt x="524801" y="375385"/>
                  </a:cubicBezTo>
                  <a:cubicBezTo>
                    <a:pt x="525928" y="615740"/>
                    <a:pt x="526561" y="941714"/>
                    <a:pt x="526561" y="1281620"/>
                  </a:cubicBezTo>
                  <a:close/>
                </a:path>
              </a:pathLst>
            </a:custGeom>
            <a:noFill/>
            <a:ln>
              <a:solidFill>
                <a:srgbClr val="00588F"/>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247651" tIns="149531" rIns="273355" bIns="149530" anchor="ctr"/>
            <a:lstStyle/>
            <a:p>
              <a:pPr marL="0" lvl="1">
                <a:defRPr/>
              </a:pPr>
              <a:r>
                <a:rPr lang="vi-VN" sz="1300" b="1" dirty="0">
                  <a:solidFill>
                    <a:srgbClr val="005993"/>
                  </a:solidFill>
                  <a:latin typeface="Arial" pitchFamily="34" charset="0"/>
                  <a:cs typeface="Arial" pitchFamily="34" charset="0"/>
                </a:rPr>
                <a:t>Tăng trưởng quy mô bền vững</a:t>
              </a:r>
              <a:endParaRPr lang="en-US" sz="1300" b="1" dirty="0">
                <a:solidFill>
                  <a:srgbClr val="005993"/>
                </a:solidFill>
                <a:latin typeface="Arial" pitchFamily="34" charset="0"/>
                <a:cs typeface="Arial" pitchFamily="34" charset="0"/>
              </a:endParaRPr>
            </a:p>
          </p:txBody>
        </p:sp>
        <p:sp>
          <p:nvSpPr>
            <p:cNvPr id="11" name="Freeform 10"/>
            <p:cNvSpPr/>
            <p:nvPr/>
          </p:nvSpPr>
          <p:spPr>
            <a:xfrm>
              <a:off x="457200" y="3368675"/>
              <a:ext cx="538163" cy="365125"/>
            </a:xfrm>
            <a:custGeom>
              <a:avLst/>
              <a:gdLst>
                <a:gd name="connsiteX0" fmla="*/ 0 w 538600"/>
                <a:gd name="connsiteY0" fmla="*/ 271668 h 543336"/>
                <a:gd name="connsiteX1" fmla="*/ 78045 w 538600"/>
                <a:gd name="connsiteY1" fmla="*/ 80412 h 543336"/>
                <a:gd name="connsiteX2" fmla="*/ 269301 w 538600"/>
                <a:gd name="connsiteY2" fmla="*/ 0 h 543336"/>
                <a:gd name="connsiteX3" fmla="*/ 460557 w 538600"/>
                <a:gd name="connsiteY3" fmla="*/ 80413 h 543336"/>
                <a:gd name="connsiteX4" fmla="*/ 538601 w 538600"/>
                <a:gd name="connsiteY4" fmla="*/ 271669 h 543336"/>
                <a:gd name="connsiteX5" fmla="*/ 460557 w 538600"/>
                <a:gd name="connsiteY5" fmla="*/ 462925 h 543336"/>
                <a:gd name="connsiteX6" fmla="*/ 269301 w 538600"/>
                <a:gd name="connsiteY6" fmla="*/ 543337 h 543336"/>
                <a:gd name="connsiteX7" fmla="*/ 78045 w 538600"/>
                <a:gd name="connsiteY7" fmla="*/ 462924 h 543336"/>
                <a:gd name="connsiteX8" fmla="*/ 1 w 538600"/>
                <a:gd name="connsiteY8" fmla="*/ 271668 h 543336"/>
                <a:gd name="connsiteX9" fmla="*/ 0 w 538600"/>
                <a:gd name="connsiteY9" fmla="*/ 271668 h 543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600" h="543336">
                  <a:moveTo>
                    <a:pt x="0" y="271668"/>
                  </a:moveTo>
                  <a:cubicBezTo>
                    <a:pt x="0" y="200029"/>
                    <a:pt x="28050" y="131290"/>
                    <a:pt x="78045" y="80412"/>
                  </a:cubicBezTo>
                  <a:cubicBezTo>
                    <a:pt x="128615" y="28949"/>
                    <a:pt x="197469" y="0"/>
                    <a:pt x="269301" y="0"/>
                  </a:cubicBezTo>
                  <a:cubicBezTo>
                    <a:pt x="341132" y="0"/>
                    <a:pt x="409987" y="28950"/>
                    <a:pt x="460557" y="80413"/>
                  </a:cubicBezTo>
                  <a:cubicBezTo>
                    <a:pt x="510551" y="131291"/>
                    <a:pt x="538601" y="200030"/>
                    <a:pt x="538601" y="271669"/>
                  </a:cubicBezTo>
                  <a:cubicBezTo>
                    <a:pt x="538601" y="343308"/>
                    <a:pt x="510551" y="412047"/>
                    <a:pt x="460557" y="462925"/>
                  </a:cubicBezTo>
                  <a:cubicBezTo>
                    <a:pt x="409987" y="514388"/>
                    <a:pt x="341133" y="543337"/>
                    <a:pt x="269301" y="543337"/>
                  </a:cubicBezTo>
                  <a:cubicBezTo>
                    <a:pt x="197470" y="543337"/>
                    <a:pt x="128615" y="514387"/>
                    <a:pt x="78045" y="462924"/>
                  </a:cubicBezTo>
                  <a:cubicBezTo>
                    <a:pt x="28051" y="412046"/>
                    <a:pt x="1" y="343307"/>
                    <a:pt x="1" y="271668"/>
                  </a:cubicBezTo>
                  <a:lnTo>
                    <a:pt x="0" y="271668"/>
                  </a:lnTo>
                  <a:close/>
                </a:path>
              </a:pathLst>
            </a:custGeom>
            <a:solidFill>
              <a:srgbClr val="D71249"/>
            </a:solidFill>
            <a:ln>
              <a:solidFill>
                <a:srgbClr val="00588F"/>
              </a:solidFill>
            </a:ln>
          </p:spPr>
          <p:style>
            <a:lnRef idx="2">
              <a:schemeClr val="lt1">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lIns="162696" tIns="121480" rIns="162696" bIns="121480" spcCol="1270" anchor="ctr"/>
            <a:lstStyle/>
            <a:p>
              <a:pPr algn="ctr" defTabSz="977900">
                <a:lnSpc>
                  <a:spcPct val="90000"/>
                </a:lnSpc>
                <a:spcAft>
                  <a:spcPct val="35000"/>
                </a:spcAft>
                <a:defRPr/>
              </a:pPr>
              <a:r>
                <a:rPr lang="en-US" sz="1300" b="1">
                  <a:solidFill>
                    <a:schemeClr val="bg1"/>
                  </a:solidFill>
                  <a:latin typeface="Arial" pitchFamily="34" charset="0"/>
                  <a:cs typeface="Arial" pitchFamily="34" charset="0"/>
                </a:rPr>
                <a:t>1</a:t>
              </a:r>
            </a:p>
          </p:txBody>
        </p:sp>
        <p:sp>
          <p:nvSpPr>
            <p:cNvPr id="12" name="Freeform 11"/>
            <p:cNvSpPr/>
            <p:nvPr/>
          </p:nvSpPr>
          <p:spPr>
            <a:xfrm>
              <a:off x="835025" y="3835400"/>
              <a:ext cx="7775575" cy="354013"/>
            </a:xfrm>
            <a:custGeom>
              <a:avLst/>
              <a:gdLst>
                <a:gd name="connsiteX0" fmla="*/ 87762 w 526561"/>
                <a:gd name="connsiteY0" fmla="*/ 0 h 7689532"/>
                <a:gd name="connsiteX1" fmla="*/ 438799 w 526561"/>
                <a:gd name="connsiteY1" fmla="*/ 0 h 7689532"/>
                <a:gd name="connsiteX2" fmla="*/ 500856 w 526561"/>
                <a:gd name="connsiteY2" fmla="*/ 25705 h 7689532"/>
                <a:gd name="connsiteX3" fmla="*/ 526561 w 526561"/>
                <a:gd name="connsiteY3" fmla="*/ 87762 h 7689532"/>
                <a:gd name="connsiteX4" fmla="*/ 526561 w 526561"/>
                <a:gd name="connsiteY4" fmla="*/ 7689532 h 7689532"/>
                <a:gd name="connsiteX5" fmla="*/ 526561 w 526561"/>
                <a:gd name="connsiteY5" fmla="*/ 7689532 h 7689532"/>
                <a:gd name="connsiteX6" fmla="*/ 526561 w 526561"/>
                <a:gd name="connsiteY6" fmla="*/ 7689532 h 7689532"/>
                <a:gd name="connsiteX7" fmla="*/ 0 w 526561"/>
                <a:gd name="connsiteY7" fmla="*/ 7689532 h 7689532"/>
                <a:gd name="connsiteX8" fmla="*/ 0 w 526561"/>
                <a:gd name="connsiteY8" fmla="*/ 7689532 h 7689532"/>
                <a:gd name="connsiteX9" fmla="*/ 0 w 526561"/>
                <a:gd name="connsiteY9" fmla="*/ 7689532 h 7689532"/>
                <a:gd name="connsiteX10" fmla="*/ 0 w 526561"/>
                <a:gd name="connsiteY10" fmla="*/ 87762 h 7689532"/>
                <a:gd name="connsiteX11" fmla="*/ 25705 w 526561"/>
                <a:gd name="connsiteY11" fmla="*/ 25705 h 7689532"/>
                <a:gd name="connsiteX12" fmla="*/ 87762 w 526561"/>
                <a:gd name="connsiteY12" fmla="*/ 0 h 7689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6561" h="7689532">
                  <a:moveTo>
                    <a:pt x="526561" y="1281620"/>
                  </a:moveTo>
                  <a:lnTo>
                    <a:pt x="526561" y="6407912"/>
                  </a:lnTo>
                  <a:cubicBezTo>
                    <a:pt x="526561" y="6747818"/>
                    <a:pt x="525928" y="7073807"/>
                    <a:pt x="524801" y="7314147"/>
                  </a:cubicBezTo>
                  <a:cubicBezTo>
                    <a:pt x="523674" y="7554503"/>
                    <a:pt x="522145" y="7689525"/>
                    <a:pt x="520551" y="7689525"/>
                  </a:cubicBezTo>
                  <a:lnTo>
                    <a:pt x="0" y="7689525"/>
                  </a:lnTo>
                  <a:lnTo>
                    <a:pt x="0" y="7689525"/>
                  </a:lnTo>
                  <a:lnTo>
                    <a:pt x="0" y="7689525"/>
                  </a:lnTo>
                  <a:lnTo>
                    <a:pt x="0" y="7"/>
                  </a:lnTo>
                  <a:lnTo>
                    <a:pt x="0" y="7"/>
                  </a:lnTo>
                  <a:lnTo>
                    <a:pt x="0" y="7"/>
                  </a:lnTo>
                  <a:lnTo>
                    <a:pt x="520551" y="7"/>
                  </a:lnTo>
                  <a:cubicBezTo>
                    <a:pt x="522145" y="7"/>
                    <a:pt x="523674" y="135029"/>
                    <a:pt x="524801" y="375385"/>
                  </a:cubicBezTo>
                  <a:cubicBezTo>
                    <a:pt x="525928" y="615740"/>
                    <a:pt x="526561" y="941714"/>
                    <a:pt x="526561" y="1281620"/>
                  </a:cubicBezTo>
                  <a:close/>
                </a:path>
              </a:pathLst>
            </a:custGeom>
            <a:noFill/>
            <a:ln>
              <a:solidFill>
                <a:srgbClr val="00588F"/>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247651" tIns="149531" rIns="273355" bIns="149530" spcCol="1270" anchor="ctr"/>
            <a:lstStyle/>
            <a:p>
              <a:pPr marL="114300" lvl="1" indent="-114300" defTabSz="622300">
                <a:lnSpc>
                  <a:spcPct val="90000"/>
                </a:lnSpc>
                <a:spcAft>
                  <a:spcPct val="15000"/>
                </a:spcAft>
                <a:defRPr/>
              </a:pPr>
              <a:r>
                <a:rPr lang="vi-VN" sz="1300" b="1" dirty="0" smtClean="0">
                  <a:solidFill>
                    <a:srgbClr val="005993"/>
                  </a:solidFill>
                  <a:latin typeface="Arial" pitchFamily="34" charset="0"/>
                  <a:cs typeface="Arial" pitchFamily="34" charset="0"/>
                </a:rPr>
                <a:t>Chuyển </a:t>
              </a:r>
              <a:r>
                <a:rPr lang="vi-VN" sz="1300" b="1" dirty="0">
                  <a:solidFill>
                    <a:srgbClr val="005993"/>
                  </a:solidFill>
                  <a:latin typeface="Arial" pitchFamily="34" charset="0"/>
                  <a:cs typeface="Arial" pitchFamily="34" charset="0"/>
                </a:rPr>
                <a:t>dịch cơ cấu thu nhập</a:t>
              </a:r>
              <a:endParaRPr lang="en-US" sz="1300" b="1" dirty="0">
                <a:solidFill>
                  <a:srgbClr val="005993"/>
                </a:solidFill>
                <a:latin typeface="Arial" pitchFamily="34" charset="0"/>
                <a:cs typeface="Arial" pitchFamily="34" charset="0"/>
              </a:endParaRPr>
            </a:p>
          </p:txBody>
        </p:sp>
        <p:sp>
          <p:nvSpPr>
            <p:cNvPr id="13" name="Freeform 12"/>
            <p:cNvSpPr/>
            <p:nvPr/>
          </p:nvSpPr>
          <p:spPr>
            <a:xfrm>
              <a:off x="457200" y="3825875"/>
              <a:ext cx="538163" cy="365125"/>
            </a:xfrm>
            <a:custGeom>
              <a:avLst/>
              <a:gdLst>
                <a:gd name="connsiteX0" fmla="*/ 0 w 538600"/>
                <a:gd name="connsiteY0" fmla="*/ 271668 h 543336"/>
                <a:gd name="connsiteX1" fmla="*/ 78045 w 538600"/>
                <a:gd name="connsiteY1" fmla="*/ 80412 h 543336"/>
                <a:gd name="connsiteX2" fmla="*/ 269301 w 538600"/>
                <a:gd name="connsiteY2" fmla="*/ 0 h 543336"/>
                <a:gd name="connsiteX3" fmla="*/ 460557 w 538600"/>
                <a:gd name="connsiteY3" fmla="*/ 80413 h 543336"/>
                <a:gd name="connsiteX4" fmla="*/ 538601 w 538600"/>
                <a:gd name="connsiteY4" fmla="*/ 271669 h 543336"/>
                <a:gd name="connsiteX5" fmla="*/ 460557 w 538600"/>
                <a:gd name="connsiteY5" fmla="*/ 462925 h 543336"/>
                <a:gd name="connsiteX6" fmla="*/ 269301 w 538600"/>
                <a:gd name="connsiteY6" fmla="*/ 543337 h 543336"/>
                <a:gd name="connsiteX7" fmla="*/ 78045 w 538600"/>
                <a:gd name="connsiteY7" fmla="*/ 462924 h 543336"/>
                <a:gd name="connsiteX8" fmla="*/ 1 w 538600"/>
                <a:gd name="connsiteY8" fmla="*/ 271668 h 543336"/>
                <a:gd name="connsiteX9" fmla="*/ 0 w 538600"/>
                <a:gd name="connsiteY9" fmla="*/ 271668 h 543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600" h="543336">
                  <a:moveTo>
                    <a:pt x="0" y="271668"/>
                  </a:moveTo>
                  <a:cubicBezTo>
                    <a:pt x="0" y="200029"/>
                    <a:pt x="28050" y="131290"/>
                    <a:pt x="78045" y="80412"/>
                  </a:cubicBezTo>
                  <a:cubicBezTo>
                    <a:pt x="128615" y="28949"/>
                    <a:pt x="197469" y="0"/>
                    <a:pt x="269301" y="0"/>
                  </a:cubicBezTo>
                  <a:cubicBezTo>
                    <a:pt x="341132" y="0"/>
                    <a:pt x="409987" y="28950"/>
                    <a:pt x="460557" y="80413"/>
                  </a:cubicBezTo>
                  <a:cubicBezTo>
                    <a:pt x="510551" y="131291"/>
                    <a:pt x="538601" y="200030"/>
                    <a:pt x="538601" y="271669"/>
                  </a:cubicBezTo>
                  <a:cubicBezTo>
                    <a:pt x="538601" y="343308"/>
                    <a:pt x="510551" y="412047"/>
                    <a:pt x="460557" y="462925"/>
                  </a:cubicBezTo>
                  <a:cubicBezTo>
                    <a:pt x="409987" y="514388"/>
                    <a:pt x="341133" y="543337"/>
                    <a:pt x="269301" y="543337"/>
                  </a:cubicBezTo>
                  <a:cubicBezTo>
                    <a:pt x="197470" y="543337"/>
                    <a:pt x="128615" y="514387"/>
                    <a:pt x="78045" y="462924"/>
                  </a:cubicBezTo>
                  <a:cubicBezTo>
                    <a:pt x="28051" y="412046"/>
                    <a:pt x="1" y="343307"/>
                    <a:pt x="1" y="271668"/>
                  </a:cubicBezTo>
                  <a:lnTo>
                    <a:pt x="0" y="271668"/>
                  </a:lnTo>
                  <a:close/>
                </a:path>
              </a:pathLst>
            </a:custGeom>
            <a:solidFill>
              <a:srgbClr val="D71249"/>
            </a:solidFill>
            <a:ln>
              <a:solidFill>
                <a:srgbClr val="00588F"/>
              </a:solidFill>
            </a:ln>
          </p:spPr>
          <p:style>
            <a:lnRef idx="2">
              <a:schemeClr val="lt1">
                <a:hueOff val="0"/>
                <a:satOff val="0"/>
                <a:lumOff val="0"/>
                <a:alphaOff val="0"/>
              </a:schemeClr>
            </a:lnRef>
            <a:fillRef idx="1">
              <a:schemeClr val="accent1">
                <a:shade val="80000"/>
                <a:hueOff val="2043"/>
                <a:satOff val="2153"/>
                <a:lumOff val="2340"/>
                <a:alphaOff val="0"/>
              </a:schemeClr>
            </a:fillRef>
            <a:effectRef idx="0">
              <a:schemeClr val="accent1">
                <a:shade val="80000"/>
                <a:hueOff val="2043"/>
                <a:satOff val="2153"/>
                <a:lumOff val="2340"/>
                <a:alphaOff val="0"/>
              </a:schemeClr>
            </a:effectRef>
            <a:fontRef idx="minor">
              <a:schemeClr val="lt1"/>
            </a:fontRef>
          </p:style>
          <p:txBody>
            <a:bodyPr lIns="162696" tIns="121480" rIns="162696" bIns="121480" spcCol="1270" anchor="ctr"/>
            <a:lstStyle/>
            <a:p>
              <a:pPr algn="ctr" defTabSz="977900">
                <a:lnSpc>
                  <a:spcPct val="90000"/>
                </a:lnSpc>
                <a:spcAft>
                  <a:spcPct val="35000"/>
                </a:spcAft>
                <a:defRPr/>
              </a:pPr>
              <a:r>
                <a:rPr lang="en-US" sz="1300" b="1">
                  <a:solidFill>
                    <a:schemeClr val="bg1"/>
                  </a:solidFill>
                  <a:latin typeface="Arial" pitchFamily="34" charset="0"/>
                  <a:cs typeface="Arial" pitchFamily="34" charset="0"/>
                </a:rPr>
                <a:t>2</a:t>
              </a:r>
            </a:p>
          </p:txBody>
        </p:sp>
        <p:sp>
          <p:nvSpPr>
            <p:cNvPr id="14" name="Freeform 13"/>
            <p:cNvSpPr/>
            <p:nvPr/>
          </p:nvSpPr>
          <p:spPr>
            <a:xfrm>
              <a:off x="835025" y="4292600"/>
              <a:ext cx="7775575" cy="354013"/>
            </a:xfrm>
            <a:custGeom>
              <a:avLst/>
              <a:gdLst>
                <a:gd name="connsiteX0" fmla="*/ 87762 w 526561"/>
                <a:gd name="connsiteY0" fmla="*/ 0 h 7689532"/>
                <a:gd name="connsiteX1" fmla="*/ 438799 w 526561"/>
                <a:gd name="connsiteY1" fmla="*/ 0 h 7689532"/>
                <a:gd name="connsiteX2" fmla="*/ 500856 w 526561"/>
                <a:gd name="connsiteY2" fmla="*/ 25705 h 7689532"/>
                <a:gd name="connsiteX3" fmla="*/ 526561 w 526561"/>
                <a:gd name="connsiteY3" fmla="*/ 87762 h 7689532"/>
                <a:gd name="connsiteX4" fmla="*/ 526561 w 526561"/>
                <a:gd name="connsiteY4" fmla="*/ 7689532 h 7689532"/>
                <a:gd name="connsiteX5" fmla="*/ 526561 w 526561"/>
                <a:gd name="connsiteY5" fmla="*/ 7689532 h 7689532"/>
                <a:gd name="connsiteX6" fmla="*/ 526561 w 526561"/>
                <a:gd name="connsiteY6" fmla="*/ 7689532 h 7689532"/>
                <a:gd name="connsiteX7" fmla="*/ 0 w 526561"/>
                <a:gd name="connsiteY7" fmla="*/ 7689532 h 7689532"/>
                <a:gd name="connsiteX8" fmla="*/ 0 w 526561"/>
                <a:gd name="connsiteY8" fmla="*/ 7689532 h 7689532"/>
                <a:gd name="connsiteX9" fmla="*/ 0 w 526561"/>
                <a:gd name="connsiteY9" fmla="*/ 7689532 h 7689532"/>
                <a:gd name="connsiteX10" fmla="*/ 0 w 526561"/>
                <a:gd name="connsiteY10" fmla="*/ 87762 h 7689532"/>
                <a:gd name="connsiteX11" fmla="*/ 25705 w 526561"/>
                <a:gd name="connsiteY11" fmla="*/ 25705 h 7689532"/>
                <a:gd name="connsiteX12" fmla="*/ 87762 w 526561"/>
                <a:gd name="connsiteY12" fmla="*/ 0 h 7689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6561" h="7689532">
                  <a:moveTo>
                    <a:pt x="526561" y="1281620"/>
                  </a:moveTo>
                  <a:lnTo>
                    <a:pt x="526561" y="6407912"/>
                  </a:lnTo>
                  <a:cubicBezTo>
                    <a:pt x="526561" y="6747818"/>
                    <a:pt x="525928" y="7073807"/>
                    <a:pt x="524801" y="7314147"/>
                  </a:cubicBezTo>
                  <a:cubicBezTo>
                    <a:pt x="523674" y="7554503"/>
                    <a:pt x="522145" y="7689525"/>
                    <a:pt x="520551" y="7689525"/>
                  </a:cubicBezTo>
                  <a:lnTo>
                    <a:pt x="0" y="7689525"/>
                  </a:lnTo>
                  <a:lnTo>
                    <a:pt x="0" y="7689525"/>
                  </a:lnTo>
                  <a:lnTo>
                    <a:pt x="0" y="7689525"/>
                  </a:lnTo>
                  <a:lnTo>
                    <a:pt x="0" y="7"/>
                  </a:lnTo>
                  <a:lnTo>
                    <a:pt x="0" y="7"/>
                  </a:lnTo>
                  <a:lnTo>
                    <a:pt x="0" y="7"/>
                  </a:lnTo>
                  <a:lnTo>
                    <a:pt x="520551" y="7"/>
                  </a:lnTo>
                  <a:cubicBezTo>
                    <a:pt x="522145" y="7"/>
                    <a:pt x="523674" y="135029"/>
                    <a:pt x="524801" y="375385"/>
                  </a:cubicBezTo>
                  <a:cubicBezTo>
                    <a:pt x="525928" y="615740"/>
                    <a:pt x="526561" y="941714"/>
                    <a:pt x="526561" y="1281620"/>
                  </a:cubicBezTo>
                  <a:close/>
                </a:path>
              </a:pathLst>
            </a:custGeom>
            <a:noFill/>
            <a:ln>
              <a:solidFill>
                <a:srgbClr val="00588F"/>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247651" tIns="149531" rIns="273355" bIns="149530" spcCol="1270" anchor="ctr"/>
            <a:lstStyle/>
            <a:p>
              <a:pPr marL="114300" lvl="1" indent="-114300" defTabSz="622300">
                <a:lnSpc>
                  <a:spcPct val="90000"/>
                </a:lnSpc>
                <a:spcAft>
                  <a:spcPct val="15000"/>
                </a:spcAft>
                <a:defRPr/>
              </a:pPr>
              <a:r>
                <a:rPr lang="vi-VN" sz="1300" b="1" dirty="0" smtClean="0">
                  <a:solidFill>
                    <a:srgbClr val="005993"/>
                  </a:solidFill>
                  <a:latin typeface="Arial" pitchFamily="34" charset="0"/>
                  <a:cs typeface="Arial" pitchFamily="34" charset="0"/>
                </a:rPr>
                <a:t>Phát </a:t>
              </a:r>
              <a:r>
                <a:rPr lang="vi-VN" sz="1300" b="1" dirty="0">
                  <a:solidFill>
                    <a:srgbClr val="005993"/>
                  </a:solidFill>
                  <a:latin typeface="Arial" pitchFamily="34" charset="0"/>
                  <a:cs typeface="Arial" pitchFamily="34" charset="0"/>
                </a:rPr>
                <a:t>triển hoạt động ngân hàng thanh toán</a:t>
              </a:r>
              <a:endParaRPr lang="en-US" sz="1300" b="1" dirty="0">
                <a:solidFill>
                  <a:srgbClr val="005993"/>
                </a:solidFill>
                <a:latin typeface="Arial" pitchFamily="34" charset="0"/>
                <a:cs typeface="Arial" pitchFamily="34" charset="0"/>
              </a:endParaRPr>
            </a:p>
          </p:txBody>
        </p:sp>
        <p:sp>
          <p:nvSpPr>
            <p:cNvPr id="15" name="Freeform 14"/>
            <p:cNvSpPr/>
            <p:nvPr/>
          </p:nvSpPr>
          <p:spPr>
            <a:xfrm>
              <a:off x="457200" y="4283075"/>
              <a:ext cx="538163" cy="365125"/>
            </a:xfrm>
            <a:custGeom>
              <a:avLst/>
              <a:gdLst>
                <a:gd name="connsiteX0" fmla="*/ 0 w 538600"/>
                <a:gd name="connsiteY0" fmla="*/ 271668 h 543336"/>
                <a:gd name="connsiteX1" fmla="*/ 78045 w 538600"/>
                <a:gd name="connsiteY1" fmla="*/ 80412 h 543336"/>
                <a:gd name="connsiteX2" fmla="*/ 269301 w 538600"/>
                <a:gd name="connsiteY2" fmla="*/ 0 h 543336"/>
                <a:gd name="connsiteX3" fmla="*/ 460557 w 538600"/>
                <a:gd name="connsiteY3" fmla="*/ 80413 h 543336"/>
                <a:gd name="connsiteX4" fmla="*/ 538601 w 538600"/>
                <a:gd name="connsiteY4" fmla="*/ 271669 h 543336"/>
                <a:gd name="connsiteX5" fmla="*/ 460557 w 538600"/>
                <a:gd name="connsiteY5" fmla="*/ 462925 h 543336"/>
                <a:gd name="connsiteX6" fmla="*/ 269301 w 538600"/>
                <a:gd name="connsiteY6" fmla="*/ 543337 h 543336"/>
                <a:gd name="connsiteX7" fmla="*/ 78045 w 538600"/>
                <a:gd name="connsiteY7" fmla="*/ 462924 h 543336"/>
                <a:gd name="connsiteX8" fmla="*/ 1 w 538600"/>
                <a:gd name="connsiteY8" fmla="*/ 271668 h 543336"/>
                <a:gd name="connsiteX9" fmla="*/ 0 w 538600"/>
                <a:gd name="connsiteY9" fmla="*/ 271668 h 543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600" h="543336">
                  <a:moveTo>
                    <a:pt x="0" y="271668"/>
                  </a:moveTo>
                  <a:cubicBezTo>
                    <a:pt x="0" y="200029"/>
                    <a:pt x="28050" y="131290"/>
                    <a:pt x="78045" y="80412"/>
                  </a:cubicBezTo>
                  <a:cubicBezTo>
                    <a:pt x="128615" y="28949"/>
                    <a:pt x="197469" y="0"/>
                    <a:pt x="269301" y="0"/>
                  </a:cubicBezTo>
                  <a:cubicBezTo>
                    <a:pt x="341132" y="0"/>
                    <a:pt x="409987" y="28950"/>
                    <a:pt x="460557" y="80413"/>
                  </a:cubicBezTo>
                  <a:cubicBezTo>
                    <a:pt x="510551" y="131291"/>
                    <a:pt x="538601" y="200030"/>
                    <a:pt x="538601" y="271669"/>
                  </a:cubicBezTo>
                  <a:cubicBezTo>
                    <a:pt x="538601" y="343308"/>
                    <a:pt x="510551" y="412047"/>
                    <a:pt x="460557" y="462925"/>
                  </a:cubicBezTo>
                  <a:cubicBezTo>
                    <a:pt x="409987" y="514388"/>
                    <a:pt x="341133" y="543337"/>
                    <a:pt x="269301" y="543337"/>
                  </a:cubicBezTo>
                  <a:cubicBezTo>
                    <a:pt x="197470" y="543337"/>
                    <a:pt x="128615" y="514387"/>
                    <a:pt x="78045" y="462924"/>
                  </a:cubicBezTo>
                  <a:cubicBezTo>
                    <a:pt x="28051" y="412046"/>
                    <a:pt x="1" y="343307"/>
                    <a:pt x="1" y="271668"/>
                  </a:cubicBezTo>
                  <a:lnTo>
                    <a:pt x="0" y="271668"/>
                  </a:lnTo>
                  <a:close/>
                </a:path>
              </a:pathLst>
            </a:custGeom>
            <a:solidFill>
              <a:srgbClr val="D71249"/>
            </a:solidFill>
            <a:ln>
              <a:solidFill>
                <a:srgbClr val="00588F"/>
              </a:solidFill>
            </a:ln>
          </p:spPr>
          <p:style>
            <a:lnRef idx="2">
              <a:schemeClr val="lt1">
                <a:hueOff val="0"/>
                <a:satOff val="0"/>
                <a:lumOff val="0"/>
                <a:alphaOff val="0"/>
              </a:schemeClr>
            </a:lnRef>
            <a:fillRef idx="1">
              <a:schemeClr val="accent1">
                <a:shade val="80000"/>
                <a:hueOff val="4086"/>
                <a:satOff val="4306"/>
                <a:lumOff val="4680"/>
                <a:alphaOff val="0"/>
              </a:schemeClr>
            </a:fillRef>
            <a:effectRef idx="0">
              <a:schemeClr val="accent1">
                <a:shade val="80000"/>
                <a:hueOff val="4086"/>
                <a:satOff val="4306"/>
                <a:lumOff val="4680"/>
                <a:alphaOff val="0"/>
              </a:schemeClr>
            </a:effectRef>
            <a:fontRef idx="minor">
              <a:schemeClr val="lt1"/>
            </a:fontRef>
          </p:style>
          <p:txBody>
            <a:bodyPr lIns="162696" tIns="121480" rIns="162696" bIns="121480" spcCol="1270" anchor="ctr"/>
            <a:lstStyle/>
            <a:p>
              <a:pPr algn="ctr" defTabSz="977900">
                <a:lnSpc>
                  <a:spcPct val="90000"/>
                </a:lnSpc>
                <a:spcAft>
                  <a:spcPct val="35000"/>
                </a:spcAft>
                <a:defRPr/>
              </a:pPr>
              <a:r>
                <a:rPr lang="en-US" sz="1300" b="1">
                  <a:solidFill>
                    <a:schemeClr val="bg1"/>
                  </a:solidFill>
                  <a:latin typeface="Arial" pitchFamily="34" charset="0"/>
                  <a:cs typeface="Arial" pitchFamily="34" charset="0"/>
                </a:rPr>
                <a:t>3</a:t>
              </a:r>
            </a:p>
          </p:txBody>
        </p:sp>
        <p:sp>
          <p:nvSpPr>
            <p:cNvPr id="16" name="Freeform 15"/>
            <p:cNvSpPr/>
            <p:nvPr/>
          </p:nvSpPr>
          <p:spPr>
            <a:xfrm>
              <a:off x="835025" y="4749800"/>
              <a:ext cx="7775575" cy="354013"/>
            </a:xfrm>
            <a:custGeom>
              <a:avLst/>
              <a:gdLst>
                <a:gd name="connsiteX0" fmla="*/ 87762 w 526561"/>
                <a:gd name="connsiteY0" fmla="*/ 0 h 7689532"/>
                <a:gd name="connsiteX1" fmla="*/ 438799 w 526561"/>
                <a:gd name="connsiteY1" fmla="*/ 0 h 7689532"/>
                <a:gd name="connsiteX2" fmla="*/ 500856 w 526561"/>
                <a:gd name="connsiteY2" fmla="*/ 25705 h 7689532"/>
                <a:gd name="connsiteX3" fmla="*/ 526561 w 526561"/>
                <a:gd name="connsiteY3" fmla="*/ 87762 h 7689532"/>
                <a:gd name="connsiteX4" fmla="*/ 526561 w 526561"/>
                <a:gd name="connsiteY4" fmla="*/ 7689532 h 7689532"/>
                <a:gd name="connsiteX5" fmla="*/ 526561 w 526561"/>
                <a:gd name="connsiteY5" fmla="*/ 7689532 h 7689532"/>
                <a:gd name="connsiteX6" fmla="*/ 526561 w 526561"/>
                <a:gd name="connsiteY6" fmla="*/ 7689532 h 7689532"/>
                <a:gd name="connsiteX7" fmla="*/ 0 w 526561"/>
                <a:gd name="connsiteY7" fmla="*/ 7689532 h 7689532"/>
                <a:gd name="connsiteX8" fmla="*/ 0 w 526561"/>
                <a:gd name="connsiteY8" fmla="*/ 7689532 h 7689532"/>
                <a:gd name="connsiteX9" fmla="*/ 0 w 526561"/>
                <a:gd name="connsiteY9" fmla="*/ 7689532 h 7689532"/>
                <a:gd name="connsiteX10" fmla="*/ 0 w 526561"/>
                <a:gd name="connsiteY10" fmla="*/ 87762 h 7689532"/>
                <a:gd name="connsiteX11" fmla="*/ 25705 w 526561"/>
                <a:gd name="connsiteY11" fmla="*/ 25705 h 7689532"/>
                <a:gd name="connsiteX12" fmla="*/ 87762 w 526561"/>
                <a:gd name="connsiteY12" fmla="*/ 0 h 7689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6561" h="7689532">
                  <a:moveTo>
                    <a:pt x="526561" y="1281620"/>
                  </a:moveTo>
                  <a:lnTo>
                    <a:pt x="526561" y="6407912"/>
                  </a:lnTo>
                  <a:cubicBezTo>
                    <a:pt x="526561" y="6747818"/>
                    <a:pt x="525928" y="7073807"/>
                    <a:pt x="524801" y="7314147"/>
                  </a:cubicBezTo>
                  <a:cubicBezTo>
                    <a:pt x="523674" y="7554503"/>
                    <a:pt x="522145" y="7689525"/>
                    <a:pt x="520551" y="7689525"/>
                  </a:cubicBezTo>
                  <a:lnTo>
                    <a:pt x="0" y="7689525"/>
                  </a:lnTo>
                  <a:lnTo>
                    <a:pt x="0" y="7689525"/>
                  </a:lnTo>
                  <a:lnTo>
                    <a:pt x="0" y="7689525"/>
                  </a:lnTo>
                  <a:lnTo>
                    <a:pt x="0" y="7"/>
                  </a:lnTo>
                  <a:lnTo>
                    <a:pt x="0" y="7"/>
                  </a:lnTo>
                  <a:lnTo>
                    <a:pt x="0" y="7"/>
                  </a:lnTo>
                  <a:lnTo>
                    <a:pt x="520551" y="7"/>
                  </a:lnTo>
                  <a:cubicBezTo>
                    <a:pt x="522145" y="7"/>
                    <a:pt x="523674" y="135029"/>
                    <a:pt x="524801" y="375385"/>
                  </a:cubicBezTo>
                  <a:cubicBezTo>
                    <a:pt x="525928" y="615740"/>
                    <a:pt x="526561" y="941714"/>
                    <a:pt x="526561" y="1281620"/>
                  </a:cubicBezTo>
                  <a:close/>
                </a:path>
              </a:pathLst>
            </a:custGeom>
            <a:noFill/>
            <a:ln>
              <a:solidFill>
                <a:srgbClr val="00588F"/>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247651" tIns="149531" rIns="91440" bIns="149530" spcCol="1270" anchor="ctr"/>
            <a:lstStyle/>
            <a:p>
              <a:pPr marL="114300" lvl="1" indent="-114300" defTabSz="622300">
                <a:lnSpc>
                  <a:spcPct val="90000"/>
                </a:lnSpc>
                <a:spcAft>
                  <a:spcPct val="15000"/>
                </a:spcAft>
                <a:defRPr/>
              </a:pPr>
              <a:r>
                <a:rPr lang="vi-VN" sz="1300" b="1" dirty="0" smtClean="0">
                  <a:solidFill>
                    <a:srgbClr val="005993"/>
                  </a:solidFill>
                  <a:latin typeface="Arial" pitchFamily="34" charset="0"/>
                  <a:cs typeface="Arial" pitchFamily="34" charset="0"/>
                </a:rPr>
                <a:t>Nâng </a:t>
              </a:r>
              <a:r>
                <a:rPr lang="vi-VN" sz="1300" b="1" dirty="0">
                  <a:solidFill>
                    <a:srgbClr val="005993"/>
                  </a:solidFill>
                  <a:latin typeface="Arial" pitchFamily="34" charset="0"/>
                  <a:cs typeface="Arial" pitchFamily="34" charset="0"/>
                </a:rPr>
                <a:t>cao năng lực tài chính</a:t>
              </a:r>
              <a:endParaRPr lang="en-US" sz="1300" b="1" dirty="0">
                <a:solidFill>
                  <a:srgbClr val="005993"/>
                </a:solidFill>
                <a:latin typeface="Arial" pitchFamily="34" charset="0"/>
                <a:cs typeface="Arial" pitchFamily="34" charset="0"/>
              </a:endParaRPr>
            </a:p>
          </p:txBody>
        </p:sp>
        <p:sp>
          <p:nvSpPr>
            <p:cNvPr id="17" name="Freeform 16"/>
            <p:cNvSpPr/>
            <p:nvPr/>
          </p:nvSpPr>
          <p:spPr>
            <a:xfrm>
              <a:off x="457200" y="4740275"/>
              <a:ext cx="538163" cy="365125"/>
            </a:xfrm>
            <a:custGeom>
              <a:avLst/>
              <a:gdLst>
                <a:gd name="connsiteX0" fmla="*/ 0 w 538600"/>
                <a:gd name="connsiteY0" fmla="*/ 271668 h 543336"/>
                <a:gd name="connsiteX1" fmla="*/ 78045 w 538600"/>
                <a:gd name="connsiteY1" fmla="*/ 80412 h 543336"/>
                <a:gd name="connsiteX2" fmla="*/ 269301 w 538600"/>
                <a:gd name="connsiteY2" fmla="*/ 0 h 543336"/>
                <a:gd name="connsiteX3" fmla="*/ 460557 w 538600"/>
                <a:gd name="connsiteY3" fmla="*/ 80413 h 543336"/>
                <a:gd name="connsiteX4" fmla="*/ 538601 w 538600"/>
                <a:gd name="connsiteY4" fmla="*/ 271669 h 543336"/>
                <a:gd name="connsiteX5" fmla="*/ 460557 w 538600"/>
                <a:gd name="connsiteY5" fmla="*/ 462925 h 543336"/>
                <a:gd name="connsiteX6" fmla="*/ 269301 w 538600"/>
                <a:gd name="connsiteY6" fmla="*/ 543337 h 543336"/>
                <a:gd name="connsiteX7" fmla="*/ 78045 w 538600"/>
                <a:gd name="connsiteY7" fmla="*/ 462924 h 543336"/>
                <a:gd name="connsiteX8" fmla="*/ 1 w 538600"/>
                <a:gd name="connsiteY8" fmla="*/ 271668 h 543336"/>
                <a:gd name="connsiteX9" fmla="*/ 0 w 538600"/>
                <a:gd name="connsiteY9" fmla="*/ 271668 h 543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600" h="543336">
                  <a:moveTo>
                    <a:pt x="0" y="271668"/>
                  </a:moveTo>
                  <a:cubicBezTo>
                    <a:pt x="0" y="200029"/>
                    <a:pt x="28050" y="131290"/>
                    <a:pt x="78045" y="80412"/>
                  </a:cubicBezTo>
                  <a:cubicBezTo>
                    <a:pt x="128615" y="28949"/>
                    <a:pt x="197469" y="0"/>
                    <a:pt x="269301" y="0"/>
                  </a:cubicBezTo>
                  <a:cubicBezTo>
                    <a:pt x="341132" y="0"/>
                    <a:pt x="409987" y="28950"/>
                    <a:pt x="460557" y="80413"/>
                  </a:cubicBezTo>
                  <a:cubicBezTo>
                    <a:pt x="510551" y="131291"/>
                    <a:pt x="538601" y="200030"/>
                    <a:pt x="538601" y="271669"/>
                  </a:cubicBezTo>
                  <a:cubicBezTo>
                    <a:pt x="538601" y="343308"/>
                    <a:pt x="510551" y="412047"/>
                    <a:pt x="460557" y="462925"/>
                  </a:cubicBezTo>
                  <a:cubicBezTo>
                    <a:pt x="409987" y="514388"/>
                    <a:pt x="341133" y="543337"/>
                    <a:pt x="269301" y="543337"/>
                  </a:cubicBezTo>
                  <a:cubicBezTo>
                    <a:pt x="197470" y="543337"/>
                    <a:pt x="128615" y="514387"/>
                    <a:pt x="78045" y="462924"/>
                  </a:cubicBezTo>
                  <a:cubicBezTo>
                    <a:pt x="28051" y="412046"/>
                    <a:pt x="1" y="343307"/>
                    <a:pt x="1" y="271668"/>
                  </a:cubicBezTo>
                  <a:lnTo>
                    <a:pt x="0" y="271668"/>
                  </a:lnTo>
                  <a:close/>
                </a:path>
              </a:pathLst>
            </a:custGeom>
            <a:solidFill>
              <a:srgbClr val="D71249"/>
            </a:solidFill>
            <a:ln>
              <a:solidFill>
                <a:srgbClr val="00588F"/>
              </a:solidFill>
            </a:ln>
          </p:spPr>
          <p:style>
            <a:lnRef idx="2">
              <a:schemeClr val="lt1">
                <a:hueOff val="0"/>
                <a:satOff val="0"/>
                <a:lumOff val="0"/>
                <a:alphaOff val="0"/>
              </a:schemeClr>
            </a:lnRef>
            <a:fillRef idx="1">
              <a:schemeClr val="accent1">
                <a:shade val="80000"/>
                <a:hueOff val="6129"/>
                <a:satOff val="6459"/>
                <a:lumOff val="7019"/>
                <a:alphaOff val="0"/>
              </a:schemeClr>
            </a:fillRef>
            <a:effectRef idx="0">
              <a:schemeClr val="accent1">
                <a:shade val="80000"/>
                <a:hueOff val="6129"/>
                <a:satOff val="6459"/>
                <a:lumOff val="7019"/>
                <a:alphaOff val="0"/>
              </a:schemeClr>
            </a:effectRef>
            <a:fontRef idx="minor">
              <a:schemeClr val="lt1"/>
            </a:fontRef>
          </p:style>
          <p:txBody>
            <a:bodyPr lIns="162696" tIns="121480" rIns="162696" bIns="121480" spcCol="1270" anchor="ctr"/>
            <a:lstStyle/>
            <a:p>
              <a:pPr algn="ctr" defTabSz="977900">
                <a:lnSpc>
                  <a:spcPct val="90000"/>
                </a:lnSpc>
                <a:spcAft>
                  <a:spcPct val="35000"/>
                </a:spcAft>
                <a:defRPr/>
              </a:pPr>
              <a:r>
                <a:rPr lang="en-US" sz="1300" b="1">
                  <a:solidFill>
                    <a:schemeClr val="bg1"/>
                  </a:solidFill>
                  <a:latin typeface="Arial" pitchFamily="34" charset="0"/>
                  <a:cs typeface="Arial" pitchFamily="34" charset="0"/>
                </a:rPr>
                <a:t>4</a:t>
              </a:r>
            </a:p>
          </p:txBody>
        </p:sp>
        <p:sp>
          <p:nvSpPr>
            <p:cNvPr id="18" name="Freeform 17"/>
            <p:cNvSpPr/>
            <p:nvPr/>
          </p:nvSpPr>
          <p:spPr>
            <a:xfrm>
              <a:off x="835025" y="5207000"/>
              <a:ext cx="7775575" cy="354013"/>
            </a:xfrm>
            <a:custGeom>
              <a:avLst/>
              <a:gdLst>
                <a:gd name="connsiteX0" fmla="*/ 87762 w 526561"/>
                <a:gd name="connsiteY0" fmla="*/ 0 h 7689532"/>
                <a:gd name="connsiteX1" fmla="*/ 438799 w 526561"/>
                <a:gd name="connsiteY1" fmla="*/ 0 h 7689532"/>
                <a:gd name="connsiteX2" fmla="*/ 500856 w 526561"/>
                <a:gd name="connsiteY2" fmla="*/ 25705 h 7689532"/>
                <a:gd name="connsiteX3" fmla="*/ 526561 w 526561"/>
                <a:gd name="connsiteY3" fmla="*/ 87762 h 7689532"/>
                <a:gd name="connsiteX4" fmla="*/ 526561 w 526561"/>
                <a:gd name="connsiteY4" fmla="*/ 7689532 h 7689532"/>
                <a:gd name="connsiteX5" fmla="*/ 526561 w 526561"/>
                <a:gd name="connsiteY5" fmla="*/ 7689532 h 7689532"/>
                <a:gd name="connsiteX6" fmla="*/ 526561 w 526561"/>
                <a:gd name="connsiteY6" fmla="*/ 7689532 h 7689532"/>
                <a:gd name="connsiteX7" fmla="*/ 0 w 526561"/>
                <a:gd name="connsiteY7" fmla="*/ 7689532 h 7689532"/>
                <a:gd name="connsiteX8" fmla="*/ 0 w 526561"/>
                <a:gd name="connsiteY8" fmla="*/ 7689532 h 7689532"/>
                <a:gd name="connsiteX9" fmla="*/ 0 w 526561"/>
                <a:gd name="connsiteY9" fmla="*/ 7689532 h 7689532"/>
                <a:gd name="connsiteX10" fmla="*/ 0 w 526561"/>
                <a:gd name="connsiteY10" fmla="*/ 87762 h 7689532"/>
                <a:gd name="connsiteX11" fmla="*/ 25705 w 526561"/>
                <a:gd name="connsiteY11" fmla="*/ 25705 h 7689532"/>
                <a:gd name="connsiteX12" fmla="*/ 87762 w 526561"/>
                <a:gd name="connsiteY12" fmla="*/ 0 h 7689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6561" h="7689532">
                  <a:moveTo>
                    <a:pt x="526561" y="1281620"/>
                  </a:moveTo>
                  <a:lnTo>
                    <a:pt x="526561" y="6407912"/>
                  </a:lnTo>
                  <a:cubicBezTo>
                    <a:pt x="526561" y="6747818"/>
                    <a:pt x="525928" y="7073807"/>
                    <a:pt x="524801" y="7314147"/>
                  </a:cubicBezTo>
                  <a:cubicBezTo>
                    <a:pt x="523674" y="7554503"/>
                    <a:pt x="522145" y="7689525"/>
                    <a:pt x="520551" y="7689525"/>
                  </a:cubicBezTo>
                  <a:lnTo>
                    <a:pt x="0" y="7689525"/>
                  </a:lnTo>
                  <a:lnTo>
                    <a:pt x="0" y="7689525"/>
                  </a:lnTo>
                  <a:lnTo>
                    <a:pt x="0" y="7689525"/>
                  </a:lnTo>
                  <a:lnTo>
                    <a:pt x="0" y="7"/>
                  </a:lnTo>
                  <a:lnTo>
                    <a:pt x="0" y="7"/>
                  </a:lnTo>
                  <a:lnTo>
                    <a:pt x="0" y="7"/>
                  </a:lnTo>
                  <a:lnTo>
                    <a:pt x="520551" y="7"/>
                  </a:lnTo>
                  <a:cubicBezTo>
                    <a:pt x="522145" y="7"/>
                    <a:pt x="523674" y="135029"/>
                    <a:pt x="524801" y="375385"/>
                  </a:cubicBezTo>
                  <a:cubicBezTo>
                    <a:pt x="525928" y="615740"/>
                    <a:pt x="526561" y="941714"/>
                    <a:pt x="526561" y="1281620"/>
                  </a:cubicBezTo>
                  <a:close/>
                </a:path>
              </a:pathLst>
            </a:custGeom>
            <a:noFill/>
            <a:ln>
              <a:solidFill>
                <a:srgbClr val="00588F"/>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247651" tIns="149531" rIns="273355" bIns="149530" spcCol="1270" anchor="ctr"/>
            <a:lstStyle/>
            <a:p>
              <a:pPr marL="0" lvl="1" defTabSz="622300">
                <a:lnSpc>
                  <a:spcPct val="90000"/>
                </a:lnSpc>
                <a:spcAft>
                  <a:spcPct val="15000"/>
                </a:spcAft>
                <a:defRPr/>
              </a:pPr>
              <a:endParaRPr lang="en-US" sz="1300" b="1" dirty="0">
                <a:solidFill>
                  <a:srgbClr val="005993"/>
                </a:solidFill>
                <a:latin typeface="Arial" pitchFamily="34" charset="0"/>
                <a:cs typeface="Arial" pitchFamily="34" charset="0"/>
              </a:endParaRPr>
            </a:p>
            <a:p>
              <a:pPr marL="114300" lvl="1" indent="-114300" defTabSz="622300">
                <a:lnSpc>
                  <a:spcPct val="90000"/>
                </a:lnSpc>
                <a:spcAft>
                  <a:spcPct val="15000"/>
                </a:spcAft>
                <a:defRPr/>
              </a:pPr>
              <a:r>
                <a:rPr lang="vi-VN" sz="1300" b="1" dirty="0" smtClean="0">
                  <a:solidFill>
                    <a:srgbClr val="005993"/>
                  </a:solidFill>
                  <a:latin typeface="Arial" pitchFamily="34" charset="0"/>
                  <a:cs typeface="Arial" pitchFamily="34" charset="0"/>
                </a:rPr>
                <a:t>Nâng </a:t>
              </a:r>
              <a:r>
                <a:rPr lang="vi-VN" sz="1300" b="1" dirty="0">
                  <a:solidFill>
                    <a:srgbClr val="005993"/>
                  </a:solidFill>
                  <a:latin typeface="Arial" pitchFamily="34" charset="0"/>
                  <a:cs typeface="Arial" pitchFamily="34" charset="0"/>
                </a:rPr>
                <a:t>cao năng suất lao động toàn hàng và quản trị chi phí hiệu quả</a:t>
              </a:r>
              <a:endParaRPr lang="en-US" sz="1300" b="1" dirty="0">
                <a:solidFill>
                  <a:srgbClr val="005993"/>
                </a:solidFill>
                <a:latin typeface="Arial" pitchFamily="34" charset="0"/>
                <a:cs typeface="Arial" pitchFamily="34" charset="0"/>
              </a:endParaRPr>
            </a:p>
            <a:p>
              <a:pPr marL="114300" lvl="1" indent="-114300" defTabSz="622300">
                <a:lnSpc>
                  <a:spcPct val="90000"/>
                </a:lnSpc>
                <a:spcAft>
                  <a:spcPct val="15000"/>
                </a:spcAft>
                <a:buFontTx/>
                <a:buChar char="••"/>
                <a:defRPr/>
              </a:pPr>
              <a:endParaRPr lang="en-US" sz="1300" b="1" dirty="0">
                <a:solidFill>
                  <a:srgbClr val="005993"/>
                </a:solidFill>
                <a:latin typeface="Arial" pitchFamily="34" charset="0"/>
                <a:cs typeface="Arial" pitchFamily="34" charset="0"/>
              </a:endParaRPr>
            </a:p>
          </p:txBody>
        </p:sp>
        <p:sp>
          <p:nvSpPr>
            <p:cNvPr id="19" name="Freeform 18"/>
            <p:cNvSpPr/>
            <p:nvPr/>
          </p:nvSpPr>
          <p:spPr>
            <a:xfrm>
              <a:off x="457200" y="5197475"/>
              <a:ext cx="538163" cy="365125"/>
            </a:xfrm>
            <a:custGeom>
              <a:avLst/>
              <a:gdLst>
                <a:gd name="connsiteX0" fmla="*/ 0 w 538600"/>
                <a:gd name="connsiteY0" fmla="*/ 271668 h 543336"/>
                <a:gd name="connsiteX1" fmla="*/ 78045 w 538600"/>
                <a:gd name="connsiteY1" fmla="*/ 80412 h 543336"/>
                <a:gd name="connsiteX2" fmla="*/ 269301 w 538600"/>
                <a:gd name="connsiteY2" fmla="*/ 0 h 543336"/>
                <a:gd name="connsiteX3" fmla="*/ 460557 w 538600"/>
                <a:gd name="connsiteY3" fmla="*/ 80413 h 543336"/>
                <a:gd name="connsiteX4" fmla="*/ 538601 w 538600"/>
                <a:gd name="connsiteY4" fmla="*/ 271669 h 543336"/>
                <a:gd name="connsiteX5" fmla="*/ 460557 w 538600"/>
                <a:gd name="connsiteY5" fmla="*/ 462925 h 543336"/>
                <a:gd name="connsiteX6" fmla="*/ 269301 w 538600"/>
                <a:gd name="connsiteY6" fmla="*/ 543337 h 543336"/>
                <a:gd name="connsiteX7" fmla="*/ 78045 w 538600"/>
                <a:gd name="connsiteY7" fmla="*/ 462924 h 543336"/>
                <a:gd name="connsiteX8" fmla="*/ 1 w 538600"/>
                <a:gd name="connsiteY8" fmla="*/ 271668 h 543336"/>
                <a:gd name="connsiteX9" fmla="*/ 0 w 538600"/>
                <a:gd name="connsiteY9" fmla="*/ 271668 h 543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600" h="543336">
                  <a:moveTo>
                    <a:pt x="0" y="271668"/>
                  </a:moveTo>
                  <a:cubicBezTo>
                    <a:pt x="0" y="200029"/>
                    <a:pt x="28050" y="131290"/>
                    <a:pt x="78045" y="80412"/>
                  </a:cubicBezTo>
                  <a:cubicBezTo>
                    <a:pt x="128615" y="28949"/>
                    <a:pt x="197469" y="0"/>
                    <a:pt x="269301" y="0"/>
                  </a:cubicBezTo>
                  <a:cubicBezTo>
                    <a:pt x="341132" y="0"/>
                    <a:pt x="409987" y="28950"/>
                    <a:pt x="460557" y="80413"/>
                  </a:cubicBezTo>
                  <a:cubicBezTo>
                    <a:pt x="510551" y="131291"/>
                    <a:pt x="538601" y="200030"/>
                    <a:pt x="538601" y="271669"/>
                  </a:cubicBezTo>
                  <a:cubicBezTo>
                    <a:pt x="538601" y="343308"/>
                    <a:pt x="510551" y="412047"/>
                    <a:pt x="460557" y="462925"/>
                  </a:cubicBezTo>
                  <a:cubicBezTo>
                    <a:pt x="409987" y="514388"/>
                    <a:pt x="341133" y="543337"/>
                    <a:pt x="269301" y="543337"/>
                  </a:cubicBezTo>
                  <a:cubicBezTo>
                    <a:pt x="197470" y="543337"/>
                    <a:pt x="128615" y="514387"/>
                    <a:pt x="78045" y="462924"/>
                  </a:cubicBezTo>
                  <a:cubicBezTo>
                    <a:pt x="28051" y="412046"/>
                    <a:pt x="1" y="343307"/>
                    <a:pt x="1" y="271668"/>
                  </a:cubicBezTo>
                  <a:lnTo>
                    <a:pt x="0" y="271668"/>
                  </a:lnTo>
                  <a:close/>
                </a:path>
              </a:pathLst>
            </a:custGeom>
            <a:solidFill>
              <a:srgbClr val="D71249"/>
            </a:solidFill>
            <a:ln>
              <a:solidFill>
                <a:srgbClr val="00588F"/>
              </a:solidFill>
            </a:ln>
          </p:spPr>
          <p:style>
            <a:lnRef idx="2">
              <a:schemeClr val="lt1">
                <a:hueOff val="0"/>
                <a:satOff val="0"/>
                <a:lumOff val="0"/>
                <a:alphaOff val="0"/>
              </a:schemeClr>
            </a:lnRef>
            <a:fillRef idx="1">
              <a:schemeClr val="accent1">
                <a:shade val="80000"/>
                <a:hueOff val="8173"/>
                <a:satOff val="8613"/>
                <a:lumOff val="9359"/>
                <a:alphaOff val="0"/>
              </a:schemeClr>
            </a:fillRef>
            <a:effectRef idx="0">
              <a:schemeClr val="accent1">
                <a:shade val="80000"/>
                <a:hueOff val="8173"/>
                <a:satOff val="8613"/>
                <a:lumOff val="9359"/>
                <a:alphaOff val="0"/>
              </a:schemeClr>
            </a:effectRef>
            <a:fontRef idx="minor">
              <a:schemeClr val="lt1"/>
            </a:fontRef>
          </p:style>
          <p:txBody>
            <a:bodyPr lIns="162696" tIns="121480" rIns="162696" bIns="121480" spcCol="1270" anchor="ctr"/>
            <a:lstStyle/>
            <a:p>
              <a:pPr algn="ctr" defTabSz="977900">
                <a:lnSpc>
                  <a:spcPct val="90000"/>
                </a:lnSpc>
                <a:spcAft>
                  <a:spcPct val="35000"/>
                </a:spcAft>
                <a:defRPr/>
              </a:pPr>
              <a:r>
                <a:rPr lang="en-US" sz="1300" b="1">
                  <a:solidFill>
                    <a:schemeClr val="bg1"/>
                  </a:solidFill>
                  <a:latin typeface="Arial" pitchFamily="34" charset="0"/>
                  <a:cs typeface="Arial" pitchFamily="34" charset="0"/>
                </a:rPr>
                <a:t>5</a:t>
              </a:r>
            </a:p>
          </p:txBody>
        </p:sp>
        <p:sp>
          <p:nvSpPr>
            <p:cNvPr id="22" name="Pentagon 21"/>
            <p:cNvSpPr/>
            <p:nvPr/>
          </p:nvSpPr>
          <p:spPr>
            <a:xfrm>
              <a:off x="457199" y="1447800"/>
              <a:ext cx="1312224" cy="457200"/>
            </a:xfrm>
            <a:prstGeom prst="homePlate">
              <a:avLst/>
            </a:prstGeom>
            <a:solidFill>
              <a:srgbClr val="005993"/>
            </a:solidFill>
            <a:ln>
              <a:solidFill>
                <a:srgbClr val="0058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err="1" smtClean="0">
                  <a:latin typeface="Arial" pitchFamily="34" charset="0"/>
                  <a:cs typeface="Arial" pitchFamily="34" charset="0"/>
                </a:rPr>
                <a:t>Tầm</a:t>
              </a:r>
              <a:r>
                <a:rPr lang="en-US" sz="1400" b="1" dirty="0" smtClean="0">
                  <a:latin typeface="Arial" pitchFamily="34" charset="0"/>
                  <a:cs typeface="Arial" pitchFamily="34" charset="0"/>
                </a:rPr>
                <a:t> </a:t>
              </a:r>
              <a:r>
                <a:rPr lang="en-US" sz="1400" b="1" dirty="0" err="1" smtClean="0">
                  <a:latin typeface="Arial" pitchFamily="34" charset="0"/>
                  <a:cs typeface="Arial" pitchFamily="34" charset="0"/>
                </a:rPr>
                <a:t>nhìn</a:t>
              </a:r>
              <a:endParaRPr lang="en-US" sz="1400" b="1" dirty="0">
                <a:latin typeface="Arial" pitchFamily="34" charset="0"/>
                <a:cs typeface="Arial" pitchFamily="34" charset="0"/>
              </a:endParaRPr>
            </a:p>
          </p:txBody>
        </p:sp>
        <p:sp>
          <p:nvSpPr>
            <p:cNvPr id="23" name="Rectangle 22"/>
            <p:cNvSpPr/>
            <p:nvPr/>
          </p:nvSpPr>
          <p:spPr>
            <a:xfrm>
              <a:off x="1981200" y="1388423"/>
              <a:ext cx="6629400" cy="609600"/>
            </a:xfrm>
            <a:prstGeom prst="rect">
              <a:avLst/>
            </a:prstGeom>
            <a:noFill/>
            <a:ln>
              <a:solidFill>
                <a:srgbClr val="0058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vi-VN" sz="1400" b="1" dirty="0">
                  <a:solidFill>
                    <a:srgbClr val="005993"/>
                  </a:solidFill>
                  <a:latin typeface="Arial" pitchFamily="34" charset="0"/>
                  <a:cs typeface="Arial" pitchFamily="34" charset="0"/>
                </a:rPr>
                <a:t>Trở thành một Tập đoàn tài chính dẫn đầu Việt Nam, ngang tầm khu vực, hiện đại, đa năng, theo chuẩn quốc tế</a:t>
              </a:r>
            </a:p>
          </p:txBody>
        </p:sp>
        <p:sp>
          <p:nvSpPr>
            <p:cNvPr id="24" name="Rectangle 23"/>
            <p:cNvSpPr/>
            <p:nvPr/>
          </p:nvSpPr>
          <p:spPr>
            <a:xfrm>
              <a:off x="431800" y="2743200"/>
              <a:ext cx="8153400" cy="457200"/>
            </a:xfrm>
            <a:prstGeom prst="rect">
              <a:avLst/>
            </a:prstGeom>
            <a:solidFill>
              <a:srgbClr val="005993"/>
            </a:solidFill>
            <a:ln>
              <a:solidFill>
                <a:srgbClr val="0058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600" b="1" dirty="0" err="1" smtClean="0">
                  <a:latin typeface="Arial" pitchFamily="34" charset="0"/>
                  <a:cs typeface="Arial" pitchFamily="34" charset="0"/>
                </a:rPr>
                <a:t>Chủ</a:t>
              </a:r>
              <a:r>
                <a:rPr lang="en-US" sz="1600" b="1" dirty="0" smtClean="0">
                  <a:latin typeface="Arial" pitchFamily="34" charset="0"/>
                  <a:cs typeface="Arial" pitchFamily="34" charset="0"/>
                </a:rPr>
                <a:t> </a:t>
              </a:r>
              <a:r>
                <a:rPr lang="en-US" sz="1600" b="1" dirty="0" err="1" smtClean="0">
                  <a:latin typeface="Arial" pitchFamily="34" charset="0"/>
                  <a:cs typeface="Arial" pitchFamily="34" charset="0"/>
                </a:rPr>
                <a:t>điểm</a:t>
              </a:r>
              <a:r>
                <a:rPr lang="en-US" sz="1600" b="1" dirty="0" smtClean="0">
                  <a:latin typeface="Arial" pitchFamily="34" charset="0"/>
                  <a:cs typeface="Arial" pitchFamily="34" charset="0"/>
                </a:rPr>
                <a:t> </a:t>
              </a:r>
              <a:r>
                <a:rPr lang="en-US" sz="1600" b="1" dirty="0" err="1" smtClean="0">
                  <a:latin typeface="Arial" pitchFamily="34" charset="0"/>
                  <a:cs typeface="Arial" pitchFamily="34" charset="0"/>
                </a:rPr>
                <a:t>chiến</a:t>
              </a:r>
              <a:r>
                <a:rPr lang="en-US" sz="1600" b="1" dirty="0" smtClean="0">
                  <a:latin typeface="Arial" pitchFamily="34" charset="0"/>
                  <a:cs typeface="Arial" pitchFamily="34" charset="0"/>
                </a:rPr>
                <a:t> </a:t>
              </a:r>
              <a:r>
                <a:rPr lang="en-US" sz="1600" b="1" dirty="0" err="1" smtClean="0">
                  <a:latin typeface="Arial" pitchFamily="34" charset="0"/>
                  <a:cs typeface="Arial" pitchFamily="34" charset="0"/>
                </a:rPr>
                <a:t>lược</a:t>
              </a:r>
              <a:endParaRPr lang="en-US" sz="1600" b="1" dirty="0">
                <a:latin typeface="Arial" pitchFamily="34" charset="0"/>
                <a:cs typeface="Arial" pitchFamily="34" charset="0"/>
              </a:endParaRPr>
            </a:p>
          </p:txBody>
        </p:sp>
        <p:sp>
          <p:nvSpPr>
            <p:cNvPr id="25" name="Pentagon 24"/>
            <p:cNvSpPr/>
            <p:nvPr/>
          </p:nvSpPr>
          <p:spPr>
            <a:xfrm>
              <a:off x="457199" y="2133599"/>
              <a:ext cx="1312224" cy="455221"/>
            </a:xfrm>
            <a:prstGeom prst="homePlate">
              <a:avLst/>
            </a:prstGeom>
            <a:solidFill>
              <a:srgbClr val="005993"/>
            </a:solidFill>
            <a:ln>
              <a:solidFill>
                <a:srgbClr val="0058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err="1" smtClean="0">
                  <a:latin typeface="Arial" pitchFamily="34" charset="0"/>
                  <a:cs typeface="Arial" pitchFamily="34" charset="0"/>
                </a:rPr>
                <a:t>Mục</a:t>
              </a:r>
              <a:r>
                <a:rPr lang="en-US" sz="1400" b="1" dirty="0" smtClean="0">
                  <a:latin typeface="Arial" pitchFamily="34" charset="0"/>
                  <a:cs typeface="Arial" pitchFamily="34" charset="0"/>
                </a:rPr>
                <a:t> </a:t>
              </a:r>
              <a:r>
                <a:rPr lang="en-US" sz="1400" b="1" dirty="0" err="1" smtClean="0">
                  <a:latin typeface="Arial" pitchFamily="34" charset="0"/>
                  <a:cs typeface="Arial" pitchFamily="34" charset="0"/>
                </a:rPr>
                <a:t>tiêu</a:t>
              </a:r>
              <a:endParaRPr lang="en-US" sz="1400" b="1" dirty="0">
                <a:latin typeface="Arial" pitchFamily="34" charset="0"/>
                <a:cs typeface="Arial" pitchFamily="34" charset="0"/>
              </a:endParaRPr>
            </a:p>
          </p:txBody>
        </p:sp>
        <p:sp>
          <p:nvSpPr>
            <p:cNvPr id="26" name="Rectangle 25"/>
            <p:cNvSpPr/>
            <p:nvPr/>
          </p:nvSpPr>
          <p:spPr>
            <a:xfrm>
              <a:off x="1981200" y="2133600"/>
              <a:ext cx="6629400" cy="457200"/>
            </a:xfrm>
            <a:prstGeom prst="rect">
              <a:avLst/>
            </a:prstGeom>
            <a:noFill/>
            <a:ln>
              <a:solidFill>
                <a:srgbClr val="0058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vi-VN" sz="1400" b="1" dirty="0">
                  <a:solidFill>
                    <a:srgbClr val="005993"/>
                  </a:solidFill>
                  <a:latin typeface="Arial" pitchFamily="34" charset="0"/>
                  <a:cs typeface="Arial" pitchFamily="34" charset="0"/>
                </a:rPr>
                <a:t>Trở thành Tập đoàn tài chính có quy mô lớn với hiệu quả hoạt động tốt nhất hệ thống ngân hàng Việt Nam vào năm 2020</a:t>
              </a:r>
            </a:p>
          </p:txBody>
        </p:sp>
      </p:grpSp>
      <p:sp>
        <p:nvSpPr>
          <p:cNvPr id="2" name="Slide Number Placeholder 1"/>
          <p:cNvSpPr>
            <a:spLocks noGrp="1"/>
          </p:cNvSpPr>
          <p:nvPr>
            <p:ph type="sldNum" sz="quarter" idx="12"/>
          </p:nvPr>
        </p:nvSpPr>
        <p:spPr>
          <a:xfrm>
            <a:off x="3451925" y="6671691"/>
            <a:ext cx="2133600" cy="180975"/>
          </a:xfrm>
        </p:spPr>
        <p:txBody>
          <a:bodyPr/>
          <a:lstStyle/>
          <a:p>
            <a:fld id="{BE94E970-A0CC-E44D-82BC-3F4A6399B54F}" type="slidenum">
              <a:rPr lang="en-US" smtClean="0"/>
              <a:pPr/>
              <a:t>23</a:t>
            </a:fld>
            <a:endParaRPr lang="en-US"/>
          </a:p>
        </p:txBody>
      </p:sp>
    </p:spTree>
    <p:extLst>
      <p:ext uri="{BB962C8B-B14F-4D97-AF65-F5344CB8AC3E}">
        <p14:creationId xmlns:p14="http://schemas.microsoft.com/office/powerpoint/2010/main" val="16641048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2"/>
            <a:ext cx="9144000" cy="68580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855023" y="1968500"/>
            <a:ext cx="7754587" cy="3727174"/>
          </a:xfrm>
          <a:prstGeom prst="rect">
            <a:avLst/>
          </a:prstGeom>
          <a:noFill/>
        </p:spPr>
        <p:txBody>
          <a:bodyPr wrap="square" rtlCol="0">
            <a:spAutoFit/>
          </a:bodyPr>
          <a:lstStyle/>
          <a:p>
            <a:pPr marL="514350" indent="-514350" algn="just">
              <a:lnSpc>
                <a:spcPct val="110000"/>
              </a:lnSpc>
              <a:spcAft>
                <a:spcPts val="600"/>
              </a:spcAft>
              <a:buClr>
                <a:srgbClr val="005993"/>
              </a:buClr>
              <a:buFont typeface="Wingdings" pitchFamily="2" charset="2"/>
              <a:buChar char="v"/>
              <a:defRPr/>
            </a:pPr>
            <a:r>
              <a:rPr lang="en-US" sz="2400" b="1" smtClean="0">
                <a:solidFill>
                  <a:srgbClr val="005993"/>
                </a:solidFill>
                <a:latin typeface="Tahoma"/>
                <a:cs typeface="Tahoma"/>
              </a:rPr>
              <a:t>Huy </a:t>
            </a:r>
            <a:r>
              <a:rPr lang="en-US" sz="2400" b="1">
                <a:solidFill>
                  <a:srgbClr val="005993"/>
                </a:solidFill>
                <a:latin typeface="Tahoma"/>
                <a:cs typeface="Tahoma"/>
              </a:rPr>
              <a:t>động vốn tăng trưởng ổn </a:t>
            </a:r>
            <a:r>
              <a:rPr lang="en-US" sz="2400" b="1" smtClean="0">
                <a:solidFill>
                  <a:srgbClr val="005993"/>
                </a:solidFill>
                <a:latin typeface="Tahoma"/>
                <a:cs typeface="Tahoma"/>
              </a:rPr>
              <a:t>định, có tính thanh khoản cao với tỷ trọng lớn từ TT1</a:t>
            </a:r>
          </a:p>
          <a:p>
            <a:pPr marL="514350" indent="-514350" algn="just">
              <a:lnSpc>
                <a:spcPct val="110000"/>
              </a:lnSpc>
              <a:spcAft>
                <a:spcPts val="600"/>
              </a:spcAft>
              <a:buClr>
                <a:srgbClr val="005993"/>
              </a:buClr>
              <a:buFont typeface="Wingdings" pitchFamily="2" charset="2"/>
              <a:buChar char="v"/>
              <a:defRPr/>
            </a:pPr>
            <a:r>
              <a:rPr lang="en-US" sz="2400" b="1" smtClean="0">
                <a:solidFill>
                  <a:srgbClr val="005993"/>
                </a:solidFill>
                <a:latin typeface="Tahoma"/>
                <a:cs typeface="Tahoma"/>
              </a:rPr>
              <a:t>Tăng trưởng tín dụng cao, nợ xấu được kiểm soát tốt</a:t>
            </a:r>
          </a:p>
          <a:p>
            <a:pPr marL="514350" indent="-514350" algn="just">
              <a:lnSpc>
                <a:spcPct val="110000"/>
              </a:lnSpc>
              <a:spcAft>
                <a:spcPts val="600"/>
              </a:spcAft>
              <a:buClr>
                <a:srgbClr val="005993"/>
              </a:buClr>
              <a:buFont typeface="Wingdings" pitchFamily="2" charset="2"/>
              <a:buChar char="v"/>
              <a:defRPr/>
            </a:pPr>
            <a:r>
              <a:rPr lang="en-US" sz="2400" b="1">
                <a:solidFill>
                  <a:srgbClr val="005993"/>
                </a:solidFill>
                <a:latin typeface="Tahoma"/>
                <a:cs typeface="Tahoma"/>
              </a:rPr>
              <a:t>Danh mục đầu tư an toàn và đa dạng</a:t>
            </a:r>
          </a:p>
          <a:p>
            <a:pPr marL="514350" indent="-514350" algn="just">
              <a:lnSpc>
                <a:spcPct val="110000"/>
              </a:lnSpc>
              <a:spcAft>
                <a:spcPts val="600"/>
              </a:spcAft>
              <a:buClr>
                <a:srgbClr val="005993"/>
              </a:buClr>
              <a:buFont typeface="Wingdings" pitchFamily="2" charset="2"/>
              <a:buChar char="v"/>
              <a:defRPr/>
            </a:pPr>
            <a:r>
              <a:rPr lang="en-US" sz="2400" b="1">
                <a:solidFill>
                  <a:srgbClr val="005993"/>
                </a:solidFill>
                <a:latin typeface="Tahoma"/>
                <a:cs typeface="Tahoma"/>
              </a:rPr>
              <a:t>Kết quả kinh doanh hiệu quả</a:t>
            </a:r>
          </a:p>
          <a:p>
            <a:pPr marL="514350" indent="-514350" algn="just">
              <a:lnSpc>
                <a:spcPct val="110000"/>
              </a:lnSpc>
              <a:spcAft>
                <a:spcPts val="600"/>
              </a:spcAft>
              <a:buClr>
                <a:srgbClr val="005993"/>
              </a:buClr>
              <a:buFont typeface="Wingdings" pitchFamily="2" charset="2"/>
              <a:buChar char="v"/>
              <a:defRPr/>
            </a:pPr>
            <a:r>
              <a:rPr lang="en-US" sz="2400" b="1">
                <a:solidFill>
                  <a:srgbClr val="005993"/>
                </a:solidFill>
                <a:latin typeface="Tahoma"/>
                <a:cs typeface="Tahoma"/>
              </a:rPr>
              <a:t>Kết quả hoạt động so với kế hoạch ĐHĐCĐ</a:t>
            </a:r>
          </a:p>
          <a:p>
            <a:pPr marL="514350" indent="-514350" algn="just">
              <a:lnSpc>
                <a:spcPct val="110000"/>
              </a:lnSpc>
              <a:spcAft>
                <a:spcPts val="600"/>
              </a:spcAft>
              <a:buClr>
                <a:srgbClr val="005993"/>
              </a:buClr>
              <a:buFont typeface="Wingdings" pitchFamily="2" charset="2"/>
              <a:buChar char="v"/>
              <a:defRPr/>
            </a:pPr>
            <a:r>
              <a:rPr lang="en-US" sz="2400" b="1">
                <a:solidFill>
                  <a:srgbClr val="005993"/>
                </a:solidFill>
                <a:latin typeface="Tahoma"/>
                <a:cs typeface="Tahoma"/>
              </a:rPr>
              <a:t>Kết quả hoạt động so với các ngân hàng khác</a:t>
            </a:r>
          </a:p>
        </p:txBody>
      </p:sp>
      <p:pic>
        <p:nvPicPr>
          <p:cNvPr id="7" name="Picture 6" descr="70trang-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976965"/>
            <a:ext cx="9144000" cy="881035"/>
          </a:xfrm>
          <a:prstGeom prst="rect">
            <a:avLst/>
          </a:prstGeom>
        </p:spPr>
      </p:pic>
      <p:sp>
        <p:nvSpPr>
          <p:cNvPr id="10" name="Text Placeholder 3"/>
          <p:cNvSpPr txBox="1">
            <a:spLocks/>
          </p:cNvSpPr>
          <p:nvPr/>
        </p:nvSpPr>
        <p:spPr>
          <a:xfrm>
            <a:off x="561099" y="693774"/>
            <a:ext cx="8200129" cy="1274726"/>
          </a:xfrm>
          <a:prstGeom prst="rect">
            <a:avLst/>
          </a:prstGeom>
        </p:spPr>
        <p:txBody>
          <a:bodyPr vert="horz" lIns="91440" tIns="45720" rIns="91440" bIns="45720" rtlCol="0" anchor="ctr">
            <a:normAutofit/>
          </a:bodyPr>
          <a:lstStyle/>
          <a:p>
            <a:pPr marL="914400" marR="0" lvl="0" indent="-914400" fontAlgn="auto">
              <a:lnSpc>
                <a:spcPct val="100000"/>
              </a:lnSpc>
              <a:spcBef>
                <a:spcPts val="0"/>
              </a:spcBef>
              <a:spcAft>
                <a:spcPts val="0"/>
              </a:spcAft>
              <a:buClrTx/>
              <a:buSzTx/>
              <a:buFont typeface="+mj-lt"/>
              <a:buAutoNum type="arabicPeriod" startAt="5"/>
              <a:tabLst/>
              <a:defRPr/>
            </a:pPr>
            <a:r>
              <a:rPr lang="en-US" sz="5000" b="1" smtClean="0">
                <a:solidFill>
                  <a:srgbClr val="D71249"/>
                </a:solidFill>
                <a:latin typeface="Tahoma"/>
                <a:cs typeface="Tahoma"/>
              </a:rPr>
              <a:t>Kết quả hoạt động</a:t>
            </a:r>
            <a:endParaRPr lang="en-US" sz="5000" b="1" dirty="0">
              <a:solidFill>
                <a:srgbClr val="D71249"/>
              </a:solidFill>
              <a:latin typeface="Tahoma"/>
              <a:cs typeface="Tahoma"/>
            </a:endParaRPr>
          </a:p>
        </p:txBody>
      </p:sp>
      <p:sp>
        <p:nvSpPr>
          <p:cNvPr id="2" name="Slide Number Placeholder 1"/>
          <p:cNvSpPr>
            <a:spLocks noGrp="1"/>
          </p:cNvSpPr>
          <p:nvPr>
            <p:ph type="sldNum" sz="quarter" idx="12"/>
          </p:nvPr>
        </p:nvSpPr>
        <p:spPr/>
        <p:txBody>
          <a:bodyPr/>
          <a:lstStyle/>
          <a:p>
            <a:fld id="{BE94E970-A0CC-E44D-82BC-3F4A6399B54F}" type="slidenum">
              <a:rPr lang="en-US" smtClean="0"/>
              <a:t>24</a:t>
            </a:fld>
            <a:endParaRPr lang="en-US"/>
          </a:p>
        </p:txBody>
      </p:sp>
    </p:spTree>
    <p:extLst>
      <p:ext uri="{BB962C8B-B14F-4D97-AF65-F5344CB8AC3E}">
        <p14:creationId xmlns:p14="http://schemas.microsoft.com/office/powerpoint/2010/main" val="1484258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249619"/>
            <a:ext cx="6537366" cy="477054"/>
          </a:xfrm>
          <a:prstGeom prst="rect">
            <a:avLst/>
          </a:prstGeom>
          <a:noFill/>
        </p:spPr>
        <p:txBody>
          <a:bodyPr wrap="square" rtlCol="0">
            <a:spAutoFit/>
          </a:bodyPr>
          <a:lstStyle/>
          <a:p>
            <a:r>
              <a:rPr lang="en-US" sz="2500" b="1" smtClean="0">
                <a:solidFill>
                  <a:srgbClr val="D71249"/>
                </a:solidFill>
                <a:latin typeface="Tahoma"/>
                <a:cs typeface="Tahoma"/>
              </a:rPr>
              <a:t>Huy động vốn tăng trưởng ổn định</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10" name="Text Placeholder 4"/>
          <p:cNvSpPr txBox="1">
            <a:spLocks/>
          </p:cNvSpPr>
          <p:nvPr/>
        </p:nvSpPr>
        <p:spPr>
          <a:xfrm>
            <a:off x="457200" y="1029199"/>
            <a:ext cx="4039050" cy="635270"/>
          </a:xfrm>
          <a:prstGeom prst="rect">
            <a:avLst/>
          </a:prstGeom>
          <a:solidFill>
            <a:srgbClr val="005993"/>
          </a:solidFill>
          <a:ln>
            <a:solidFill>
              <a:srgbClr val="00588F"/>
            </a:solidFill>
          </a:ln>
        </p:spPr>
        <p:txBody>
          <a:bodyPr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a:spcBef>
                <a:spcPts val="0"/>
              </a:spcBef>
              <a:buClr>
                <a:srgbClr val="0070C0"/>
              </a:buClr>
              <a:buNone/>
            </a:pPr>
            <a:r>
              <a:rPr lang="en-US" altLang="zh-TW" sz="1600" b="1">
                <a:solidFill>
                  <a:schemeClr val="bg1"/>
                </a:solidFill>
                <a:latin typeface="Arial" pitchFamily="34" charset="0"/>
                <a:ea typeface="STKaiti" pitchFamily="2" charset="-122"/>
                <a:cs typeface="Arial" pitchFamily="34" charset="0"/>
              </a:rPr>
              <a:t>Cơ cấu huy </a:t>
            </a:r>
            <a:r>
              <a:rPr lang="vi-VN" altLang="zh-TW" sz="1600" b="1" smtClean="0">
                <a:solidFill>
                  <a:schemeClr val="bg1"/>
                </a:solidFill>
                <a:latin typeface="Arial" pitchFamily="34" charset="0"/>
                <a:ea typeface="STKaiti" pitchFamily="2" charset="-122"/>
                <a:cs typeface="Arial" pitchFamily="34" charset="0"/>
              </a:rPr>
              <a:t>động</a:t>
            </a:r>
            <a:endParaRPr lang="en-US" sz="1600" b="1" dirty="0">
              <a:solidFill>
                <a:schemeClr val="bg1"/>
              </a:solidFill>
              <a:latin typeface="Arial" pitchFamily="34" charset="0"/>
              <a:ea typeface="STKaiti" pitchFamily="2" charset="-122"/>
              <a:cs typeface="Arial" pitchFamily="34" charset="0"/>
            </a:endParaRPr>
          </a:p>
        </p:txBody>
      </p:sp>
      <p:sp>
        <p:nvSpPr>
          <p:cNvPr id="11" name="Text Placeholder 6"/>
          <p:cNvSpPr txBox="1">
            <a:spLocks/>
          </p:cNvSpPr>
          <p:nvPr/>
        </p:nvSpPr>
        <p:spPr>
          <a:xfrm>
            <a:off x="4580397" y="1029200"/>
            <a:ext cx="4207343" cy="635269"/>
          </a:xfrm>
          <a:prstGeom prst="rect">
            <a:avLst/>
          </a:prstGeom>
          <a:solidFill>
            <a:srgbClr val="005993"/>
          </a:solidFill>
          <a:ln>
            <a:solidFill>
              <a:srgbClr val="00588F"/>
            </a:solidFill>
          </a:ln>
        </p:spPr>
        <p:txBody>
          <a:bodyPr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a:spcBef>
                <a:spcPts val="0"/>
              </a:spcBef>
              <a:buClr>
                <a:srgbClr val="0070C0"/>
              </a:buClr>
              <a:buNone/>
            </a:pPr>
            <a:r>
              <a:rPr lang="en-US" altLang="zh-TW" sz="1600" b="1">
                <a:solidFill>
                  <a:schemeClr val="bg1"/>
                </a:solidFill>
                <a:latin typeface="Arial" pitchFamily="34" charset="0"/>
                <a:ea typeface="STKaiti" pitchFamily="2" charset="-122"/>
                <a:cs typeface="Arial" pitchFamily="34" charset="0"/>
              </a:rPr>
              <a:t>Tiền gửi khách hàng và TCTD </a:t>
            </a:r>
          </a:p>
          <a:p>
            <a:pPr marL="0" indent="0" algn="ctr" defTabSz="914400">
              <a:spcBef>
                <a:spcPts val="0"/>
              </a:spcBef>
              <a:buClr>
                <a:srgbClr val="0070C0"/>
              </a:buClr>
              <a:buNone/>
            </a:pPr>
            <a:r>
              <a:rPr lang="en-US" altLang="zh-TW" sz="1600" b="1">
                <a:solidFill>
                  <a:schemeClr val="bg1"/>
                </a:solidFill>
                <a:latin typeface="Arial" pitchFamily="34" charset="0"/>
                <a:ea typeface="STKaiti" pitchFamily="2" charset="-122"/>
                <a:cs typeface="Arial" pitchFamily="34" charset="0"/>
              </a:rPr>
              <a:t>(nghìn tỷ đồng)</a:t>
            </a:r>
            <a:endParaRPr lang="en-US" sz="1600" b="1" dirty="0">
              <a:solidFill>
                <a:schemeClr val="bg1"/>
              </a:solidFill>
              <a:latin typeface="Arial" pitchFamily="34" charset="0"/>
              <a:ea typeface="STKaiti" pitchFamily="2" charset="-122"/>
              <a:cs typeface="Arial" pitchFamily="34" charset="0"/>
            </a:endParaRPr>
          </a:p>
        </p:txBody>
      </p:sp>
      <p:sp>
        <p:nvSpPr>
          <p:cNvPr id="12" name="TextBox 11"/>
          <p:cNvSpPr txBox="1"/>
          <p:nvPr/>
        </p:nvSpPr>
        <p:spPr>
          <a:xfrm>
            <a:off x="457200" y="1689869"/>
            <a:ext cx="4039050" cy="519673"/>
          </a:xfrm>
          <a:prstGeom prst="rect">
            <a:avLst/>
          </a:prstGeom>
          <a:noFill/>
          <a:ln>
            <a:noFill/>
          </a:ln>
        </p:spPr>
        <p:txBody>
          <a:bodyPr wrap="square" rtlCol="0">
            <a:noAutofit/>
          </a:bodyPr>
          <a:lstStyle/>
          <a:p>
            <a:pPr algn="ctr"/>
            <a:r>
              <a:rPr lang="en-US" sz="1200" dirty="0" err="1" smtClean="0">
                <a:solidFill>
                  <a:srgbClr val="00588F"/>
                </a:solidFill>
                <a:latin typeface="Arial" pitchFamily="34" charset="0"/>
                <a:cs typeface="Arial" pitchFamily="34" charset="0"/>
              </a:rPr>
              <a:t>Vòng</a:t>
            </a:r>
            <a:r>
              <a:rPr lang="en-US" sz="1200" dirty="0" smtClean="0">
                <a:solidFill>
                  <a:srgbClr val="00588F"/>
                </a:solidFill>
                <a:latin typeface="Arial" pitchFamily="34" charset="0"/>
                <a:cs typeface="Arial" pitchFamily="34" charset="0"/>
              </a:rPr>
              <a:t> </a:t>
            </a:r>
            <a:r>
              <a:rPr lang="en-US" sz="1200" dirty="0" err="1" smtClean="0">
                <a:solidFill>
                  <a:srgbClr val="00588F"/>
                </a:solidFill>
                <a:latin typeface="Arial" pitchFamily="34" charset="0"/>
                <a:cs typeface="Arial" pitchFamily="34" charset="0"/>
              </a:rPr>
              <a:t>trong</a:t>
            </a:r>
            <a:r>
              <a:rPr lang="en-US" sz="1200" dirty="0" smtClean="0">
                <a:solidFill>
                  <a:srgbClr val="00588F"/>
                </a:solidFill>
                <a:latin typeface="Arial" pitchFamily="34" charset="0"/>
                <a:cs typeface="Arial" pitchFamily="34" charset="0"/>
              </a:rPr>
              <a:t>: </a:t>
            </a:r>
            <a:r>
              <a:rPr lang="en-US" sz="1200" err="1" smtClean="0">
                <a:solidFill>
                  <a:srgbClr val="00588F"/>
                </a:solidFill>
                <a:latin typeface="Arial" pitchFamily="34" charset="0"/>
                <a:cs typeface="Arial" pitchFamily="34" charset="0"/>
              </a:rPr>
              <a:t>Tại</a:t>
            </a:r>
            <a:r>
              <a:rPr lang="en-US" sz="1200" smtClean="0">
                <a:solidFill>
                  <a:srgbClr val="00588F"/>
                </a:solidFill>
                <a:latin typeface="Arial" pitchFamily="34" charset="0"/>
                <a:cs typeface="Arial" pitchFamily="34" charset="0"/>
              </a:rPr>
              <a:t> 31/12/2016: 870 nghìn  </a:t>
            </a:r>
            <a:r>
              <a:rPr lang="en-US" sz="1200" dirty="0" err="1" smtClean="0">
                <a:solidFill>
                  <a:srgbClr val="00588F"/>
                </a:solidFill>
                <a:latin typeface="Arial" pitchFamily="34" charset="0"/>
                <a:cs typeface="Arial" pitchFamily="34" charset="0"/>
              </a:rPr>
              <a:t>tỷ</a:t>
            </a:r>
            <a:r>
              <a:rPr lang="en-US" sz="1200" dirty="0" smtClean="0">
                <a:solidFill>
                  <a:srgbClr val="00588F"/>
                </a:solidFill>
                <a:latin typeface="Arial" pitchFamily="34" charset="0"/>
                <a:cs typeface="Arial" pitchFamily="34" charset="0"/>
              </a:rPr>
              <a:t> </a:t>
            </a:r>
            <a:r>
              <a:rPr lang="en-US" sz="1200" dirty="0" err="1" smtClean="0">
                <a:solidFill>
                  <a:srgbClr val="00588F"/>
                </a:solidFill>
                <a:latin typeface="Arial" pitchFamily="34" charset="0"/>
                <a:cs typeface="Arial" pitchFamily="34" charset="0"/>
              </a:rPr>
              <a:t>đồng</a:t>
            </a:r>
            <a:endParaRPr lang="en-US" sz="1200" dirty="0" smtClean="0">
              <a:solidFill>
                <a:srgbClr val="00588F"/>
              </a:solidFill>
              <a:latin typeface="Arial" pitchFamily="34" charset="0"/>
              <a:cs typeface="Arial" pitchFamily="34" charset="0"/>
            </a:endParaRPr>
          </a:p>
          <a:p>
            <a:pPr algn="ctr"/>
            <a:r>
              <a:rPr lang="en-US" sz="1200" dirty="0" err="1" smtClean="0">
                <a:solidFill>
                  <a:srgbClr val="00588F"/>
                </a:solidFill>
                <a:latin typeface="Arial" pitchFamily="34" charset="0"/>
                <a:cs typeface="Arial" pitchFamily="34" charset="0"/>
              </a:rPr>
              <a:t>Vòng</a:t>
            </a:r>
            <a:r>
              <a:rPr lang="en-US" sz="1200" dirty="0" smtClean="0">
                <a:solidFill>
                  <a:srgbClr val="00588F"/>
                </a:solidFill>
                <a:latin typeface="Arial" pitchFamily="34" charset="0"/>
                <a:cs typeface="Arial" pitchFamily="34" charset="0"/>
              </a:rPr>
              <a:t> </a:t>
            </a:r>
            <a:r>
              <a:rPr lang="en-US" sz="1200" dirty="0" err="1" smtClean="0">
                <a:solidFill>
                  <a:srgbClr val="00588F"/>
                </a:solidFill>
                <a:latin typeface="Arial" pitchFamily="34" charset="0"/>
                <a:cs typeface="Arial" pitchFamily="34" charset="0"/>
              </a:rPr>
              <a:t>ngoài</a:t>
            </a:r>
            <a:r>
              <a:rPr lang="en-US" sz="1200" dirty="0" smtClean="0">
                <a:solidFill>
                  <a:srgbClr val="00588F"/>
                </a:solidFill>
                <a:latin typeface="Arial" pitchFamily="34" charset="0"/>
                <a:cs typeface="Arial" pitchFamily="34" charset="0"/>
              </a:rPr>
              <a:t>: </a:t>
            </a:r>
            <a:r>
              <a:rPr lang="en-US" sz="1200" err="1" smtClean="0">
                <a:solidFill>
                  <a:srgbClr val="00588F"/>
                </a:solidFill>
                <a:latin typeface="Arial" pitchFamily="34" charset="0"/>
                <a:cs typeface="Arial" pitchFamily="34" charset="0"/>
              </a:rPr>
              <a:t>Tại</a:t>
            </a:r>
            <a:r>
              <a:rPr lang="en-US" sz="1200" smtClean="0">
                <a:solidFill>
                  <a:srgbClr val="00588F"/>
                </a:solidFill>
                <a:latin typeface="Arial" pitchFamily="34" charset="0"/>
                <a:cs typeface="Arial" pitchFamily="34" charset="0"/>
              </a:rPr>
              <a:t> 31/12/2017: 1.012 nghìn tỷ </a:t>
            </a:r>
            <a:r>
              <a:rPr lang="en-US" sz="1200" dirty="0" err="1" smtClean="0">
                <a:solidFill>
                  <a:srgbClr val="00588F"/>
                </a:solidFill>
                <a:latin typeface="Arial" pitchFamily="34" charset="0"/>
                <a:cs typeface="Arial" pitchFamily="34" charset="0"/>
              </a:rPr>
              <a:t>đồng</a:t>
            </a:r>
            <a:endParaRPr lang="en-US" sz="1200" dirty="0">
              <a:solidFill>
                <a:srgbClr val="00588F"/>
              </a:solidFill>
              <a:latin typeface="Arial" pitchFamily="34" charset="0"/>
              <a:cs typeface="Arial" pitchFamily="34" charset="0"/>
            </a:endParaRPr>
          </a:p>
        </p:txBody>
      </p:sp>
      <p:graphicFrame>
        <p:nvGraphicFramePr>
          <p:cNvPr id="13" name="Content Placeholder 3"/>
          <p:cNvGraphicFramePr>
            <a:graphicFrameLocks/>
          </p:cNvGraphicFramePr>
          <p:nvPr>
            <p:extLst>
              <p:ext uri="{D42A27DB-BD31-4B8C-83A1-F6EECF244321}">
                <p14:modId xmlns:p14="http://schemas.microsoft.com/office/powerpoint/2010/main" val="1298098134"/>
              </p:ext>
            </p:extLst>
          </p:nvPr>
        </p:nvGraphicFramePr>
        <p:xfrm>
          <a:off x="457200" y="2140921"/>
          <a:ext cx="4039050" cy="412925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p:cNvGraphicFramePr/>
          <p:nvPr>
            <p:extLst>
              <p:ext uri="{D42A27DB-BD31-4B8C-83A1-F6EECF244321}">
                <p14:modId xmlns:p14="http://schemas.microsoft.com/office/powerpoint/2010/main" val="924464830"/>
              </p:ext>
            </p:extLst>
          </p:nvPr>
        </p:nvGraphicFramePr>
        <p:xfrm>
          <a:off x="4580397" y="1664469"/>
          <a:ext cx="4207343" cy="4605702"/>
        </p:xfrm>
        <a:graphic>
          <a:graphicData uri="http://schemas.openxmlformats.org/drawingml/2006/chart">
            <c:chart xmlns:c="http://schemas.openxmlformats.org/drawingml/2006/chart" xmlns:r="http://schemas.openxmlformats.org/officeDocument/2006/relationships" r:id="rId6"/>
          </a:graphicData>
        </a:graphic>
      </p:graphicFrame>
      <p:sp>
        <p:nvSpPr>
          <p:cNvPr id="2" name="Slide Number Placeholder 1"/>
          <p:cNvSpPr>
            <a:spLocks noGrp="1"/>
          </p:cNvSpPr>
          <p:nvPr>
            <p:ph type="sldNum" sz="quarter" idx="12"/>
          </p:nvPr>
        </p:nvSpPr>
        <p:spPr/>
        <p:txBody>
          <a:bodyPr/>
          <a:lstStyle/>
          <a:p>
            <a:fld id="{BE94E970-A0CC-E44D-82BC-3F4A6399B54F}" type="slidenum">
              <a:rPr lang="en-US" smtClean="0"/>
              <a:pPr/>
              <a:t>25</a:t>
            </a:fld>
            <a:endParaRPr lang="en-US"/>
          </a:p>
        </p:txBody>
      </p:sp>
    </p:spTree>
    <p:extLst>
      <p:ext uri="{BB962C8B-B14F-4D97-AF65-F5344CB8AC3E}">
        <p14:creationId xmlns:p14="http://schemas.microsoft.com/office/powerpoint/2010/main" val="25487265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06400" y="249619"/>
            <a:ext cx="6537366" cy="477054"/>
          </a:xfrm>
          <a:prstGeom prst="rect">
            <a:avLst/>
          </a:prstGeom>
          <a:noFill/>
        </p:spPr>
        <p:txBody>
          <a:bodyPr wrap="square" rtlCol="0">
            <a:spAutoFit/>
          </a:bodyPr>
          <a:lstStyle/>
          <a:p>
            <a:r>
              <a:rPr lang="en-US" sz="2500" b="1" smtClean="0">
                <a:solidFill>
                  <a:srgbClr val="D71249"/>
                </a:solidFill>
                <a:latin typeface="Tahoma"/>
                <a:cs typeface="Tahoma"/>
              </a:rPr>
              <a:t>Khả năng thanh khoản cao</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5" name="Text Placeholder 4"/>
          <p:cNvSpPr txBox="1">
            <a:spLocks/>
          </p:cNvSpPr>
          <p:nvPr/>
        </p:nvSpPr>
        <p:spPr>
          <a:xfrm>
            <a:off x="457200" y="910441"/>
            <a:ext cx="4132225" cy="556627"/>
          </a:xfrm>
          <a:prstGeom prst="rect">
            <a:avLst/>
          </a:prstGeom>
          <a:solidFill>
            <a:srgbClr val="005993"/>
          </a:solidFill>
          <a:ln>
            <a:solidFill>
              <a:srgbClr val="007DB7"/>
            </a:solidFill>
          </a:ln>
        </p:spPr>
        <p:txBody>
          <a:bodyPr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a:spcBef>
                <a:spcPts val="0"/>
              </a:spcBef>
              <a:buClr>
                <a:srgbClr val="0070C0"/>
              </a:buClr>
              <a:buNone/>
            </a:pPr>
            <a:r>
              <a:rPr lang="en-US" sz="1400" b="1">
                <a:solidFill>
                  <a:schemeClr val="bg1"/>
                </a:solidFill>
                <a:latin typeface="Arial" pitchFamily="34" charset="0"/>
                <a:ea typeface="STKaiti" pitchFamily="2" charset="-122"/>
                <a:cs typeface="Arial" pitchFamily="34" charset="0"/>
              </a:rPr>
              <a:t>Cơ cấu tiền gửi theo loại hình doanh nghiệp (31/12/2016)</a:t>
            </a:r>
            <a:endParaRPr lang="it-IT" sz="1400" b="1" dirty="0">
              <a:solidFill>
                <a:schemeClr val="bg1"/>
              </a:solidFill>
              <a:latin typeface="Arial" pitchFamily="34" charset="0"/>
              <a:ea typeface="STKaiti" pitchFamily="2" charset="-122"/>
              <a:cs typeface="Arial" pitchFamily="34" charset="0"/>
            </a:endParaRPr>
          </a:p>
        </p:txBody>
      </p:sp>
      <p:sp>
        <p:nvSpPr>
          <p:cNvPr id="7" name="Text Placeholder 6"/>
          <p:cNvSpPr txBox="1">
            <a:spLocks/>
          </p:cNvSpPr>
          <p:nvPr/>
        </p:nvSpPr>
        <p:spPr>
          <a:xfrm>
            <a:off x="4667391" y="910441"/>
            <a:ext cx="4132225" cy="556627"/>
          </a:xfrm>
          <a:prstGeom prst="rect">
            <a:avLst/>
          </a:prstGeom>
          <a:solidFill>
            <a:srgbClr val="005993"/>
          </a:solidFill>
          <a:ln>
            <a:solidFill>
              <a:srgbClr val="007DB7"/>
            </a:solidFill>
          </a:ln>
        </p:spPr>
        <p:txBody>
          <a:bodyPr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a:spcBef>
                <a:spcPts val="0"/>
              </a:spcBef>
              <a:buClr>
                <a:srgbClr val="0070C0"/>
              </a:buClr>
              <a:buNone/>
            </a:pPr>
            <a:r>
              <a:rPr lang="en-US" sz="1400" b="1">
                <a:solidFill>
                  <a:schemeClr val="bg1"/>
                </a:solidFill>
                <a:latin typeface="Arial" pitchFamily="34" charset="0"/>
                <a:ea typeface="STKaiti" pitchFamily="2" charset="-122"/>
                <a:cs typeface="Arial" pitchFamily="34" charset="0"/>
              </a:rPr>
              <a:t>Cơ cấu tiền gửi theo kỳ hạn </a:t>
            </a:r>
          </a:p>
          <a:p>
            <a:pPr marL="0" indent="0" algn="ctr" defTabSz="914400">
              <a:spcBef>
                <a:spcPts val="0"/>
              </a:spcBef>
              <a:buClr>
                <a:srgbClr val="0070C0"/>
              </a:buClr>
              <a:buNone/>
            </a:pPr>
            <a:r>
              <a:rPr lang="en-US" sz="1400" b="1">
                <a:solidFill>
                  <a:schemeClr val="bg1"/>
                </a:solidFill>
                <a:latin typeface="Arial" pitchFamily="34" charset="0"/>
                <a:ea typeface="STKaiti" pitchFamily="2" charset="-122"/>
                <a:cs typeface="Arial" pitchFamily="34" charset="0"/>
              </a:rPr>
              <a:t>(</a:t>
            </a:r>
            <a:r>
              <a:rPr lang="en-US" sz="1400" b="1" smtClean="0">
                <a:solidFill>
                  <a:schemeClr val="bg1"/>
                </a:solidFill>
                <a:latin typeface="Arial" pitchFamily="34" charset="0"/>
                <a:ea typeface="STKaiti" pitchFamily="2" charset="-122"/>
                <a:cs typeface="Arial" pitchFamily="34" charset="0"/>
              </a:rPr>
              <a:t>31/12/2017</a:t>
            </a:r>
            <a:r>
              <a:rPr lang="en-US" sz="1400" b="1">
                <a:solidFill>
                  <a:schemeClr val="bg1"/>
                </a:solidFill>
                <a:latin typeface="Arial" pitchFamily="34" charset="0"/>
                <a:ea typeface="STKaiti" pitchFamily="2" charset="-122"/>
                <a:cs typeface="Arial" pitchFamily="34" charset="0"/>
              </a:rPr>
              <a:t>)</a:t>
            </a:r>
            <a:endParaRPr lang="en-US" sz="1400" b="1" dirty="0">
              <a:solidFill>
                <a:schemeClr val="bg1"/>
              </a:solidFill>
              <a:latin typeface="Arial" pitchFamily="34" charset="0"/>
              <a:ea typeface="STKaiti" pitchFamily="2" charset="-122"/>
              <a:cs typeface="Arial" pitchFamily="34" charset="0"/>
            </a:endParaRPr>
          </a:p>
        </p:txBody>
      </p:sp>
      <p:graphicFrame>
        <p:nvGraphicFramePr>
          <p:cNvPr id="8" name="Chart 7"/>
          <p:cNvGraphicFramePr/>
          <p:nvPr>
            <p:extLst>
              <p:ext uri="{D42A27DB-BD31-4B8C-83A1-F6EECF244321}">
                <p14:modId xmlns:p14="http://schemas.microsoft.com/office/powerpoint/2010/main" val="3855730829"/>
              </p:ext>
            </p:extLst>
          </p:nvPr>
        </p:nvGraphicFramePr>
        <p:xfrm>
          <a:off x="457200" y="1467068"/>
          <a:ext cx="4132225" cy="485060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Chart 8"/>
          <p:cNvGraphicFramePr/>
          <p:nvPr>
            <p:extLst>
              <p:ext uri="{D42A27DB-BD31-4B8C-83A1-F6EECF244321}">
                <p14:modId xmlns:p14="http://schemas.microsoft.com/office/powerpoint/2010/main" val="742553359"/>
              </p:ext>
            </p:extLst>
          </p:nvPr>
        </p:nvGraphicFramePr>
        <p:xfrm>
          <a:off x="4667391" y="1467068"/>
          <a:ext cx="4132225" cy="4850605"/>
        </p:xfrm>
        <a:graphic>
          <a:graphicData uri="http://schemas.openxmlformats.org/drawingml/2006/chart">
            <c:chart xmlns:c="http://schemas.openxmlformats.org/drawingml/2006/chart" xmlns:r="http://schemas.openxmlformats.org/officeDocument/2006/relationships" r:id="rId6"/>
          </a:graphicData>
        </a:graphic>
      </p:graphicFrame>
      <p:sp>
        <p:nvSpPr>
          <p:cNvPr id="2" name="Slide Number Placeholder 1"/>
          <p:cNvSpPr>
            <a:spLocks noGrp="1"/>
          </p:cNvSpPr>
          <p:nvPr>
            <p:ph type="sldNum" sz="quarter" idx="12"/>
          </p:nvPr>
        </p:nvSpPr>
        <p:spPr/>
        <p:txBody>
          <a:bodyPr/>
          <a:lstStyle/>
          <a:p>
            <a:fld id="{BE94E970-A0CC-E44D-82BC-3F4A6399B54F}" type="slidenum">
              <a:rPr lang="en-US" smtClean="0"/>
              <a:pPr/>
              <a:t>26</a:t>
            </a:fld>
            <a:endParaRPr lang="en-US"/>
          </a:p>
        </p:txBody>
      </p:sp>
    </p:spTree>
    <p:extLst>
      <p:ext uri="{BB962C8B-B14F-4D97-AF65-F5344CB8AC3E}">
        <p14:creationId xmlns:p14="http://schemas.microsoft.com/office/powerpoint/2010/main" val="35867770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199" y="249619"/>
            <a:ext cx="6965259" cy="461665"/>
          </a:xfrm>
          <a:prstGeom prst="rect">
            <a:avLst/>
          </a:prstGeom>
          <a:noFill/>
        </p:spPr>
        <p:txBody>
          <a:bodyPr wrap="square" rtlCol="0">
            <a:spAutoFit/>
          </a:bodyPr>
          <a:lstStyle/>
          <a:p>
            <a:r>
              <a:rPr lang="en-US" sz="2400" b="1" smtClean="0">
                <a:solidFill>
                  <a:srgbClr val="D71249"/>
                </a:solidFill>
                <a:latin typeface="Tahoma"/>
                <a:cs typeface="Tahoma"/>
              </a:rPr>
              <a:t>Tăng trưởng tín dụng tốt, tỷ lệ LAR ổn định</a:t>
            </a:r>
            <a:endParaRPr lang="en-US" sz="24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5" name="Text Placeholder 4"/>
          <p:cNvSpPr txBox="1">
            <a:spLocks/>
          </p:cNvSpPr>
          <p:nvPr/>
        </p:nvSpPr>
        <p:spPr>
          <a:xfrm>
            <a:off x="449775" y="912517"/>
            <a:ext cx="4114800" cy="381000"/>
          </a:xfrm>
          <a:prstGeom prst="rect">
            <a:avLst/>
          </a:prstGeom>
          <a:solidFill>
            <a:srgbClr val="00588F"/>
          </a:solidFill>
        </p:spPr>
        <p:txBody>
          <a:bodyPr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a:spcBef>
                <a:spcPts val="0"/>
              </a:spcBef>
              <a:buClr>
                <a:srgbClr val="0070C0"/>
              </a:buClr>
              <a:buSzPct val="80000"/>
              <a:buNone/>
            </a:pPr>
            <a:r>
              <a:rPr lang="en-US" altLang="zh-TW" sz="1400" b="1">
                <a:solidFill>
                  <a:schemeClr val="bg1"/>
                </a:solidFill>
                <a:latin typeface="Arial" pitchFamily="34" charset="0"/>
                <a:ea typeface="STKaiti" pitchFamily="2" charset="-122"/>
                <a:cs typeface="Arial" pitchFamily="34" charset="0"/>
              </a:rPr>
              <a:t>Cho vay khách hàng (nghìn tỷ đồng)</a:t>
            </a:r>
          </a:p>
        </p:txBody>
      </p:sp>
      <p:sp>
        <p:nvSpPr>
          <p:cNvPr id="7" name="Text Placeholder 6"/>
          <p:cNvSpPr txBox="1">
            <a:spLocks/>
          </p:cNvSpPr>
          <p:nvPr/>
        </p:nvSpPr>
        <p:spPr>
          <a:xfrm>
            <a:off x="449775" y="3503317"/>
            <a:ext cx="4114800" cy="481940"/>
          </a:xfrm>
          <a:prstGeom prst="rect">
            <a:avLst/>
          </a:prstGeom>
          <a:solidFill>
            <a:srgbClr val="00588F"/>
          </a:solidFill>
        </p:spPr>
        <p:txBody>
          <a:bodyPr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a:spcBef>
                <a:spcPts val="0"/>
              </a:spcBef>
              <a:buClr>
                <a:srgbClr val="0070C0"/>
              </a:buClr>
              <a:buSzPct val="80000"/>
              <a:buNone/>
            </a:pPr>
            <a:r>
              <a:rPr lang="en-US" sz="1400" b="1">
                <a:solidFill>
                  <a:schemeClr val="bg1"/>
                </a:solidFill>
                <a:latin typeface="Arial" pitchFamily="34" charset="0"/>
                <a:ea typeface="STKaiti" pitchFamily="2" charset="-122"/>
                <a:cs typeface="Arial" pitchFamily="34" charset="0"/>
              </a:rPr>
              <a:t>Cơ cấu cho vay theo loại hình doanh nghiệp (31/12/2016)</a:t>
            </a:r>
            <a:endParaRPr lang="en-US" sz="1400" b="1" dirty="0">
              <a:solidFill>
                <a:schemeClr val="bg1"/>
              </a:solidFill>
              <a:latin typeface="Arial" pitchFamily="34" charset="0"/>
              <a:ea typeface="STKaiti" pitchFamily="2" charset="-122"/>
              <a:cs typeface="Arial" pitchFamily="34" charset="0"/>
            </a:endParaRPr>
          </a:p>
        </p:txBody>
      </p:sp>
      <p:sp>
        <p:nvSpPr>
          <p:cNvPr id="8" name="Text Placeholder 8"/>
          <p:cNvSpPr txBox="1">
            <a:spLocks/>
          </p:cNvSpPr>
          <p:nvPr/>
        </p:nvSpPr>
        <p:spPr>
          <a:xfrm>
            <a:off x="4640775" y="912517"/>
            <a:ext cx="4114800" cy="381000"/>
          </a:xfrm>
          <a:prstGeom prst="rect">
            <a:avLst/>
          </a:prstGeom>
          <a:solidFill>
            <a:srgbClr val="00588F"/>
          </a:solidFill>
        </p:spPr>
        <p:txBody>
          <a:bodyPr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a:spcBef>
                <a:spcPts val="0"/>
              </a:spcBef>
              <a:buClr>
                <a:srgbClr val="0070C0"/>
              </a:buClr>
              <a:buSzPct val="80000"/>
              <a:buNone/>
            </a:pPr>
            <a:r>
              <a:rPr lang="en-US" altLang="zh-TW" sz="1400" b="1">
                <a:solidFill>
                  <a:schemeClr val="bg1"/>
                </a:solidFill>
                <a:latin typeface="Arial" pitchFamily="34" charset="0"/>
                <a:ea typeface="STKaiti" pitchFamily="2" charset="-122"/>
                <a:cs typeface="Arial" pitchFamily="34" charset="0"/>
              </a:rPr>
              <a:t>Cho vay/Tổng tài sản (LAR)</a:t>
            </a:r>
          </a:p>
        </p:txBody>
      </p:sp>
      <p:sp>
        <p:nvSpPr>
          <p:cNvPr id="9" name="Text Placeholder 6"/>
          <p:cNvSpPr txBox="1">
            <a:spLocks/>
          </p:cNvSpPr>
          <p:nvPr/>
        </p:nvSpPr>
        <p:spPr>
          <a:xfrm>
            <a:off x="4640775" y="3503316"/>
            <a:ext cx="4114800" cy="497007"/>
          </a:xfrm>
          <a:prstGeom prst="rect">
            <a:avLst/>
          </a:prstGeom>
          <a:solidFill>
            <a:srgbClr val="00588F"/>
          </a:solidFill>
        </p:spPr>
        <p:txBody>
          <a:bodyPr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a:spcBef>
                <a:spcPts val="0"/>
              </a:spcBef>
              <a:buClr>
                <a:srgbClr val="0070C0"/>
              </a:buClr>
              <a:buSzPct val="80000"/>
              <a:buNone/>
            </a:pPr>
            <a:r>
              <a:rPr lang="en-US" sz="1400" b="1">
                <a:solidFill>
                  <a:schemeClr val="bg1"/>
                </a:solidFill>
                <a:latin typeface="Arial" pitchFamily="34" charset="0"/>
                <a:ea typeface="STKaiti" pitchFamily="2" charset="-122"/>
                <a:cs typeface="Arial" pitchFamily="34" charset="0"/>
              </a:rPr>
              <a:t>Cơ cấu cho vay theo kỳ hạn </a:t>
            </a:r>
          </a:p>
          <a:p>
            <a:pPr marL="0" indent="0" algn="ctr" defTabSz="914400">
              <a:spcBef>
                <a:spcPts val="0"/>
              </a:spcBef>
              <a:buClr>
                <a:srgbClr val="0070C0"/>
              </a:buClr>
              <a:buSzPct val="80000"/>
              <a:buNone/>
            </a:pPr>
            <a:r>
              <a:rPr lang="en-US" sz="1400" b="1">
                <a:solidFill>
                  <a:schemeClr val="bg1"/>
                </a:solidFill>
                <a:latin typeface="Arial" pitchFamily="34" charset="0"/>
                <a:ea typeface="STKaiti" pitchFamily="2" charset="-122"/>
                <a:cs typeface="Arial" pitchFamily="34" charset="0"/>
              </a:rPr>
              <a:t>(</a:t>
            </a:r>
            <a:r>
              <a:rPr lang="en-US" sz="1400" b="1" smtClean="0">
                <a:solidFill>
                  <a:schemeClr val="bg1"/>
                </a:solidFill>
                <a:latin typeface="Arial" pitchFamily="34" charset="0"/>
                <a:ea typeface="STKaiti" pitchFamily="2" charset="-122"/>
                <a:cs typeface="Arial" pitchFamily="34" charset="0"/>
              </a:rPr>
              <a:t>31/12/2017</a:t>
            </a:r>
            <a:r>
              <a:rPr lang="en-US" sz="1400" b="1">
                <a:solidFill>
                  <a:schemeClr val="bg1"/>
                </a:solidFill>
                <a:latin typeface="Arial" pitchFamily="34" charset="0"/>
                <a:ea typeface="STKaiti" pitchFamily="2" charset="-122"/>
                <a:cs typeface="Arial" pitchFamily="34" charset="0"/>
              </a:rPr>
              <a:t>)</a:t>
            </a:r>
            <a:endParaRPr lang="en-US" sz="1400" b="1" dirty="0">
              <a:solidFill>
                <a:schemeClr val="bg1"/>
              </a:solidFill>
              <a:latin typeface="Arial" pitchFamily="34" charset="0"/>
              <a:ea typeface="STKaiti" pitchFamily="2" charset="-122"/>
              <a:cs typeface="Arial" pitchFamily="34" charset="0"/>
            </a:endParaRPr>
          </a:p>
        </p:txBody>
      </p:sp>
      <p:graphicFrame>
        <p:nvGraphicFramePr>
          <p:cNvPr id="10" name="Chart 9"/>
          <p:cNvGraphicFramePr/>
          <p:nvPr>
            <p:extLst>
              <p:ext uri="{D42A27DB-BD31-4B8C-83A1-F6EECF244321}">
                <p14:modId xmlns:p14="http://schemas.microsoft.com/office/powerpoint/2010/main" val="2184238710"/>
              </p:ext>
            </p:extLst>
          </p:nvPr>
        </p:nvGraphicFramePr>
        <p:xfrm>
          <a:off x="449775" y="1293517"/>
          <a:ext cx="4114800" cy="22098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 10"/>
          <p:cNvGraphicFramePr/>
          <p:nvPr>
            <p:extLst>
              <p:ext uri="{D42A27DB-BD31-4B8C-83A1-F6EECF244321}">
                <p14:modId xmlns:p14="http://schemas.microsoft.com/office/powerpoint/2010/main" val="3583600590"/>
              </p:ext>
            </p:extLst>
          </p:nvPr>
        </p:nvGraphicFramePr>
        <p:xfrm>
          <a:off x="4640775" y="1293517"/>
          <a:ext cx="4114800" cy="22098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Chart 11"/>
          <p:cNvGraphicFramePr/>
          <p:nvPr>
            <p:extLst>
              <p:ext uri="{D42A27DB-BD31-4B8C-83A1-F6EECF244321}">
                <p14:modId xmlns:p14="http://schemas.microsoft.com/office/powerpoint/2010/main" val="2550673490"/>
              </p:ext>
            </p:extLst>
          </p:nvPr>
        </p:nvGraphicFramePr>
        <p:xfrm>
          <a:off x="4640775" y="4016098"/>
          <a:ext cx="4114800" cy="2427174"/>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3" name="Chart 12"/>
          <p:cNvGraphicFramePr/>
          <p:nvPr>
            <p:extLst>
              <p:ext uri="{D42A27DB-BD31-4B8C-83A1-F6EECF244321}">
                <p14:modId xmlns:p14="http://schemas.microsoft.com/office/powerpoint/2010/main" val="1227911897"/>
              </p:ext>
            </p:extLst>
          </p:nvPr>
        </p:nvGraphicFramePr>
        <p:xfrm>
          <a:off x="449776" y="3991194"/>
          <a:ext cx="4114800" cy="2438400"/>
        </p:xfrm>
        <a:graphic>
          <a:graphicData uri="http://schemas.openxmlformats.org/drawingml/2006/chart">
            <c:chart xmlns:c="http://schemas.openxmlformats.org/drawingml/2006/chart" xmlns:r="http://schemas.openxmlformats.org/officeDocument/2006/relationships" r:id="rId8"/>
          </a:graphicData>
        </a:graphic>
      </p:graphicFrame>
      <p:sp>
        <p:nvSpPr>
          <p:cNvPr id="2" name="Slide Number Placeholder 1"/>
          <p:cNvSpPr>
            <a:spLocks noGrp="1"/>
          </p:cNvSpPr>
          <p:nvPr>
            <p:ph type="sldNum" sz="quarter" idx="12"/>
          </p:nvPr>
        </p:nvSpPr>
        <p:spPr/>
        <p:txBody>
          <a:bodyPr/>
          <a:lstStyle/>
          <a:p>
            <a:fld id="{BE94E970-A0CC-E44D-82BC-3F4A6399B54F}" type="slidenum">
              <a:rPr lang="en-US" smtClean="0"/>
              <a:pPr/>
              <a:t>27</a:t>
            </a:fld>
            <a:endParaRPr lang="en-US"/>
          </a:p>
        </p:txBody>
      </p:sp>
    </p:spTree>
    <p:extLst>
      <p:ext uri="{BB962C8B-B14F-4D97-AF65-F5344CB8AC3E}">
        <p14:creationId xmlns:p14="http://schemas.microsoft.com/office/powerpoint/2010/main" val="25487265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199" y="249619"/>
            <a:ext cx="6965259" cy="415498"/>
          </a:xfrm>
          <a:prstGeom prst="rect">
            <a:avLst/>
          </a:prstGeom>
          <a:noFill/>
        </p:spPr>
        <p:txBody>
          <a:bodyPr wrap="square" rtlCol="0">
            <a:spAutoFit/>
          </a:bodyPr>
          <a:lstStyle/>
          <a:p>
            <a:r>
              <a:rPr lang="en-US" sz="2100" b="1" smtClean="0">
                <a:solidFill>
                  <a:srgbClr val="D71249"/>
                </a:solidFill>
                <a:latin typeface="Tahoma"/>
                <a:cs typeface="Tahoma"/>
              </a:rPr>
              <a:t>Nợ xấu được kiểm soát tốt nhất ngành ngân hàng</a:t>
            </a:r>
            <a:endParaRPr lang="en-US" sz="21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graphicFrame>
        <p:nvGraphicFramePr>
          <p:cNvPr id="5" name="Chart 4"/>
          <p:cNvGraphicFramePr/>
          <p:nvPr>
            <p:extLst>
              <p:ext uri="{D42A27DB-BD31-4B8C-83A1-F6EECF244321}">
                <p14:modId xmlns:p14="http://schemas.microsoft.com/office/powerpoint/2010/main" val="1674720544"/>
              </p:ext>
            </p:extLst>
          </p:nvPr>
        </p:nvGraphicFramePr>
        <p:xfrm>
          <a:off x="304800" y="3796144"/>
          <a:ext cx="8610600" cy="269355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Group 460"/>
          <p:cNvGraphicFramePr>
            <a:graphicFrameLocks noGrp="1"/>
          </p:cNvGraphicFramePr>
          <p:nvPr>
            <p:extLst>
              <p:ext uri="{D42A27DB-BD31-4B8C-83A1-F6EECF244321}">
                <p14:modId xmlns:p14="http://schemas.microsoft.com/office/powerpoint/2010/main" val="2410798"/>
              </p:ext>
            </p:extLst>
          </p:nvPr>
        </p:nvGraphicFramePr>
        <p:xfrm>
          <a:off x="304800" y="827231"/>
          <a:ext cx="8610600" cy="2828348"/>
        </p:xfrm>
        <a:graphic>
          <a:graphicData uri="http://schemas.openxmlformats.org/drawingml/2006/table">
            <a:tbl>
              <a:tblPr/>
              <a:tblGrid>
                <a:gridCol w="1295400"/>
                <a:gridCol w="914400"/>
                <a:gridCol w="602268"/>
                <a:gridCol w="856863"/>
                <a:gridCol w="599804"/>
                <a:gridCol w="856863"/>
                <a:gridCol w="599804"/>
                <a:gridCol w="856863"/>
                <a:gridCol w="599804"/>
                <a:gridCol w="856863"/>
                <a:gridCol w="571668"/>
              </a:tblGrid>
              <a:tr h="324912">
                <a:tc rowSpan="2">
                  <a:txBody>
                    <a:bodyPr/>
                    <a:lstStyle/>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cap="none" normalizeH="0" baseline="0" dirty="0" err="1" smtClean="0">
                          <a:ln>
                            <a:noFill/>
                          </a:ln>
                          <a:solidFill>
                            <a:schemeClr val="bg1"/>
                          </a:solidFill>
                          <a:effectLst/>
                          <a:latin typeface="Arial" pitchFamily="34" charset="0"/>
                          <a:cs typeface="Arial" pitchFamily="34" charset="0"/>
                        </a:rPr>
                        <a:t>Nhóm</a:t>
                      </a:r>
                      <a:endParaRPr kumimoji="0" lang="en-US" sz="1100" b="1" i="0" u="none" strike="noStrike" cap="none" normalizeH="0" baseline="0" dirty="0" smtClean="0">
                        <a:ln>
                          <a:noFill/>
                        </a:ln>
                        <a:solidFill>
                          <a:schemeClr val="bg1"/>
                        </a:solidFill>
                        <a:effectLst/>
                        <a:latin typeface="Arial" pitchFamily="34" charset="0"/>
                        <a:cs typeface="Arial" pitchFamily="34" charset="0"/>
                      </a:endParaRPr>
                    </a:p>
                  </a:txBody>
                  <a:tcPr marL="106022" marR="106022" marT="76561" marB="76561" anchor="ctr" horzOverflow="overflow">
                    <a:lnL w="12700" cap="flat" cmpd="sng" algn="ctr">
                      <a:solidFill>
                        <a:srgbClr val="00588F"/>
                      </a:solidFill>
                      <a:prstDash val="solid"/>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88F"/>
                      </a:solidFill>
                      <a:prstDash val="solid"/>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005993"/>
                    </a:solidFill>
                  </a:tcPr>
                </a:tc>
                <a:tc gridSpan="2">
                  <a:txBody>
                    <a:bodyPr/>
                    <a:lstStyle/>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defRPr/>
                      </a:pPr>
                      <a:r>
                        <a:rPr kumimoji="0" lang="en-US" sz="1100" b="1" i="0" u="none" strike="noStrike" cap="none" normalizeH="0" baseline="0" smtClean="0">
                          <a:ln>
                            <a:noFill/>
                          </a:ln>
                          <a:solidFill>
                            <a:schemeClr val="bg1"/>
                          </a:solidFill>
                          <a:effectLst/>
                          <a:latin typeface="Arial" pitchFamily="34" charset="0"/>
                          <a:cs typeface="Arial" pitchFamily="34" charset="0"/>
                        </a:rPr>
                        <a:t>QIV/2017</a:t>
                      </a:r>
                      <a:endParaRPr kumimoji="0" lang="en-US" sz="1100" b="1" i="0" u="none" strike="noStrike" cap="none" normalizeH="0" baseline="0" dirty="0" smtClean="0">
                        <a:ln>
                          <a:noFill/>
                        </a:ln>
                        <a:solidFill>
                          <a:schemeClr val="bg1"/>
                        </a:solidFill>
                        <a:effectLst/>
                        <a:latin typeface="Arial" pitchFamily="34" charset="0"/>
                        <a:cs typeface="Arial" pitchFamily="34" charset="0"/>
                      </a:endParaRPr>
                    </a:p>
                  </a:txBody>
                  <a:tcPr marL="106022" marR="106022" marT="76561" marB="76561" anchor="ctr" horzOverflow="overflow">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88F"/>
                      </a:solidFill>
                      <a:prstDash val="solid"/>
                      <a:round/>
                      <a:headEnd type="none" w="med" len="med"/>
                      <a:tailEnd type="none" w="med" len="med"/>
                    </a:lnT>
                    <a:lnB w="12700" cap="flat" cmpd="sng" algn="ctr">
                      <a:solidFill>
                        <a:schemeClr val="bg1"/>
                      </a:solidFill>
                      <a:prstDash val="sysDash"/>
                      <a:round/>
                      <a:headEnd type="none" w="med" len="med"/>
                      <a:tailEnd type="none" w="med" len="med"/>
                    </a:lnB>
                    <a:lnTlToBr>
                      <a:noFill/>
                    </a:lnTlToBr>
                    <a:lnBlToTr>
                      <a:noFill/>
                    </a:lnBlToTr>
                    <a:solidFill>
                      <a:srgbClr val="005993"/>
                    </a:solidFill>
                  </a:tcPr>
                </a:tc>
                <a:tc hMerge="1">
                  <a:txBody>
                    <a:bodyPr/>
                    <a:lstStyle/>
                    <a:p>
                      <a:pPr marL="0" marR="0" lvl="0" indent="0" algn="ctr" defTabSz="1073150" rtl="0" eaLnBrk="0" fontAlgn="base" latinLnBrk="0" hangingPunct="0">
                        <a:lnSpc>
                          <a:spcPts val="1000"/>
                        </a:lnSpc>
                        <a:spcBef>
                          <a:spcPts val="0"/>
                        </a:spcBef>
                        <a:spcAft>
                          <a:spcPts val="0"/>
                        </a:spcAft>
                        <a:buClr>
                          <a:schemeClr val="accent1"/>
                        </a:buClr>
                        <a:buSzTx/>
                        <a:buFont typeface="Symbol" pitchFamily="18" charset="2"/>
                        <a:buNone/>
                        <a:tabLst/>
                        <a:defRPr/>
                      </a:pPr>
                      <a:endParaRPr kumimoji="0" lang="en-US" sz="1100" b="1" i="0" u="none" strike="noStrike" cap="none" normalizeH="0" baseline="0" dirty="0" smtClean="0">
                        <a:ln>
                          <a:noFill/>
                        </a:ln>
                        <a:solidFill>
                          <a:schemeClr val="bg1"/>
                        </a:solidFill>
                        <a:effectLst/>
                        <a:latin typeface="Arial" pitchFamily="34" charset="0"/>
                        <a:cs typeface="Arial" pitchFamily="34" charset="0"/>
                      </a:endParaRPr>
                    </a:p>
                  </a:txBody>
                  <a:tcPr marL="106022" marR="106022" marT="76561" marB="76561" anchor="ctr" horzOverflow="overflow">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lnTlToBr>
                      <a:noFill/>
                    </a:lnTlToBr>
                    <a:lnBlToTr>
                      <a:noFill/>
                    </a:lnBlToTr>
                    <a:solidFill>
                      <a:srgbClr val="0070C0"/>
                    </a:solidFill>
                  </a:tcPr>
                </a:tc>
                <a:tc gridSpan="2">
                  <a:txBody>
                    <a:bodyPr/>
                    <a:lstStyle/>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defRPr/>
                      </a:pPr>
                      <a:r>
                        <a:rPr kumimoji="0" lang="en-US" sz="1100" b="1" i="0" u="none" strike="noStrike" cap="none" normalizeH="0" baseline="0" smtClean="0">
                          <a:ln>
                            <a:noFill/>
                          </a:ln>
                          <a:solidFill>
                            <a:schemeClr val="bg1"/>
                          </a:solidFill>
                          <a:effectLst/>
                          <a:latin typeface="Arial" pitchFamily="34" charset="0"/>
                          <a:cs typeface="Arial" pitchFamily="34" charset="0"/>
                        </a:rPr>
                        <a:t>QIII/2017</a:t>
                      </a:r>
                      <a:endParaRPr kumimoji="0" lang="en-US" sz="1100" b="1" i="0" u="none" strike="noStrike" cap="none" normalizeH="0" baseline="0" dirty="0" smtClean="0">
                        <a:ln>
                          <a:noFill/>
                        </a:ln>
                        <a:solidFill>
                          <a:schemeClr val="bg1"/>
                        </a:solidFill>
                        <a:effectLst/>
                        <a:latin typeface="Arial" pitchFamily="34" charset="0"/>
                        <a:cs typeface="Arial" pitchFamily="34" charset="0"/>
                      </a:endParaRPr>
                    </a:p>
                  </a:txBody>
                  <a:tcPr marL="106022" marR="106022" marT="76561" marB="76561" anchor="ctr" horzOverflow="overflow">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88F"/>
                      </a:solidFill>
                      <a:prstDash val="solid"/>
                      <a:round/>
                      <a:headEnd type="none" w="med" len="med"/>
                      <a:tailEnd type="none" w="med" len="med"/>
                    </a:lnT>
                    <a:lnB w="12700" cap="flat" cmpd="sng" algn="ctr">
                      <a:solidFill>
                        <a:schemeClr val="bg1"/>
                      </a:solidFill>
                      <a:prstDash val="sysDash"/>
                      <a:round/>
                      <a:headEnd type="none" w="med" len="med"/>
                      <a:tailEnd type="none" w="med" len="med"/>
                    </a:lnB>
                    <a:lnTlToBr>
                      <a:noFill/>
                    </a:lnTlToBr>
                    <a:lnBlToTr>
                      <a:noFill/>
                    </a:lnBlToTr>
                    <a:solidFill>
                      <a:srgbClr val="005993"/>
                    </a:solidFill>
                  </a:tcPr>
                </a:tc>
                <a:tc hMerge="1">
                  <a:txBody>
                    <a:bodyPr/>
                    <a:lstStyle/>
                    <a:p>
                      <a:pPr marL="0" marR="0" lvl="0" indent="0" algn="ctr" defTabSz="1073150" rtl="0" eaLnBrk="0" fontAlgn="base" latinLnBrk="0" hangingPunct="0">
                        <a:lnSpc>
                          <a:spcPts val="1000"/>
                        </a:lnSpc>
                        <a:spcBef>
                          <a:spcPts val="0"/>
                        </a:spcBef>
                        <a:spcAft>
                          <a:spcPts val="0"/>
                        </a:spcAft>
                        <a:buClr>
                          <a:schemeClr val="accent1"/>
                        </a:buClr>
                        <a:buSzTx/>
                        <a:buFont typeface="Symbol" pitchFamily="18" charset="2"/>
                        <a:buNone/>
                        <a:tabLst/>
                        <a:defRPr/>
                      </a:pPr>
                      <a:endParaRPr kumimoji="0" lang="en-US" sz="1100" b="1" i="0" u="none" strike="noStrike" cap="none" normalizeH="0" baseline="0" dirty="0" smtClean="0">
                        <a:ln>
                          <a:noFill/>
                        </a:ln>
                        <a:solidFill>
                          <a:schemeClr val="bg1"/>
                        </a:solidFill>
                        <a:effectLst/>
                        <a:latin typeface="Arial" pitchFamily="34" charset="0"/>
                        <a:cs typeface="Arial" pitchFamily="34" charset="0"/>
                      </a:endParaRPr>
                    </a:p>
                  </a:txBody>
                  <a:tcPr marL="106022" marR="106022" marT="76561" marB="76561" anchor="ctr" horzOverflow="overflow"/>
                </a:tc>
                <a:tc gridSpan="2">
                  <a:txBody>
                    <a:bodyPr/>
                    <a:lstStyle/>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defRPr/>
                      </a:pPr>
                      <a:r>
                        <a:rPr kumimoji="0" lang="en-US" sz="1100" b="1" i="0" u="none" strike="noStrike" cap="none" normalizeH="0" baseline="0" smtClean="0">
                          <a:ln>
                            <a:noFill/>
                          </a:ln>
                          <a:solidFill>
                            <a:schemeClr val="bg1"/>
                          </a:solidFill>
                          <a:effectLst/>
                          <a:latin typeface="Arial" pitchFamily="34" charset="0"/>
                          <a:cs typeface="Arial" pitchFamily="34" charset="0"/>
                        </a:rPr>
                        <a:t>QII/2017</a:t>
                      </a:r>
                      <a:endParaRPr kumimoji="0" lang="en-US" sz="1100" b="1" i="0" u="none" strike="noStrike" cap="none" normalizeH="0" baseline="0" dirty="0" smtClean="0">
                        <a:ln>
                          <a:noFill/>
                        </a:ln>
                        <a:solidFill>
                          <a:schemeClr val="bg1"/>
                        </a:solidFill>
                        <a:effectLst/>
                        <a:latin typeface="Arial" pitchFamily="34" charset="0"/>
                        <a:cs typeface="Arial" pitchFamily="34" charset="0"/>
                      </a:endParaRPr>
                    </a:p>
                  </a:txBody>
                  <a:tcPr marL="106022" marR="106022" marT="76561" marB="76561" anchor="ctr" horzOverflow="overflow">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88F"/>
                      </a:solidFill>
                      <a:prstDash val="solid"/>
                      <a:round/>
                      <a:headEnd type="none" w="med" len="med"/>
                      <a:tailEnd type="none" w="med" len="med"/>
                    </a:lnT>
                    <a:lnB w="12700" cap="flat" cmpd="sng" algn="ctr">
                      <a:solidFill>
                        <a:schemeClr val="bg1"/>
                      </a:solidFill>
                      <a:prstDash val="sysDash"/>
                      <a:round/>
                      <a:headEnd type="none" w="med" len="med"/>
                      <a:tailEnd type="none" w="med" len="med"/>
                    </a:lnB>
                    <a:lnTlToBr>
                      <a:noFill/>
                    </a:lnTlToBr>
                    <a:lnBlToTr>
                      <a:noFill/>
                    </a:lnBlToTr>
                    <a:solidFill>
                      <a:srgbClr val="005993"/>
                    </a:solidFill>
                  </a:tcPr>
                </a:tc>
                <a:tc hMerge="1">
                  <a:txBody>
                    <a:bodyPr/>
                    <a:lstStyle/>
                    <a:p>
                      <a:pPr marL="0" marR="0" lvl="0" indent="0" algn="ctr" defTabSz="1073150" rtl="0" eaLnBrk="0" fontAlgn="base" latinLnBrk="0" hangingPunct="0">
                        <a:lnSpc>
                          <a:spcPts val="1000"/>
                        </a:lnSpc>
                        <a:spcBef>
                          <a:spcPts val="0"/>
                        </a:spcBef>
                        <a:spcAft>
                          <a:spcPts val="0"/>
                        </a:spcAft>
                        <a:buClr>
                          <a:schemeClr val="accent1"/>
                        </a:buClr>
                        <a:buSzTx/>
                        <a:buFont typeface="Symbol" pitchFamily="18" charset="2"/>
                        <a:buNone/>
                        <a:tabLst/>
                        <a:defRPr/>
                      </a:pPr>
                      <a:endParaRPr kumimoji="0" lang="en-US" sz="1100" b="1" i="0" u="none" strike="noStrike" cap="none" normalizeH="0" baseline="0" dirty="0" smtClean="0">
                        <a:ln>
                          <a:noFill/>
                        </a:ln>
                        <a:solidFill>
                          <a:schemeClr val="bg1"/>
                        </a:solidFill>
                        <a:effectLst/>
                        <a:latin typeface="Arial" pitchFamily="34" charset="0"/>
                        <a:cs typeface="Arial" pitchFamily="34" charset="0"/>
                      </a:endParaRPr>
                    </a:p>
                  </a:txBody>
                  <a:tcPr marL="106022" marR="106022" marT="76561" marB="76561" anchor="ctr" horzOverflow="overflow"/>
                </a:tc>
                <a:tc gridSpan="2">
                  <a:txBody>
                    <a:bodyPr/>
                    <a:lstStyle/>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defRPr/>
                      </a:pPr>
                      <a:r>
                        <a:rPr kumimoji="0" lang="en-US" sz="1100" b="1" i="0" u="none" strike="noStrike" cap="none" normalizeH="0" baseline="0" smtClean="0">
                          <a:ln>
                            <a:noFill/>
                          </a:ln>
                          <a:solidFill>
                            <a:schemeClr val="bg1"/>
                          </a:solidFill>
                          <a:effectLst/>
                          <a:latin typeface="Arial" pitchFamily="34" charset="0"/>
                          <a:cs typeface="Arial" pitchFamily="34" charset="0"/>
                        </a:rPr>
                        <a:t>QI/2017</a:t>
                      </a:r>
                      <a:endParaRPr kumimoji="0" lang="en-US" sz="1100" b="1" i="0" u="none" strike="noStrike" cap="none" normalizeH="0" baseline="0" dirty="0" smtClean="0">
                        <a:ln>
                          <a:noFill/>
                        </a:ln>
                        <a:solidFill>
                          <a:schemeClr val="bg1"/>
                        </a:solidFill>
                        <a:effectLst/>
                        <a:latin typeface="Arial" pitchFamily="34" charset="0"/>
                        <a:cs typeface="Arial" pitchFamily="34" charset="0"/>
                      </a:endParaRPr>
                    </a:p>
                  </a:txBody>
                  <a:tcPr marL="106022" marR="106022" marT="76561" marB="76561" anchor="ctr" horzOverflow="overflow">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88F"/>
                      </a:solidFill>
                      <a:prstDash val="solid"/>
                      <a:round/>
                      <a:headEnd type="none" w="med" len="med"/>
                      <a:tailEnd type="none" w="med" len="med"/>
                    </a:lnT>
                    <a:lnB w="12700" cap="flat" cmpd="sng" algn="ctr">
                      <a:solidFill>
                        <a:schemeClr val="bg1"/>
                      </a:solidFill>
                      <a:prstDash val="sysDash"/>
                      <a:round/>
                      <a:headEnd type="none" w="med" len="med"/>
                      <a:tailEnd type="none" w="med" len="med"/>
                    </a:lnB>
                    <a:lnTlToBr>
                      <a:noFill/>
                    </a:lnTlToBr>
                    <a:lnBlToTr>
                      <a:noFill/>
                    </a:lnBlToTr>
                    <a:solidFill>
                      <a:srgbClr val="005993"/>
                    </a:solidFill>
                  </a:tcPr>
                </a:tc>
                <a:tc hMerge="1">
                  <a:txBody>
                    <a:bodyPr/>
                    <a:lstStyle/>
                    <a:p>
                      <a:pPr marL="0" marR="0" lvl="0" indent="0" algn="ctr" defTabSz="1073150" rtl="0" eaLnBrk="0" fontAlgn="base" latinLnBrk="0" hangingPunct="0">
                        <a:lnSpc>
                          <a:spcPts val="1000"/>
                        </a:lnSpc>
                        <a:spcBef>
                          <a:spcPts val="0"/>
                        </a:spcBef>
                        <a:spcAft>
                          <a:spcPts val="0"/>
                        </a:spcAft>
                        <a:buClr>
                          <a:schemeClr val="accent1"/>
                        </a:buClr>
                        <a:buSzTx/>
                        <a:buFont typeface="Symbol" pitchFamily="18" charset="2"/>
                        <a:buNone/>
                        <a:tabLst/>
                        <a:defRPr/>
                      </a:pPr>
                      <a:endParaRPr kumimoji="0" lang="en-US" sz="1100" b="1" i="0" u="none" strike="noStrike" cap="none" normalizeH="0" baseline="0" dirty="0" smtClean="0">
                        <a:ln>
                          <a:noFill/>
                        </a:ln>
                        <a:solidFill>
                          <a:schemeClr val="bg1"/>
                        </a:solidFill>
                        <a:effectLst/>
                        <a:latin typeface="Arial" pitchFamily="34" charset="0"/>
                        <a:cs typeface="Arial" pitchFamily="34" charset="0"/>
                      </a:endParaRPr>
                    </a:p>
                  </a:txBody>
                  <a:tcPr marL="106022" marR="106022" marT="76561" marB="76561" anchor="ctr" horzOverflow="overflow"/>
                </a:tc>
                <a:tc gridSpan="2">
                  <a:txBody>
                    <a:bodyPr/>
                    <a:lstStyle/>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defRPr/>
                      </a:pPr>
                      <a:r>
                        <a:rPr kumimoji="0" lang="en-US" sz="1100" b="1" i="0" u="none" strike="noStrike" cap="none" normalizeH="0" baseline="0" smtClean="0">
                          <a:ln>
                            <a:noFill/>
                          </a:ln>
                          <a:solidFill>
                            <a:schemeClr val="bg1"/>
                          </a:solidFill>
                          <a:effectLst/>
                          <a:latin typeface="Arial" pitchFamily="34" charset="0"/>
                          <a:cs typeface="Arial" pitchFamily="34" charset="0"/>
                        </a:rPr>
                        <a:t>2016</a:t>
                      </a:r>
                      <a:endParaRPr kumimoji="0" lang="en-US" sz="1100" b="1" i="0" u="none" strike="noStrike" cap="none" normalizeH="0" baseline="0" dirty="0" smtClean="0">
                        <a:ln>
                          <a:noFill/>
                        </a:ln>
                        <a:solidFill>
                          <a:schemeClr val="bg1"/>
                        </a:solidFill>
                        <a:effectLst/>
                        <a:latin typeface="Arial" pitchFamily="34" charset="0"/>
                        <a:cs typeface="Arial" pitchFamily="34" charset="0"/>
                      </a:endParaRPr>
                    </a:p>
                  </a:txBody>
                  <a:tcPr marL="106022" marR="106022" marT="76561" marB="76561" anchor="ctr" horzOverflow="overflow">
                    <a:lnL w="12700" cap="flat" cmpd="sng" algn="ctr">
                      <a:solidFill>
                        <a:schemeClr val="bg1"/>
                      </a:solidFill>
                      <a:prstDash val="sysDash"/>
                      <a:round/>
                      <a:headEnd type="none" w="med" len="med"/>
                      <a:tailEnd type="none" w="med" len="med"/>
                    </a:lnL>
                    <a:lnR w="12700" cap="flat" cmpd="sng" algn="ctr">
                      <a:solidFill>
                        <a:srgbClr val="00588F"/>
                      </a:solidFill>
                      <a:prstDash val="solid"/>
                      <a:round/>
                      <a:headEnd type="none" w="med" len="med"/>
                      <a:tailEnd type="none" w="med" len="med"/>
                    </a:lnR>
                    <a:lnT w="12700" cap="flat" cmpd="sng" algn="ctr">
                      <a:solidFill>
                        <a:srgbClr val="00588F"/>
                      </a:solidFill>
                      <a:prstDash val="solid"/>
                      <a:round/>
                      <a:headEnd type="none" w="med" len="med"/>
                      <a:tailEnd type="none" w="med" len="med"/>
                    </a:lnT>
                    <a:lnB w="12700" cap="flat" cmpd="sng" algn="ctr">
                      <a:solidFill>
                        <a:schemeClr val="bg1"/>
                      </a:solidFill>
                      <a:prstDash val="sysDash"/>
                      <a:round/>
                      <a:headEnd type="none" w="med" len="med"/>
                      <a:tailEnd type="none" w="med" len="med"/>
                    </a:lnB>
                    <a:lnTlToBr>
                      <a:noFill/>
                    </a:lnTlToBr>
                    <a:lnBlToTr>
                      <a:noFill/>
                    </a:lnBlToTr>
                    <a:solidFill>
                      <a:srgbClr val="005993"/>
                    </a:solidFill>
                  </a:tcPr>
                </a:tc>
                <a:tc hMerge="1">
                  <a:txBody>
                    <a:bodyPr/>
                    <a:lstStyle/>
                    <a:p>
                      <a:pPr marL="0" marR="0" lvl="0" indent="0" algn="ctr" defTabSz="1073150" rtl="0" eaLnBrk="0" fontAlgn="base" latinLnBrk="0" hangingPunct="0">
                        <a:lnSpc>
                          <a:spcPts val="1000"/>
                        </a:lnSpc>
                        <a:spcBef>
                          <a:spcPts val="0"/>
                        </a:spcBef>
                        <a:spcAft>
                          <a:spcPts val="0"/>
                        </a:spcAft>
                        <a:buClr>
                          <a:schemeClr val="accent1"/>
                        </a:buClr>
                        <a:buSzTx/>
                        <a:buFont typeface="Symbol" pitchFamily="18" charset="2"/>
                        <a:buNone/>
                        <a:tabLst/>
                        <a:defRPr/>
                      </a:pPr>
                      <a:endParaRPr kumimoji="0" lang="en-US" sz="1100" b="1" i="0" u="none" strike="noStrike" cap="none" normalizeH="0" baseline="0" dirty="0" smtClean="0">
                        <a:ln>
                          <a:noFill/>
                        </a:ln>
                        <a:solidFill>
                          <a:schemeClr val="bg1"/>
                        </a:solidFill>
                        <a:effectLst/>
                        <a:latin typeface="Arial" pitchFamily="34" charset="0"/>
                        <a:cs typeface="Arial" pitchFamily="34" charset="0"/>
                      </a:endParaRPr>
                    </a:p>
                  </a:txBody>
                  <a:tcPr marL="106022" marR="106022" marT="76561" marB="76561" anchor="ctr" horzOverflow="overflow"/>
                </a:tc>
              </a:tr>
              <a:tr h="558924">
                <a:tc vMerge="1">
                  <a:txBody>
                    <a:bodyPr/>
                    <a:lstStyle/>
                    <a:p>
                      <a:pPr marL="0" marR="0" lvl="0" indent="0" algn="l" defTabSz="1073150" rtl="0" eaLnBrk="0" fontAlgn="base" latinLnBrk="0" hangingPunct="0">
                        <a:lnSpc>
                          <a:spcPts val="1000"/>
                        </a:lnSpc>
                        <a:spcBef>
                          <a:spcPts val="0"/>
                        </a:spcBef>
                        <a:spcAft>
                          <a:spcPts val="0"/>
                        </a:spcAft>
                        <a:buClr>
                          <a:schemeClr val="accent1"/>
                        </a:buClr>
                        <a:buSzTx/>
                        <a:buFont typeface="Symbol" pitchFamily="18" charset="2"/>
                        <a:buNone/>
                        <a:tabLst/>
                      </a:pPr>
                      <a:endParaRPr kumimoji="0" lang="en-US" sz="1100" b="1" i="0" u="none" strike="noStrike" cap="none" normalizeH="0" baseline="0" smtClean="0">
                        <a:ln>
                          <a:noFill/>
                        </a:ln>
                        <a:solidFill>
                          <a:schemeClr val="bg1"/>
                        </a:solidFill>
                        <a:effectLst/>
                        <a:latin typeface="Tahoma" pitchFamily="34" charset="0"/>
                        <a:cs typeface="Tahoma" pitchFamily="34" charset="0"/>
                      </a:endParaRPr>
                    </a:p>
                  </a:txBody>
                  <a:tcPr marL="106022" marR="106022" marT="76561" marB="76561" anchor="ctr" horzOverflow="overflow">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AEAEAE"/>
                      </a:solidFill>
                      <a:prstDash val="sysDot"/>
                      <a:round/>
                      <a:headEnd type="none" w="med" len="med"/>
                      <a:tailEnd type="none" w="med" len="med"/>
                    </a:lnB>
                    <a:lnTlToBr>
                      <a:noFill/>
                    </a:lnTlToBr>
                    <a:lnBlToTr>
                      <a:noFill/>
                    </a:lnBlToTr>
                    <a:solidFill>
                      <a:srgbClr val="0070C0"/>
                    </a:solidFill>
                  </a:tcPr>
                </a:tc>
                <a:tc>
                  <a:txBody>
                    <a:bodyPr/>
                    <a:lstStyle/>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kern="1200" cap="none" normalizeH="0" baseline="0" smtClean="0">
                          <a:ln>
                            <a:noFill/>
                          </a:ln>
                          <a:solidFill>
                            <a:schemeClr val="bg1"/>
                          </a:solidFill>
                          <a:effectLst/>
                          <a:latin typeface="Arial" pitchFamily="34" charset="0"/>
                          <a:ea typeface="+mn-ea"/>
                          <a:cs typeface="Arial" pitchFamily="34" charset="0"/>
                        </a:rPr>
                        <a:t>Giá trị </a:t>
                      </a:r>
                    </a:p>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kern="1200" cap="none" normalizeH="0" baseline="0" smtClean="0">
                          <a:ln>
                            <a:noFill/>
                          </a:ln>
                          <a:solidFill>
                            <a:schemeClr val="bg1"/>
                          </a:solidFill>
                          <a:effectLst/>
                          <a:latin typeface="Arial" pitchFamily="34" charset="0"/>
                          <a:ea typeface="+mn-ea"/>
                          <a:cs typeface="Arial" pitchFamily="34" charset="0"/>
                        </a:rPr>
                        <a:t>(tỷ đồng)</a:t>
                      </a:r>
                      <a:endParaRPr kumimoji="0" lang="en-US" sz="1100" b="0" i="0" u="none" strike="noStrike" kern="1200" cap="none" normalizeH="0" baseline="0" dirty="0" smtClean="0">
                        <a:ln>
                          <a:noFill/>
                        </a:ln>
                        <a:solidFill>
                          <a:schemeClr val="bg1"/>
                        </a:solidFill>
                        <a:effectLst/>
                        <a:latin typeface="Arial" pitchFamily="34" charset="0"/>
                        <a:ea typeface="+mn-ea"/>
                        <a:cs typeface="Arial" pitchFamily="34" charset="0"/>
                      </a:endParaRPr>
                    </a:p>
                  </a:txBody>
                  <a:tcPr marL="106022" marR="106022" marT="76561" marB="76561" anchor="ctr" horzOverflow="overflow">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005993"/>
                    </a:solidFill>
                  </a:tcPr>
                </a:tc>
                <a:tc>
                  <a:txBody>
                    <a:bodyPr/>
                    <a:lstStyle/>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kern="1200" cap="none" normalizeH="0" baseline="0" smtClean="0">
                          <a:ln>
                            <a:noFill/>
                          </a:ln>
                          <a:solidFill>
                            <a:schemeClr val="bg1"/>
                          </a:solidFill>
                          <a:effectLst/>
                          <a:latin typeface="Arial" pitchFamily="34" charset="0"/>
                          <a:ea typeface="+mn-ea"/>
                          <a:cs typeface="Arial" pitchFamily="34" charset="0"/>
                        </a:rPr>
                        <a:t>%</a:t>
                      </a:r>
                      <a:endParaRPr kumimoji="0" lang="en-US" sz="1100" b="0" i="0" u="none" strike="noStrike" kern="1200" cap="none" normalizeH="0" baseline="0" dirty="0" smtClean="0">
                        <a:ln>
                          <a:noFill/>
                        </a:ln>
                        <a:solidFill>
                          <a:schemeClr val="bg1"/>
                        </a:solidFill>
                        <a:effectLst/>
                        <a:latin typeface="Arial" pitchFamily="34" charset="0"/>
                        <a:ea typeface="+mn-ea"/>
                        <a:cs typeface="Arial" pitchFamily="34" charset="0"/>
                      </a:endParaRPr>
                    </a:p>
                  </a:txBody>
                  <a:tcPr marL="106022" marR="106022" marT="76561" marB="76561" anchor="ctr" horzOverflow="overflow">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005993"/>
                    </a:solidFill>
                  </a:tcPr>
                </a:tc>
                <a:tc>
                  <a:txBody>
                    <a:bodyPr/>
                    <a:lstStyle/>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kern="1200" cap="none" normalizeH="0" baseline="0" smtClean="0">
                          <a:ln>
                            <a:noFill/>
                          </a:ln>
                          <a:solidFill>
                            <a:schemeClr val="bg1"/>
                          </a:solidFill>
                          <a:effectLst/>
                          <a:latin typeface="Arial" pitchFamily="34" charset="0"/>
                          <a:ea typeface="+mn-ea"/>
                          <a:cs typeface="Arial" pitchFamily="34" charset="0"/>
                        </a:rPr>
                        <a:t>Giá trị </a:t>
                      </a:r>
                    </a:p>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kern="1200" cap="none" normalizeH="0" baseline="0" smtClean="0">
                          <a:ln>
                            <a:noFill/>
                          </a:ln>
                          <a:solidFill>
                            <a:schemeClr val="bg1"/>
                          </a:solidFill>
                          <a:effectLst/>
                          <a:latin typeface="Arial" pitchFamily="34" charset="0"/>
                          <a:ea typeface="+mn-ea"/>
                          <a:cs typeface="Arial" pitchFamily="34" charset="0"/>
                        </a:rPr>
                        <a:t>(tỷ đồng)</a:t>
                      </a:r>
                      <a:endParaRPr kumimoji="0" lang="en-US" sz="1100" b="0" i="0" u="none" strike="noStrike" kern="1200" cap="none" normalizeH="0" baseline="0" dirty="0" smtClean="0">
                        <a:ln>
                          <a:noFill/>
                        </a:ln>
                        <a:solidFill>
                          <a:schemeClr val="bg1"/>
                        </a:solidFill>
                        <a:effectLst/>
                        <a:latin typeface="Arial" pitchFamily="34" charset="0"/>
                        <a:ea typeface="+mn-ea"/>
                        <a:cs typeface="Arial" pitchFamily="34" charset="0"/>
                      </a:endParaRPr>
                    </a:p>
                  </a:txBody>
                  <a:tcPr marL="106022" marR="106022" marT="76561" marB="76561" anchor="ctr" horzOverflow="overflow">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005993"/>
                    </a:solidFill>
                  </a:tcPr>
                </a:tc>
                <a:tc>
                  <a:txBody>
                    <a:bodyPr/>
                    <a:lstStyle/>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kern="1200" cap="none" normalizeH="0" baseline="0" smtClean="0">
                          <a:ln>
                            <a:noFill/>
                          </a:ln>
                          <a:solidFill>
                            <a:schemeClr val="bg1"/>
                          </a:solidFill>
                          <a:effectLst/>
                          <a:latin typeface="Arial" pitchFamily="34" charset="0"/>
                          <a:ea typeface="+mn-ea"/>
                          <a:cs typeface="Arial" pitchFamily="34" charset="0"/>
                        </a:rPr>
                        <a:t>%</a:t>
                      </a:r>
                      <a:endParaRPr kumimoji="0" lang="en-US" sz="1100" b="0" i="0" u="none" strike="noStrike" kern="1200" cap="none" normalizeH="0" baseline="0" dirty="0" smtClean="0">
                        <a:ln>
                          <a:noFill/>
                        </a:ln>
                        <a:solidFill>
                          <a:schemeClr val="bg1"/>
                        </a:solidFill>
                        <a:effectLst/>
                        <a:latin typeface="Arial" pitchFamily="34" charset="0"/>
                        <a:ea typeface="+mn-ea"/>
                        <a:cs typeface="Arial" pitchFamily="34" charset="0"/>
                      </a:endParaRPr>
                    </a:p>
                  </a:txBody>
                  <a:tcPr marL="106022" marR="106022" marT="76561" marB="76561" anchor="ctr" horzOverflow="overflow">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005993"/>
                    </a:solidFill>
                  </a:tcPr>
                </a:tc>
                <a:tc>
                  <a:txBody>
                    <a:bodyPr/>
                    <a:lstStyle/>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kern="1200" cap="none" normalizeH="0" baseline="0" smtClean="0">
                          <a:ln>
                            <a:noFill/>
                          </a:ln>
                          <a:solidFill>
                            <a:schemeClr val="bg1"/>
                          </a:solidFill>
                          <a:effectLst/>
                          <a:latin typeface="Arial" pitchFamily="34" charset="0"/>
                          <a:ea typeface="+mn-ea"/>
                          <a:cs typeface="Arial" pitchFamily="34" charset="0"/>
                        </a:rPr>
                        <a:t>Giá trị </a:t>
                      </a:r>
                    </a:p>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kern="1200" cap="none" normalizeH="0" baseline="0" smtClean="0">
                          <a:ln>
                            <a:noFill/>
                          </a:ln>
                          <a:solidFill>
                            <a:schemeClr val="bg1"/>
                          </a:solidFill>
                          <a:effectLst/>
                          <a:latin typeface="Arial" pitchFamily="34" charset="0"/>
                          <a:ea typeface="+mn-ea"/>
                          <a:cs typeface="Arial" pitchFamily="34" charset="0"/>
                        </a:rPr>
                        <a:t>(tỷ đồng)</a:t>
                      </a:r>
                      <a:endParaRPr kumimoji="0" lang="en-US" sz="1100" b="0" i="0" u="none" strike="noStrike" kern="1200" cap="none" normalizeH="0" baseline="0" dirty="0" smtClean="0">
                        <a:ln>
                          <a:noFill/>
                        </a:ln>
                        <a:solidFill>
                          <a:schemeClr val="bg1"/>
                        </a:solidFill>
                        <a:effectLst/>
                        <a:latin typeface="Arial" pitchFamily="34" charset="0"/>
                        <a:ea typeface="+mn-ea"/>
                        <a:cs typeface="Arial" pitchFamily="34" charset="0"/>
                      </a:endParaRPr>
                    </a:p>
                  </a:txBody>
                  <a:tcPr marL="106022" marR="106022" marT="76561" marB="76561" anchor="ctr" horzOverflow="overflow">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005993"/>
                    </a:solidFill>
                  </a:tcPr>
                </a:tc>
                <a:tc>
                  <a:txBody>
                    <a:bodyPr/>
                    <a:lstStyle/>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kern="1200" cap="none" normalizeH="0" baseline="0" smtClean="0">
                          <a:ln>
                            <a:noFill/>
                          </a:ln>
                          <a:solidFill>
                            <a:schemeClr val="bg1"/>
                          </a:solidFill>
                          <a:effectLst/>
                          <a:latin typeface="Arial" pitchFamily="34" charset="0"/>
                          <a:ea typeface="+mn-ea"/>
                          <a:cs typeface="Arial" pitchFamily="34" charset="0"/>
                        </a:rPr>
                        <a:t>%</a:t>
                      </a:r>
                      <a:endParaRPr kumimoji="0" lang="en-US" sz="1100" b="0" i="0" u="none" strike="noStrike" kern="1200" cap="none" normalizeH="0" baseline="0" dirty="0" smtClean="0">
                        <a:ln>
                          <a:noFill/>
                        </a:ln>
                        <a:solidFill>
                          <a:schemeClr val="bg1"/>
                        </a:solidFill>
                        <a:effectLst/>
                        <a:latin typeface="Arial" pitchFamily="34" charset="0"/>
                        <a:ea typeface="+mn-ea"/>
                        <a:cs typeface="Arial" pitchFamily="34" charset="0"/>
                      </a:endParaRPr>
                    </a:p>
                  </a:txBody>
                  <a:tcPr marL="106022" marR="106022" marT="76561" marB="76561" anchor="ctr" horzOverflow="overflow">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005993"/>
                    </a:solidFill>
                  </a:tcPr>
                </a:tc>
                <a:tc>
                  <a:txBody>
                    <a:bodyPr/>
                    <a:lstStyle/>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kern="1200" cap="none" normalizeH="0" baseline="0" smtClean="0">
                          <a:ln>
                            <a:noFill/>
                          </a:ln>
                          <a:solidFill>
                            <a:schemeClr val="bg1"/>
                          </a:solidFill>
                          <a:effectLst/>
                          <a:latin typeface="Arial" pitchFamily="34" charset="0"/>
                          <a:ea typeface="+mn-ea"/>
                          <a:cs typeface="Arial" pitchFamily="34" charset="0"/>
                        </a:rPr>
                        <a:t>Giá trị </a:t>
                      </a:r>
                    </a:p>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kern="1200" cap="none" normalizeH="0" baseline="0" smtClean="0">
                          <a:ln>
                            <a:noFill/>
                          </a:ln>
                          <a:solidFill>
                            <a:schemeClr val="bg1"/>
                          </a:solidFill>
                          <a:effectLst/>
                          <a:latin typeface="Arial" pitchFamily="34" charset="0"/>
                          <a:ea typeface="+mn-ea"/>
                          <a:cs typeface="Arial" pitchFamily="34" charset="0"/>
                        </a:rPr>
                        <a:t>(tỷ đồng)</a:t>
                      </a:r>
                      <a:endParaRPr kumimoji="0" lang="en-US" sz="1100" b="0" i="0" u="none" strike="noStrike" kern="1200" cap="none" normalizeH="0" baseline="0" dirty="0" smtClean="0">
                        <a:ln>
                          <a:noFill/>
                        </a:ln>
                        <a:solidFill>
                          <a:schemeClr val="bg1"/>
                        </a:solidFill>
                        <a:effectLst/>
                        <a:latin typeface="Arial" pitchFamily="34" charset="0"/>
                        <a:ea typeface="+mn-ea"/>
                        <a:cs typeface="Arial" pitchFamily="34" charset="0"/>
                      </a:endParaRPr>
                    </a:p>
                  </a:txBody>
                  <a:tcPr marL="106022" marR="106022" marT="76561" marB="76561" anchor="ctr" horzOverflow="overflow">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005993"/>
                    </a:solidFill>
                  </a:tcPr>
                </a:tc>
                <a:tc>
                  <a:txBody>
                    <a:bodyPr/>
                    <a:lstStyle/>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kern="1200" cap="none" normalizeH="0" baseline="0" smtClean="0">
                          <a:ln>
                            <a:noFill/>
                          </a:ln>
                          <a:solidFill>
                            <a:schemeClr val="bg1"/>
                          </a:solidFill>
                          <a:effectLst/>
                          <a:latin typeface="Arial" pitchFamily="34" charset="0"/>
                          <a:ea typeface="+mn-ea"/>
                          <a:cs typeface="Arial" pitchFamily="34" charset="0"/>
                        </a:rPr>
                        <a:t>%</a:t>
                      </a:r>
                      <a:endParaRPr kumimoji="0" lang="en-US" sz="1100" b="0" i="0" u="none" strike="noStrike" kern="1200" cap="none" normalizeH="0" baseline="0" dirty="0" smtClean="0">
                        <a:ln>
                          <a:noFill/>
                        </a:ln>
                        <a:solidFill>
                          <a:schemeClr val="bg1"/>
                        </a:solidFill>
                        <a:effectLst/>
                        <a:latin typeface="Arial" pitchFamily="34" charset="0"/>
                        <a:ea typeface="+mn-ea"/>
                        <a:cs typeface="Arial" pitchFamily="34" charset="0"/>
                      </a:endParaRPr>
                    </a:p>
                  </a:txBody>
                  <a:tcPr marL="106022" marR="106022" marT="76561" marB="76561" anchor="ctr" horzOverflow="overflow">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005993"/>
                    </a:solidFill>
                  </a:tcPr>
                </a:tc>
                <a:tc>
                  <a:txBody>
                    <a:bodyPr/>
                    <a:lstStyle/>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kern="1200" cap="none" normalizeH="0" baseline="0" smtClean="0">
                          <a:ln>
                            <a:noFill/>
                          </a:ln>
                          <a:solidFill>
                            <a:schemeClr val="bg1"/>
                          </a:solidFill>
                          <a:effectLst/>
                          <a:latin typeface="Arial" pitchFamily="34" charset="0"/>
                          <a:ea typeface="+mn-ea"/>
                          <a:cs typeface="Arial" pitchFamily="34" charset="0"/>
                        </a:rPr>
                        <a:t>Giá trị </a:t>
                      </a:r>
                    </a:p>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kern="1200" cap="none" normalizeH="0" baseline="0" smtClean="0">
                          <a:ln>
                            <a:noFill/>
                          </a:ln>
                          <a:solidFill>
                            <a:schemeClr val="bg1"/>
                          </a:solidFill>
                          <a:effectLst/>
                          <a:latin typeface="Arial" pitchFamily="34" charset="0"/>
                          <a:ea typeface="+mn-ea"/>
                          <a:cs typeface="Arial" pitchFamily="34" charset="0"/>
                        </a:rPr>
                        <a:t>(tỷ đồng)</a:t>
                      </a:r>
                      <a:endParaRPr kumimoji="0" lang="en-US" sz="1100" b="0" i="0" u="none" strike="noStrike" kern="1200" cap="none" normalizeH="0" baseline="0" dirty="0" smtClean="0">
                        <a:ln>
                          <a:noFill/>
                        </a:ln>
                        <a:solidFill>
                          <a:schemeClr val="bg1"/>
                        </a:solidFill>
                        <a:effectLst/>
                        <a:latin typeface="Arial" pitchFamily="34" charset="0"/>
                        <a:ea typeface="+mn-ea"/>
                        <a:cs typeface="Arial" pitchFamily="34" charset="0"/>
                      </a:endParaRPr>
                    </a:p>
                  </a:txBody>
                  <a:tcPr marL="106022" marR="106022" marT="76561" marB="76561" anchor="ctr" horzOverflow="overflow">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005993"/>
                    </a:solidFill>
                  </a:tcPr>
                </a:tc>
                <a:tc>
                  <a:txBody>
                    <a:bodyPr/>
                    <a:lstStyle/>
                    <a:p>
                      <a:pPr marL="0" marR="0" lvl="0" indent="0" algn="ctr"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kern="1200" cap="none" normalizeH="0" baseline="0" smtClean="0">
                          <a:ln>
                            <a:noFill/>
                          </a:ln>
                          <a:solidFill>
                            <a:schemeClr val="bg1"/>
                          </a:solidFill>
                          <a:effectLst/>
                          <a:latin typeface="Arial" pitchFamily="34" charset="0"/>
                          <a:ea typeface="+mn-ea"/>
                          <a:cs typeface="Arial" pitchFamily="34" charset="0"/>
                        </a:rPr>
                        <a:t>%</a:t>
                      </a:r>
                      <a:endParaRPr kumimoji="0" lang="en-US" sz="1100" b="0" i="0" u="none" strike="noStrike" kern="1200" cap="none" normalizeH="0" baseline="0" dirty="0" smtClean="0">
                        <a:ln>
                          <a:noFill/>
                        </a:ln>
                        <a:solidFill>
                          <a:schemeClr val="bg1"/>
                        </a:solidFill>
                        <a:effectLst/>
                        <a:latin typeface="Arial" pitchFamily="34" charset="0"/>
                        <a:ea typeface="+mn-ea"/>
                        <a:cs typeface="Arial" pitchFamily="34" charset="0"/>
                      </a:endParaRPr>
                    </a:p>
                  </a:txBody>
                  <a:tcPr marL="106022" marR="106022" marT="76561" marB="76561" anchor="ctr" horzOverflow="overflow">
                    <a:lnL w="12700" cap="flat" cmpd="sng" algn="ctr">
                      <a:solidFill>
                        <a:schemeClr val="bg1"/>
                      </a:solidFill>
                      <a:prstDash val="sysDash"/>
                      <a:round/>
                      <a:headEnd type="none" w="med" len="med"/>
                      <a:tailEnd type="none" w="med" len="med"/>
                    </a:lnL>
                    <a:lnR w="12700" cap="flat" cmpd="sng" algn="ctr">
                      <a:solidFill>
                        <a:srgbClr val="00588F"/>
                      </a:solid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005993"/>
                    </a:solidFill>
                  </a:tcPr>
                </a:tc>
              </a:tr>
              <a:tr h="618416">
                <a:tc>
                  <a:txBody>
                    <a:bodyPr/>
                    <a:lstStyle/>
                    <a:p>
                      <a:pPr marL="0" marR="0" lvl="0" indent="0" algn="l"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cap="none" normalizeH="0" baseline="0" dirty="0" err="1" smtClean="0">
                          <a:ln>
                            <a:noFill/>
                          </a:ln>
                          <a:solidFill>
                            <a:srgbClr val="005993"/>
                          </a:solidFill>
                          <a:effectLst/>
                          <a:latin typeface="Arial" pitchFamily="34" charset="0"/>
                          <a:cs typeface="Arial" pitchFamily="34" charset="0"/>
                        </a:rPr>
                        <a:t>Nhóm</a:t>
                      </a:r>
                      <a:r>
                        <a:rPr kumimoji="0" lang="en-US" sz="1100" b="1" i="0" u="none" strike="noStrike" cap="none" normalizeH="0" baseline="0" dirty="0" smtClean="0">
                          <a:ln>
                            <a:noFill/>
                          </a:ln>
                          <a:solidFill>
                            <a:srgbClr val="005993"/>
                          </a:solidFill>
                          <a:effectLst/>
                          <a:latin typeface="Arial" pitchFamily="34" charset="0"/>
                          <a:cs typeface="Arial" pitchFamily="34" charset="0"/>
                        </a:rPr>
                        <a:t> 1</a:t>
                      </a:r>
                    </a:p>
                    <a:p>
                      <a:pPr marL="0" marR="0" lvl="0" indent="0" algn="l" defTabSz="1073150" rtl="0" eaLnBrk="1" fontAlgn="base" latinLnBrk="0" hangingPunct="1">
                        <a:lnSpc>
                          <a:spcPct val="110000"/>
                        </a:lnSpc>
                        <a:spcBef>
                          <a:spcPts val="0"/>
                        </a:spcBef>
                        <a:spcAft>
                          <a:spcPts val="0"/>
                        </a:spcAft>
                        <a:buClr>
                          <a:schemeClr val="accent1"/>
                        </a:buClr>
                        <a:buSzTx/>
                        <a:buFont typeface="Symbol" pitchFamily="18" charset="2"/>
                        <a:buNone/>
                        <a:tabLst/>
                      </a:pPr>
                      <a:r>
                        <a:rPr kumimoji="0" lang="en-US" sz="1100" b="0" i="1" u="none" strike="noStrike" cap="none" normalizeH="0" baseline="0" dirty="0" err="1" smtClean="0">
                          <a:ln>
                            <a:noFill/>
                          </a:ln>
                          <a:solidFill>
                            <a:srgbClr val="005993"/>
                          </a:solidFill>
                          <a:effectLst/>
                          <a:latin typeface="Arial" pitchFamily="34" charset="0"/>
                          <a:cs typeface="Arial" pitchFamily="34" charset="0"/>
                        </a:rPr>
                        <a:t>Nợ</a:t>
                      </a:r>
                      <a:r>
                        <a:rPr kumimoji="0" lang="en-US" sz="1100" b="0" i="1" u="none" strike="noStrike" cap="none" normalizeH="0" baseline="0" dirty="0" smtClean="0">
                          <a:ln>
                            <a:noFill/>
                          </a:ln>
                          <a:solidFill>
                            <a:srgbClr val="005993"/>
                          </a:solidFill>
                          <a:effectLst/>
                          <a:latin typeface="Arial" pitchFamily="34" charset="0"/>
                          <a:cs typeface="Arial" pitchFamily="34" charset="0"/>
                        </a:rPr>
                        <a:t> </a:t>
                      </a:r>
                      <a:r>
                        <a:rPr kumimoji="0" lang="en-US" sz="1100" b="0" i="1" u="none" strike="noStrike" cap="none" normalizeH="0" baseline="0" dirty="0" err="1" smtClean="0">
                          <a:ln>
                            <a:noFill/>
                          </a:ln>
                          <a:solidFill>
                            <a:srgbClr val="005993"/>
                          </a:solidFill>
                          <a:effectLst/>
                          <a:latin typeface="Arial" pitchFamily="34" charset="0"/>
                          <a:cs typeface="Arial" pitchFamily="34" charset="0"/>
                        </a:rPr>
                        <a:t>đủ</a:t>
                      </a:r>
                      <a:r>
                        <a:rPr kumimoji="0" lang="en-US" sz="1100" b="0" i="1" u="none" strike="noStrike" cap="none" normalizeH="0" baseline="0" dirty="0" smtClean="0">
                          <a:ln>
                            <a:noFill/>
                          </a:ln>
                          <a:solidFill>
                            <a:srgbClr val="005993"/>
                          </a:solidFill>
                          <a:effectLst/>
                          <a:latin typeface="Arial" pitchFamily="34" charset="0"/>
                          <a:cs typeface="Arial" pitchFamily="34" charset="0"/>
                        </a:rPr>
                        <a:t> </a:t>
                      </a:r>
                      <a:r>
                        <a:rPr kumimoji="0" lang="en-US" sz="1100" b="0" i="1" u="none" strike="noStrike" cap="none" normalizeH="0" baseline="0" dirty="0" err="1" smtClean="0">
                          <a:ln>
                            <a:noFill/>
                          </a:ln>
                          <a:solidFill>
                            <a:srgbClr val="005993"/>
                          </a:solidFill>
                          <a:effectLst/>
                          <a:latin typeface="Arial" pitchFamily="34" charset="0"/>
                          <a:cs typeface="Arial" pitchFamily="34" charset="0"/>
                        </a:rPr>
                        <a:t>tiêu</a:t>
                      </a:r>
                      <a:r>
                        <a:rPr kumimoji="0" lang="en-US" sz="1100" b="0" i="1" u="none" strike="noStrike" cap="none" normalizeH="0" baseline="0" dirty="0" smtClean="0">
                          <a:ln>
                            <a:noFill/>
                          </a:ln>
                          <a:solidFill>
                            <a:srgbClr val="005993"/>
                          </a:solidFill>
                          <a:effectLst/>
                          <a:latin typeface="Arial" pitchFamily="34" charset="0"/>
                          <a:cs typeface="Arial" pitchFamily="34" charset="0"/>
                        </a:rPr>
                        <a:t> </a:t>
                      </a:r>
                      <a:r>
                        <a:rPr kumimoji="0" lang="en-US" sz="1100" b="0" i="1" u="none" strike="noStrike" cap="none" normalizeH="0" baseline="0" dirty="0" err="1" smtClean="0">
                          <a:ln>
                            <a:noFill/>
                          </a:ln>
                          <a:solidFill>
                            <a:srgbClr val="005993"/>
                          </a:solidFill>
                          <a:effectLst/>
                          <a:latin typeface="Arial" pitchFamily="34" charset="0"/>
                          <a:cs typeface="Arial" pitchFamily="34" charset="0"/>
                        </a:rPr>
                        <a:t>chuẩn</a:t>
                      </a:r>
                      <a:endParaRPr kumimoji="0" lang="en-US" sz="1100" b="0" i="1" u="none" strike="noStrike" cap="none" normalizeH="0" baseline="0" dirty="0" smtClean="0">
                        <a:ln>
                          <a:noFill/>
                        </a:ln>
                        <a:solidFill>
                          <a:srgbClr val="005993"/>
                        </a:solidFill>
                        <a:effectLst/>
                        <a:latin typeface="Arial" pitchFamily="34" charset="0"/>
                        <a:cs typeface="Arial" pitchFamily="34" charset="0"/>
                      </a:endParaRPr>
                    </a:p>
                  </a:txBody>
                  <a:tcPr marL="106022" marR="106022" marT="76561" marB="76561" anchor="ctr" horzOverflow="overflow">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778.118</a:t>
                      </a:r>
                      <a:endParaRPr lang="en-US" sz="1100" b="0" i="0" u="none" strike="noStrike" kern="120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algn="r" rtl="0" fontAlgn="ctr">
                        <a:lnSpc>
                          <a:spcPct val="110000"/>
                        </a:lnSpc>
                      </a:pPr>
                      <a:r>
                        <a:rPr lang="en-US" sz="1100" b="0" i="0" u="none" strike="noStrike" smtClean="0">
                          <a:solidFill>
                            <a:srgbClr val="005993"/>
                          </a:solidFill>
                          <a:latin typeface="Arial"/>
                        </a:rPr>
                        <a:t>98,41</a:t>
                      </a:r>
                      <a:endParaRPr lang="en-US" sz="1100" b="0" i="0" u="none" strike="noStrike" dirty="0">
                        <a:solidFill>
                          <a:srgbClr val="005993"/>
                        </a:solidFill>
                        <a:latin typeface="Arial"/>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749.271</a:t>
                      </a:r>
                      <a:endParaRPr lang="en-US" sz="1100" b="0" i="0" u="none" strike="noStrike" kern="120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algn="r" rtl="0" fontAlgn="ctr">
                        <a:lnSpc>
                          <a:spcPct val="110000"/>
                        </a:lnSpc>
                      </a:pPr>
                      <a:r>
                        <a:rPr lang="en-US" sz="1100" b="0" i="0" u="none" strike="noStrike" smtClean="0">
                          <a:solidFill>
                            <a:srgbClr val="005993"/>
                          </a:solidFill>
                          <a:latin typeface="Arial"/>
                        </a:rPr>
                        <a:t>98,18</a:t>
                      </a:r>
                      <a:endParaRPr lang="en-US" sz="1100" b="0" i="0" u="none" strike="noStrike" dirty="0">
                        <a:solidFill>
                          <a:srgbClr val="005993"/>
                        </a:solidFill>
                        <a:latin typeface="Arial"/>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717.960</a:t>
                      </a:r>
                      <a:endParaRPr lang="en-US" sz="1100" b="0" i="0" u="none" strike="noStrike" kern="120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algn="r" rtl="0" fontAlgn="ctr">
                        <a:lnSpc>
                          <a:spcPct val="110000"/>
                        </a:lnSpc>
                      </a:pPr>
                      <a:r>
                        <a:rPr lang="en-US" sz="1100" b="0" i="0" u="none" strike="noStrike" smtClean="0">
                          <a:solidFill>
                            <a:srgbClr val="005993"/>
                          </a:solidFill>
                          <a:latin typeface="Arial"/>
                        </a:rPr>
                        <a:t>98,34</a:t>
                      </a:r>
                      <a:endParaRPr lang="en-US" sz="1100" b="0" i="0" u="none" strike="noStrike" dirty="0">
                        <a:solidFill>
                          <a:srgbClr val="005993"/>
                        </a:solidFill>
                        <a:latin typeface="Arial"/>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680.669</a:t>
                      </a:r>
                      <a:endParaRPr lang="en-US" sz="1100" b="0" i="0" u="none" strike="noStrike" kern="120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algn="r" rtl="0" fontAlgn="ctr">
                        <a:lnSpc>
                          <a:spcPct val="110000"/>
                        </a:lnSpc>
                      </a:pPr>
                      <a:r>
                        <a:rPr lang="en-US" sz="1100" b="0" i="0" u="none" strike="noStrike" smtClean="0">
                          <a:solidFill>
                            <a:srgbClr val="005993"/>
                          </a:solidFill>
                          <a:latin typeface="Arial"/>
                        </a:rPr>
                        <a:t>97,55</a:t>
                      </a:r>
                      <a:endParaRPr lang="en-US" sz="1100" b="0" i="0" u="none" strike="noStrike" dirty="0">
                        <a:solidFill>
                          <a:srgbClr val="005993"/>
                        </a:solidFill>
                        <a:latin typeface="Arial"/>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649.686</a:t>
                      </a:r>
                      <a:endParaRPr lang="en-US" sz="1100" b="0" i="0" u="none" strike="noStrike" kern="120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algn="r" rtl="0" fontAlgn="ctr">
                        <a:lnSpc>
                          <a:spcPct val="110000"/>
                        </a:lnSpc>
                      </a:pPr>
                      <a:r>
                        <a:rPr lang="en-US" sz="1100" b="0" i="0" u="none" strike="noStrike" smtClean="0">
                          <a:solidFill>
                            <a:srgbClr val="005993"/>
                          </a:solidFill>
                          <a:latin typeface="Arial"/>
                        </a:rPr>
                        <a:t>98,14</a:t>
                      </a:r>
                      <a:endParaRPr lang="en-US" sz="1100" b="0" i="0" u="none" strike="noStrike" dirty="0">
                        <a:solidFill>
                          <a:srgbClr val="005993"/>
                        </a:solidFill>
                        <a:latin typeface="Arial"/>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r>
              <a:tr h="566712">
                <a:tc>
                  <a:txBody>
                    <a:bodyPr/>
                    <a:lstStyle/>
                    <a:p>
                      <a:pPr marL="0" marR="0" lvl="0" indent="0" algn="l"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cap="none" normalizeH="0" baseline="0" dirty="0" err="1" smtClean="0">
                          <a:ln>
                            <a:noFill/>
                          </a:ln>
                          <a:solidFill>
                            <a:srgbClr val="005993"/>
                          </a:solidFill>
                          <a:effectLst/>
                          <a:latin typeface="Arial" pitchFamily="34" charset="0"/>
                          <a:cs typeface="Arial" pitchFamily="34" charset="0"/>
                        </a:rPr>
                        <a:t>Nhóm</a:t>
                      </a:r>
                      <a:r>
                        <a:rPr kumimoji="0" lang="en-US" sz="1100" b="1" i="0" u="none" strike="noStrike" cap="none" normalizeH="0" baseline="0" dirty="0" smtClean="0">
                          <a:ln>
                            <a:noFill/>
                          </a:ln>
                          <a:solidFill>
                            <a:srgbClr val="005993"/>
                          </a:solidFill>
                          <a:effectLst/>
                          <a:latin typeface="Arial" pitchFamily="34" charset="0"/>
                          <a:cs typeface="Arial" pitchFamily="34" charset="0"/>
                        </a:rPr>
                        <a:t> 2</a:t>
                      </a:r>
                    </a:p>
                    <a:p>
                      <a:pPr marL="0" marR="0" lvl="0" indent="0" algn="l" defTabSz="1073150" rtl="0" eaLnBrk="1" fontAlgn="base" latinLnBrk="0" hangingPunct="1">
                        <a:lnSpc>
                          <a:spcPct val="110000"/>
                        </a:lnSpc>
                        <a:spcBef>
                          <a:spcPts val="0"/>
                        </a:spcBef>
                        <a:spcAft>
                          <a:spcPts val="0"/>
                        </a:spcAft>
                        <a:buClr>
                          <a:schemeClr val="accent1"/>
                        </a:buClr>
                        <a:buSzTx/>
                        <a:buFont typeface="Symbol" pitchFamily="18" charset="2"/>
                        <a:buNone/>
                        <a:tabLst/>
                      </a:pPr>
                      <a:r>
                        <a:rPr kumimoji="0" lang="en-US" sz="1100" b="0" i="1" u="none" strike="noStrike" cap="none" normalizeH="0" baseline="0" dirty="0" err="1" smtClean="0">
                          <a:ln>
                            <a:noFill/>
                          </a:ln>
                          <a:solidFill>
                            <a:srgbClr val="005993"/>
                          </a:solidFill>
                          <a:effectLst/>
                          <a:latin typeface="Arial" pitchFamily="34" charset="0"/>
                          <a:cs typeface="Arial" pitchFamily="34" charset="0"/>
                        </a:rPr>
                        <a:t>Nợ</a:t>
                      </a:r>
                      <a:r>
                        <a:rPr kumimoji="0" lang="en-US" sz="1100" b="0" i="1" u="none" strike="noStrike" cap="none" normalizeH="0" baseline="0" dirty="0" smtClean="0">
                          <a:ln>
                            <a:noFill/>
                          </a:ln>
                          <a:solidFill>
                            <a:srgbClr val="005993"/>
                          </a:solidFill>
                          <a:effectLst/>
                          <a:latin typeface="Arial" pitchFamily="34" charset="0"/>
                          <a:cs typeface="Arial" pitchFamily="34" charset="0"/>
                        </a:rPr>
                        <a:t> </a:t>
                      </a:r>
                      <a:r>
                        <a:rPr kumimoji="0" lang="en-US" sz="1100" b="0" i="1" u="none" strike="noStrike" cap="none" normalizeH="0" baseline="0" dirty="0" err="1" smtClean="0">
                          <a:ln>
                            <a:noFill/>
                          </a:ln>
                          <a:solidFill>
                            <a:srgbClr val="005993"/>
                          </a:solidFill>
                          <a:effectLst/>
                          <a:latin typeface="Arial" pitchFamily="34" charset="0"/>
                          <a:cs typeface="Arial" pitchFamily="34" charset="0"/>
                        </a:rPr>
                        <a:t>cần</a:t>
                      </a:r>
                      <a:r>
                        <a:rPr kumimoji="0" lang="en-US" sz="1100" b="0" i="1" u="none" strike="noStrike" cap="none" normalizeH="0" baseline="0" dirty="0" smtClean="0">
                          <a:ln>
                            <a:noFill/>
                          </a:ln>
                          <a:solidFill>
                            <a:srgbClr val="005993"/>
                          </a:solidFill>
                          <a:effectLst/>
                          <a:latin typeface="Arial" pitchFamily="34" charset="0"/>
                          <a:cs typeface="Arial" pitchFamily="34" charset="0"/>
                        </a:rPr>
                        <a:t> </a:t>
                      </a:r>
                      <a:r>
                        <a:rPr kumimoji="0" lang="en-US" sz="1100" b="0" i="1" u="none" strike="noStrike" cap="none" normalizeH="0" baseline="0" dirty="0" err="1" smtClean="0">
                          <a:ln>
                            <a:noFill/>
                          </a:ln>
                          <a:solidFill>
                            <a:srgbClr val="005993"/>
                          </a:solidFill>
                          <a:effectLst/>
                          <a:latin typeface="Arial" pitchFamily="34" charset="0"/>
                          <a:cs typeface="Arial" pitchFamily="34" charset="0"/>
                        </a:rPr>
                        <a:t>chú</a:t>
                      </a:r>
                      <a:r>
                        <a:rPr kumimoji="0" lang="en-US" sz="1100" b="0" i="1" u="none" strike="noStrike" cap="none" normalizeH="0" baseline="0" dirty="0" smtClean="0">
                          <a:ln>
                            <a:noFill/>
                          </a:ln>
                          <a:solidFill>
                            <a:srgbClr val="005993"/>
                          </a:solidFill>
                          <a:effectLst/>
                          <a:latin typeface="Arial" pitchFamily="34" charset="0"/>
                          <a:cs typeface="Arial" pitchFamily="34" charset="0"/>
                        </a:rPr>
                        <a:t> ý</a:t>
                      </a:r>
                    </a:p>
                  </a:txBody>
                  <a:tcPr marL="106022" marR="106022" marT="76561" marB="76561" anchor="ctr" horzOverflow="overflow">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3.611</a:t>
                      </a:r>
                      <a:endParaRPr lang="en-US" sz="1100" b="0" i="0" u="none" strike="noStrike" kern="120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algn="r" rtl="0" fontAlgn="ctr">
                        <a:lnSpc>
                          <a:spcPct val="110000"/>
                        </a:lnSpc>
                      </a:pPr>
                      <a:r>
                        <a:rPr lang="en-US" sz="1100" b="0" i="0" u="none" strike="noStrike" smtClean="0">
                          <a:solidFill>
                            <a:srgbClr val="005993"/>
                          </a:solidFill>
                          <a:latin typeface="Arial"/>
                        </a:rPr>
                        <a:t>0,46</a:t>
                      </a:r>
                      <a:endParaRPr lang="en-US" sz="1100" b="0" i="0" u="none" strike="noStrike" dirty="0">
                        <a:solidFill>
                          <a:srgbClr val="005993"/>
                        </a:solidFill>
                        <a:latin typeface="Arial"/>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4.678</a:t>
                      </a:r>
                      <a:endParaRPr lang="en-US" sz="1100" b="0" i="0" u="none" strike="noStrike" kern="120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algn="r" rtl="0" fontAlgn="ctr">
                        <a:lnSpc>
                          <a:spcPct val="110000"/>
                        </a:lnSpc>
                      </a:pPr>
                      <a:r>
                        <a:rPr lang="en-US" sz="1100" b="0" i="0" u="none" strike="noStrike" smtClean="0">
                          <a:solidFill>
                            <a:srgbClr val="005993"/>
                          </a:solidFill>
                          <a:latin typeface="Arial"/>
                        </a:rPr>
                        <a:t>0,61</a:t>
                      </a:r>
                      <a:endParaRPr lang="en-US" sz="1100" b="0" i="0" u="none" strike="noStrike" dirty="0">
                        <a:solidFill>
                          <a:srgbClr val="005993"/>
                        </a:solidFill>
                        <a:latin typeface="Arial"/>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3.570</a:t>
                      </a:r>
                      <a:endParaRPr lang="en-US" sz="1100" b="0" i="0" u="none" strike="noStrike" kern="120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algn="r" rtl="0" fontAlgn="ctr">
                        <a:lnSpc>
                          <a:spcPct val="110000"/>
                        </a:lnSpc>
                      </a:pPr>
                      <a:r>
                        <a:rPr lang="en-US" sz="1100" b="0" i="0" u="none" strike="noStrike" smtClean="0">
                          <a:solidFill>
                            <a:srgbClr val="005993"/>
                          </a:solidFill>
                          <a:latin typeface="Arial"/>
                        </a:rPr>
                        <a:t>0,49</a:t>
                      </a:r>
                      <a:endParaRPr lang="en-US" sz="1100" b="0" i="0" u="none" strike="noStrike" dirty="0">
                        <a:solidFill>
                          <a:srgbClr val="005993"/>
                        </a:solidFill>
                        <a:latin typeface="Arial"/>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9.157</a:t>
                      </a:r>
                      <a:endParaRPr lang="en-US" sz="1100" b="0" i="0" u="none" strike="noStrike" kern="120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algn="r" rtl="0" fontAlgn="ctr">
                        <a:lnSpc>
                          <a:spcPct val="110000"/>
                        </a:lnSpc>
                      </a:pPr>
                      <a:r>
                        <a:rPr lang="en-US" sz="1100" b="0" i="0" u="none" strike="noStrike" dirty="0" smtClean="0">
                          <a:solidFill>
                            <a:srgbClr val="005993"/>
                          </a:solidFill>
                          <a:latin typeface="Arial"/>
                        </a:rPr>
                        <a:t>1,31</a:t>
                      </a:r>
                      <a:endParaRPr lang="en-US" sz="1100" b="0" i="0" u="none" strike="noStrike" dirty="0">
                        <a:solidFill>
                          <a:srgbClr val="005993"/>
                        </a:solidFill>
                        <a:latin typeface="Arial"/>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5.559</a:t>
                      </a:r>
                      <a:endParaRPr lang="en-US" sz="1100" b="0" i="0" u="none" strike="noStrike" kern="120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algn="r" rtl="0" fontAlgn="ctr">
                        <a:lnSpc>
                          <a:spcPct val="110000"/>
                        </a:lnSpc>
                      </a:pPr>
                      <a:r>
                        <a:rPr lang="en-US" sz="1100" b="0" i="0" u="none" strike="noStrike" dirty="0" smtClean="0">
                          <a:solidFill>
                            <a:srgbClr val="005993"/>
                          </a:solidFill>
                          <a:latin typeface="Arial"/>
                        </a:rPr>
                        <a:t>0,84</a:t>
                      </a:r>
                      <a:endParaRPr lang="en-US" sz="1100" b="0" i="0" u="none" strike="noStrike" dirty="0">
                        <a:solidFill>
                          <a:srgbClr val="005993"/>
                        </a:solidFill>
                        <a:latin typeface="Arial"/>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r>
              <a:tr h="406109">
                <a:tc>
                  <a:txBody>
                    <a:bodyPr/>
                    <a:lstStyle/>
                    <a:p>
                      <a:pPr marL="0" marR="0" lvl="0" indent="0" algn="l"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0" u="none" strike="noStrike" cap="none" normalizeH="0" baseline="0" dirty="0" err="1" smtClean="0">
                          <a:ln>
                            <a:noFill/>
                          </a:ln>
                          <a:solidFill>
                            <a:srgbClr val="005993"/>
                          </a:solidFill>
                          <a:effectLst/>
                          <a:latin typeface="Arial" pitchFamily="34" charset="0"/>
                          <a:cs typeface="Arial" pitchFamily="34" charset="0"/>
                        </a:rPr>
                        <a:t>Nợ</a:t>
                      </a:r>
                      <a:r>
                        <a:rPr kumimoji="0" lang="en-US" sz="1100" b="1" i="0" u="none" strike="noStrike" cap="none" normalizeH="0" baseline="0" dirty="0" smtClean="0">
                          <a:ln>
                            <a:noFill/>
                          </a:ln>
                          <a:solidFill>
                            <a:srgbClr val="005993"/>
                          </a:solidFill>
                          <a:effectLst/>
                          <a:latin typeface="Arial" pitchFamily="34" charset="0"/>
                          <a:cs typeface="Arial" pitchFamily="34" charset="0"/>
                        </a:rPr>
                        <a:t> </a:t>
                      </a:r>
                      <a:r>
                        <a:rPr kumimoji="0" lang="en-US" sz="1100" b="1" i="0" u="none" strike="noStrike" cap="none" normalizeH="0" baseline="0" dirty="0" err="1" smtClean="0">
                          <a:ln>
                            <a:noFill/>
                          </a:ln>
                          <a:solidFill>
                            <a:srgbClr val="005993"/>
                          </a:solidFill>
                          <a:effectLst/>
                          <a:latin typeface="Arial" pitchFamily="34" charset="0"/>
                          <a:cs typeface="Arial" pitchFamily="34" charset="0"/>
                        </a:rPr>
                        <a:t>xấu</a:t>
                      </a:r>
                      <a:endParaRPr kumimoji="0" lang="en-US" sz="1100" b="1" i="0" u="none" strike="noStrike" cap="none" normalizeH="0" baseline="0" dirty="0" smtClean="0">
                        <a:ln>
                          <a:noFill/>
                        </a:ln>
                        <a:solidFill>
                          <a:srgbClr val="005993"/>
                        </a:solidFill>
                        <a:effectLst/>
                        <a:latin typeface="Arial" pitchFamily="34" charset="0"/>
                        <a:cs typeface="Arial" pitchFamily="34" charset="0"/>
                      </a:endParaRPr>
                    </a:p>
                  </a:txBody>
                  <a:tcPr marL="106022" marR="106022" marT="76561" marB="76561" anchor="ctr" horzOverflow="overflow">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8.959</a:t>
                      </a:r>
                      <a:endParaRPr lang="en-US" sz="1100" b="0" i="0" u="none" strike="noStrike" kern="120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1,13</a:t>
                      </a:r>
                      <a:endParaRPr lang="en-US" sz="1100" b="0" i="0" u="none" strike="noStrike" kern="1200" dirty="0">
                        <a:solidFill>
                          <a:srgbClr val="005993"/>
                        </a:solidFill>
                        <a:latin typeface="Arial"/>
                        <a:ea typeface="+mn-ea"/>
                        <a:cs typeface="+mn-cs"/>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9.214</a:t>
                      </a:r>
                      <a:endParaRPr lang="en-US" sz="1100" b="0" i="0" u="none" strike="noStrike" kern="120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1,21</a:t>
                      </a:r>
                      <a:endParaRPr lang="en-US" sz="1100" b="0" i="0" u="none" strike="noStrike" kern="1200" dirty="0">
                        <a:solidFill>
                          <a:srgbClr val="005993"/>
                        </a:solidFill>
                        <a:latin typeface="Arial"/>
                        <a:ea typeface="+mn-ea"/>
                        <a:cs typeface="+mn-cs"/>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8.520</a:t>
                      </a:r>
                      <a:endParaRPr lang="en-US" sz="1100" b="0" i="0" u="none" strike="noStrike" kern="120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1,17</a:t>
                      </a:r>
                      <a:endParaRPr lang="en-US" sz="1100" b="0" i="0" u="none" strike="noStrike" kern="1200" dirty="0">
                        <a:solidFill>
                          <a:srgbClr val="005993"/>
                        </a:solidFill>
                        <a:latin typeface="Arial"/>
                        <a:ea typeface="+mn-ea"/>
                        <a:cs typeface="+mn-cs"/>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7.917</a:t>
                      </a:r>
                      <a:endParaRPr lang="en-US" sz="1100" b="0" i="0" u="none" strike="noStrike" kern="120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marL="0" algn="r" defTabSz="914400" rtl="0" eaLnBrk="1" fontAlgn="ctr" latinLnBrk="0" hangingPunct="1">
                        <a:lnSpc>
                          <a:spcPct val="110000"/>
                        </a:lnSpc>
                      </a:pPr>
                      <a:r>
                        <a:rPr lang="en-US" sz="1100" b="0" i="0" u="none" strike="noStrike" kern="1200" dirty="0" smtClean="0">
                          <a:solidFill>
                            <a:srgbClr val="005993"/>
                          </a:solidFill>
                          <a:latin typeface="Arial"/>
                          <a:ea typeface="+mn-ea"/>
                          <a:cs typeface="+mn-cs"/>
                        </a:rPr>
                        <a:t>1,13</a:t>
                      </a:r>
                      <a:endParaRPr lang="en-US" sz="1100" b="0" i="0" u="none" strike="noStrike" kern="1200" dirty="0">
                        <a:solidFill>
                          <a:srgbClr val="005993"/>
                        </a:solidFill>
                        <a:latin typeface="Arial"/>
                        <a:ea typeface="+mn-ea"/>
                        <a:cs typeface="+mn-cs"/>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6.743</a:t>
                      </a:r>
                      <a:endParaRPr lang="en-US" sz="1100" b="0" i="0" u="none" strike="noStrike" kern="120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marL="0" algn="r" defTabSz="914400" rtl="0" eaLnBrk="1" fontAlgn="ctr" latinLnBrk="0" hangingPunct="1">
                        <a:lnSpc>
                          <a:spcPct val="110000"/>
                        </a:lnSpc>
                      </a:pPr>
                      <a:r>
                        <a:rPr lang="en-US" sz="1100" b="0" i="0" u="none" strike="noStrike" kern="1200" smtClean="0">
                          <a:solidFill>
                            <a:srgbClr val="005993"/>
                          </a:solidFill>
                          <a:latin typeface="Arial"/>
                          <a:ea typeface="+mn-ea"/>
                          <a:cs typeface="+mn-cs"/>
                        </a:rPr>
                        <a:t>1,02</a:t>
                      </a:r>
                      <a:endParaRPr lang="en-US" sz="1100" b="0" i="0" u="none" strike="noStrike" kern="1200" dirty="0">
                        <a:solidFill>
                          <a:srgbClr val="005993"/>
                        </a:solidFill>
                        <a:latin typeface="Arial"/>
                        <a:ea typeface="+mn-ea"/>
                        <a:cs typeface="+mn-cs"/>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r>
              <a:tr h="353275">
                <a:tc>
                  <a:txBody>
                    <a:bodyPr/>
                    <a:lstStyle/>
                    <a:p>
                      <a:pPr marL="0" marR="0" lvl="0" indent="0" algn="l" defTabSz="1073150" rtl="0" eaLnBrk="0" fontAlgn="base" latinLnBrk="0" hangingPunct="0">
                        <a:lnSpc>
                          <a:spcPct val="110000"/>
                        </a:lnSpc>
                        <a:spcBef>
                          <a:spcPts val="0"/>
                        </a:spcBef>
                        <a:spcAft>
                          <a:spcPts val="0"/>
                        </a:spcAft>
                        <a:buClr>
                          <a:schemeClr val="accent1"/>
                        </a:buClr>
                        <a:buSzTx/>
                        <a:buFont typeface="Symbol" pitchFamily="18" charset="2"/>
                        <a:buNone/>
                        <a:tabLst/>
                      </a:pPr>
                      <a:r>
                        <a:rPr kumimoji="0" lang="en-US" sz="1100" b="1" i="1" u="none" strike="noStrike" cap="none" normalizeH="0" baseline="0" smtClean="0">
                          <a:ln>
                            <a:noFill/>
                          </a:ln>
                          <a:solidFill>
                            <a:srgbClr val="005993"/>
                          </a:solidFill>
                          <a:effectLst/>
                          <a:latin typeface="Arial" pitchFamily="34" charset="0"/>
                          <a:cs typeface="Arial" pitchFamily="34" charset="0"/>
                        </a:rPr>
                        <a:t>Tổng</a:t>
                      </a:r>
                      <a:endParaRPr kumimoji="0" lang="en-US" sz="1100" b="1" i="1" u="none" strike="noStrike" cap="none" normalizeH="0" baseline="0" dirty="0" smtClean="0">
                        <a:ln>
                          <a:noFill/>
                        </a:ln>
                        <a:solidFill>
                          <a:srgbClr val="005993"/>
                        </a:solidFill>
                        <a:effectLst/>
                        <a:latin typeface="Arial" pitchFamily="34" charset="0"/>
                        <a:cs typeface="Arial" pitchFamily="34" charset="0"/>
                      </a:endParaRPr>
                    </a:p>
                  </a:txBody>
                  <a:tcPr marL="106022" marR="106022" marT="76561" marB="76561" anchor="ctr" horzOverflow="overflow">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1" i="1" u="none" strike="noStrike" kern="1200" smtClean="0">
                          <a:solidFill>
                            <a:srgbClr val="005993"/>
                          </a:solidFill>
                          <a:latin typeface="Arial"/>
                          <a:ea typeface="+mn-ea"/>
                          <a:cs typeface="+mn-cs"/>
                        </a:rPr>
                        <a:t>790.688</a:t>
                      </a:r>
                      <a:endParaRPr lang="en-US" sz="1100" b="1" i="1" u="none" strike="noStrike" kern="1200" dirty="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marL="0" algn="r" defTabSz="914400" rtl="0" eaLnBrk="1" fontAlgn="ctr" latinLnBrk="0" hangingPunct="1">
                        <a:lnSpc>
                          <a:spcPct val="110000"/>
                        </a:lnSpc>
                      </a:pPr>
                      <a:r>
                        <a:rPr lang="en-US" sz="1100" b="1" i="1" u="none" strike="noStrike" kern="1200" smtClean="0">
                          <a:solidFill>
                            <a:srgbClr val="005993"/>
                          </a:solidFill>
                          <a:latin typeface="Arial"/>
                          <a:ea typeface="+mn-ea"/>
                          <a:cs typeface="+mn-cs"/>
                        </a:rPr>
                        <a:t>100</a:t>
                      </a:r>
                      <a:endParaRPr lang="en-US" sz="1100" b="1" i="1" u="none" strike="noStrike" kern="1200">
                        <a:solidFill>
                          <a:srgbClr val="005993"/>
                        </a:solidFill>
                        <a:latin typeface="Arial"/>
                        <a:ea typeface="+mn-ea"/>
                        <a:cs typeface="+mn-cs"/>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1" i="1" u="none" strike="noStrike" kern="1200" smtClean="0">
                          <a:solidFill>
                            <a:srgbClr val="005993"/>
                          </a:solidFill>
                          <a:latin typeface="Arial"/>
                          <a:ea typeface="+mn-ea"/>
                          <a:cs typeface="+mn-cs"/>
                        </a:rPr>
                        <a:t>763.163</a:t>
                      </a:r>
                      <a:endParaRPr lang="en-US" sz="1100" b="1" i="1" u="none" strike="noStrike" kern="1200" dirty="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marL="0" algn="r" defTabSz="914400" rtl="0" eaLnBrk="1" fontAlgn="ctr" latinLnBrk="0" hangingPunct="1">
                        <a:lnSpc>
                          <a:spcPct val="110000"/>
                        </a:lnSpc>
                      </a:pPr>
                      <a:r>
                        <a:rPr lang="en-US" sz="1100" b="1" i="1" u="none" strike="noStrike" kern="1200" smtClean="0">
                          <a:solidFill>
                            <a:srgbClr val="005993"/>
                          </a:solidFill>
                          <a:latin typeface="Arial"/>
                          <a:ea typeface="+mn-ea"/>
                          <a:cs typeface="+mn-cs"/>
                        </a:rPr>
                        <a:t>100</a:t>
                      </a:r>
                      <a:endParaRPr lang="en-US" sz="1100" b="1" i="1" u="none" strike="noStrike" kern="1200">
                        <a:solidFill>
                          <a:srgbClr val="005993"/>
                        </a:solidFill>
                        <a:latin typeface="Arial"/>
                        <a:ea typeface="+mn-ea"/>
                        <a:cs typeface="+mn-cs"/>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1" i="1" u="none" strike="noStrike" kern="1200" smtClean="0">
                          <a:solidFill>
                            <a:srgbClr val="005993"/>
                          </a:solidFill>
                          <a:latin typeface="Arial"/>
                          <a:ea typeface="+mn-ea"/>
                          <a:cs typeface="+mn-cs"/>
                        </a:rPr>
                        <a:t>730.050</a:t>
                      </a:r>
                      <a:endParaRPr lang="en-US" sz="1100" b="1" i="1" u="none" strike="noStrike" kern="1200" dirty="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marL="0" algn="r" defTabSz="914400" rtl="0" eaLnBrk="1" fontAlgn="ctr" latinLnBrk="0" hangingPunct="1">
                        <a:lnSpc>
                          <a:spcPct val="110000"/>
                        </a:lnSpc>
                      </a:pPr>
                      <a:r>
                        <a:rPr lang="en-US" sz="1100" b="1" i="1" u="none" strike="noStrike" kern="1200" smtClean="0">
                          <a:solidFill>
                            <a:srgbClr val="005993"/>
                          </a:solidFill>
                          <a:latin typeface="Arial"/>
                          <a:ea typeface="+mn-ea"/>
                          <a:cs typeface="+mn-cs"/>
                        </a:rPr>
                        <a:t>100</a:t>
                      </a:r>
                      <a:endParaRPr lang="en-US" sz="1100" b="1" i="1" u="none" strike="noStrike" kern="1200">
                        <a:solidFill>
                          <a:srgbClr val="005993"/>
                        </a:solidFill>
                        <a:latin typeface="Arial"/>
                        <a:ea typeface="+mn-ea"/>
                        <a:cs typeface="+mn-cs"/>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1" i="1" u="none" strike="noStrike" kern="1200" dirty="0" smtClean="0">
                          <a:solidFill>
                            <a:srgbClr val="005993"/>
                          </a:solidFill>
                          <a:latin typeface="Arial"/>
                          <a:ea typeface="+mn-ea"/>
                          <a:cs typeface="+mn-cs"/>
                        </a:rPr>
                        <a:t>697.742</a:t>
                      </a:r>
                      <a:endParaRPr lang="en-US" sz="1100" b="1" i="1" u="none" strike="noStrike" kern="1200" dirty="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marL="0" algn="r" defTabSz="914400" rtl="0" eaLnBrk="1" fontAlgn="ctr" latinLnBrk="0" hangingPunct="1">
                        <a:lnSpc>
                          <a:spcPct val="110000"/>
                        </a:lnSpc>
                      </a:pPr>
                      <a:r>
                        <a:rPr lang="en-US" sz="1100" b="1" i="1" u="none" strike="noStrike" kern="1200" smtClean="0">
                          <a:solidFill>
                            <a:srgbClr val="005993"/>
                          </a:solidFill>
                          <a:latin typeface="Arial"/>
                          <a:ea typeface="+mn-ea"/>
                          <a:cs typeface="+mn-cs"/>
                        </a:rPr>
                        <a:t>100</a:t>
                      </a:r>
                      <a:endParaRPr lang="en-US" sz="1100" b="1" i="1" u="none" strike="noStrike" kern="1200">
                        <a:solidFill>
                          <a:srgbClr val="005993"/>
                        </a:solidFill>
                        <a:latin typeface="Arial"/>
                        <a:ea typeface="+mn-ea"/>
                        <a:cs typeface="+mn-cs"/>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c>
                  <a:txBody>
                    <a:bodyPr/>
                    <a:lstStyle/>
                    <a:p>
                      <a:pPr marL="0" algn="r" defTabSz="914400" rtl="0" eaLnBrk="1" fontAlgn="ctr" latinLnBrk="0" hangingPunct="1">
                        <a:lnSpc>
                          <a:spcPct val="110000"/>
                        </a:lnSpc>
                      </a:pPr>
                      <a:r>
                        <a:rPr lang="en-US" sz="1100" b="1" i="1" u="none" strike="noStrike" kern="1200" smtClean="0">
                          <a:solidFill>
                            <a:srgbClr val="005993"/>
                          </a:solidFill>
                          <a:latin typeface="Arial"/>
                          <a:ea typeface="+mn-ea"/>
                          <a:cs typeface="+mn-cs"/>
                        </a:rPr>
                        <a:t>661.988</a:t>
                      </a:r>
                      <a:endParaRPr lang="en-US" sz="1100" b="1" i="1" u="none" strike="noStrike" kern="1200">
                        <a:solidFill>
                          <a:srgbClr val="005993"/>
                        </a:solidFill>
                        <a:latin typeface="Arial"/>
                        <a:ea typeface="+mn-ea"/>
                        <a:cs typeface="+mn-cs"/>
                      </a:endParaRPr>
                    </a:p>
                  </a:txBody>
                  <a:tcPr marL="18000" marR="90000" marT="18000" marB="18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rgbClr val="C7EAFB"/>
                    </a:solidFill>
                  </a:tcPr>
                </a:tc>
                <a:tc>
                  <a:txBody>
                    <a:bodyPr/>
                    <a:lstStyle/>
                    <a:p>
                      <a:pPr marL="0" algn="r" defTabSz="914400" rtl="0" eaLnBrk="1" fontAlgn="ctr" latinLnBrk="0" hangingPunct="1">
                        <a:lnSpc>
                          <a:spcPct val="110000"/>
                        </a:lnSpc>
                      </a:pPr>
                      <a:r>
                        <a:rPr lang="en-US" sz="1100" b="1" i="1" u="none" strike="noStrike" kern="1200" smtClean="0">
                          <a:solidFill>
                            <a:srgbClr val="005993"/>
                          </a:solidFill>
                          <a:latin typeface="Arial"/>
                          <a:ea typeface="+mn-ea"/>
                          <a:cs typeface="+mn-cs"/>
                        </a:rPr>
                        <a:t>100</a:t>
                      </a:r>
                      <a:endParaRPr lang="en-US" sz="1100" b="1" i="1" u="none" strike="noStrike" kern="1200">
                        <a:solidFill>
                          <a:srgbClr val="005993"/>
                        </a:solidFill>
                        <a:latin typeface="Arial"/>
                        <a:ea typeface="+mn-ea"/>
                        <a:cs typeface="+mn-cs"/>
                      </a:endParaRPr>
                    </a:p>
                  </a:txBody>
                  <a:tcPr marL="18288" marT="18288" marB="18288"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a:noFill/>
                    </a:lnTlToBr>
                    <a:lnBlToTr>
                      <a:noFill/>
                    </a:lnBlToTr>
                    <a:solidFill>
                      <a:schemeClr val="bg1"/>
                    </a:solidFill>
                  </a:tcPr>
                </a:tc>
              </a:tr>
            </a:tbl>
          </a:graphicData>
        </a:graphic>
      </p:graphicFrame>
      <p:sp>
        <p:nvSpPr>
          <p:cNvPr id="2" name="Slide Number Placeholder 1"/>
          <p:cNvSpPr>
            <a:spLocks noGrp="1"/>
          </p:cNvSpPr>
          <p:nvPr>
            <p:ph type="sldNum" sz="quarter" idx="12"/>
          </p:nvPr>
        </p:nvSpPr>
        <p:spPr/>
        <p:txBody>
          <a:bodyPr/>
          <a:lstStyle/>
          <a:p>
            <a:fld id="{BE94E970-A0CC-E44D-82BC-3F4A6399B54F}" type="slidenum">
              <a:rPr lang="en-US" smtClean="0"/>
              <a:pPr/>
              <a:t>28</a:t>
            </a:fld>
            <a:endParaRPr lang="en-US"/>
          </a:p>
        </p:txBody>
      </p:sp>
    </p:spTree>
    <p:extLst>
      <p:ext uri="{BB962C8B-B14F-4D97-AF65-F5344CB8AC3E}">
        <p14:creationId xmlns:p14="http://schemas.microsoft.com/office/powerpoint/2010/main" val="25487265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49619"/>
            <a:ext cx="6537366" cy="477054"/>
          </a:xfrm>
          <a:prstGeom prst="rect">
            <a:avLst/>
          </a:prstGeom>
          <a:noFill/>
        </p:spPr>
        <p:txBody>
          <a:bodyPr wrap="square" rtlCol="0">
            <a:spAutoFit/>
          </a:bodyPr>
          <a:lstStyle/>
          <a:p>
            <a:r>
              <a:rPr lang="en-US" sz="2500" b="1" smtClean="0">
                <a:solidFill>
                  <a:srgbClr val="D71249"/>
                </a:solidFill>
                <a:latin typeface="Tahoma"/>
                <a:cs typeface="Tahoma"/>
              </a:rPr>
              <a:t>Quản lý tốt chất lượng tài sản</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grpSp>
        <p:nvGrpSpPr>
          <p:cNvPr id="2" name="Group 1"/>
          <p:cNvGrpSpPr/>
          <p:nvPr/>
        </p:nvGrpSpPr>
        <p:grpSpPr>
          <a:xfrm>
            <a:off x="532575" y="901417"/>
            <a:ext cx="8029534" cy="5340166"/>
            <a:chOff x="532575" y="901417"/>
            <a:chExt cx="7770099" cy="5340166"/>
          </a:xfrm>
        </p:grpSpPr>
        <p:grpSp>
          <p:nvGrpSpPr>
            <p:cNvPr id="5" name="Group 4"/>
            <p:cNvGrpSpPr/>
            <p:nvPr/>
          </p:nvGrpSpPr>
          <p:grpSpPr>
            <a:xfrm>
              <a:off x="2867132" y="1007751"/>
              <a:ext cx="5435459" cy="1173854"/>
              <a:chOff x="2335707" y="110672"/>
              <a:chExt cx="5435459" cy="1173854"/>
            </a:xfrm>
          </p:grpSpPr>
          <p:sp>
            <p:nvSpPr>
              <p:cNvPr id="28" name="Round Same Side Corner Rectangle 27"/>
              <p:cNvSpPr/>
              <p:nvPr/>
            </p:nvSpPr>
            <p:spPr>
              <a:xfrm rot="5400000">
                <a:off x="4466510" y="-2020131"/>
                <a:ext cx="1173854" cy="5435459"/>
              </a:xfrm>
              <a:prstGeom prst="round2SameRect">
                <a:avLst/>
              </a:prstGeom>
              <a:noFill/>
              <a:ln>
                <a:solidFill>
                  <a:srgbClr val="005993">
                    <a:alpha val="90000"/>
                  </a:srgb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9" name="Round Same Side Corner Rectangle 4"/>
              <p:cNvSpPr/>
              <p:nvPr/>
            </p:nvSpPr>
            <p:spPr>
              <a:xfrm>
                <a:off x="2488321" y="134420"/>
                <a:ext cx="5222601" cy="1113612"/>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ctr" anchorCtr="0">
                <a:noAutofit/>
              </a:bodyPr>
              <a:lstStyle/>
              <a:p>
                <a:pPr marL="114300" lvl="1" indent="-114300" algn="just" defTabSz="577850">
                  <a:lnSpc>
                    <a:spcPct val="90000"/>
                  </a:lnSpc>
                  <a:spcBef>
                    <a:spcPct val="0"/>
                  </a:spcBef>
                  <a:spcAft>
                    <a:spcPct val="15000"/>
                  </a:spcAft>
                  <a:buChar char="••"/>
                </a:pPr>
                <a:r>
                  <a:rPr lang="en-US" sz="1300" kern="1200" dirty="0" err="1" smtClean="0">
                    <a:solidFill>
                      <a:srgbClr val="00588F"/>
                    </a:solidFill>
                    <a:latin typeface="Arial" pitchFamily="34" charset="0"/>
                    <a:cs typeface="Arial" pitchFamily="34" charset="0"/>
                  </a:rPr>
                  <a:t>VietinBank</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có</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hệ</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thống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tín</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dụng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phù</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hợp</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cho</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phép</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theo</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dõi</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các</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giới</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hạn</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cho</a:t>
                </a:r>
                <a:r>
                  <a:rPr lang="en-US" sz="1300" kern="1200" dirty="0" smtClean="0">
                    <a:solidFill>
                      <a:srgbClr val="00588F"/>
                    </a:solidFill>
                    <a:latin typeface="Arial" pitchFamily="34" charset="0"/>
                    <a:cs typeface="Arial" pitchFamily="34" charset="0"/>
                  </a:rPr>
                  <a:t> </a:t>
                </a:r>
                <a:r>
                  <a:rPr lang="en-US" sz="1300" kern="1200" err="1" smtClean="0">
                    <a:solidFill>
                      <a:srgbClr val="00588F"/>
                    </a:solidFill>
                    <a:latin typeface="Arial" pitchFamily="34" charset="0"/>
                    <a:cs typeface="Arial" pitchFamily="34" charset="0"/>
                  </a:rPr>
                  <a:t>vay</a:t>
                </a:r>
                <a:r>
                  <a:rPr lang="en-US" sz="1300" kern="1200" smtClean="0">
                    <a:solidFill>
                      <a:srgbClr val="00588F"/>
                    </a:solidFill>
                    <a:latin typeface="Arial" pitchFamily="34" charset="0"/>
                    <a:cs typeface="Arial" pitchFamily="34" charset="0"/>
                  </a:rPr>
                  <a:t> và </a:t>
                </a:r>
                <a:r>
                  <a:rPr lang="en-US" sz="1300" kern="1200" dirty="0" err="1" smtClean="0">
                    <a:solidFill>
                      <a:srgbClr val="00588F"/>
                    </a:solidFill>
                    <a:latin typeface="Arial" pitchFamily="34" charset="0"/>
                    <a:cs typeface="Arial" pitchFamily="34" charset="0"/>
                  </a:rPr>
                  <a:t>khẩu</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vị</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rủi</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ro</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tín</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dụng</a:t>
                </a:r>
                <a:r>
                  <a:rPr lang="en-US" sz="1300" kern="1200" dirty="0" smtClean="0">
                    <a:solidFill>
                      <a:srgbClr val="00588F"/>
                    </a:solidFill>
                    <a:latin typeface="Arial" pitchFamily="34" charset="0"/>
                    <a:cs typeface="Arial" pitchFamily="34" charset="0"/>
                  </a:rPr>
                  <a:t>.</a:t>
                </a:r>
                <a:endParaRPr lang="en-US" sz="1300" kern="1200" dirty="0">
                  <a:solidFill>
                    <a:srgbClr val="00588F"/>
                  </a:solidFill>
                  <a:latin typeface="Arial" pitchFamily="34" charset="0"/>
                  <a:cs typeface="Arial" pitchFamily="34" charset="0"/>
                </a:endParaRPr>
              </a:p>
              <a:p>
                <a:pPr marL="114300" lvl="1" indent="-114300" algn="just" defTabSz="577850">
                  <a:lnSpc>
                    <a:spcPct val="90000"/>
                  </a:lnSpc>
                  <a:spcBef>
                    <a:spcPct val="0"/>
                  </a:spcBef>
                  <a:spcAft>
                    <a:spcPct val="15000"/>
                  </a:spcAft>
                  <a:buChar char="••"/>
                </a:pPr>
                <a:r>
                  <a:rPr lang="en-US" sz="1300" kern="1200" dirty="0" err="1" smtClean="0">
                    <a:solidFill>
                      <a:srgbClr val="00588F"/>
                    </a:solidFill>
                    <a:latin typeface="Arial" pitchFamily="34" charset="0"/>
                    <a:cs typeface="Arial" pitchFamily="34" charset="0"/>
                  </a:rPr>
                  <a:t>Hệ</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thống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tín</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dụng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này</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của</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ngân</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hàng</a:t>
                </a:r>
                <a:r>
                  <a:rPr lang="en-US" sz="1300" kern="1200" dirty="0" smtClean="0">
                    <a:solidFill>
                      <a:srgbClr val="00588F"/>
                    </a:solidFill>
                    <a:latin typeface="Arial" pitchFamily="34" charset="0"/>
                    <a:cs typeface="Arial" pitchFamily="34" charset="0"/>
                  </a:rPr>
                  <a:t> </a:t>
                </a:r>
                <a:r>
                  <a:rPr lang="en-US" sz="1300" kern="1200" err="1" smtClean="0">
                    <a:solidFill>
                      <a:srgbClr val="00588F"/>
                    </a:solidFill>
                    <a:latin typeface="Arial" pitchFamily="34" charset="0"/>
                    <a:cs typeface="Arial" pitchFamily="34" charset="0"/>
                  </a:rPr>
                  <a:t>được</a:t>
                </a:r>
                <a:r>
                  <a:rPr lang="en-US" sz="1300" kern="1200" smtClean="0">
                    <a:solidFill>
                      <a:srgbClr val="00588F"/>
                    </a:solidFill>
                    <a:latin typeface="Arial" pitchFamily="34" charset="0"/>
                    <a:cs typeface="Arial" pitchFamily="34" charset="0"/>
                  </a:rPr>
                  <a:t> truyền thông sâu rộng với phân cấp thẩm quyền và </a:t>
                </a:r>
                <a:r>
                  <a:rPr lang="en-US" sz="1300" kern="1200" dirty="0" err="1" smtClean="0">
                    <a:solidFill>
                      <a:srgbClr val="00588F"/>
                    </a:solidFill>
                    <a:latin typeface="Arial" pitchFamily="34" charset="0"/>
                    <a:cs typeface="Arial" pitchFamily="34" charset="0"/>
                  </a:rPr>
                  <a:t>các</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kênh</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báo</a:t>
                </a:r>
                <a:r>
                  <a:rPr lang="en-US" sz="1300" kern="1200" dirty="0" smtClean="0">
                    <a:solidFill>
                      <a:srgbClr val="00588F"/>
                    </a:solidFill>
                    <a:latin typeface="Arial" pitchFamily="34" charset="0"/>
                    <a:cs typeface="Arial" pitchFamily="34" charset="0"/>
                  </a:rPr>
                  <a:t> </a:t>
                </a:r>
                <a:r>
                  <a:rPr lang="en-US" sz="1300" kern="1200" err="1" smtClean="0">
                    <a:solidFill>
                      <a:srgbClr val="00588F"/>
                    </a:solidFill>
                    <a:latin typeface="Arial" pitchFamily="34" charset="0"/>
                    <a:cs typeface="Arial" pitchFamily="34" charset="0"/>
                  </a:rPr>
                  <a:t>cáo</a:t>
                </a:r>
                <a:r>
                  <a:rPr lang="en-US" sz="1300" kern="1200" smtClean="0">
                    <a:solidFill>
                      <a:srgbClr val="00588F"/>
                    </a:solidFill>
                    <a:latin typeface="Arial" pitchFamily="34" charset="0"/>
                    <a:cs typeface="Arial" pitchFamily="34" charset="0"/>
                  </a:rPr>
                  <a:t> rõ ràng.</a:t>
                </a:r>
                <a:endParaRPr lang="en-US" sz="1300" kern="1200" dirty="0">
                  <a:solidFill>
                    <a:srgbClr val="00588F"/>
                  </a:solidFill>
                  <a:latin typeface="Arial" pitchFamily="34" charset="0"/>
                  <a:cs typeface="Arial" pitchFamily="34" charset="0"/>
                </a:endParaRPr>
              </a:p>
            </p:txBody>
          </p:sp>
        </p:grpSp>
        <p:grpSp>
          <p:nvGrpSpPr>
            <p:cNvPr id="7" name="Group 6"/>
            <p:cNvGrpSpPr/>
            <p:nvPr/>
          </p:nvGrpSpPr>
          <p:grpSpPr>
            <a:xfrm>
              <a:off x="532575" y="901417"/>
              <a:ext cx="2487171" cy="1373775"/>
              <a:chOff x="1150" y="4338"/>
              <a:chExt cx="2487171" cy="1373775"/>
            </a:xfrm>
          </p:grpSpPr>
          <p:sp>
            <p:nvSpPr>
              <p:cNvPr id="26" name="Rounded Rectangle 25"/>
              <p:cNvSpPr/>
              <p:nvPr/>
            </p:nvSpPr>
            <p:spPr>
              <a:xfrm>
                <a:off x="1150" y="4338"/>
                <a:ext cx="2487171" cy="1373775"/>
              </a:xfrm>
              <a:prstGeom prst="roundRect">
                <a:avLst/>
              </a:prstGeom>
              <a:solidFill>
                <a:srgbClr val="005993"/>
              </a:solidFill>
              <a:ln>
                <a:solidFill>
                  <a:srgbClr val="005993"/>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7" name="Rounded Rectangle 6"/>
              <p:cNvSpPr/>
              <p:nvPr/>
            </p:nvSpPr>
            <p:spPr>
              <a:xfrm>
                <a:off x="68212" y="71400"/>
                <a:ext cx="2353047" cy="1239651"/>
              </a:xfrm>
              <a:prstGeom prst="rect">
                <a:avLst/>
              </a:prstGeom>
              <a:ln>
                <a:solidFill>
                  <a:srgbClr val="00588F"/>
                </a:solidFill>
              </a:ln>
            </p:spPr>
            <p:style>
              <a:lnRef idx="0">
                <a:scrgbClr r="0" g="0" b="0"/>
              </a:lnRef>
              <a:fillRef idx="0">
                <a:scrgbClr r="0" g="0" b="0"/>
              </a:fillRef>
              <a:effectRef idx="0">
                <a:scrgbClr r="0" g="0" b="0"/>
              </a:effectRef>
              <a:fontRef idx="minor">
                <a:schemeClr val="lt1"/>
              </a:fontRef>
            </p:style>
            <p:txBody>
              <a:bodyPr spcFirstLastPara="0" vert="horz" wrap="square" lIns="49530" tIns="24765" rIns="49530" bIns="24765" numCol="1" spcCol="1270" anchor="ctr" anchorCtr="0">
                <a:noAutofit/>
              </a:bodyPr>
              <a:lstStyle/>
              <a:p>
                <a:pPr lvl="0" algn="ctr" defTabSz="577850">
                  <a:lnSpc>
                    <a:spcPct val="120000"/>
                  </a:lnSpc>
                  <a:spcBef>
                    <a:spcPct val="0"/>
                  </a:spcBef>
                  <a:spcAft>
                    <a:spcPct val="35000"/>
                  </a:spcAft>
                </a:pPr>
                <a:r>
                  <a:rPr lang="en-US" sz="1300" b="1" kern="1200" dirty="0" err="1" smtClean="0">
                    <a:solidFill>
                      <a:schemeClr val="bg1"/>
                    </a:solidFill>
                    <a:latin typeface="Arial" pitchFamily="34" charset="0"/>
                    <a:cs typeface="Arial" pitchFamily="34" charset="0"/>
                  </a:rPr>
                  <a:t>Hệ</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thống</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tín</a:t>
                </a:r>
                <a:r>
                  <a:rPr lang="en-US" sz="1300" b="1" kern="1200" dirty="0" smtClean="0">
                    <a:solidFill>
                      <a:schemeClr val="bg1"/>
                    </a:solidFill>
                    <a:latin typeface="Arial" pitchFamily="34" charset="0"/>
                    <a:cs typeface="Arial" pitchFamily="34" charset="0"/>
                  </a:rPr>
                  <a:t> </a:t>
                </a:r>
                <a:r>
                  <a:rPr lang="en-US" sz="1300" b="1" kern="1200" err="1" smtClean="0">
                    <a:solidFill>
                      <a:schemeClr val="bg1"/>
                    </a:solidFill>
                    <a:latin typeface="Arial" pitchFamily="34" charset="0"/>
                    <a:cs typeface="Arial" pitchFamily="34" charset="0"/>
                  </a:rPr>
                  <a:t>dụng</a:t>
                </a:r>
                <a:r>
                  <a:rPr lang="en-US" sz="1300" b="1" kern="1200" smtClean="0">
                    <a:solidFill>
                      <a:schemeClr val="bg1"/>
                    </a:solidFill>
                    <a:latin typeface="Arial" pitchFamily="34" charset="0"/>
                    <a:cs typeface="Arial" pitchFamily="34" charset="0"/>
                  </a:rPr>
                  <a:t> phù </a:t>
                </a:r>
                <a:r>
                  <a:rPr lang="en-US" sz="1300" b="1" kern="1200" dirty="0" err="1" smtClean="0">
                    <a:solidFill>
                      <a:schemeClr val="bg1"/>
                    </a:solidFill>
                    <a:latin typeface="Arial" pitchFamily="34" charset="0"/>
                    <a:cs typeface="Arial" pitchFamily="34" charset="0"/>
                  </a:rPr>
                  <a:t>hợp</a:t>
                </a:r>
                <a:endParaRPr lang="en-US" sz="1300" kern="1200" dirty="0">
                  <a:solidFill>
                    <a:schemeClr val="bg1"/>
                  </a:solidFill>
                  <a:latin typeface="Arial" pitchFamily="34" charset="0"/>
                  <a:cs typeface="Arial" pitchFamily="34" charset="0"/>
                </a:endParaRPr>
              </a:p>
            </p:txBody>
          </p:sp>
        </p:grpSp>
        <p:grpSp>
          <p:nvGrpSpPr>
            <p:cNvPr id="8" name="Group 7"/>
            <p:cNvGrpSpPr/>
            <p:nvPr/>
          </p:nvGrpSpPr>
          <p:grpSpPr>
            <a:xfrm>
              <a:off x="3017355" y="2481260"/>
              <a:ext cx="5285319" cy="1099020"/>
              <a:chOff x="2485930" y="1584181"/>
              <a:chExt cx="5285319" cy="1099020"/>
            </a:xfrm>
          </p:grpSpPr>
          <p:sp>
            <p:nvSpPr>
              <p:cNvPr id="24" name="Round Same Side Corner Rectangle 23"/>
              <p:cNvSpPr/>
              <p:nvPr/>
            </p:nvSpPr>
            <p:spPr>
              <a:xfrm rot="5400000">
                <a:off x="4579080" y="-508969"/>
                <a:ext cx="1099020" cy="5285319"/>
              </a:xfrm>
              <a:prstGeom prst="round2SameRect">
                <a:avLst/>
              </a:prstGeom>
              <a:noFill/>
              <a:ln>
                <a:solidFill>
                  <a:srgbClr val="005993">
                    <a:alpha val="90000"/>
                  </a:srgb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5" name="Round Same Side Corner Rectangle 8"/>
              <p:cNvSpPr/>
              <p:nvPr/>
            </p:nvSpPr>
            <p:spPr>
              <a:xfrm>
                <a:off x="2485931" y="1637830"/>
                <a:ext cx="5231669" cy="99172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ctr" anchorCtr="0">
                <a:noAutofit/>
              </a:bodyPr>
              <a:lstStyle/>
              <a:p>
                <a:pPr marL="114300" lvl="1" indent="-114300" algn="just" defTabSz="577850">
                  <a:lnSpc>
                    <a:spcPct val="90000"/>
                  </a:lnSpc>
                  <a:spcBef>
                    <a:spcPct val="0"/>
                  </a:spcBef>
                  <a:spcAft>
                    <a:spcPct val="15000"/>
                  </a:spcAft>
                  <a:buChar char="••"/>
                </a:pPr>
                <a:r>
                  <a:rPr lang="en-US" sz="1300" kern="1200" dirty="0" err="1" smtClean="0">
                    <a:solidFill>
                      <a:srgbClr val="00588F"/>
                    </a:solidFill>
                    <a:latin typeface="Arial" pitchFamily="34" charset="0"/>
                    <a:cs typeface="Arial" pitchFamily="34" charset="0"/>
                  </a:rPr>
                  <a:t>Các</a:t>
                </a:r>
                <a:r>
                  <a:rPr lang="en-US" sz="1300" kern="1200" dirty="0" smtClean="0">
                    <a:solidFill>
                      <a:srgbClr val="00588F"/>
                    </a:solidFill>
                    <a:latin typeface="Arial" pitchFamily="34" charset="0"/>
                    <a:cs typeface="Arial" pitchFamily="34" charset="0"/>
                  </a:rPr>
                  <a:t> </a:t>
                </a:r>
                <a:r>
                  <a:rPr lang="en-US" sz="1300" kern="1200" err="1" smtClean="0">
                    <a:solidFill>
                      <a:srgbClr val="00588F"/>
                    </a:solidFill>
                    <a:latin typeface="Arial" pitchFamily="34" charset="0"/>
                    <a:cs typeface="Arial" pitchFamily="34" charset="0"/>
                  </a:rPr>
                  <a:t>khoản</a:t>
                </a:r>
                <a:r>
                  <a:rPr lang="en-US" sz="1300" kern="1200" smtClean="0">
                    <a:solidFill>
                      <a:srgbClr val="00588F"/>
                    </a:solidFill>
                    <a:latin typeface="Arial" pitchFamily="34" charset="0"/>
                    <a:cs typeface="Arial" pitchFamily="34" charset="0"/>
                  </a:rPr>
                  <a:t> tín dụng được </a:t>
                </a:r>
                <a:r>
                  <a:rPr lang="en-US" sz="1300" kern="1200" err="1" smtClean="0">
                    <a:solidFill>
                      <a:srgbClr val="00588F"/>
                    </a:solidFill>
                    <a:latin typeface="Arial" pitchFamily="34" charset="0"/>
                    <a:cs typeface="Arial" pitchFamily="34" charset="0"/>
                  </a:rPr>
                  <a:t>phân</a:t>
                </a:r>
                <a:r>
                  <a:rPr lang="en-US" sz="1300" kern="1200" smtClean="0">
                    <a:solidFill>
                      <a:srgbClr val="00588F"/>
                    </a:solidFill>
                    <a:latin typeface="Arial" pitchFamily="34" charset="0"/>
                    <a:cs typeface="Arial" pitchFamily="34" charset="0"/>
                  </a:rPr>
                  <a:t> bổ phù hợp theo chủ </a:t>
                </a:r>
                <a:r>
                  <a:rPr lang="en-US" sz="1300" kern="1200" dirty="0" err="1" smtClean="0">
                    <a:solidFill>
                      <a:srgbClr val="00588F"/>
                    </a:solidFill>
                    <a:latin typeface="Arial" pitchFamily="34" charset="0"/>
                    <a:cs typeface="Arial" pitchFamily="34" charset="0"/>
                  </a:rPr>
                  <a:t>thể</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kinh</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tế</a:t>
                </a:r>
                <a:r>
                  <a:rPr lang="en-US" sz="1300" kern="1200" dirty="0" smtClean="0">
                    <a:solidFill>
                      <a:srgbClr val="00588F"/>
                    </a:solidFill>
                    <a:latin typeface="Arial" pitchFamily="34" charset="0"/>
                    <a:cs typeface="Arial" pitchFamily="34" charset="0"/>
                  </a:rPr>
                  <a:t> và </a:t>
                </a:r>
                <a:r>
                  <a:rPr lang="en-US" sz="1300" kern="1200" dirty="0" err="1" smtClean="0">
                    <a:solidFill>
                      <a:srgbClr val="00588F"/>
                    </a:solidFill>
                    <a:latin typeface="Arial" pitchFamily="34" charset="0"/>
                    <a:cs typeface="Arial" pitchFamily="34" charset="0"/>
                  </a:rPr>
                  <a:t>ngành</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nghề</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kinh</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tế</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đảm</a:t>
                </a:r>
                <a:r>
                  <a:rPr lang="en-US" sz="1300" kern="1200" dirty="0" smtClean="0">
                    <a:solidFill>
                      <a:srgbClr val="00588F"/>
                    </a:solidFill>
                    <a:latin typeface="Arial" pitchFamily="34" charset="0"/>
                    <a:cs typeface="Arial" pitchFamily="34" charset="0"/>
                  </a:rPr>
                  <a:t> </a:t>
                </a:r>
                <a:r>
                  <a:rPr lang="en-US" sz="1300" kern="1200" err="1" smtClean="0">
                    <a:solidFill>
                      <a:srgbClr val="00588F"/>
                    </a:solidFill>
                    <a:latin typeface="Arial" pitchFamily="34" charset="0"/>
                    <a:cs typeface="Arial" pitchFamily="34" charset="0"/>
                  </a:rPr>
                  <a:t>bảo</a:t>
                </a:r>
                <a:r>
                  <a:rPr lang="en-US" sz="1300" kern="1200" smtClean="0">
                    <a:solidFill>
                      <a:srgbClr val="00588F"/>
                    </a:solidFill>
                    <a:latin typeface="Arial" pitchFamily="34" charset="0"/>
                    <a:cs typeface="Arial" pitchFamily="34" charset="0"/>
                  </a:rPr>
                  <a:t> </a:t>
                </a:r>
                <a:r>
                  <a:rPr lang="en-US" sz="1300" smtClean="0">
                    <a:solidFill>
                      <a:srgbClr val="00588F"/>
                    </a:solidFill>
                    <a:latin typeface="Arial" pitchFamily="34" charset="0"/>
                    <a:cs typeface="Arial" pitchFamily="34" charset="0"/>
                  </a:rPr>
                  <a:t>đa dạng hóa danh mục tín dụng, giảm thiểu rủi ro tập trung</a:t>
                </a:r>
                <a:r>
                  <a:rPr lang="en-US" sz="1300" kern="1200" smtClean="0">
                    <a:solidFill>
                      <a:srgbClr val="00588F"/>
                    </a:solidFill>
                    <a:latin typeface="Arial" pitchFamily="34" charset="0"/>
                    <a:cs typeface="Arial" pitchFamily="34" charset="0"/>
                  </a:rPr>
                  <a:t>.</a:t>
                </a:r>
                <a:endParaRPr lang="en-US" sz="1300" kern="1200" dirty="0">
                  <a:solidFill>
                    <a:srgbClr val="00588F"/>
                  </a:solidFill>
                  <a:latin typeface="Arial" pitchFamily="34" charset="0"/>
                  <a:cs typeface="Arial" pitchFamily="34" charset="0"/>
                </a:endParaRPr>
              </a:p>
              <a:p>
                <a:pPr marL="114300" lvl="1" indent="-114300" algn="just" defTabSz="577850">
                  <a:lnSpc>
                    <a:spcPct val="90000"/>
                  </a:lnSpc>
                  <a:spcBef>
                    <a:spcPct val="0"/>
                  </a:spcBef>
                  <a:spcAft>
                    <a:spcPct val="15000"/>
                  </a:spcAft>
                  <a:buChar char="••"/>
                </a:pPr>
                <a:r>
                  <a:rPr lang="en-US" sz="1300" kern="1200" dirty="0" err="1" smtClean="0">
                    <a:solidFill>
                      <a:srgbClr val="00588F"/>
                    </a:solidFill>
                    <a:latin typeface="Arial" pitchFamily="34" charset="0"/>
                    <a:cs typeface="Arial" pitchFamily="34" charset="0"/>
                  </a:rPr>
                  <a:t>Chính</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sách</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tín</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dụng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thiết</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lập</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hạn</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mức</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chặt</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chẽ</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đối</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với</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từng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đối</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tượng</a:t>
                </a:r>
                <a:r>
                  <a:rPr lang="en-US" sz="1300" kern="1200" dirty="0" smtClean="0">
                    <a:solidFill>
                      <a:srgbClr val="00588F"/>
                    </a:solidFill>
                    <a:latin typeface="Arial" pitchFamily="34" charset="0"/>
                    <a:cs typeface="Arial" pitchFamily="34" charset="0"/>
                  </a:rPr>
                  <a:t>.</a:t>
                </a:r>
                <a:endParaRPr lang="en-US" sz="1300" kern="1200" dirty="0">
                  <a:solidFill>
                    <a:srgbClr val="00588F"/>
                  </a:solidFill>
                  <a:latin typeface="Arial" pitchFamily="34" charset="0"/>
                  <a:cs typeface="Arial" pitchFamily="34" charset="0"/>
                </a:endParaRPr>
              </a:p>
            </p:txBody>
          </p:sp>
        </p:grpSp>
        <p:grpSp>
          <p:nvGrpSpPr>
            <p:cNvPr id="9" name="Group 8"/>
            <p:cNvGrpSpPr/>
            <p:nvPr/>
          </p:nvGrpSpPr>
          <p:grpSpPr>
            <a:xfrm>
              <a:off x="532575" y="2343881"/>
              <a:ext cx="2484780" cy="1373775"/>
              <a:chOff x="1150" y="1446802"/>
              <a:chExt cx="2484780" cy="1373775"/>
            </a:xfrm>
          </p:grpSpPr>
          <p:sp>
            <p:nvSpPr>
              <p:cNvPr id="22" name="Rounded Rectangle 21"/>
              <p:cNvSpPr/>
              <p:nvPr/>
            </p:nvSpPr>
            <p:spPr>
              <a:xfrm>
                <a:off x="1150" y="1446802"/>
                <a:ext cx="2484780" cy="1373775"/>
              </a:xfrm>
              <a:prstGeom prst="roundRect">
                <a:avLst/>
              </a:prstGeom>
              <a:solidFill>
                <a:srgbClr val="005993"/>
              </a:solidFill>
              <a:ln>
                <a:solidFill>
                  <a:srgbClr val="005993"/>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3" name="Rounded Rectangle 10"/>
              <p:cNvSpPr/>
              <p:nvPr/>
            </p:nvSpPr>
            <p:spPr>
              <a:xfrm>
                <a:off x="68212" y="1513864"/>
                <a:ext cx="2350656" cy="12396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24765" rIns="49530" bIns="24765" numCol="1" spcCol="1270" anchor="ctr" anchorCtr="0">
                <a:noAutofit/>
              </a:bodyPr>
              <a:lstStyle/>
              <a:p>
                <a:pPr lvl="0" algn="ctr" defTabSz="577850">
                  <a:lnSpc>
                    <a:spcPct val="120000"/>
                  </a:lnSpc>
                  <a:spcBef>
                    <a:spcPct val="0"/>
                  </a:spcBef>
                  <a:spcAft>
                    <a:spcPct val="35000"/>
                  </a:spcAft>
                </a:pPr>
                <a:r>
                  <a:rPr lang="en-US" sz="1300" b="1" kern="1200" dirty="0" err="1" smtClean="0">
                    <a:solidFill>
                      <a:schemeClr val="bg1"/>
                    </a:solidFill>
                    <a:latin typeface="Arial" pitchFamily="34" charset="0"/>
                    <a:cs typeface="Arial" pitchFamily="34" charset="0"/>
                  </a:rPr>
                  <a:t>Thiết</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lập</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hạn</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mức</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tín</a:t>
                </a:r>
                <a:r>
                  <a:rPr lang="en-US" sz="1300" b="1" kern="1200" dirty="0" smtClean="0">
                    <a:solidFill>
                      <a:schemeClr val="bg1"/>
                    </a:solidFill>
                    <a:latin typeface="Arial" pitchFamily="34" charset="0"/>
                    <a:cs typeface="Arial" pitchFamily="34" charset="0"/>
                  </a:rPr>
                  <a:t> </a:t>
                </a:r>
                <a:r>
                  <a:rPr lang="en-US" sz="1300" b="1" kern="1200" err="1" smtClean="0">
                    <a:solidFill>
                      <a:schemeClr val="bg1"/>
                    </a:solidFill>
                    <a:latin typeface="Arial" pitchFamily="34" charset="0"/>
                    <a:cs typeface="Arial" pitchFamily="34" charset="0"/>
                  </a:rPr>
                  <a:t>dụng</a:t>
                </a:r>
                <a:r>
                  <a:rPr lang="en-US" sz="1300" b="1" kern="1200" smtClean="0">
                    <a:solidFill>
                      <a:schemeClr val="bg1"/>
                    </a:solidFill>
                    <a:latin typeface="Arial" pitchFamily="34" charset="0"/>
                    <a:cs typeface="Arial" pitchFamily="34" charset="0"/>
                  </a:rPr>
                  <a:t> cho khách hàng, nhóm khách hàng, lĩnh vực</a:t>
                </a:r>
                <a:endParaRPr lang="en-US" sz="1300" kern="1200" dirty="0">
                  <a:solidFill>
                    <a:schemeClr val="bg1"/>
                  </a:solidFill>
                  <a:latin typeface="Arial" pitchFamily="34" charset="0"/>
                  <a:cs typeface="Arial" pitchFamily="34" charset="0"/>
                </a:endParaRPr>
              </a:p>
            </p:txBody>
          </p:sp>
        </p:grpSp>
        <p:grpSp>
          <p:nvGrpSpPr>
            <p:cNvPr id="10" name="Group 9"/>
            <p:cNvGrpSpPr/>
            <p:nvPr/>
          </p:nvGrpSpPr>
          <p:grpSpPr>
            <a:xfrm>
              <a:off x="2950256" y="3865908"/>
              <a:ext cx="5352300" cy="1214648"/>
              <a:chOff x="2418831" y="2968829"/>
              <a:chExt cx="5352300" cy="1214648"/>
            </a:xfrm>
          </p:grpSpPr>
          <p:sp>
            <p:nvSpPr>
              <p:cNvPr id="20" name="Round Same Side Corner Rectangle 19"/>
              <p:cNvSpPr/>
              <p:nvPr/>
            </p:nvSpPr>
            <p:spPr>
              <a:xfrm rot="5400000">
                <a:off x="4487657" y="900003"/>
                <a:ext cx="1214648" cy="5352300"/>
              </a:xfrm>
              <a:prstGeom prst="round2SameRect">
                <a:avLst/>
              </a:prstGeom>
              <a:noFill/>
              <a:ln>
                <a:solidFill>
                  <a:srgbClr val="005993">
                    <a:alpha val="90000"/>
                  </a:srgb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1" name="Round Same Side Corner Rectangle 12"/>
              <p:cNvSpPr/>
              <p:nvPr/>
            </p:nvSpPr>
            <p:spPr>
              <a:xfrm>
                <a:off x="2485892" y="3028123"/>
                <a:ext cx="5225944" cy="109606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ctr" anchorCtr="0">
                <a:noAutofit/>
              </a:bodyPr>
              <a:lstStyle/>
              <a:p>
                <a:pPr marL="114300" lvl="1" indent="-114300" algn="just" defTabSz="577850">
                  <a:lnSpc>
                    <a:spcPct val="90000"/>
                  </a:lnSpc>
                  <a:spcBef>
                    <a:spcPct val="0"/>
                  </a:spcBef>
                  <a:spcAft>
                    <a:spcPct val="15000"/>
                  </a:spcAft>
                  <a:buChar char="••"/>
                </a:pPr>
                <a:r>
                  <a:rPr lang="en-US" sz="1300" kern="1200" dirty="0" err="1" smtClean="0">
                    <a:solidFill>
                      <a:srgbClr val="00588F"/>
                    </a:solidFill>
                    <a:latin typeface="Arial" pitchFamily="34" charset="0"/>
                    <a:cs typeface="Arial" pitchFamily="34" charset="0"/>
                  </a:rPr>
                  <a:t>Phân</a:t>
                </a:r>
                <a:r>
                  <a:rPr lang="en-US" sz="1300" kern="1200" dirty="0" smtClean="0">
                    <a:solidFill>
                      <a:srgbClr val="00588F"/>
                    </a:solidFill>
                    <a:latin typeface="Arial" pitchFamily="34" charset="0"/>
                    <a:cs typeface="Arial" pitchFamily="34" charset="0"/>
                  </a:rPr>
                  <a:t> </a:t>
                </a:r>
                <a:r>
                  <a:rPr lang="en-US" sz="1300" kern="1200" err="1" smtClean="0">
                    <a:solidFill>
                      <a:srgbClr val="00588F"/>
                    </a:solidFill>
                    <a:latin typeface="Arial" pitchFamily="34" charset="0"/>
                    <a:cs typeface="Arial" pitchFamily="34" charset="0"/>
                  </a:rPr>
                  <a:t>loại</a:t>
                </a:r>
                <a:r>
                  <a:rPr lang="en-US" sz="1300" kern="1200" smtClean="0">
                    <a:solidFill>
                      <a:srgbClr val="00588F"/>
                    </a:solidFill>
                    <a:latin typeface="Arial" pitchFamily="34" charset="0"/>
                    <a:cs typeface="Arial" pitchFamily="34" charset="0"/>
                  </a:rPr>
                  <a:t> tài sản có toàn </a:t>
                </a:r>
                <a:r>
                  <a:rPr lang="en-US" sz="1300" kern="1200" dirty="0" err="1" smtClean="0">
                    <a:solidFill>
                      <a:srgbClr val="00588F"/>
                    </a:solidFill>
                    <a:latin typeface="Arial" pitchFamily="34" charset="0"/>
                    <a:cs typeface="Arial" pitchFamily="34" charset="0"/>
                  </a:rPr>
                  <a:t>diện</a:t>
                </a:r>
                <a:r>
                  <a:rPr lang="en-US" sz="1300" kern="1200" dirty="0" smtClean="0">
                    <a:solidFill>
                      <a:srgbClr val="00588F"/>
                    </a:solidFill>
                    <a:latin typeface="Arial" pitchFamily="34" charset="0"/>
                    <a:cs typeface="Arial" pitchFamily="34" charset="0"/>
                  </a:rPr>
                  <a:t> và chi </a:t>
                </a:r>
                <a:r>
                  <a:rPr lang="en-US" sz="1300" kern="1200" dirty="0" err="1" smtClean="0">
                    <a:solidFill>
                      <a:srgbClr val="00588F"/>
                    </a:solidFill>
                    <a:latin typeface="Arial" pitchFamily="34" charset="0"/>
                    <a:cs typeface="Arial" pitchFamily="34" charset="0"/>
                  </a:rPr>
                  <a:t>tiết</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xây</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dựng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chính</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sách</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và</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yêu</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cầu</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trích</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lập</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dự</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phòng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phù</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hợp</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với</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quy</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định</a:t>
                </a:r>
                <a:r>
                  <a:rPr lang="en-US" sz="1300" kern="1200" dirty="0" smtClean="0">
                    <a:solidFill>
                      <a:srgbClr val="00588F"/>
                    </a:solidFill>
                    <a:latin typeface="Arial" pitchFamily="34" charset="0"/>
                    <a:cs typeface="Arial" pitchFamily="34" charset="0"/>
                  </a:rPr>
                  <a:t> và </a:t>
                </a:r>
                <a:r>
                  <a:rPr lang="en-US" sz="1300" kern="1200" dirty="0" err="1" smtClean="0">
                    <a:solidFill>
                      <a:srgbClr val="00588F"/>
                    </a:solidFill>
                    <a:latin typeface="Arial" pitchFamily="34" charset="0"/>
                    <a:cs typeface="Arial" pitchFamily="34" charset="0"/>
                  </a:rPr>
                  <a:t>tiêu</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chuẩn</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quốc</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tế</a:t>
                </a:r>
                <a:r>
                  <a:rPr lang="en-US" sz="1300" kern="1200" dirty="0" smtClean="0">
                    <a:solidFill>
                      <a:srgbClr val="00588F"/>
                    </a:solidFill>
                    <a:latin typeface="Arial" pitchFamily="34" charset="0"/>
                    <a:cs typeface="Arial" pitchFamily="34" charset="0"/>
                  </a:rPr>
                  <a:t>.</a:t>
                </a:r>
                <a:endParaRPr lang="en-US" sz="1300" kern="1200" dirty="0">
                  <a:solidFill>
                    <a:srgbClr val="00588F"/>
                  </a:solidFill>
                  <a:latin typeface="Arial" pitchFamily="34" charset="0"/>
                  <a:cs typeface="Arial" pitchFamily="34" charset="0"/>
                </a:endParaRPr>
              </a:p>
              <a:p>
                <a:pPr marL="114300" lvl="1" indent="-114300" algn="just" defTabSz="577850">
                  <a:lnSpc>
                    <a:spcPct val="90000"/>
                  </a:lnSpc>
                  <a:spcBef>
                    <a:spcPct val="0"/>
                  </a:spcBef>
                  <a:spcAft>
                    <a:spcPct val="15000"/>
                  </a:spcAft>
                  <a:buChar char="••"/>
                </a:pPr>
                <a:r>
                  <a:rPr lang="en-US" sz="1300" kern="1200" dirty="0" err="1" smtClean="0">
                    <a:solidFill>
                      <a:srgbClr val="00588F"/>
                    </a:solidFill>
                    <a:latin typeface="Arial" pitchFamily="34" charset="0"/>
                    <a:cs typeface="Arial" pitchFamily="34" charset="0"/>
                  </a:rPr>
                  <a:t>Các</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quy</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tắc</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phân</a:t>
                </a:r>
                <a:r>
                  <a:rPr lang="en-US" sz="1300" kern="1200" dirty="0" smtClean="0">
                    <a:solidFill>
                      <a:srgbClr val="00588F"/>
                    </a:solidFill>
                    <a:latin typeface="Arial" pitchFamily="34" charset="0"/>
                    <a:cs typeface="Arial" pitchFamily="34" charset="0"/>
                  </a:rPr>
                  <a:t> </a:t>
                </a:r>
                <a:r>
                  <a:rPr lang="en-US" sz="1300" kern="1200" err="1" smtClean="0">
                    <a:solidFill>
                      <a:srgbClr val="00588F"/>
                    </a:solidFill>
                    <a:latin typeface="Arial" pitchFamily="34" charset="0"/>
                    <a:cs typeface="Arial" pitchFamily="34" charset="0"/>
                  </a:rPr>
                  <a:t>loại</a:t>
                </a:r>
                <a:r>
                  <a:rPr lang="en-US" sz="1300" kern="1200" smtClean="0">
                    <a:solidFill>
                      <a:srgbClr val="00588F"/>
                    </a:solidFill>
                    <a:latin typeface="Arial" pitchFamily="34" charset="0"/>
                    <a:cs typeface="Arial" pitchFamily="34" charset="0"/>
                  </a:rPr>
                  <a:t> nói </a:t>
                </a:r>
                <a:r>
                  <a:rPr lang="en-US" sz="1300" kern="1200" dirty="0" err="1" smtClean="0">
                    <a:solidFill>
                      <a:srgbClr val="00588F"/>
                    </a:solidFill>
                    <a:latin typeface="Arial" pitchFamily="34" charset="0"/>
                    <a:cs typeface="Arial" pitchFamily="34" charset="0"/>
                  </a:rPr>
                  <a:t>trên</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đã</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mang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lại</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những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kết</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quả</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tích</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cực</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trong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việc</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đo</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lường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các</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khoản</a:t>
                </a:r>
                <a:r>
                  <a:rPr lang="en-US" sz="1300" kern="1200" dirty="0" smtClean="0">
                    <a:solidFill>
                      <a:srgbClr val="00588F"/>
                    </a:solidFill>
                    <a:latin typeface="Arial" pitchFamily="34" charset="0"/>
                    <a:cs typeface="Arial" pitchFamily="34" charset="0"/>
                  </a:rPr>
                  <a:t> </a:t>
                </a:r>
                <a:r>
                  <a:rPr lang="en-US" sz="1300" kern="1200" err="1" smtClean="0">
                    <a:solidFill>
                      <a:srgbClr val="00588F"/>
                    </a:solidFill>
                    <a:latin typeface="Arial" pitchFamily="34" charset="0"/>
                    <a:cs typeface="Arial" pitchFamily="34" charset="0"/>
                  </a:rPr>
                  <a:t>nợ</a:t>
                </a:r>
                <a:r>
                  <a:rPr lang="en-US" sz="1300" kern="1200" smtClean="0">
                    <a:solidFill>
                      <a:srgbClr val="00588F"/>
                    </a:solidFill>
                    <a:latin typeface="Arial" pitchFamily="34" charset="0"/>
                    <a:cs typeface="Arial" pitchFamily="34" charset="0"/>
                  </a:rPr>
                  <a:t> xấu.</a:t>
                </a:r>
                <a:endParaRPr lang="en-US" sz="1300" kern="1200" dirty="0">
                  <a:solidFill>
                    <a:srgbClr val="00588F"/>
                  </a:solidFill>
                  <a:latin typeface="Arial" pitchFamily="34" charset="0"/>
                  <a:cs typeface="Arial" pitchFamily="34" charset="0"/>
                </a:endParaRPr>
              </a:p>
            </p:txBody>
          </p:sp>
        </p:grpSp>
        <p:grpSp>
          <p:nvGrpSpPr>
            <p:cNvPr id="11" name="Group 10"/>
            <p:cNvGrpSpPr/>
            <p:nvPr/>
          </p:nvGrpSpPr>
          <p:grpSpPr>
            <a:xfrm>
              <a:off x="532575" y="3786345"/>
              <a:ext cx="2484742" cy="1373775"/>
              <a:chOff x="1150" y="2889266"/>
              <a:chExt cx="2484742" cy="1373775"/>
            </a:xfrm>
          </p:grpSpPr>
          <p:sp>
            <p:nvSpPr>
              <p:cNvPr id="18" name="Rounded Rectangle 17"/>
              <p:cNvSpPr/>
              <p:nvPr/>
            </p:nvSpPr>
            <p:spPr>
              <a:xfrm>
                <a:off x="1150" y="2889266"/>
                <a:ext cx="2484742" cy="1373775"/>
              </a:xfrm>
              <a:prstGeom prst="roundRect">
                <a:avLst/>
              </a:prstGeom>
              <a:solidFill>
                <a:srgbClr val="005993"/>
              </a:solidFill>
              <a:ln>
                <a:solidFill>
                  <a:srgbClr val="005993"/>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9" name="Rounded Rectangle 14"/>
              <p:cNvSpPr/>
              <p:nvPr/>
            </p:nvSpPr>
            <p:spPr>
              <a:xfrm>
                <a:off x="68212" y="2956328"/>
                <a:ext cx="2350618" cy="1239651"/>
              </a:xfrm>
              <a:prstGeom prst="rect">
                <a:avLst/>
              </a:prstGeom>
              <a:solidFill>
                <a:srgbClr val="00588F"/>
              </a:solidFill>
            </p:spPr>
            <p:style>
              <a:lnRef idx="0">
                <a:scrgbClr r="0" g="0" b="0"/>
              </a:lnRef>
              <a:fillRef idx="0">
                <a:scrgbClr r="0" g="0" b="0"/>
              </a:fillRef>
              <a:effectRef idx="0">
                <a:scrgbClr r="0" g="0" b="0"/>
              </a:effectRef>
              <a:fontRef idx="minor">
                <a:schemeClr val="lt1"/>
              </a:fontRef>
            </p:style>
            <p:txBody>
              <a:bodyPr spcFirstLastPara="0" vert="horz" wrap="square" lIns="49530" tIns="24765" rIns="49530" bIns="24765" numCol="1" spcCol="1270" anchor="ctr" anchorCtr="0">
                <a:noAutofit/>
              </a:bodyPr>
              <a:lstStyle/>
              <a:p>
                <a:pPr lvl="0" algn="ctr" defTabSz="577850">
                  <a:lnSpc>
                    <a:spcPct val="120000"/>
                  </a:lnSpc>
                  <a:spcBef>
                    <a:spcPct val="0"/>
                  </a:spcBef>
                  <a:spcAft>
                    <a:spcPct val="35000"/>
                  </a:spcAft>
                </a:pPr>
                <a:r>
                  <a:rPr lang="en-US" sz="1300" b="1" kern="1200" dirty="0" err="1" smtClean="0">
                    <a:solidFill>
                      <a:schemeClr val="bg1"/>
                    </a:solidFill>
                    <a:latin typeface="Arial" pitchFamily="34" charset="0"/>
                    <a:cs typeface="Arial" pitchFamily="34" charset="0"/>
                  </a:rPr>
                  <a:t>Phân</a:t>
                </a:r>
                <a:r>
                  <a:rPr lang="en-US" sz="1300" b="1" kern="1200" dirty="0" smtClean="0">
                    <a:solidFill>
                      <a:schemeClr val="bg1"/>
                    </a:solidFill>
                    <a:latin typeface="Arial" pitchFamily="34" charset="0"/>
                    <a:cs typeface="Arial" pitchFamily="34" charset="0"/>
                  </a:rPr>
                  <a:t> </a:t>
                </a:r>
                <a:r>
                  <a:rPr lang="en-US" sz="1300" b="1" kern="1200" err="1" smtClean="0">
                    <a:solidFill>
                      <a:schemeClr val="bg1"/>
                    </a:solidFill>
                    <a:latin typeface="Arial" pitchFamily="34" charset="0"/>
                    <a:cs typeface="Arial" pitchFamily="34" charset="0"/>
                  </a:rPr>
                  <a:t>loại</a:t>
                </a:r>
                <a:r>
                  <a:rPr lang="en-US" sz="1300" b="1" kern="1200" smtClean="0">
                    <a:solidFill>
                      <a:schemeClr val="bg1"/>
                    </a:solidFill>
                    <a:latin typeface="Arial" pitchFamily="34" charset="0"/>
                    <a:cs typeface="Arial" pitchFamily="34" charset="0"/>
                  </a:rPr>
                  <a:t> tài sản có và </a:t>
                </a:r>
                <a:r>
                  <a:rPr lang="en-US" sz="1300" b="1" kern="1200" dirty="0" err="1" smtClean="0">
                    <a:solidFill>
                      <a:schemeClr val="bg1"/>
                    </a:solidFill>
                    <a:latin typeface="Arial" pitchFamily="34" charset="0"/>
                    <a:cs typeface="Arial" pitchFamily="34" charset="0"/>
                  </a:rPr>
                  <a:t>đáp</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ứng</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các</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yêu</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cầu</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trích</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lập</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dự</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phòng</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một</a:t>
                </a:r>
                <a:r>
                  <a:rPr lang="en-US" sz="1300" b="1" kern="1200" dirty="0" smtClean="0">
                    <a:solidFill>
                      <a:schemeClr val="bg1"/>
                    </a:solidFill>
                    <a:latin typeface="Arial" pitchFamily="34" charset="0"/>
                    <a:cs typeface="Arial" pitchFamily="34" charset="0"/>
                  </a:rPr>
                  <a:t> </a:t>
                </a:r>
                <a:r>
                  <a:rPr lang="en-US" sz="1300" b="1" kern="1200" err="1" smtClean="0">
                    <a:solidFill>
                      <a:schemeClr val="bg1"/>
                    </a:solidFill>
                    <a:latin typeface="Arial" pitchFamily="34" charset="0"/>
                    <a:cs typeface="Arial" pitchFamily="34" charset="0"/>
                  </a:rPr>
                  <a:t>cách</a:t>
                </a:r>
                <a:r>
                  <a:rPr lang="en-US" sz="1300" b="1" kern="1200" smtClean="0">
                    <a:solidFill>
                      <a:schemeClr val="bg1"/>
                    </a:solidFill>
                    <a:latin typeface="Arial" pitchFamily="34" charset="0"/>
                    <a:cs typeface="Arial" pitchFamily="34" charset="0"/>
                  </a:rPr>
                  <a:t> toàn </a:t>
                </a:r>
                <a:r>
                  <a:rPr lang="en-US" sz="1300" b="1" kern="1200" dirty="0" err="1" smtClean="0">
                    <a:solidFill>
                      <a:schemeClr val="bg1"/>
                    </a:solidFill>
                    <a:latin typeface="Arial" pitchFamily="34" charset="0"/>
                    <a:cs typeface="Arial" pitchFamily="34" charset="0"/>
                  </a:rPr>
                  <a:t>diện</a:t>
                </a:r>
                <a:endParaRPr lang="en-US" sz="1300" kern="1200" dirty="0">
                  <a:solidFill>
                    <a:schemeClr val="bg1"/>
                  </a:solidFill>
                  <a:latin typeface="Arial" pitchFamily="34" charset="0"/>
                  <a:cs typeface="Arial" pitchFamily="34" charset="0"/>
                </a:endParaRPr>
              </a:p>
            </p:txBody>
          </p:sp>
        </p:grpSp>
        <p:grpSp>
          <p:nvGrpSpPr>
            <p:cNvPr id="12" name="Group 11"/>
            <p:cNvGrpSpPr/>
            <p:nvPr/>
          </p:nvGrpSpPr>
          <p:grpSpPr>
            <a:xfrm>
              <a:off x="2952684" y="5335731"/>
              <a:ext cx="5346703" cy="798932"/>
              <a:chOff x="2421259" y="4438652"/>
              <a:chExt cx="5346703" cy="798932"/>
            </a:xfrm>
          </p:grpSpPr>
          <p:sp>
            <p:nvSpPr>
              <p:cNvPr id="16" name="Round Same Side Corner Rectangle 15"/>
              <p:cNvSpPr/>
              <p:nvPr/>
            </p:nvSpPr>
            <p:spPr>
              <a:xfrm rot="5400000">
                <a:off x="4695145" y="2164766"/>
                <a:ext cx="798932" cy="5346703"/>
              </a:xfrm>
              <a:prstGeom prst="round2SameRect">
                <a:avLst/>
              </a:prstGeom>
              <a:noFill/>
              <a:ln>
                <a:solidFill>
                  <a:srgbClr val="005993">
                    <a:alpha val="90000"/>
                  </a:srgb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7" name="Round Same Side Corner Rectangle 16"/>
              <p:cNvSpPr/>
              <p:nvPr/>
            </p:nvSpPr>
            <p:spPr>
              <a:xfrm>
                <a:off x="2488309" y="4477653"/>
                <a:ext cx="5240654" cy="72093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ctr" anchorCtr="0">
                <a:noAutofit/>
              </a:bodyPr>
              <a:lstStyle/>
              <a:p>
                <a:pPr marL="114300" lvl="1" indent="-114300" algn="just" defTabSz="577850">
                  <a:lnSpc>
                    <a:spcPct val="90000"/>
                  </a:lnSpc>
                  <a:spcBef>
                    <a:spcPct val="0"/>
                  </a:spcBef>
                  <a:spcAft>
                    <a:spcPct val="15000"/>
                  </a:spcAft>
                  <a:buChar char="••"/>
                </a:pPr>
                <a:r>
                  <a:rPr lang="en-US" sz="1300" kern="1200" dirty="0" err="1" smtClean="0">
                    <a:solidFill>
                      <a:srgbClr val="00588F"/>
                    </a:solidFill>
                    <a:latin typeface="Arial" pitchFamily="34" charset="0"/>
                    <a:cs typeface="Arial" pitchFamily="34" charset="0"/>
                  </a:rPr>
                  <a:t>Hệ</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thống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quản</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lý</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rủi</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ro</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tín</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dụng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chặt</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chẽ</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được</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áp</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dụng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để</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tăng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cường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chất</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lượng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quản</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lý</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tài</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sản</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trong</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bối</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cảnh</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nền</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kinh</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tế</a:t>
                </a:r>
                <a:r>
                  <a:rPr lang="en-US" sz="1300" kern="1200" dirty="0" smtClean="0">
                    <a:solidFill>
                      <a:srgbClr val="00588F"/>
                    </a:solidFill>
                    <a:latin typeface="Arial" pitchFamily="34" charset="0"/>
                    <a:cs typeface="Arial" pitchFamily="34" charset="0"/>
                  </a:rPr>
                  <a:t> </a:t>
                </a:r>
                <a:r>
                  <a:rPr lang="en-US" sz="1300" kern="1200" dirty="0" err="1" smtClean="0">
                    <a:solidFill>
                      <a:srgbClr val="00588F"/>
                    </a:solidFill>
                    <a:latin typeface="Arial" pitchFamily="34" charset="0"/>
                    <a:cs typeface="Arial" pitchFamily="34" charset="0"/>
                  </a:rPr>
                  <a:t>đang</a:t>
                </a:r>
                <a:r>
                  <a:rPr lang="en-US" sz="1300" kern="1200" dirty="0" smtClean="0">
                    <a:solidFill>
                      <a:srgbClr val="00588F"/>
                    </a:solidFill>
                    <a:latin typeface="Arial" pitchFamily="34" charset="0"/>
                    <a:cs typeface="Arial" pitchFamily="34" charset="0"/>
                  </a:rPr>
                  <a:t> </a:t>
                </a:r>
                <a:r>
                  <a:rPr lang="en-US" sz="1300" kern="1200" err="1" smtClean="0">
                    <a:solidFill>
                      <a:srgbClr val="00588F"/>
                    </a:solidFill>
                    <a:latin typeface="Arial" pitchFamily="34" charset="0"/>
                    <a:cs typeface="Arial" pitchFamily="34" charset="0"/>
                  </a:rPr>
                  <a:t>tăng</a:t>
                </a:r>
                <a:r>
                  <a:rPr lang="en-US" sz="1300" kern="1200" smtClean="0">
                    <a:solidFill>
                      <a:srgbClr val="00588F"/>
                    </a:solidFill>
                    <a:latin typeface="Arial" pitchFamily="34" charset="0"/>
                    <a:cs typeface="Arial" pitchFamily="34" charset="0"/>
                  </a:rPr>
                  <a:t> trưởng.</a:t>
                </a:r>
                <a:endParaRPr lang="en-US" sz="1300" kern="1200" dirty="0">
                  <a:solidFill>
                    <a:srgbClr val="00588F"/>
                  </a:solidFill>
                  <a:latin typeface="Arial" pitchFamily="34" charset="0"/>
                  <a:cs typeface="Arial" pitchFamily="34" charset="0"/>
                </a:endParaRPr>
              </a:p>
            </p:txBody>
          </p:sp>
        </p:grpSp>
        <p:grpSp>
          <p:nvGrpSpPr>
            <p:cNvPr id="13" name="Group 12"/>
            <p:cNvGrpSpPr/>
            <p:nvPr/>
          </p:nvGrpSpPr>
          <p:grpSpPr>
            <a:xfrm>
              <a:off x="532575" y="5228809"/>
              <a:ext cx="2487159" cy="1012774"/>
              <a:chOff x="1150" y="4331730"/>
              <a:chExt cx="2487159" cy="1012774"/>
            </a:xfrm>
          </p:grpSpPr>
          <p:sp>
            <p:nvSpPr>
              <p:cNvPr id="14" name="Rounded Rectangle 13"/>
              <p:cNvSpPr/>
              <p:nvPr/>
            </p:nvSpPr>
            <p:spPr>
              <a:xfrm>
                <a:off x="1150" y="4331730"/>
                <a:ext cx="2487159" cy="1012774"/>
              </a:xfrm>
              <a:prstGeom prst="roundRect">
                <a:avLst/>
              </a:prstGeom>
              <a:solidFill>
                <a:srgbClr val="005993"/>
              </a:solidFill>
              <a:ln>
                <a:solidFill>
                  <a:srgbClr val="005993"/>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5" name="Rounded Rectangle 18"/>
              <p:cNvSpPr/>
              <p:nvPr/>
            </p:nvSpPr>
            <p:spPr>
              <a:xfrm>
                <a:off x="50590" y="4381170"/>
                <a:ext cx="2388279" cy="91389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24765" rIns="49530" bIns="24765" numCol="1" spcCol="1270" anchor="ctr" anchorCtr="0">
                <a:noAutofit/>
              </a:bodyPr>
              <a:lstStyle/>
              <a:p>
                <a:pPr lvl="0" algn="ctr" defTabSz="577850">
                  <a:lnSpc>
                    <a:spcPct val="120000"/>
                  </a:lnSpc>
                  <a:spcBef>
                    <a:spcPct val="0"/>
                  </a:spcBef>
                  <a:spcAft>
                    <a:spcPct val="35000"/>
                  </a:spcAft>
                </a:pPr>
                <a:r>
                  <a:rPr lang="en-US" sz="1300" b="1" kern="1200" dirty="0" err="1" smtClean="0">
                    <a:solidFill>
                      <a:schemeClr val="bg1"/>
                    </a:solidFill>
                    <a:latin typeface="Arial" pitchFamily="34" charset="0"/>
                    <a:cs typeface="Arial" pitchFamily="34" charset="0"/>
                  </a:rPr>
                  <a:t>Hệ</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thống</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quản</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lý</a:t>
                </a:r>
                <a:r>
                  <a:rPr lang="en-US" sz="1300" b="1" kern="1200" dirty="0" smtClean="0">
                    <a:solidFill>
                      <a:schemeClr val="bg1"/>
                    </a:solidFill>
                    <a:latin typeface="Arial" pitchFamily="34" charset="0"/>
                    <a:cs typeface="Arial" pitchFamily="34" charset="0"/>
                  </a:rPr>
                  <a:t> </a:t>
                </a:r>
                <a:r>
                  <a:rPr lang="en-US" sz="1300" b="1" kern="1200" err="1" smtClean="0">
                    <a:solidFill>
                      <a:schemeClr val="bg1"/>
                    </a:solidFill>
                    <a:latin typeface="Arial" pitchFamily="34" charset="0"/>
                    <a:cs typeface="Arial" pitchFamily="34" charset="0"/>
                  </a:rPr>
                  <a:t>rủi</a:t>
                </a:r>
                <a:r>
                  <a:rPr lang="en-US" sz="1300" b="1" kern="1200" smtClean="0">
                    <a:solidFill>
                      <a:schemeClr val="bg1"/>
                    </a:solidFill>
                    <a:latin typeface="Arial" pitchFamily="34" charset="0"/>
                    <a:cs typeface="Arial" pitchFamily="34" charset="0"/>
                  </a:rPr>
                  <a:t> ro </a:t>
                </a:r>
                <a:r>
                  <a:rPr lang="en-US" sz="1300" b="1" kern="1200" dirty="0" err="1" smtClean="0">
                    <a:solidFill>
                      <a:schemeClr val="bg1"/>
                    </a:solidFill>
                    <a:latin typeface="Arial" pitchFamily="34" charset="0"/>
                    <a:cs typeface="Arial" pitchFamily="34" charset="0"/>
                  </a:rPr>
                  <a:t>tín</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dụng</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chặt</a:t>
                </a:r>
                <a:r>
                  <a:rPr lang="en-US" sz="1300" b="1" kern="1200" dirty="0" smtClean="0">
                    <a:solidFill>
                      <a:schemeClr val="bg1"/>
                    </a:solidFill>
                    <a:latin typeface="Arial" pitchFamily="34" charset="0"/>
                    <a:cs typeface="Arial" pitchFamily="34" charset="0"/>
                  </a:rPr>
                  <a:t> </a:t>
                </a:r>
                <a:r>
                  <a:rPr lang="en-US" sz="1300" b="1" kern="1200" dirty="0" err="1" smtClean="0">
                    <a:solidFill>
                      <a:schemeClr val="bg1"/>
                    </a:solidFill>
                    <a:latin typeface="Arial" pitchFamily="34" charset="0"/>
                    <a:cs typeface="Arial" pitchFamily="34" charset="0"/>
                  </a:rPr>
                  <a:t>chẽ</a:t>
                </a:r>
                <a:endParaRPr lang="en-US" sz="1300" kern="1200" dirty="0">
                  <a:solidFill>
                    <a:schemeClr val="bg1"/>
                  </a:solidFill>
                  <a:latin typeface="Arial" pitchFamily="34" charset="0"/>
                  <a:cs typeface="Arial" pitchFamily="34" charset="0"/>
                </a:endParaRPr>
              </a:p>
            </p:txBody>
          </p:sp>
        </p:grpSp>
      </p:grpSp>
      <p:sp>
        <p:nvSpPr>
          <p:cNvPr id="30" name="Slide Number Placeholder 29"/>
          <p:cNvSpPr>
            <a:spLocks noGrp="1"/>
          </p:cNvSpPr>
          <p:nvPr>
            <p:ph type="sldNum" sz="quarter" idx="12"/>
          </p:nvPr>
        </p:nvSpPr>
        <p:spPr/>
        <p:txBody>
          <a:bodyPr/>
          <a:lstStyle/>
          <a:p>
            <a:fld id="{BE94E970-A0CC-E44D-82BC-3F4A6399B54F}" type="slidenum">
              <a:rPr lang="en-US" smtClean="0"/>
              <a:pPr/>
              <a:t>29</a:t>
            </a:fld>
            <a:endParaRPr lang="en-US"/>
          </a:p>
        </p:txBody>
      </p:sp>
    </p:spTree>
    <p:extLst>
      <p:ext uri="{BB962C8B-B14F-4D97-AF65-F5344CB8AC3E}">
        <p14:creationId xmlns:p14="http://schemas.microsoft.com/office/powerpoint/2010/main" val="28871928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2"/>
            <a:ext cx="9144000" cy="68580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978031" y="2493768"/>
            <a:ext cx="7783197" cy="2200602"/>
          </a:xfrm>
          <a:prstGeom prst="rect">
            <a:avLst/>
          </a:prstGeom>
          <a:noFill/>
        </p:spPr>
        <p:txBody>
          <a:bodyPr wrap="square" rtlCol="0">
            <a:spAutoFit/>
          </a:bodyPr>
          <a:lstStyle/>
          <a:p>
            <a:pPr marL="514350" lvl="0" indent="-514350">
              <a:lnSpc>
                <a:spcPct val="130000"/>
              </a:lnSpc>
              <a:spcBef>
                <a:spcPts val="600"/>
              </a:spcBef>
              <a:spcAft>
                <a:spcPts val="600"/>
              </a:spcAft>
              <a:buClr>
                <a:srgbClr val="005993"/>
              </a:buClr>
              <a:buFont typeface="Wingdings" pitchFamily="2" charset="2"/>
              <a:buChar char="v"/>
              <a:defRPr/>
            </a:pPr>
            <a:r>
              <a:rPr lang="en-US" sz="3000" b="1" smtClean="0">
                <a:solidFill>
                  <a:srgbClr val="005993"/>
                </a:solidFill>
                <a:latin typeface="Tahoma"/>
                <a:cs typeface="Tahoma"/>
              </a:rPr>
              <a:t>Tổng quan về VietinBank</a:t>
            </a:r>
          </a:p>
          <a:p>
            <a:pPr marL="514350" lvl="0" indent="-514350">
              <a:lnSpc>
                <a:spcPct val="130000"/>
              </a:lnSpc>
              <a:spcBef>
                <a:spcPts val="600"/>
              </a:spcBef>
              <a:spcAft>
                <a:spcPts val="600"/>
              </a:spcAft>
              <a:buClr>
                <a:srgbClr val="005993"/>
              </a:buClr>
              <a:buFont typeface="Wingdings" pitchFamily="2" charset="2"/>
              <a:buChar char="v"/>
              <a:defRPr/>
            </a:pPr>
            <a:r>
              <a:rPr lang="en-US" sz="3000" b="1" smtClean="0">
                <a:solidFill>
                  <a:srgbClr val="005993"/>
                </a:solidFill>
                <a:latin typeface="Tahoma"/>
                <a:cs typeface="Tahoma"/>
              </a:rPr>
              <a:t>Cơ cấu hoạt động</a:t>
            </a:r>
            <a:endParaRPr lang="en-US" sz="3000" b="1">
              <a:solidFill>
                <a:srgbClr val="005993"/>
              </a:solidFill>
              <a:latin typeface="Tahoma"/>
              <a:cs typeface="Tahoma"/>
            </a:endParaRPr>
          </a:p>
          <a:p>
            <a:pPr marL="514350" lvl="0" indent="-514350">
              <a:lnSpc>
                <a:spcPct val="130000"/>
              </a:lnSpc>
              <a:spcBef>
                <a:spcPts val="600"/>
              </a:spcBef>
              <a:spcAft>
                <a:spcPts val="600"/>
              </a:spcAft>
              <a:buClr>
                <a:srgbClr val="005993"/>
              </a:buClr>
              <a:buFont typeface="Wingdings" pitchFamily="2" charset="2"/>
              <a:buChar char="v"/>
              <a:defRPr/>
            </a:pPr>
            <a:r>
              <a:rPr lang="en-US" sz="3000" b="1" smtClean="0">
                <a:solidFill>
                  <a:srgbClr val="005993"/>
                </a:solidFill>
                <a:latin typeface="Tahoma"/>
                <a:cs typeface="Tahoma"/>
              </a:rPr>
              <a:t>Cơ </a:t>
            </a:r>
            <a:r>
              <a:rPr lang="en-US" sz="3000" b="1">
                <a:solidFill>
                  <a:srgbClr val="005993"/>
                </a:solidFill>
                <a:latin typeface="Tahoma"/>
                <a:cs typeface="Tahoma"/>
              </a:rPr>
              <a:t>cấu </a:t>
            </a:r>
            <a:r>
              <a:rPr lang="en-US" sz="3000" b="1" smtClean="0">
                <a:solidFill>
                  <a:srgbClr val="005993"/>
                </a:solidFill>
                <a:latin typeface="Tahoma"/>
                <a:cs typeface="Tahoma"/>
              </a:rPr>
              <a:t>quản trị</a:t>
            </a:r>
            <a:endParaRPr lang="en-US" sz="3000" b="1">
              <a:solidFill>
                <a:srgbClr val="005993"/>
              </a:solidFill>
              <a:latin typeface="Tahoma"/>
              <a:cs typeface="Tahoma"/>
            </a:endParaRPr>
          </a:p>
        </p:txBody>
      </p:sp>
      <p:pic>
        <p:nvPicPr>
          <p:cNvPr id="7" name="Picture 6" descr="70trang-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976965"/>
            <a:ext cx="9144000" cy="881035"/>
          </a:xfrm>
          <a:prstGeom prst="rect">
            <a:avLst/>
          </a:prstGeom>
        </p:spPr>
      </p:pic>
      <p:sp>
        <p:nvSpPr>
          <p:cNvPr id="10" name="Text Placeholder 3"/>
          <p:cNvSpPr txBox="1">
            <a:spLocks/>
          </p:cNvSpPr>
          <p:nvPr/>
        </p:nvSpPr>
        <p:spPr>
          <a:xfrm>
            <a:off x="561099" y="808074"/>
            <a:ext cx="7445217" cy="1531090"/>
          </a:xfrm>
          <a:prstGeom prst="rect">
            <a:avLst/>
          </a:prstGeom>
        </p:spPr>
        <p:txBody>
          <a:bodyPr vert="horz" lIns="91440" tIns="45720" rIns="91440" bIns="45720" rtlCol="0" anchor="ctr">
            <a:normAutofit/>
          </a:bodyPr>
          <a:lstStyle/>
          <a:p>
            <a:pPr marL="914400" marR="0" lvl="0" indent="-914400" fontAlgn="auto">
              <a:lnSpc>
                <a:spcPct val="100000"/>
              </a:lnSpc>
              <a:spcBef>
                <a:spcPts val="0"/>
              </a:spcBef>
              <a:spcAft>
                <a:spcPts val="0"/>
              </a:spcAft>
              <a:buClrTx/>
              <a:buSzTx/>
              <a:buFont typeface="+mj-lt"/>
              <a:buAutoNum type="arabicPeriod"/>
              <a:tabLst/>
              <a:defRPr/>
            </a:pPr>
            <a:r>
              <a:rPr lang="en-US" sz="5000" b="1" smtClean="0">
                <a:solidFill>
                  <a:srgbClr val="D71249"/>
                </a:solidFill>
                <a:latin typeface="Tahoma"/>
                <a:cs typeface="Tahoma"/>
              </a:rPr>
              <a:t>Thông tin chung</a:t>
            </a:r>
            <a:endParaRPr lang="en-US" sz="5000" b="1" dirty="0">
              <a:solidFill>
                <a:srgbClr val="D71249"/>
              </a:solidFill>
              <a:latin typeface="Tahoma"/>
              <a:cs typeface="Tahoma"/>
            </a:endParaRPr>
          </a:p>
        </p:txBody>
      </p:sp>
      <p:sp>
        <p:nvSpPr>
          <p:cNvPr id="2" name="Slide Number Placeholder 1"/>
          <p:cNvSpPr>
            <a:spLocks noGrp="1"/>
          </p:cNvSpPr>
          <p:nvPr>
            <p:ph type="sldNum" sz="quarter" idx="12"/>
          </p:nvPr>
        </p:nvSpPr>
        <p:spPr/>
        <p:txBody>
          <a:bodyPr/>
          <a:lstStyle/>
          <a:p>
            <a:fld id="{BE94E970-A0CC-E44D-82BC-3F4A6399B54F}" type="slidenum">
              <a:rPr lang="en-US" smtClean="0"/>
              <a:t>3</a:t>
            </a:fld>
            <a:endParaRPr lang="en-US"/>
          </a:p>
        </p:txBody>
      </p:sp>
    </p:spTree>
    <p:extLst>
      <p:ext uri="{BB962C8B-B14F-4D97-AF65-F5344CB8AC3E}">
        <p14:creationId xmlns:p14="http://schemas.microsoft.com/office/powerpoint/2010/main" val="38116909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31800" y="249619"/>
            <a:ext cx="6965258" cy="415498"/>
          </a:xfrm>
          <a:prstGeom prst="rect">
            <a:avLst/>
          </a:prstGeom>
          <a:noFill/>
        </p:spPr>
        <p:txBody>
          <a:bodyPr wrap="square" rtlCol="0">
            <a:spAutoFit/>
          </a:bodyPr>
          <a:lstStyle/>
          <a:p>
            <a:r>
              <a:rPr lang="en-US" sz="2100" b="1" smtClean="0">
                <a:solidFill>
                  <a:srgbClr val="D71249"/>
                </a:solidFill>
                <a:latin typeface="Tahoma"/>
                <a:cs typeface="Tahoma"/>
              </a:rPr>
              <a:t>Danh mục đầu tư chứng khoán an toàn và đa dạng</a:t>
            </a:r>
            <a:endParaRPr lang="en-US" sz="21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11" name="Text Placeholder 4"/>
          <p:cNvSpPr txBox="1">
            <a:spLocks/>
          </p:cNvSpPr>
          <p:nvPr/>
        </p:nvSpPr>
        <p:spPr>
          <a:xfrm>
            <a:off x="4505082" y="927265"/>
            <a:ext cx="4235157" cy="564418"/>
          </a:xfrm>
          <a:prstGeom prst="rect">
            <a:avLst/>
          </a:prstGeom>
          <a:solidFill>
            <a:srgbClr val="00588F"/>
          </a:solidFill>
          <a:ln>
            <a:solidFill>
              <a:srgbClr val="00588F"/>
            </a:solidFill>
          </a:ln>
        </p:spPr>
        <p:txBody>
          <a:bodyPr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a:spcBef>
                <a:spcPts val="0"/>
              </a:spcBef>
              <a:buClr>
                <a:srgbClr val="0070C0"/>
              </a:buClr>
              <a:buSzPct val="80000"/>
              <a:buNone/>
            </a:pPr>
            <a:r>
              <a:rPr lang="en-US" altLang="zh-TW" sz="1600" b="1">
                <a:solidFill>
                  <a:schemeClr val="bg1"/>
                </a:solidFill>
                <a:latin typeface="Arial" pitchFamily="34" charset="0"/>
                <a:ea typeface="STKaiti" pitchFamily="2" charset="-122"/>
                <a:cs typeface="Arial" pitchFamily="34" charset="0"/>
              </a:rPr>
              <a:t>Danh mục đầu tư</a:t>
            </a:r>
            <a:endParaRPr lang="it-IT" sz="1600" b="1">
              <a:solidFill>
                <a:schemeClr val="bg1"/>
              </a:solidFill>
              <a:latin typeface="Arial" pitchFamily="34" charset="0"/>
              <a:ea typeface="STKaiti" pitchFamily="2" charset="-122"/>
              <a:cs typeface="Arial" pitchFamily="34" charset="0"/>
            </a:endParaRPr>
          </a:p>
        </p:txBody>
      </p:sp>
      <p:sp>
        <p:nvSpPr>
          <p:cNvPr id="12" name="Text Placeholder 8"/>
          <p:cNvSpPr txBox="1">
            <a:spLocks/>
          </p:cNvSpPr>
          <p:nvPr/>
        </p:nvSpPr>
        <p:spPr>
          <a:xfrm>
            <a:off x="509650" y="927265"/>
            <a:ext cx="3915523" cy="564418"/>
          </a:xfrm>
          <a:prstGeom prst="rect">
            <a:avLst/>
          </a:prstGeom>
          <a:solidFill>
            <a:srgbClr val="00588F"/>
          </a:solidFill>
          <a:ln>
            <a:solidFill>
              <a:srgbClr val="00588F"/>
            </a:solidFill>
          </a:ln>
        </p:spPr>
        <p:txBody>
          <a:bodyPr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a:spcBef>
                <a:spcPts val="0"/>
              </a:spcBef>
              <a:buClr>
                <a:srgbClr val="0070C0"/>
              </a:buClr>
              <a:buSzPct val="80000"/>
              <a:buNone/>
            </a:pPr>
            <a:r>
              <a:rPr lang="en-US" altLang="zh-TW" sz="1600" b="1">
                <a:solidFill>
                  <a:schemeClr val="bg1"/>
                </a:solidFill>
                <a:latin typeface="Arial" pitchFamily="34" charset="0"/>
                <a:ea typeface="STKaiti" pitchFamily="2" charset="-122"/>
                <a:cs typeface="Arial" pitchFamily="34" charset="0"/>
              </a:rPr>
              <a:t>Danh mục đầu tư</a:t>
            </a:r>
          </a:p>
          <a:p>
            <a:pPr marL="0" indent="0" algn="ctr" defTabSz="914400">
              <a:spcBef>
                <a:spcPts val="0"/>
              </a:spcBef>
              <a:buClr>
                <a:srgbClr val="0070C0"/>
              </a:buClr>
              <a:buSzPct val="80000"/>
              <a:buNone/>
            </a:pPr>
            <a:r>
              <a:rPr lang="en-US" altLang="zh-TW" sz="1600" b="1">
                <a:solidFill>
                  <a:schemeClr val="bg1"/>
                </a:solidFill>
                <a:latin typeface="Arial" pitchFamily="34" charset="0"/>
                <a:ea typeface="STKaiti" pitchFamily="2" charset="-122"/>
                <a:cs typeface="Arial" pitchFamily="34" charset="0"/>
              </a:rPr>
              <a:t> (VND, nghìn tỷ đồng)</a:t>
            </a:r>
            <a:endParaRPr lang="en-US" altLang="zh-TW" sz="1600" b="1" dirty="0">
              <a:solidFill>
                <a:schemeClr val="bg1"/>
              </a:solidFill>
              <a:latin typeface="Arial" pitchFamily="34" charset="0"/>
              <a:ea typeface="STKaiti" pitchFamily="2" charset="-122"/>
              <a:cs typeface="Arial" pitchFamily="34" charset="0"/>
            </a:endParaRPr>
          </a:p>
        </p:txBody>
      </p:sp>
      <p:graphicFrame>
        <p:nvGraphicFramePr>
          <p:cNvPr id="13" name="Content Placeholder 19"/>
          <p:cNvGraphicFramePr>
            <a:graphicFrameLocks/>
          </p:cNvGraphicFramePr>
          <p:nvPr>
            <p:extLst>
              <p:ext uri="{D42A27DB-BD31-4B8C-83A1-F6EECF244321}">
                <p14:modId xmlns:p14="http://schemas.microsoft.com/office/powerpoint/2010/main" val="2889927165"/>
              </p:ext>
            </p:extLst>
          </p:nvPr>
        </p:nvGraphicFramePr>
        <p:xfrm>
          <a:off x="509650" y="1491683"/>
          <a:ext cx="3915523" cy="483786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ontent Placeholder 3"/>
          <p:cNvGraphicFramePr>
            <a:graphicFrameLocks/>
          </p:cNvGraphicFramePr>
          <p:nvPr>
            <p:extLst>
              <p:ext uri="{D42A27DB-BD31-4B8C-83A1-F6EECF244321}">
                <p14:modId xmlns:p14="http://schemas.microsoft.com/office/powerpoint/2010/main" val="4016606297"/>
              </p:ext>
            </p:extLst>
          </p:nvPr>
        </p:nvGraphicFramePr>
        <p:xfrm>
          <a:off x="4505081" y="1924924"/>
          <a:ext cx="4235157" cy="4392056"/>
        </p:xfrm>
        <a:graphic>
          <a:graphicData uri="http://schemas.openxmlformats.org/drawingml/2006/chart">
            <c:chart xmlns:c="http://schemas.openxmlformats.org/drawingml/2006/chart" xmlns:r="http://schemas.openxmlformats.org/officeDocument/2006/relationships" r:id="rId6"/>
          </a:graphicData>
        </a:graphic>
      </p:graphicFrame>
      <p:sp>
        <p:nvSpPr>
          <p:cNvPr id="15" name="TextBox 14"/>
          <p:cNvSpPr txBox="1"/>
          <p:nvPr/>
        </p:nvSpPr>
        <p:spPr>
          <a:xfrm>
            <a:off x="4505082" y="1497700"/>
            <a:ext cx="4235157" cy="477054"/>
          </a:xfrm>
          <a:prstGeom prst="rect">
            <a:avLst/>
          </a:prstGeom>
          <a:noFill/>
          <a:ln>
            <a:noFill/>
          </a:ln>
        </p:spPr>
        <p:txBody>
          <a:bodyPr wrap="square" rtlCol="0">
            <a:spAutoFit/>
          </a:bodyPr>
          <a:lstStyle/>
          <a:p>
            <a:pPr algn="ctr"/>
            <a:r>
              <a:rPr lang="en-US" sz="1300" dirty="0" smtClean="0">
                <a:solidFill>
                  <a:srgbClr val="005993"/>
                </a:solidFill>
              </a:rPr>
              <a:t> </a:t>
            </a:r>
            <a:r>
              <a:rPr lang="en-US" sz="1200" dirty="0" err="1" smtClean="0">
                <a:solidFill>
                  <a:srgbClr val="005993"/>
                </a:solidFill>
                <a:latin typeface="Arial" pitchFamily="34" charset="0"/>
                <a:cs typeface="Arial" pitchFamily="34" charset="0"/>
              </a:rPr>
              <a:t>Vòng</a:t>
            </a:r>
            <a:r>
              <a:rPr lang="en-US" sz="1200" dirty="0" smtClean="0">
                <a:solidFill>
                  <a:srgbClr val="005993"/>
                </a:solidFill>
                <a:latin typeface="Arial" pitchFamily="34" charset="0"/>
                <a:cs typeface="Arial" pitchFamily="34" charset="0"/>
              </a:rPr>
              <a:t> </a:t>
            </a:r>
            <a:r>
              <a:rPr lang="en-US" sz="1200" dirty="0" err="1" smtClean="0">
                <a:solidFill>
                  <a:srgbClr val="005993"/>
                </a:solidFill>
                <a:latin typeface="Arial" pitchFamily="34" charset="0"/>
                <a:cs typeface="Arial" pitchFamily="34" charset="0"/>
              </a:rPr>
              <a:t>trong</a:t>
            </a:r>
            <a:r>
              <a:rPr lang="en-US" sz="1200" dirty="0" smtClean="0">
                <a:solidFill>
                  <a:srgbClr val="005993"/>
                </a:solidFill>
                <a:latin typeface="Arial" pitchFamily="34" charset="0"/>
                <a:cs typeface="Arial" pitchFamily="34" charset="0"/>
              </a:rPr>
              <a:t>: </a:t>
            </a:r>
            <a:r>
              <a:rPr lang="en-US" sz="1200" err="1" smtClean="0">
                <a:solidFill>
                  <a:srgbClr val="005993"/>
                </a:solidFill>
                <a:latin typeface="Arial" pitchFamily="34" charset="0"/>
                <a:cs typeface="Arial" pitchFamily="34" charset="0"/>
              </a:rPr>
              <a:t>Tại</a:t>
            </a:r>
            <a:r>
              <a:rPr lang="en-US" sz="1200" smtClean="0">
                <a:solidFill>
                  <a:srgbClr val="005993"/>
                </a:solidFill>
                <a:latin typeface="Arial" pitchFamily="34" charset="0"/>
                <a:cs typeface="Arial" pitchFamily="34" charset="0"/>
              </a:rPr>
              <a:t> 31/12/2016</a:t>
            </a:r>
            <a:endParaRPr lang="en-US" sz="1200" dirty="0" smtClean="0">
              <a:solidFill>
                <a:srgbClr val="005993"/>
              </a:solidFill>
              <a:latin typeface="Arial" pitchFamily="34" charset="0"/>
              <a:cs typeface="Arial" pitchFamily="34" charset="0"/>
            </a:endParaRPr>
          </a:p>
          <a:p>
            <a:pPr algn="ctr"/>
            <a:r>
              <a:rPr lang="en-US" sz="1200" dirty="0" smtClean="0">
                <a:solidFill>
                  <a:srgbClr val="005993"/>
                </a:solidFill>
                <a:latin typeface="Arial" pitchFamily="34" charset="0"/>
                <a:cs typeface="Arial" pitchFamily="34" charset="0"/>
              </a:rPr>
              <a:t> </a:t>
            </a:r>
            <a:r>
              <a:rPr lang="en-US" sz="1200" dirty="0" err="1" smtClean="0">
                <a:solidFill>
                  <a:srgbClr val="005993"/>
                </a:solidFill>
                <a:latin typeface="Arial" pitchFamily="34" charset="0"/>
                <a:cs typeface="Arial" pitchFamily="34" charset="0"/>
              </a:rPr>
              <a:t>Vòng</a:t>
            </a:r>
            <a:r>
              <a:rPr lang="en-US" sz="1200" dirty="0" smtClean="0">
                <a:solidFill>
                  <a:srgbClr val="005993"/>
                </a:solidFill>
                <a:latin typeface="Arial" pitchFamily="34" charset="0"/>
                <a:cs typeface="Arial" pitchFamily="34" charset="0"/>
              </a:rPr>
              <a:t> </a:t>
            </a:r>
            <a:r>
              <a:rPr lang="en-US" sz="1200" dirty="0" err="1" smtClean="0">
                <a:solidFill>
                  <a:srgbClr val="005993"/>
                </a:solidFill>
                <a:latin typeface="Arial" pitchFamily="34" charset="0"/>
                <a:cs typeface="Arial" pitchFamily="34" charset="0"/>
              </a:rPr>
              <a:t>ngoài</a:t>
            </a:r>
            <a:r>
              <a:rPr lang="en-US" sz="1200" dirty="0" smtClean="0">
                <a:solidFill>
                  <a:srgbClr val="005993"/>
                </a:solidFill>
                <a:latin typeface="Arial" pitchFamily="34" charset="0"/>
                <a:cs typeface="Arial" pitchFamily="34" charset="0"/>
              </a:rPr>
              <a:t>: </a:t>
            </a:r>
            <a:r>
              <a:rPr lang="en-US" sz="1200" err="1" smtClean="0">
                <a:solidFill>
                  <a:srgbClr val="005993"/>
                </a:solidFill>
                <a:latin typeface="Arial" pitchFamily="34" charset="0"/>
                <a:cs typeface="Arial" pitchFamily="34" charset="0"/>
              </a:rPr>
              <a:t>Tại</a:t>
            </a:r>
            <a:r>
              <a:rPr lang="en-US" sz="1200" smtClean="0">
                <a:solidFill>
                  <a:srgbClr val="005993"/>
                </a:solidFill>
                <a:latin typeface="Arial" pitchFamily="34" charset="0"/>
                <a:cs typeface="Arial" pitchFamily="34" charset="0"/>
              </a:rPr>
              <a:t> 31/12/2017</a:t>
            </a:r>
            <a:endParaRPr lang="en-US" sz="1200" dirty="0">
              <a:solidFill>
                <a:srgbClr val="005993"/>
              </a:solidFill>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BE94E970-A0CC-E44D-82BC-3F4A6399B54F}" type="slidenum">
              <a:rPr lang="en-US" smtClean="0"/>
              <a:pPr/>
              <a:t>30</a:t>
            </a:fld>
            <a:endParaRPr lang="en-US"/>
          </a:p>
        </p:txBody>
      </p:sp>
    </p:spTree>
    <p:extLst>
      <p:ext uri="{BB962C8B-B14F-4D97-AF65-F5344CB8AC3E}">
        <p14:creationId xmlns:p14="http://schemas.microsoft.com/office/powerpoint/2010/main" val="25487265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2900" y="249619"/>
            <a:ext cx="6537366" cy="477054"/>
          </a:xfrm>
          <a:prstGeom prst="rect">
            <a:avLst/>
          </a:prstGeom>
          <a:noFill/>
        </p:spPr>
        <p:txBody>
          <a:bodyPr wrap="square" rtlCol="0">
            <a:spAutoFit/>
          </a:bodyPr>
          <a:lstStyle/>
          <a:p>
            <a:r>
              <a:rPr lang="en-US" sz="2500" b="1" smtClean="0">
                <a:solidFill>
                  <a:srgbClr val="D71249"/>
                </a:solidFill>
                <a:latin typeface="Tahoma"/>
                <a:cs typeface="Tahoma"/>
              </a:rPr>
              <a:t>Kết quả kinh doanh hiệu quả</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5" name="Text Placeholder 4"/>
          <p:cNvSpPr txBox="1">
            <a:spLocks/>
          </p:cNvSpPr>
          <p:nvPr/>
        </p:nvSpPr>
        <p:spPr>
          <a:xfrm>
            <a:off x="440375" y="953000"/>
            <a:ext cx="4114800" cy="381000"/>
          </a:xfrm>
          <a:prstGeom prst="rect">
            <a:avLst/>
          </a:prstGeom>
          <a:solidFill>
            <a:srgbClr val="00588F"/>
          </a:solidFill>
          <a:ln>
            <a:solidFill>
              <a:srgbClr val="00588F"/>
            </a:solidFill>
          </a:ln>
        </p:spPr>
        <p:txBody>
          <a:bodyPr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a:spcBef>
                <a:spcPts val="0"/>
              </a:spcBef>
              <a:buClr>
                <a:srgbClr val="0070C0"/>
              </a:buClr>
              <a:buSzPct val="80000"/>
              <a:buNone/>
            </a:pPr>
            <a:r>
              <a:rPr lang="en-US" sz="1600" b="1" smtClean="0">
                <a:solidFill>
                  <a:schemeClr val="bg1"/>
                </a:solidFill>
                <a:latin typeface="Arial" pitchFamily="34" charset="0"/>
                <a:ea typeface="STKaiti" pitchFamily="2" charset="-122"/>
                <a:cs typeface="Arial" pitchFamily="34" charset="0"/>
              </a:rPr>
              <a:t>Kết quả kinh doanh (tỷ </a:t>
            </a:r>
            <a:r>
              <a:rPr lang="en-US" sz="1600" b="1">
                <a:solidFill>
                  <a:schemeClr val="bg1"/>
                </a:solidFill>
                <a:latin typeface="Arial" pitchFamily="34" charset="0"/>
                <a:ea typeface="STKaiti" pitchFamily="2" charset="-122"/>
                <a:cs typeface="Arial" pitchFamily="34" charset="0"/>
              </a:rPr>
              <a:t>đồng)</a:t>
            </a:r>
          </a:p>
        </p:txBody>
      </p:sp>
      <p:sp>
        <p:nvSpPr>
          <p:cNvPr id="7" name="Text Placeholder 6"/>
          <p:cNvSpPr txBox="1">
            <a:spLocks/>
          </p:cNvSpPr>
          <p:nvPr/>
        </p:nvSpPr>
        <p:spPr>
          <a:xfrm>
            <a:off x="440375" y="3586353"/>
            <a:ext cx="4114800" cy="414647"/>
          </a:xfrm>
          <a:prstGeom prst="rect">
            <a:avLst/>
          </a:prstGeom>
          <a:solidFill>
            <a:srgbClr val="00588F"/>
          </a:solidFill>
          <a:ln>
            <a:solidFill>
              <a:srgbClr val="00588F"/>
            </a:solidFill>
          </a:ln>
        </p:spPr>
        <p:txBody>
          <a:bodyPr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a:spcBef>
                <a:spcPts val="0"/>
              </a:spcBef>
              <a:buClr>
                <a:srgbClr val="0070C0"/>
              </a:buClr>
              <a:buSzPct val="80000"/>
              <a:buNone/>
            </a:pPr>
            <a:r>
              <a:rPr lang="en-US" sz="1600" b="1">
                <a:solidFill>
                  <a:schemeClr val="bg1"/>
                </a:solidFill>
                <a:latin typeface="Arial" pitchFamily="34" charset="0"/>
                <a:ea typeface="STKaiti" pitchFamily="2" charset="-122"/>
                <a:cs typeface="Arial" pitchFamily="34" charset="0"/>
              </a:rPr>
              <a:t>Các chỉ số tài chính</a:t>
            </a:r>
            <a:endParaRPr lang="en-US" sz="1600" b="1" dirty="0">
              <a:solidFill>
                <a:schemeClr val="bg1"/>
              </a:solidFill>
              <a:latin typeface="Arial" pitchFamily="34" charset="0"/>
              <a:ea typeface="STKaiti" pitchFamily="2" charset="-122"/>
              <a:cs typeface="Arial" pitchFamily="34" charset="0"/>
            </a:endParaRPr>
          </a:p>
        </p:txBody>
      </p:sp>
      <p:sp>
        <p:nvSpPr>
          <p:cNvPr id="8" name="Text Placeholder 8"/>
          <p:cNvSpPr txBox="1">
            <a:spLocks/>
          </p:cNvSpPr>
          <p:nvPr/>
        </p:nvSpPr>
        <p:spPr>
          <a:xfrm>
            <a:off x="4631375" y="953000"/>
            <a:ext cx="4114800" cy="381000"/>
          </a:xfrm>
          <a:prstGeom prst="rect">
            <a:avLst/>
          </a:prstGeom>
          <a:solidFill>
            <a:srgbClr val="00588F"/>
          </a:solidFill>
          <a:ln>
            <a:solidFill>
              <a:srgbClr val="00588F"/>
            </a:solidFill>
          </a:ln>
        </p:spPr>
        <p:txBody>
          <a:bodyPr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a:spcBef>
                <a:spcPts val="0"/>
              </a:spcBef>
              <a:buClr>
                <a:srgbClr val="0070C0"/>
              </a:buClr>
              <a:buSzPct val="80000"/>
              <a:buNone/>
            </a:pPr>
            <a:r>
              <a:rPr lang="en-US" altLang="zh-TW" sz="1600" b="1">
                <a:solidFill>
                  <a:schemeClr val="bg1"/>
                </a:solidFill>
                <a:latin typeface="Arial" pitchFamily="34" charset="0"/>
                <a:ea typeface="STKaiti" pitchFamily="2" charset="-122"/>
                <a:cs typeface="Arial" pitchFamily="34" charset="0"/>
              </a:rPr>
              <a:t>Các khoản thu nhập hoạt động</a:t>
            </a:r>
          </a:p>
        </p:txBody>
      </p:sp>
      <p:sp>
        <p:nvSpPr>
          <p:cNvPr id="9" name="Text Placeholder 6"/>
          <p:cNvSpPr txBox="1">
            <a:spLocks/>
          </p:cNvSpPr>
          <p:nvPr/>
        </p:nvSpPr>
        <p:spPr>
          <a:xfrm>
            <a:off x="4631375" y="3586352"/>
            <a:ext cx="4114800" cy="414648"/>
          </a:xfrm>
          <a:prstGeom prst="rect">
            <a:avLst/>
          </a:prstGeom>
          <a:solidFill>
            <a:srgbClr val="00588F"/>
          </a:solidFill>
          <a:ln>
            <a:solidFill>
              <a:srgbClr val="00588F"/>
            </a:solidFill>
          </a:ln>
        </p:spPr>
        <p:txBody>
          <a:bodyPr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a:spcBef>
                <a:spcPts val="0"/>
              </a:spcBef>
              <a:buClr>
                <a:srgbClr val="0070C0"/>
              </a:buClr>
              <a:buSzPct val="80000"/>
              <a:buNone/>
            </a:pPr>
            <a:r>
              <a:rPr lang="en-US" sz="1600" b="1">
                <a:solidFill>
                  <a:schemeClr val="bg1"/>
                </a:solidFill>
                <a:latin typeface="Arial" pitchFamily="34" charset="0"/>
                <a:ea typeface="STKaiti" pitchFamily="2" charset="-122"/>
                <a:cs typeface="Arial" pitchFamily="34" charset="0"/>
              </a:rPr>
              <a:t>Tỷ lệ Chí phí/Thu nhập</a:t>
            </a:r>
            <a:endParaRPr lang="en-US" sz="1600" b="1" dirty="0">
              <a:solidFill>
                <a:schemeClr val="bg1"/>
              </a:solidFill>
              <a:latin typeface="Arial" pitchFamily="34" charset="0"/>
              <a:ea typeface="STKaiti" pitchFamily="2" charset="-122"/>
              <a:cs typeface="Arial" pitchFamily="34" charset="0"/>
            </a:endParaRPr>
          </a:p>
        </p:txBody>
      </p:sp>
      <p:graphicFrame>
        <p:nvGraphicFramePr>
          <p:cNvPr id="11" name="Chart 10"/>
          <p:cNvGraphicFramePr/>
          <p:nvPr>
            <p:extLst>
              <p:ext uri="{D42A27DB-BD31-4B8C-83A1-F6EECF244321}">
                <p14:modId xmlns:p14="http://schemas.microsoft.com/office/powerpoint/2010/main" val="3301133471"/>
              </p:ext>
            </p:extLst>
          </p:nvPr>
        </p:nvGraphicFramePr>
        <p:xfrm>
          <a:off x="441033" y="3988800"/>
          <a:ext cx="4131625" cy="24506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Chart 11"/>
          <p:cNvGraphicFramePr/>
          <p:nvPr>
            <p:extLst>
              <p:ext uri="{D42A27DB-BD31-4B8C-83A1-F6EECF244321}">
                <p14:modId xmlns:p14="http://schemas.microsoft.com/office/powerpoint/2010/main" val="3836575549"/>
              </p:ext>
            </p:extLst>
          </p:nvPr>
        </p:nvGraphicFramePr>
        <p:xfrm>
          <a:off x="4631375" y="1334000"/>
          <a:ext cx="4114800" cy="225235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3" name="Chart 12"/>
          <p:cNvGraphicFramePr/>
          <p:nvPr>
            <p:extLst>
              <p:ext uri="{D42A27DB-BD31-4B8C-83A1-F6EECF244321}">
                <p14:modId xmlns:p14="http://schemas.microsoft.com/office/powerpoint/2010/main" val="3041551626"/>
              </p:ext>
            </p:extLst>
          </p:nvPr>
        </p:nvGraphicFramePr>
        <p:xfrm>
          <a:off x="4631375" y="4001000"/>
          <a:ext cx="4114800" cy="2438400"/>
        </p:xfrm>
        <a:graphic>
          <a:graphicData uri="http://schemas.openxmlformats.org/drawingml/2006/chart">
            <c:chart xmlns:c="http://schemas.openxmlformats.org/drawingml/2006/chart" xmlns:r="http://schemas.openxmlformats.org/officeDocument/2006/relationships" r:id="rId7"/>
          </a:graphicData>
        </a:graphic>
      </p:graphicFrame>
      <p:sp>
        <p:nvSpPr>
          <p:cNvPr id="2" name="Slide Number Placeholder 1"/>
          <p:cNvSpPr>
            <a:spLocks noGrp="1"/>
          </p:cNvSpPr>
          <p:nvPr>
            <p:ph type="sldNum" sz="quarter" idx="12"/>
          </p:nvPr>
        </p:nvSpPr>
        <p:spPr/>
        <p:txBody>
          <a:bodyPr/>
          <a:lstStyle/>
          <a:p>
            <a:fld id="{BE94E970-A0CC-E44D-82BC-3F4A6399B54F}" type="slidenum">
              <a:rPr lang="en-US" smtClean="0"/>
              <a:pPr/>
              <a:t>31</a:t>
            </a:fld>
            <a:endParaRPr lang="en-US"/>
          </a:p>
        </p:txBody>
      </p:sp>
      <p:graphicFrame>
        <p:nvGraphicFramePr>
          <p:cNvPr id="14" name="Chart 13"/>
          <p:cNvGraphicFramePr/>
          <p:nvPr>
            <p:extLst>
              <p:ext uri="{D42A27DB-BD31-4B8C-83A1-F6EECF244321}">
                <p14:modId xmlns:p14="http://schemas.microsoft.com/office/powerpoint/2010/main" val="655808453"/>
              </p:ext>
            </p:extLst>
          </p:nvPr>
        </p:nvGraphicFramePr>
        <p:xfrm>
          <a:off x="440374" y="1333999"/>
          <a:ext cx="4114800" cy="225235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6950882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49619"/>
            <a:ext cx="6537366" cy="477054"/>
          </a:xfrm>
          <a:prstGeom prst="rect">
            <a:avLst/>
          </a:prstGeom>
          <a:noFill/>
        </p:spPr>
        <p:txBody>
          <a:bodyPr wrap="square" rtlCol="0">
            <a:spAutoFit/>
          </a:bodyPr>
          <a:lstStyle/>
          <a:p>
            <a:r>
              <a:rPr lang="en-US" sz="2500" b="1" smtClean="0">
                <a:solidFill>
                  <a:srgbClr val="D71249"/>
                </a:solidFill>
                <a:latin typeface="Tahoma"/>
                <a:cs typeface="Tahoma"/>
              </a:rPr>
              <a:t>Kế hoạch ĐHĐCĐ và kết quả năm 2017</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2" name="Slide Number Placeholder 1"/>
          <p:cNvSpPr>
            <a:spLocks noGrp="1"/>
          </p:cNvSpPr>
          <p:nvPr>
            <p:ph type="sldNum" sz="quarter" idx="12"/>
          </p:nvPr>
        </p:nvSpPr>
        <p:spPr/>
        <p:txBody>
          <a:bodyPr/>
          <a:lstStyle/>
          <a:p>
            <a:fld id="{BE94E970-A0CC-E44D-82BC-3F4A6399B54F}" type="slidenum">
              <a:rPr lang="en-US" smtClean="0"/>
              <a:pPr/>
              <a:t>32</a:t>
            </a:fld>
            <a:endParaRPr lang="en-US"/>
          </a:p>
        </p:txBody>
      </p:sp>
      <p:sp>
        <p:nvSpPr>
          <p:cNvPr id="1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648324282"/>
              </p:ext>
            </p:extLst>
          </p:nvPr>
        </p:nvGraphicFramePr>
        <p:xfrm>
          <a:off x="520699" y="977900"/>
          <a:ext cx="8102602" cy="5104270"/>
        </p:xfrm>
        <a:graphic>
          <a:graphicData uri="http://schemas.openxmlformats.org/drawingml/2006/table">
            <a:tbl>
              <a:tblPr>
                <a:tableStyleId>{5C22544A-7EE6-4342-B048-85BDC9FD1C3A}</a:tableStyleId>
              </a:tblPr>
              <a:tblGrid>
                <a:gridCol w="2336802"/>
                <a:gridCol w="990600"/>
                <a:gridCol w="1092200"/>
                <a:gridCol w="1054100"/>
                <a:gridCol w="1257300"/>
                <a:gridCol w="1371600"/>
              </a:tblGrid>
              <a:tr h="1159273">
                <a:tc>
                  <a:txBody>
                    <a:bodyPr/>
                    <a:lstStyle/>
                    <a:p>
                      <a:pPr marL="0" algn="ctr" defTabSz="457200" rtl="0" eaLnBrk="1" fontAlgn="t" latinLnBrk="0" hangingPunct="1"/>
                      <a:r>
                        <a:rPr lang="en-US" sz="1400" b="1" i="0" u="none" strike="noStrike" kern="1200" baseline="0">
                          <a:solidFill>
                            <a:schemeClr val="bg1"/>
                          </a:solidFill>
                          <a:latin typeface="Arial" pitchFamily="34" charset="0"/>
                          <a:ea typeface="+mn-ea"/>
                          <a:cs typeface="Arial" pitchFamily="34" charset="0"/>
                        </a:rPr>
                        <a:t>Chỉ tiêu chính</a:t>
                      </a: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algn="ctr" defTabSz="457200" rtl="0" eaLnBrk="1" fontAlgn="t" latinLnBrk="0" hangingPunct="1"/>
                      <a:r>
                        <a:rPr lang="vi-VN" sz="1400" b="1" i="0" u="none" strike="noStrike" kern="1200" baseline="0">
                          <a:solidFill>
                            <a:schemeClr val="bg1"/>
                          </a:solidFill>
                          <a:latin typeface="Arial" pitchFamily="34" charset="0"/>
                          <a:ea typeface="+mn-ea"/>
                          <a:cs typeface="Arial" pitchFamily="34" charset="0"/>
                        </a:rPr>
                        <a:t>Đơn </a:t>
                      </a:r>
                      <a:r>
                        <a:rPr lang="vi-VN" sz="1400" b="1" i="0" u="none" strike="noStrike" kern="1200" baseline="0" smtClean="0">
                          <a:solidFill>
                            <a:schemeClr val="bg1"/>
                          </a:solidFill>
                          <a:latin typeface="Arial" pitchFamily="34" charset="0"/>
                          <a:ea typeface="+mn-ea"/>
                          <a:cs typeface="Arial" pitchFamily="34" charset="0"/>
                        </a:rPr>
                        <a:t>vị</a:t>
                      </a:r>
                      <a:r>
                        <a:rPr lang="en-US" sz="1400" b="1" i="0" u="none" strike="noStrike" kern="1200" baseline="0" smtClean="0">
                          <a:solidFill>
                            <a:schemeClr val="bg1"/>
                          </a:solidFill>
                          <a:latin typeface="Arial" pitchFamily="34" charset="0"/>
                          <a:ea typeface="+mn-ea"/>
                          <a:cs typeface="Arial" pitchFamily="34" charset="0"/>
                        </a:rPr>
                        <a:t> tính</a:t>
                      </a:r>
                      <a:endParaRPr lang="vi-VN" sz="1400" b="1" i="0" u="none" strike="noStrike" kern="1200" baseline="0">
                        <a:solidFill>
                          <a:schemeClr val="bg1"/>
                        </a:solidFill>
                        <a:latin typeface="Arial" pitchFamily="34" charset="0"/>
                        <a:ea typeface="+mn-ea"/>
                        <a:cs typeface="Arial" pitchFamily="34" charset="0"/>
                      </a:endParaRPr>
                    </a:p>
                  </a:txBody>
                  <a:tcPr marL="72000" marR="72000" marT="72000" marB="7200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algn="ctr" defTabSz="457200" rtl="0" eaLnBrk="1" fontAlgn="t" latinLnBrk="0" hangingPunct="1"/>
                      <a:r>
                        <a:rPr lang="en-US" sz="1400" b="1" i="0" u="none" strike="noStrike" kern="1200" baseline="0">
                          <a:solidFill>
                            <a:schemeClr val="bg1"/>
                          </a:solidFill>
                          <a:latin typeface="Arial" pitchFamily="34" charset="0"/>
                          <a:ea typeface="+mn-ea"/>
                          <a:cs typeface="Arial" pitchFamily="34" charset="0"/>
                        </a:rPr>
                        <a:t>2016</a:t>
                      </a:r>
                    </a:p>
                  </a:txBody>
                  <a:tcPr marL="72000" marR="72000" marT="72000" marB="7200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algn="ctr" defTabSz="457200" rtl="0" eaLnBrk="1" fontAlgn="t" latinLnBrk="0" hangingPunct="1"/>
                      <a:r>
                        <a:rPr lang="en-US" sz="1400" b="1" i="0" u="none" strike="noStrike" kern="1200" baseline="0" smtClean="0">
                          <a:solidFill>
                            <a:schemeClr val="bg1"/>
                          </a:solidFill>
                          <a:latin typeface="Arial" pitchFamily="34" charset="0"/>
                          <a:ea typeface="+mn-ea"/>
                          <a:cs typeface="Arial" pitchFamily="34" charset="0"/>
                        </a:rPr>
                        <a:t>2017</a:t>
                      </a:r>
                      <a:endParaRPr lang="en-US" sz="1400" b="1" i="0" u="none" strike="noStrike" kern="1200" baseline="0">
                        <a:solidFill>
                          <a:schemeClr val="bg1"/>
                        </a:solidFill>
                        <a:latin typeface="Arial" pitchFamily="34" charset="0"/>
                        <a:ea typeface="+mn-ea"/>
                        <a:cs typeface="Arial" pitchFamily="34" charset="0"/>
                      </a:endParaRPr>
                    </a:p>
                  </a:txBody>
                  <a:tcPr marL="72000" marR="72000" marT="72000" marB="7200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algn="ctr" defTabSz="457200" rtl="0" eaLnBrk="1" fontAlgn="t" latinLnBrk="0" hangingPunct="1"/>
                      <a:r>
                        <a:rPr lang="en-US" sz="1400" b="1" i="0" u="none" strike="noStrike" kern="1200" baseline="0">
                          <a:solidFill>
                            <a:schemeClr val="bg1"/>
                          </a:solidFill>
                          <a:latin typeface="Arial" pitchFamily="34" charset="0"/>
                          <a:ea typeface="+mn-ea"/>
                          <a:cs typeface="Arial" pitchFamily="34" charset="0"/>
                        </a:rPr>
                        <a:t>Kế hoạch ĐHĐCĐ 2017</a:t>
                      </a:r>
                    </a:p>
                  </a:txBody>
                  <a:tcPr marL="72000" marR="72000" marT="72000" marB="7200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algn="ctr" defTabSz="457200" rtl="0" eaLnBrk="1" fontAlgn="t" latinLnBrk="0" hangingPunct="1"/>
                      <a:r>
                        <a:rPr lang="en-US" sz="1400" b="1" i="0" u="none" strike="noStrike" kern="1200" baseline="0">
                          <a:solidFill>
                            <a:schemeClr val="bg1"/>
                          </a:solidFill>
                          <a:latin typeface="Arial" pitchFamily="34" charset="0"/>
                          <a:ea typeface="+mn-ea"/>
                          <a:cs typeface="Arial" pitchFamily="34" charset="0"/>
                        </a:rPr>
                        <a:t>% thực hiện so với KH 2017</a:t>
                      </a:r>
                    </a:p>
                  </a:txBody>
                  <a:tcPr marL="72000" marR="72000" marT="72000" marB="72000" anchor="ctr">
                    <a:lnL w="12700" cap="flat" cmpd="sng" algn="ctr">
                      <a:solidFill>
                        <a:schemeClr val="bg1"/>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r>
              <a:tr h="609114">
                <a:tc>
                  <a:txBody>
                    <a:bodyPr/>
                    <a:lstStyle/>
                    <a:p>
                      <a:pPr algn="l" fontAlgn="ctr"/>
                      <a:r>
                        <a:rPr lang="en-US" sz="1400" u="none" strike="noStrike">
                          <a:solidFill>
                            <a:srgbClr val="005993"/>
                          </a:solidFill>
                          <a:effectLst/>
                          <a:latin typeface="Arial" pitchFamily="34" charset="0"/>
                          <a:cs typeface="Arial" pitchFamily="34" charset="0"/>
                        </a:rPr>
                        <a:t>Tổng tài sản</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ctr"/>
                      <a:r>
                        <a:rPr lang="vi-VN" sz="1400" u="none" strike="noStrike">
                          <a:solidFill>
                            <a:srgbClr val="005993"/>
                          </a:solidFill>
                          <a:effectLst/>
                          <a:latin typeface="Arial" pitchFamily="34" charset="0"/>
                          <a:cs typeface="Arial" pitchFamily="34" charset="0"/>
                        </a:rPr>
                        <a:t>Tỷ đồng</a:t>
                      </a:r>
                      <a:endParaRPr lang="vi-VN"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l" fontAlgn="ctr"/>
                      <a:r>
                        <a:rPr lang="en-US" sz="1400" u="none" strike="noStrike">
                          <a:solidFill>
                            <a:srgbClr val="005993"/>
                          </a:solidFill>
                          <a:effectLst/>
                          <a:latin typeface="Arial" pitchFamily="34" charset="0"/>
                          <a:cs typeface="Arial" pitchFamily="34" charset="0"/>
                        </a:rPr>
                        <a:t>      </a:t>
                      </a:r>
                      <a:r>
                        <a:rPr lang="en-US" sz="1400" u="none" strike="noStrike" smtClean="0">
                          <a:solidFill>
                            <a:srgbClr val="005993"/>
                          </a:solidFill>
                          <a:effectLst/>
                          <a:latin typeface="Arial" pitchFamily="34" charset="0"/>
                          <a:cs typeface="Arial" pitchFamily="34" charset="0"/>
                        </a:rPr>
                        <a:t>948.699 </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ctr" latinLnBrk="0" hangingPunct="1"/>
                      <a:r>
                        <a:rPr lang="en-US" sz="1400" u="none" strike="noStrike" kern="1200">
                          <a:solidFill>
                            <a:srgbClr val="005993"/>
                          </a:solidFill>
                          <a:effectLst/>
                          <a:latin typeface="Arial" pitchFamily="34" charset="0"/>
                          <a:ea typeface="+mn-ea"/>
                          <a:cs typeface="Arial" pitchFamily="34" charset="0"/>
                        </a:rPr>
                        <a:t>  </a:t>
                      </a:r>
                      <a:r>
                        <a:rPr lang="en-US" sz="1400" u="none" strike="noStrike" kern="1200" smtClean="0">
                          <a:solidFill>
                            <a:srgbClr val="005993"/>
                          </a:solidFill>
                          <a:effectLst/>
                          <a:latin typeface="Arial" pitchFamily="34" charset="0"/>
                          <a:ea typeface="+mn-ea"/>
                          <a:cs typeface="Arial" pitchFamily="34" charset="0"/>
                        </a:rPr>
                        <a:t>1.095.022 </a:t>
                      </a:r>
                      <a:endParaRPr lang="en-US" sz="1400" u="none" strike="noStrike" kern="1200">
                        <a:solidFill>
                          <a:srgbClr val="005993"/>
                        </a:solidFill>
                        <a:effectLst/>
                        <a:latin typeface="Arial" pitchFamily="34" charset="0"/>
                        <a:ea typeface="+mn-ea"/>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ctr"/>
                      <a:r>
                        <a:rPr lang="en-US" sz="1400" u="none" strike="noStrike">
                          <a:solidFill>
                            <a:srgbClr val="005993"/>
                          </a:solidFill>
                          <a:effectLst/>
                          <a:latin typeface="Arial" pitchFamily="34" charset="0"/>
                          <a:cs typeface="Arial" pitchFamily="34" charset="0"/>
                        </a:rPr>
                        <a:t>     </a:t>
                      </a:r>
                      <a:r>
                        <a:rPr lang="en-US" sz="1400" u="none" strike="noStrike" smtClean="0">
                          <a:solidFill>
                            <a:srgbClr val="005993"/>
                          </a:solidFill>
                          <a:effectLst/>
                          <a:latin typeface="Arial" pitchFamily="34" charset="0"/>
                          <a:cs typeface="Arial" pitchFamily="34" charset="0"/>
                        </a:rPr>
                        <a:t>1.081.634 </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ctr"/>
                      <a:r>
                        <a:rPr lang="en-US" sz="1400" u="none" strike="noStrike" smtClean="0">
                          <a:solidFill>
                            <a:srgbClr val="005993"/>
                          </a:solidFill>
                          <a:effectLst/>
                          <a:latin typeface="Arial" pitchFamily="34" charset="0"/>
                          <a:cs typeface="Arial" pitchFamily="34" charset="0"/>
                        </a:rPr>
                        <a:t>101,24%</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553518">
                <a:tc>
                  <a:txBody>
                    <a:bodyPr/>
                    <a:lstStyle/>
                    <a:p>
                      <a:pPr algn="l" fontAlgn="ctr"/>
                      <a:r>
                        <a:rPr lang="vi-VN" sz="1400" u="none" strike="noStrike">
                          <a:solidFill>
                            <a:srgbClr val="005993"/>
                          </a:solidFill>
                          <a:effectLst/>
                          <a:latin typeface="Arial" pitchFamily="34" charset="0"/>
                          <a:cs typeface="Arial" pitchFamily="34" charset="0"/>
                        </a:rPr>
                        <a:t>Dư nợ tín dụng</a:t>
                      </a:r>
                      <a:endParaRPr lang="vi-VN"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ctr"/>
                      <a:r>
                        <a:rPr lang="vi-VN" sz="1400" u="none" strike="noStrike">
                          <a:solidFill>
                            <a:srgbClr val="005993"/>
                          </a:solidFill>
                          <a:effectLst/>
                          <a:latin typeface="Arial" pitchFamily="34" charset="0"/>
                          <a:cs typeface="Arial" pitchFamily="34" charset="0"/>
                        </a:rPr>
                        <a:t>Tỷ đồng</a:t>
                      </a:r>
                      <a:endParaRPr lang="vi-VN"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l" fontAlgn="ctr"/>
                      <a:r>
                        <a:rPr lang="en-US" sz="1400" u="none" strike="noStrike">
                          <a:solidFill>
                            <a:srgbClr val="005993"/>
                          </a:solidFill>
                          <a:effectLst/>
                          <a:latin typeface="Arial" pitchFamily="34" charset="0"/>
                          <a:cs typeface="Arial" pitchFamily="34" charset="0"/>
                        </a:rPr>
                        <a:t>      </a:t>
                      </a:r>
                      <a:r>
                        <a:rPr lang="en-US" sz="1400" u="none" strike="noStrike" smtClean="0">
                          <a:solidFill>
                            <a:srgbClr val="005993"/>
                          </a:solidFill>
                          <a:effectLst/>
                          <a:latin typeface="Arial" pitchFamily="34" charset="0"/>
                          <a:cs typeface="Arial" pitchFamily="34" charset="0"/>
                        </a:rPr>
                        <a:t>712.642 </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ctr" latinLnBrk="0" hangingPunct="1"/>
                      <a:r>
                        <a:rPr lang="en-US" sz="1400" u="none" strike="noStrike" kern="1200">
                          <a:solidFill>
                            <a:srgbClr val="005993"/>
                          </a:solidFill>
                          <a:effectLst/>
                          <a:latin typeface="Arial" pitchFamily="34" charset="0"/>
                          <a:ea typeface="+mn-ea"/>
                          <a:cs typeface="Arial" pitchFamily="34" charset="0"/>
                        </a:rPr>
                        <a:t>     </a:t>
                      </a:r>
                      <a:r>
                        <a:rPr lang="en-US" sz="1400" u="none" strike="noStrike" kern="1200" smtClean="0">
                          <a:solidFill>
                            <a:srgbClr val="005993"/>
                          </a:solidFill>
                          <a:effectLst/>
                          <a:latin typeface="Arial" pitchFamily="34" charset="0"/>
                          <a:ea typeface="+mn-ea"/>
                          <a:cs typeface="Arial" pitchFamily="34" charset="0"/>
                        </a:rPr>
                        <a:t>840.156 </a:t>
                      </a:r>
                      <a:endParaRPr lang="en-US" sz="1400" u="none" strike="noStrike" kern="1200">
                        <a:solidFill>
                          <a:srgbClr val="005993"/>
                        </a:solidFill>
                        <a:effectLst/>
                        <a:latin typeface="Arial" pitchFamily="34" charset="0"/>
                        <a:ea typeface="+mn-ea"/>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ctr" latinLnBrk="0" hangingPunct="1"/>
                      <a:r>
                        <a:rPr lang="en-US" sz="1400" u="none" strike="noStrike" kern="1200">
                          <a:solidFill>
                            <a:srgbClr val="005993"/>
                          </a:solidFill>
                          <a:effectLst/>
                          <a:latin typeface="Arial" pitchFamily="34" charset="0"/>
                          <a:ea typeface="+mn-ea"/>
                          <a:cs typeface="Arial" pitchFamily="34" charset="0"/>
                        </a:rPr>
                        <a:t>        </a:t>
                      </a:r>
                      <a:r>
                        <a:rPr lang="en-US" sz="1400" u="none" strike="noStrike" kern="1200" smtClean="0">
                          <a:solidFill>
                            <a:srgbClr val="005993"/>
                          </a:solidFill>
                          <a:effectLst/>
                          <a:latin typeface="Arial" pitchFamily="34" charset="0"/>
                          <a:ea typeface="+mn-ea"/>
                          <a:cs typeface="Arial" pitchFamily="34" charset="0"/>
                        </a:rPr>
                        <a:t>826.865 </a:t>
                      </a:r>
                      <a:endParaRPr lang="en-US" sz="1400" u="none" strike="noStrike" kern="1200">
                        <a:solidFill>
                          <a:srgbClr val="005993"/>
                        </a:solidFill>
                        <a:effectLst/>
                        <a:latin typeface="Arial" pitchFamily="34" charset="0"/>
                        <a:ea typeface="+mn-ea"/>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ctr" defTabSz="457200" rtl="0" eaLnBrk="1" fontAlgn="ctr" latinLnBrk="0" hangingPunct="1"/>
                      <a:r>
                        <a:rPr lang="en-US" sz="1400" u="none" strike="noStrike" kern="1200" smtClean="0">
                          <a:solidFill>
                            <a:srgbClr val="005993"/>
                          </a:solidFill>
                          <a:effectLst/>
                          <a:latin typeface="Arial" pitchFamily="34" charset="0"/>
                          <a:ea typeface="+mn-ea"/>
                          <a:cs typeface="Arial" pitchFamily="34" charset="0"/>
                        </a:rPr>
                        <a:t>101,60%</a:t>
                      </a:r>
                      <a:endParaRPr lang="en-US" sz="1400" u="none" strike="noStrike" kern="1200">
                        <a:solidFill>
                          <a:srgbClr val="005993"/>
                        </a:solidFill>
                        <a:effectLst/>
                        <a:latin typeface="Arial" pitchFamily="34" charset="0"/>
                        <a:ea typeface="+mn-ea"/>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553518">
                <a:tc>
                  <a:txBody>
                    <a:bodyPr/>
                    <a:lstStyle/>
                    <a:p>
                      <a:pPr algn="l" fontAlgn="ctr"/>
                      <a:r>
                        <a:rPr lang="vi-VN" sz="1400" u="none" strike="noStrike">
                          <a:solidFill>
                            <a:srgbClr val="005993"/>
                          </a:solidFill>
                          <a:effectLst/>
                          <a:latin typeface="Arial" pitchFamily="34" charset="0"/>
                          <a:cs typeface="Arial" pitchFamily="34" charset="0"/>
                        </a:rPr>
                        <a:t>Tổng nguồn vốn huy động</a:t>
                      </a:r>
                      <a:endParaRPr lang="vi-VN"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ctr"/>
                      <a:r>
                        <a:rPr lang="vi-VN" sz="1400" u="none" strike="noStrike">
                          <a:solidFill>
                            <a:srgbClr val="005993"/>
                          </a:solidFill>
                          <a:effectLst/>
                          <a:latin typeface="Arial" pitchFamily="34" charset="0"/>
                          <a:cs typeface="Arial" pitchFamily="34" charset="0"/>
                        </a:rPr>
                        <a:t>Tỷ đồng</a:t>
                      </a:r>
                      <a:endParaRPr lang="vi-VN"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l" fontAlgn="ctr"/>
                      <a:r>
                        <a:rPr lang="en-US" sz="1400" u="none" strike="noStrike">
                          <a:solidFill>
                            <a:srgbClr val="005993"/>
                          </a:solidFill>
                          <a:effectLst/>
                          <a:latin typeface="Arial" pitchFamily="34" charset="0"/>
                          <a:cs typeface="Arial" pitchFamily="34" charset="0"/>
                        </a:rPr>
                        <a:t>      </a:t>
                      </a:r>
                      <a:r>
                        <a:rPr lang="en-US" sz="1400" u="none" strike="noStrike" smtClean="0">
                          <a:solidFill>
                            <a:srgbClr val="005993"/>
                          </a:solidFill>
                          <a:effectLst/>
                          <a:latin typeface="Arial" pitchFamily="34" charset="0"/>
                          <a:cs typeface="Arial" pitchFamily="34" charset="0"/>
                        </a:rPr>
                        <a:t>870.163 </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ctr" latinLnBrk="0" hangingPunct="1"/>
                      <a:r>
                        <a:rPr lang="en-US" sz="1400" u="none" strike="noStrike" kern="1200" smtClean="0">
                          <a:solidFill>
                            <a:srgbClr val="005993"/>
                          </a:solidFill>
                          <a:effectLst/>
                          <a:latin typeface="Arial" pitchFamily="34" charset="0"/>
                          <a:ea typeface="+mn-ea"/>
                          <a:cs typeface="Arial" pitchFamily="34" charset="0"/>
                        </a:rPr>
                        <a:t>1.012.470 </a:t>
                      </a:r>
                      <a:endParaRPr lang="en-US" sz="1400" u="none" strike="noStrike" kern="1200">
                        <a:solidFill>
                          <a:srgbClr val="005993"/>
                        </a:solidFill>
                        <a:effectLst/>
                        <a:latin typeface="Arial" pitchFamily="34" charset="0"/>
                        <a:ea typeface="+mn-ea"/>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ctr" latinLnBrk="0" hangingPunct="1"/>
                      <a:r>
                        <a:rPr lang="en-US" sz="1400" u="none" strike="noStrike" kern="1200">
                          <a:solidFill>
                            <a:srgbClr val="005993"/>
                          </a:solidFill>
                          <a:effectLst/>
                          <a:latin typeface="Arial" pitchFamily="34" charset="0"/>
                          <a:ea typeface="+mn-ea"/>
                          <a:cs typeface="Arial" pitchFamily="34" charset="0"/>
                        </a:rPr>
                        <a:t>        </a:t>
                      </a:r>
                      <a:r>
                        <a:rPr lang="en-US" sz="1400" u="none" strike="noStrike" kern="1200" smtClean="0">
                          <a:solidFill>
                            <a:srgbClr val="005993"/>
                          </a:solidFill>
                          <a:effectLst/>
                          <a:latin typeface="Arial" pitchFamily="34" charset="0"/>
                          <a:ea typeface="+mn-ea"/>
                          <a:cs typeface="Arial" pitchFamily="34" charset="0"/>
                        </a:rPr>
                        <a:t>996.482 </a:t>
                      </a:r>
                      <a:endParaRPr lang="en-US" sz="1400" u="none" strike="noStrike" kern="1200">
                        <a:solidFill>
                          <a:srgbClr val="005993"/>
                        </a:solidFill>
                        <a:effectLst/>
                        <a:latin typeface="Arial" pitchFamily="34" charset="0"/>
                        <a:ea typeface="+mn-ea"/>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ctr" defTabSz="457200" rtl="0" eaLnBrk="1" fontAlgn="ctr" latinLnBrk="0" hangingPunct="1"/>
                      <a:r>
                        <a:rPr lang="en-US" sz="1400" u="none" strike="noStrike" kern="1200" smtClean="0">
                          <a:solidFill>
                            <a:srgbClr val="005993"/>
                          </a:solidFill>
                          <a:effectLst/>
                          <a:latin typeface="Arial" pitchFamily="34" charset="0"/>
                          <a:ea typeface="+mn-ea"/>
                          <a:cs typeface="Arial" pitchFamily="34" charset="0"/>
                        </a:rPr>
                        <a:t>101,60%</a:t>
                      </a:r>
                      <a:endParaRPr lang="en-US" sz="1400" u="none" strike="noStrike" kern="1200">
                        <a:solidFill>
                          <a:srgbClr val="005993"/>
                        </a:solidFill>
                        <a:effectLst/>
                        <a:latin typeface="Arial" pitchFamily="34" charset="0"/>
                        <a:ea typeface="+mn-ea"/>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593055">
                <a:tc>
                  <a:txBody>
                    <a:bodyPr/>
                    <a:lstStyle/>
                    <a:p>
                      <a:pPr algn="l" fontAlgn="ctr"/>
                      <a:r>
                        <a:rPr lang="vi-VN" sz="1400" u="none" strike="noStrike">
                          <a:solidFill>
                            <a:srgbClr val="005993"/>
                          </a:solidFill>
                          <a:effectLst/>
                          <a:latin typeface="Arial" pitchFamily="34" charset="0"/>
                          <a:cs typeface="Arial" pitchFamily="34" charset="0"/>
                        </a:rPr>
                        <a:t>Lợi nhuận trước thuế</a:t>
                      </a:r>
                      <a:endParaRPr lang="vi-VN"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ctr"/>
                      <a:r>
                        <a:rPr lang="vi-VN" sz="1400" u="none" strike="noStrike">
                          <a:solidFill>
                            <a:srgbClr val="005993"/>
                          </a:solidFill>
                          <a:effectLst/>
                          <a:latin typeface="Arial" pitchFamily="34" charset="0"/>
                          <a:cs typeface="Arial" pitchFamily="34" charset="0"/>
                        </a:rPr>
                        <a:t>Tỷ đồng</a:t>
                      </a:r>
                      <a:endParaRPr lang="vi-VN"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l" fontAlgn="ctr"/>
                      <a:r>
                        <a:rPr lang="en-US" sz="1400" u="none" strike="noStrike">
                          <a:solidFill>
                            <a:srgbClr val="005993"/>
                          </a:solidFill>
                          <a:effectLst/>
                          <a:latin typeface="Arial" pitchFamily="34" charset="0"/>
                          <a:cs typeface="Arial" pitchFamily="34" charset="0"/>
                        </a:rPr>
                        <a:t>          </a:t>
                      </a:r>
                      <a:r>
                        <a:rPr lang="en-US" sz="1400" u="none" strike="noStrike" smtClean="0">
                          <a:solidFill>
                            <a:srgbClr val="005993"/>
                          </a:solidFill>
                          <a:effectLst/>
                          <a:latin typeface="Arial" pitchFamily="34" charset="0"/>
                          <a:cs typeface="Arial" pitchFamily="34" charset="0"/>
                        </a:rPr>
                        <a:t>8.569 </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ctr" latinLnBrk="0" hangingPunct="1"/>
                      <a:r>
                        <a:rPr lang="en-US" sz="1400" u="none" strike="noStrike" kern="1200" smtClean="0">
                          <a:solidFill>
                            <a:srgbClr val="005993"/>
                          </a:solidFill>
                          <a:effectLst/>
                          <a:latin typeface="Arial" pitchFamily="34" charset="0"/>
                          <a:ea typeface="+mn-ea"/>
                          <a:cs typeface="Arial" pitchFamily="34" charset="0"/>
                        </a:rPr>
                        <a:t>9.206</a:t>
                      </a:r>
                      <a:endParaRPr lang="en-US" sz="1400" u="none" strike="noStrike" kern="1200">
                        <a:solidFill>
                          <a:srgbClr val="005993"/>
                        </a:solidFill>
                        <a:effectLst/>
                        <a:latin typeface="Arial" pitchFamily="34" charset="0"/>
                        <a:ea typeface="+mn-ea"/>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ctr"/>
                      <a:r>
                        <a:rPr lang="en-US" sz="1400" u="none" strike="noStrike">
                          <a:solidFill>
                            <a:srgbClr val="005993"/>
                          </a:solidFill>
                          <a:effectLst/>
                          <a:latin typeface="Arial" pitchFamily="34" charset="0"/>
                          <a:cs typeface="Arial" pitchFamily="34" charset="0"/>
                        </a:rPr>
                        <a:t>            </a:t>
                      </a:r>
                      <a:r>
                        <a:rPr lang="en-US" sz="1400" u="none" strike="noStrike" smtClean="0">
                          <a:solidFill>
                            <a:srgbClr val="005993"/>
                          </a:solidFill>
                          <a:effectLst/>
                          <a:latin typeface="Arial" pitchFamily="34" charset="0"/>
                          <a:cs typeface="Arial" pitchFamily="34" charset="0"/>
                        </a:rPr>
                        <a:t>8.800 </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ctr"/>
                      <a:r>
                        <a:rPr lang="en-US" sz="1400" u="none" strike="noStrike" smtClean="0">
                          <a:solidFill>
                            <a:srgbClr val="005993"/>
                          </a:solidFill>
                          <a:effectLst/>
                          <a:latin typeface="Arial" pitchFamily="34" charset="0"/>
                          <a:cs typeface="Arial" pitchFamily="34" charset="0"/>
                        </a:rPr>
                        <a:t>104,61%</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533750">
                <a:tc>
                  <a:txBody>
                    <a:bodyPr/>
                    <a:lstStyle/>
                    <a:p>
                      <a:pPr algn="l" fontAlgn="ctr"/>
                      <a:r>
                        <a:rPr lang="vi-VN" sz="1400" u="none" strike="noStrike">
                          <a:solidFill>
                            <a:srgbClr val="005993"/>
                          </a:solidFill>
                          <a:effectLst/>
                          <a:latin typeface="Arial" pitchFamily="34" charset="0"/>
                          <a:cs typeface="Arial" pitchFamily="34" charset="0"/>
                        </a:rPr>
                        <a:t>Tỷ lệ nợ xấu/Dư nợ tín dụng</a:t>
                      </a:r>
                      <a:endParaRPr lang="vi-VN"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ctr"/>
                      <a:r>
                        <a:rPr lang="en-US" sz="1400" u="none" strike="noStrike">
                          <a:solidFill>
                            <a:srgbClr val="005993"/>
                          </a:solidFill>
                          <a:effectLst/>
                          <a:latin typeface="Arial" pitchFamily="34" charset="0"/>
                          <a:cs typeface="Arial" pitchFamily="34" charset="0"/>
                        </a:rPr>
                        <a:t>%</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ctr"/>
                      <a:r>
                        <a:rPr lang="en-US" sz="1400" u="none" strike="noStrike" smtClean="0">
                          <a:solidFill>
                            <a:srgbClr val="005993"/>
                          </a:solidFill>
                          <a:effectLst/>
                          <a:latin typeface="Arial" pitchFamily="34" charset="0"/>
                          <a:cs typeface="Arial" pitchFamily="34" charset="0"/>
                        </a:rPr>
                        <a:t>0,9</a:t>
                      </a:r>
                      <a:r>
                        <a:rPr lang="en-US" sz="1400" u="none" strike="noStrike">
                          <a:solidFill>
                            <a:srgbClr val="005993"/>
                          </a:solidFill>
                          <a:effectLst/>
                          <a:latin typeface="Arial" pitchFamily="34" charset="0"/>
                          <a:cs typeface="Arial" pitchFamily="34" charset="0"/>
                        </a:rPr>
                        <a:t>%</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ctr" latinLnBrk="0" hangingPunct="1"/>
                      <a:r>
                        <a:rPr lang="en-US" sz="1400" u="none" strike="noStrike" kern="1200" smtClean="0">
                          <a:solidFill>
                            <a:srgbClr val="005993"/>
                          </a:solidFill>
                          <a:effectLst/>
                          <a:latin typeface="Arial" pitchFamily="34" charset="0"/>
                          <a:ea typeface="+mn-ea"/>
                          <a:cs typeface="Arial" pitchFamily="34" charset="0"/>
                        </a:rPr>
                        <a:t>1,07%</a:t>
                      </a:r>
                      <a:endParaRPr lang="en-US" sz="1400" u="none" strike="noStrike" kern="1200">
                        <a:solidFill>
                          <a:srgbClr val="005993"/>
                        </a:solidFill>
                        <a:effectLst/>
                        <a:latin typeface="Arial" pitchFamily="34" charset="0"/>
                        <a:ea typeface="+mn-ea"/>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ctr"/>
                      <a:r>
                        <a:rPr lang="en-US" sz="1400" u="none" strike="noStrike">
                          <a:solidFill>
                            <a:srgbClr val="005993"/>
                          </a:solidFill>
                          <a:effectLst/>
                          <a:latin typeface="Arial" pitchFamily="34" charset="0"/>
                          <a:cs typeface="Arial" pitchFamily="34" charset="0"/>
                        </a:rPr>
                        <a:t> &lt;3% </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ctr"/>
                      <a:r>
                        <a:rPr lang="en-US" sz="1400" u="none" strike="noStrike">
                          <a:solidFill>
                            <a:srgbClr val="005993"/>
                          </a:solidFill>
                          <a:effectLst/>
                          <a:latin typeface="Arial" pitchFamily="34" charset="0"/>
                          <a:cs typeface="Arial" pitchFamily="34" charset="0"/>
                        </a:rPr>
                        <a:t> Đạt </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532536">
                <a:tc>
                  <a:txBody>
                    <a:bodyPr/>
                    <a:lstStyle/>
                    <a:p>
                      <a:pPr algn="l" fontAlgn="ctr"/>
                      <a:r>
                        <a:rPr lang="en-US" sz="1400" u="none" strike="noStrike">
                          <a:solidFill>
                            <a:srgbClr val="005993"/>
                          </a:solidFill>
                          <a:effectLst/>
                          <a:latin typeface="Arial" pitchFamily="34" charset="0"/>
                          <a:cs typeface="Arial" pitchFamily="34" charset="0"/>
                        </a:rPr>
                        <a:t>ROAA</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ctr"/>
                      <a:r>
                        <a:rPr lang="en-US" sz="1400" u="none" strike="noStrike">
                          <a:solidFill>
                            <a:srgbClr val="005993"/>
                          </a:solidFill>
                          <a:effectLst/>
                          <a:latin typeface="Arial" pitchFamily="34" charset="0"/>
                          <a:cs typeface="Arial" pitchFamily="34" charset="0"/>
                        </a:rPr>
                        <a:t>%</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ctr"/>
                      <a:r>
                        <a:rPr lang="en-US" sz="1400" u="none" strike="noStrike" smtClean="0">
                          <a:solidFill>
                            <a:srgbClr val="005993"/>
                          </a:solidFill>
                          <a:effectLst/>
                          <a:latin typeface="Arial" pitchFamily="34" charset="0"/>
                          <a:cs typeface="Arial" pitchFamily="34" charset="0"/>
                        </a:rPr>
                        <a:t>1,0</a:t>
                      </a:r>
                      <a:r>
                        <a:rPr lang="en-US" sz="1400" u="none" strike="noStrike">
                          <a:solidFill>
                            <a:srgbClr val="005993"/>
                          </a:solidFill>
                          <a:effectLst/>
                          <a:latin typeface="Arial" pitchFamily="34" charset="0"/>
                          <a:cs typeface="Arial" pitchFamily="34" charset="0"/>
                        </a:rPr>
                        <a:t>%</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ctr" latinLnBrk="0" hangingPunct="1"/>
                      <a:r>
                        <a:rPr lang="en-US" sz="1400" u="none" strike="noStrike" kern="1200" smtClean="0">
                          <a:solidFill>
                            <a:srgbClr val="005993"/>
                          </a:solidFill>
                          <a:effectLst/>
                          <a:latin typeface="Arial" pitchFamily="34" charset="0"/>
                          <a:ea typeface="+mn-ea"/>
                          <a:cs typeface="Arial" pitchFamily="34" charset="0"/>
                        </a:rPr>
                        <a:t>0,9%</a:t>
                      </a:r>
                      <a:endParaRPr lang="en-US" sz="1400" u="none" strike="noStrike" kern="1200">
                        <a:solidFill>
                          <a:srgbClr val="005993"/>
                        </a:solidFill>
                        <a:effectLst/>
                        <a:latin typeface="Arial" pitchFamily="34" charset="0"/>
                        <a:ea typeface="+mn-ea"/>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ctr"/>
                      <a:r>
                        <a:rPr lang="en-US" sz="1400" u="none" strike="noStrike">
                          <a:solidFill>
                            <a:srgbClr val="005993"/>
                          </a:solidFill>
                          <a:effectLst/>
                          <a:latin typeface="Arial" pitchFamily="34" charset="0"/>
                          <a:cs typeface="Arial" pitchFamily="34" charset="0"/>
                        </a:rPr>
                        <a:t> 0,8%-1% </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ctr"/>
                      <a:r>
                        <a:rPr lang="en-US" sz="1400" u="none" strike="noStrike">
                          <a:solidFill>
                            <a:srgbClr val="005993"/>
                          </a:solidFill>
                          <a:effectLst/>
                          <a:latin typeface="Arial" pitchFamily="34" charset="0"/>
                          <a:cs typeface="Arial" pitchFamily="34" charset="0"/>
                        </a:rPr>
                        <a:t> Đạt </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532536">
                <a:tc>
                  <a:txBody>
                    <a:bodyPr/>
                    <a:lstStyle/>
                    <a:p>
                      <a:pPr algn="l" fontAlgn="ctr"/>
                      <a:r>
                        <a:rPr lang="en-US" sz="1400" u="none" strike="noStrike">
                          <a:solidFill>
                            <a:srgbClr val="005993"/>
                          </a:solidFill>
                          <a:effectLst/>
                          <a:latin typeface="Arial" pitchFamily="34" charset="0"/>
                          <a:cs typeface="Arial" pitchFamily="34" charset="0"/>
                        </a:rPr>
                        <a:t>ROAE</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ctr"/>
                      <a:r>
                        <a:rPr lang="en-US" sz="1400" u="none" strike="noStrike">
                          <a:solidFill>
                            <a:srgbClr val="005993"/>
                          </a:solidFill>
                          <a:effectLst/>
                          <a:latin typeface="Arial" pitchFamily="34" charset="0"/>
                          <a:cs typeface="Arial" pitchFamily="34" charset="0"/>
                        </a:rPr>
                        <a:t>%</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ctr"/>
                      <a:r>
                        <a:rPr lang="en-US" sz="1400" u="none" strike="noStrike" smtClean="0">
                          <a:solidFill>
                            <a:srgbClr val="005993"/>
                          </a:solidFill>
                          <a:effectLst/>
                          <a:latin typeface="Arial" pitchFamily="34" charset="0"/>
                          <a:cs typeface="Arial" pitchFamily="34" charset="0"/>
                        </a:rPr>
                        <a:t>11,8</a:t>
                      </a:r>
                      <a:r>
                        <a:rPr lang="en-US" sz="1400" u="none" strike="noStrike">
                          <a:solidFill>
                            <a:srgbClr val="005993"/>
                          </a:solidFill>
                          <a:effectLst/>
                          <a:latin typeface="Arial" pitchFamily="34" charset="0"/>
                          <a:cs typeface="Arial" pitchFamily="34" charset="0"/>
                        </a:rPr>
                        <a:t>%</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ctr" latinLnBrk="0" hangingPunct="1"/>
                      <a:r>
                        <a:rPr lang="en-US" sz="1400" u="none" strike="noStrike" kern="1200" smtClean="0">
                          <a:solidFill>
                            <a:srgbClr val="005993"/>
                          </a:solidFill>
                          <a:effectLst/>
                          <a:latin typeface="Arial" pitchFamily="34" charset="0"/>
                          <a:ea typeface="+mn-ea"/>
                          <a:cs typeface="Arial" pitchFamily="34" charset="0"/>
                        </a:rPr>
                        <a:t>12,03%</a:t>
                      </a:r>
                      <a:endParaRPr lang="en-US" sz="1400" u="none" strike="noStrike" kern="1200">
                        <a:solidFill>
                          <a:srgbClr val="005993"/>
                        </a:solidFill>
                        <a:effectLst/>
                        <a:latin typeface="Arial" pitchFamily="34" charset="0"/>
                        <a:ea typeface="+mn-ea"/>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ctr"/>
                      <a:r>
                        <a:rPr lang="en-US" sz="1400" u="none" strike="noStrike">
                          <a:solidFill>
                            <a:srgbClr val="005993"/>
                          </a:solidFill>
                          <a:effectLst/>
                          <a:latin typeface="Arial" pitchFamily="34" charset="0"/>
                          <a:cs typeface="Arial" pitchFamily="34" charset="0"/>
                        </a:rPr>
                        <a:t> 10%-11% </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ctr"/>
                      <a:r>
                        <a:rPr lang="en-US" sz="1400" u="none" strike="noStrike">
                          <a:solidFill>
                            <a:srgbClr val="005993"/>
                          </a:solidFill>
                          <a:effectLst/>
                          <a:latin typeface="Arial" pitchFamily="34" charset="0"/>
                          <a:cs typeface="Arial" pitchFamily="34" charset="0"/>
                        </a:rPr>
                        <a:t> Đạt </a:t>
                      </a:r>
                      <a:endParaRPr lang="en-US" sz="1400" b="0" i="0" u="none" strike="noStrike">
                        <a:solidFill>
                          <a:srgbClr val="005993"/>
                        </a:solidFill>
                        <a:effectLst/>
                        <a:latin typeface="Arial" pitchFamily="34" charset="0"/>
                        <a:cs typeface="Arial" pitchFamily="34" charset="0"/>
                      </a:endParaRPr>
                    </a:p>
                  </a:txBody>
                  <a:tcPr marL="72000" marR="72000" marT="72000" marB="72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bl>
          </a:graphicData>
        </a:graphic>
      </p:graphicFrame>
    </p:spTree>
    <p:extLst>
      <p:ext uri="{BB962C8B-B14F-4D97-AF65-F5344CB8AC3E}">
        <p14:creationId xmlns:p14="http://schemas.microsoft.com/office/powerpoint/2010/main" val="24134185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5" name="TextBox 4"/>
          <p:cNvSpPr txBox="1"/>
          <p:nvPr/>
        </p:nvSpPr>
        <p:spPr>
          <a:xfrm>
            <a:off x="279400" y="249619"/>
            <a:ext cx="6965258" cy="415498"/>
          </a:xfrm>
          <a:prstGeom prst="rect">
            <a:avLst/>
          </a:prstGeom>
          <a:noFill/>
        </p:spPr>
        <p:txBody>
          <a:bodyPr wrap="square" rtlCol="0">
            <a:spAutoFit/>
          </a:bodyPr>
          <a:lstStyle/>
          <a:p>
            <a:r>
              <a:rPr lang="en-US" sz="2100" b="1" smtClean="0">
                <a:solidFill>
                  <a:srgbClr val="D71249"/>
                </a:solidFill>
                <a:latin typeface="Tahoma"/>
                <a:cs typeface="Tahoma"/>
              </a:rPr>
              <a:t>So sánh VietinBank và các ngân hàng - 2017</a:t>
            </a:r>
            <a:endParaRPr lang="en-US" sz="2100" b="1" dirty="0">
              <a:solidFill>
                <a:srgbClr val="D71249"/>
              </a:solidFill>
              <a:latin typeface="Tahoma"/>
              <a:cs typeface="Tahoma"/>
            </a:endParaRPr>
          </a:p>
        </p:txBody>
      </p:sp>
      <p:sp>
        <p:nvSpPr>
          <p:cNvPr id="9" name="TextBox 8"/>
          <p:cNvSpPr txBox="1"/>
          <p:nvPr/>
        </p:nvSpPr>
        <p:spPr>
          <a:xfrm>
            <a:off x="4663077" y="3605070"/>
            <a:ext cx="4196518" cy="387471"/>
          </a:xfrm>
          <a:prstGeom prst="rect">
            <a:avLst/>
          </a:prstGeom>
          <a:solidFill>
            <a:srgbClr val="005993"/>
          </a:solidFill>
          <a:ln>
            <a:solidFill>
              <a:srgbClr val="00588F"/>
            </a:solidFill>
          </a:ln>
        </p:spPr>
        <p:txBody>
          <a:bodyPr wrap="square" rtlCol="0" anchor="ctr" anchorCtr="0">
            <a:noAutofit/>
          </a:bodyPr>
          <a:lstStyle/>
          <a:p>
            <a:pPr algn="ctr"/>
            <a:r>
              <a:rPr lang="en-US" sz="1400" b="1" smtClean="0">
                <a:solidFill>
                  <a:schemeClr val="bg1"/>
                </a:solidFill>
                <a:latin typeface="Arial" pitchFamily="34" charset="0"/>
                <a:cs typeface="Arial" pitchFamily="34" charset="0"/>
              </a:rPr>
              <a:t>Tỷ lệ nợ xấu/Dư nợ cho vay KH</a:t>
            </a:r>
            <a:endParaRPr lang="en-US" sz="1400" b="1" dirty="0">
              <a:solidFill>
                <a:schemeClr val="bg1"/>
              </a:solidFill>
              <a:latin typeface="Arial" pitchFamily="34" charset="0"/>
              <a:cs typeface="Arial" pitchFamily="34" charset="0"/>
            </a:endParaRPr>
          </a:p>
        </p:txBody>
      </p:sp>
      <p:graphicFrame>
        <p:nvGraphicFramePr>
          <p:cNvPr id="14" name="Chart 13"/>
          <p:cNvGraphicFramePr/>
          <p:nvPr>
            <p:extLst>
              <p:ext uri="{D42A27DB-BD31-4B8C-83A1-F6EECF244321}">
                <p14:modId xmlns:p14="http://schemas.microsoft.com/office/powerpoint/2010/main" val="1905715302"/>
              </p:ext>
            </p:extLst>
          </p:nvPr>
        </p:nvGraphicFramePr>
        <p:xfrm>
          <a:off x="4663077" y="3982851"/>
          <a:ext cx="4209219" cy="2458000"/>
        </p:xfrm>
        <a:graphic>
          <a:graphicData uri="http://schemas.openxmlformats.org/drawingml/2006/chart">
            <c:chart xmlns:c="http://schemas.openxmlformats.org/drawingml/2006/chart" xmlns:r="http://schemas.openxmlformats.org/officeDocument/2006/relationships" r:id="rId5"/>
          </a:graphicData>
        </a:graphic>
      </p:graphicFrame>
      <p:sp>
        <p:nvSpPr>
          <p:cNvPr id="2" name="Slide Number Placeholder 1"/>
          <p:cNvSpPr>
            <a:spLocks noGrp="1"/>
          </p:cNvSpPr>
          <p:nvPr>
            <p:ph type="sldNum" sz="quarter" idx="12"/>
          </p:nvPr>
        </p:nvSpPr>
        <p:spPr/>
        <p:txBody>
          <a:bodyPr/>
          <a:lstStyle/>
          <a:p>
            <a:fld id="{BE94E970-A0CC-E44D-82BC-3F4A6399B54F}" type="slidenum">
              <a:rPr lang="en-US" smtClean="0"/>
              <a:pPr/>
              <a:t>33</a:t>
            </a:fld>
            <a:endParaRPr lang="en-US"/>
          </a:p>
        </p:txBody>
      </p:sp>
      <p:sp>
        <p:nvSpPr>
          <p:cNvPr id="17" name="TextBox 16"/>
          <p:cNvSpPr txBox="1"/>
          <p:nvPr/>
        </p:nvSpPr>
        <p:spPr>
          <a:xfrm>
            <a:off x="355598" y="3601834"/>
            <a:ext cx="4216401" cy="387471"/>
          </a:xfrm>
          <a:prstGeom prst="rect">
            <a:avLst/>
          </a:prstGeom>
          <a:solidFill>
            <a:srgbClr val="005993"/>
          </a:solidFill>
          <a:ln>
            <a:solidFill>
              <a:srgbClr val="00588F"/>
            </a:solidFill>
          </a:ln>
        </p:spPr>
        <p:txBody>
          <a:bodyPr wrap="square" rtlCol="0" anchor="ctr" anchorCtr="0">
            <a:noAutofit/>
          </a:bodyPr>
          <a:lstStyle/>
          <a:p>
            <a:pPr algn="ctr"/>
            <a:r>
              <a:rPr lang="en-US" sz="1400" b="1" smtClean="0">
                <a:solidFill>
                  <a:schemeClr val="bg1"/>
                </a:solidFill>
                <a:latin typeface="Arial" pitchFamily="34" charset="0"/>
                <a:cs typeface="Arial" pitchFamily="34" charset="0"/>
              </a:rPr>
              <a:t>Lợi nhuận trước thuế (tỷ đồng)</a:t>
            </a:r>
            <a:endParaRPr lang="en-US" sz="1400" b="1" dirty="0">
              <a:solidFill>
                <a:schemeClr val="bg1"/>
              </a:solidFill>
              <a:latin typeface="Arial" pitchFamily="34" charset="0"/>
              <a:cs typeface="Arial" pitchFamily="34" charset="0"/>
            </a:endParaRPr>
          </a:p>
        </p:txBody>
      </p:sp>
      <p:sp>
        <p:nvSpPr>
          <p:cNvPr id="18" name="TextBox 17"/>
          <p:cNvSpPr txBox="1"/>
          <p:nvPr/>
        </p:nvSpPr>
        <p:spPr>
          <a:xfrm>
            <a:off x="355598" y="742158"/>
            <a:ext cx="4216402" cy="387471"/>
          </a:xfrm>
          <a:prstGeom prst="rect">
            <a:avLst/>
          </a:prstGeom>
          <a:solidFill>
            <a:srgbClr val="005993"/>
          </a:solidFill>
          <a:ln>
            <a:solidFill>
              <a:srgbClr val="00588F"/>
            </a:solidFill>
          </a:ln>
        </p:spPr>
        <p:txBody>
          <a:bodyPr wrap="square" rtlCol="0" anchor="ctr" anchorCtr="0">
            <a:noAutofit/>
          </a:bodyPr>
          <a:lstStyle/>
          <a:p>
            <a:pPr algn="ctr"/>
            <a:r>
              <a:rPr lang="en-US" sz="1400" b="1" smtClean="0">
                <a:solidFill>
                  <a:schemeClr val="bg1"/>
                </a:solidFill>
                <a:latin typeface="Arial" pitchFamily="34" charset="0"/>
                <a:cs typeface="Arial" pitchFamily="34" charset="0"/>
              </a:rPr>
              <a:t>Cho vay khách hàng (nghìn tỷ đồng)</a:t>
            </a:r>
            <a:endParaRPr lang="en-US" sz="1400" b="1" dirty="0">
              <a:solidFill>
                <a:schemeClr val="bg1"/>
              </a:solidFill>
              <a:latin typeface="Arial" pitchFamily="34" charset="0"/>
              <a:cs typeface="Arial" pitchFamily="34" charset="0"/>
            </a:endParaRPr>
          </a:p>
        </p:txBody>
      </p:sp>
      <p:sp>
        <p:nvSpPr>
          <p:cNvPr id="19" name="TextBox 18"/>
          <p:cNvSpPr txBox="1"/>
          <p:nvPr/>
        </p:nvSpPr>
        <p:spPr>
          <a:xfrm>
            <a:off x="4650377" y="739918"/>
            <a:ext cx="4209218" cy="387471"/>
          </a:xfrm>
          <a:prstGeom prst="rect">
            <a:avLst/>
          </a:prstGeom>
          <a:solidFill>
            <a:srgbClr val="005993"/>
          </a:solidFill>
          <a:ln>
            <a:solidFill>
              <a:srgbClr val="00588F"/>
            </a:solidFill>
          </a:ln>
        </p:spPr>
        <p:txBody>
          <a:bodyPr wrap="square" rtlCol="0" anchor="ctr" anchorCtr="0">
            <a:noAutofit/>
          </a:bodyPr>
          <a:lstStyle/>
          <a:p>
            <a:pPr algn="ctr"/>
            <a:r>
              <a:rPr lang="en-US" sz="1400" b="1" smtClean="0">
                <a:solidFill>
                  <a:schemeClr val="bg1"/>
                </a:solidFill>
                <a:latin typeface="Arial" pitchFamily="34" charset="0"/>
                <a:cs typeface="Arial" pitchFamily="34" charset="0"/>
              </a:rPr>
              <a:t>Tiền gửi khách hàng (nghìn tỷ đồng)</a:t>
            </a:r>
            <a:endParaRPr lang="en-US" sz="1400" b="1" dirty="0">
              <a:solidFill>
                <a:schemeClr val="bg1"/>
              </a:solidFill>
              <a:latin typeface="Arial" pitchFamily="34" charset="0"/>
              <a:cs typeface="Arial" pitchFamily="34" charset="0"/>
            </a:endParaRPr>
          </a:p>
        </p:txBody>
      </p:sp>
      <p:graphicFrame>
        <p:nvGraphicFramePr>
          <p:cNvPr id="6" name="Chart 5"/>
          <p:cNvGraphicFramePr/>
          <p:nvPr>
            <p:extLst>
              <p:ext uri="{D42A27DB-BD31-4B8C-83A1-F6EECF244321}">
                <p14:modId xmlns:p14="http://schemas.microsoft.com/office/powerpoint/2010/main" val="1419996997"/>
              </p:ext>
            </p:extLst>
          </p:nvPr>
        </p:nvGraphicFramePr>
        <p:xfrm>
          <a:off x="355598" y="1129629"/>
          <a:ext cx="4216402" cy="247220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0" name="Chart 19"/>
          <p:cNvGraphicFramePr/>
          <p:nvPr>
            <p:extLst>
              <p:ext uri="{D42A27DB-BD31-4B8C-83A1-F6EECF244321}">
                <p14:modId xmlns:p14="http://schemas.microsoft.com/office/powerpoint/2010/main" val="1649907649"/>
              </p:ext>
            </p:extLst>
          </p:nvPr>
        </p:nvGraphicFramePr>
        <p:xfrm>
          <a:off x="4663077" y="1127389"/>
          <a:ext cx="4209218" cy="2472205"/>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1" name="Chart 20"/>
          <p:cNvGraphicFramePr/>
          <p:nvPr>
            <p:extLst>
              <p:ext uri="{D42A27DB-BD31-4B8C-83A1-F6EECF244321}">
                <p14:modId xmlns:p14="http://schemas.microsoft.com/office/powerpoint/2010/main" val="3022822462"/>
              </p:ext>
            </p:extLst>
          </p:nvPr>
        </p:nvGraphicFramePr>
        <p:xfrm>
          <a:off x="362782" y="3982851"/>
          <a:ext cx="4209218" cy="2472205"/>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0028299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2"/>
            <a:ext cx="9144000" cy="68580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762000" y="2016140"/>
            <a:ext cx="7924799" cy="3579441"/>
          </a:xfrm>
          <a:prstGeom prst="rect">
            <a:avLst/>
          </a:prstGeom>
          <a:noFill/>
        </p:spPr>
        <p:txBody>
          <a:bodyPr wrap="square" rtlCol="0">
            <a:spAutoFit/>
          </a:bodyPr>
          <a:lstStyle/>
          <a:p>
            <a:pPr marL="514350" lvl="0" indent="-514350" algn="just">
              <a:lnSpc>
                <a:spcPct val="120000"/>
              </a:lnSpc>
              <a:spcAft>
                <a:spcPts val="600"/>
              </a:spcAft>
              <a:buClr>
                <a:srgbClr val="005993"/>
              </a:buClr>
              <a:buFont typeface="Wingdings" pitchFamily="2" charset="2"/>
              <a:buChar char="v"/>
              <a:defRPr/>
            </a:pPr>
            <a:r>
              <a:rPr lang="en-US" sz="2800" b="1">
                <a:solidFill>
                  <a:srgbClr val="005993"/>
                </a:solidFill>
                <a:latin typeface="Tahoma"/>
                <a:cs typeface="Tahoma"/>
              </a:rPr>
              <a:t>Giải </a:t>
            </a:r>
            <a:r>
              <a:rPr lang="en-US" sz="2800" b="1" smtClean="0">
                <a:solidFill>
                  <a:srgbClr val="005993"/>
                </a:solidFill>
                <a:latin typeface="Tahoma"/>
                <a:cs typeface="Tahoma"/>
              </a:rPr>
              <a:t>thưởng và các danh hiệu tiêu biểu</a:t>
            </a:r>
            <a:endParaRPr lang="en-US" sz="2800" b="1">
              <a:solidFill>
                <a:srgbClr val="005993"/>
              </a:solidFill>
              <a:latin typeface="Tahoma"/>
              <a:cs typeface="Tahoma"/>
            </a:endParaRPr>
          </a:p>
          <a:p>
            <a:pPr marL="514350" indent="-514350" algn="just">
              <a:lnSpc>
                <a:spcPct val="120000"/>
              </a:lnSpc>
              <a:spcAft>
                <a:spcPts val="600"/>
              </a:spcAft>
              <a:buClr>
                <a:srgbClr val="005993"/>
              </a:buClr>
              <a:buFont typeface="Wingdings" pitchFamily="2" charset="2"/>
              <a:buChar char="v"/>
              <a:defRPr/>
            </a:pPr>
            <a:r>
              <a:rPr lang="en-US" sz="2800" b="1" smtClean="0">
                <a:solidFill>
                  <a:srgbClr val="005993"/>
                </a:solidFill>
                <a:latin typeface="Tahoma"/>
                <a:cs typeface="Tahoma"/>
              </a:rPr>
              <a:t>Hoạt </a:t>
            </a:r>
            <a:r>
              <a:rPr lang="en-US" sz="2800" b="1">
                <a:solidFill>
                  <a:srgbClr val="005993"/>
                </a:solidFill>
                <a:latin typeface="Tahoma"/>
                <a:cs typeface="Tahoma"/>
              </a:rPr>
              <a:t>động hiệu </a:t>
            </a:r>
            <a:r>
              <a:rPr lang="en-US" sz="2800" b="1" smtClean="0">
                <a:solidFill>
                  <a:srgbClr val="005993"/>
                </a:solidFill>
                <a:latin typeface="Tahoma"/>
                <a:cs typeface="Tahoma"/>
              </a:rPr>
              <a:t>quả của các công ty con</a:t>
            </a:r>
            <a:endParaRPr lang="en-US" sz="2800" b="1">
              <a:solidFill>
                <a:srgbClr val="005993"/>
              </a:solidFill>
              <a:latin typeface="Tahoma"/>
              <a:cs typeface="Tahoma"/>
            </a:endParaRPr>
          </a:p>
          <a:p>
            <a:pPr marL="514350" indent="-514350" algn="just">
              <a:lnSpc>
                <a:spcPct val="120000"/>
              </a:lnSpc>
              <a:spcAft>
                <a:spcPts val="600"/>
              </a:spcAft>
              <a:buClr>
                <a:srgbClr val="005993"/>
              </a:buClr>
              <a:buFont typeface="Wingdings" pitchFamily="2" charset="2"/>
              <a:buChar char="v"/>
              <a:defRPr/>
            </a:pPr>
            <a:r>
              <a:rPr lang="en-US" sz="2800" b="1">
                <a:solidFill>
                  <a:srgbClr val="005993"/>
                </a:solidFill>
                <a:latin typeface="Tahoma"/>
                <a:cs typeface="Tahoma"/>
              </a:rPr>
              <a:t>Diễn biến giao dịch cổ phiếu </a:t>
            </a:r>
            <a:r>
              <a:rPr lang="en-US" sz="2800" b="1" smtClean="0">
                <a:solidFill>
                  <a:srgbClr val="005993"/>
                </a:solidFill>
                <a:latin typeface="Tahoma"/>
                <a:cs typeface="Tahoma"/>
              </a:rPr>
              <a:t>CTG</a:t>
            </a:r>
          </a:p>
          <a:p>
            <a:pPr marL="514350" indent="-514350" algn="just">
              <a:lnSpc>
                <a:spcPct val="120000"/>
              </a:lnSpc>
              <a:spcAft>
                <a:spcPts val="600"/>
              </a:spcAft>
              <a:buClr>
                <a:srgbClr val="005993"/>
              </a:buClr>
              <a:buFont typeface="Wingdings" pitchFamily="2" charset="2"/>
              <a:buChar char="v"/>
              <a:defRPr/>
            </a:pPr>
            <a:r>
              <a:rPr lang="en-US" sz="2800" b="1" smtClean="0">
                <a:solidFill>
                  <a:srgbClr val="005993"/>
                </a:solidFill>
                <a:latin typeface="Tahoma"/>
                <a:cs typeface="Tahoma"/>
              </a:rPr>
              <a:t>Bảng </a:t>
            </a:r>
            <a:r>
              <a:rPr lang="en-US" sz="2800" b="1">
                <a:solidFill>
                  <a:srgbClr val="005993"/>
                </a:solidFill>
                <a:latin typeface="Tahoma"/>
                <a:cs typeface="Tahoma"/>
              </a:rPr>
              <a:t>cân đối kế </a:t>
            </a:r>
            <a:r>
              <a:rPr lang="en-US" sz="2800" b="1" smtClean="0">
                <a:solidFill>
                  <a:srgbClr val="005993"/>
                </a:solidFill>
                <a:latin typeface="Tahoma"/>
                <a:cs typeface="Tahoma"/>
              </a:rPr>
              <a:t>toán</a:t>
            </a:r>
          </a:p>
          <a:p>
            <a:pPr marL="514350" indent="-514350" algn="just">
              <a:lnSpc>
                <a:spcPct val="120000"/>
              </a:lnSpc>
              <a:spcAft>
                <a:spcPts val="600"/>
              </a:spcAft>
              <a:buClr>
                <a:srgbClr val="005993"/>
              </a:buClr>
              <a:buFont typeface="Wingdings" pitchFamily="2" charset="2"/>
              <a:buChar char="v"/>
              <a:defRPr/>
            </a:pPr>
            <a:r>
              <a:rPr lang="en-US" sz="2800" b="1" smtClean="0">
                <a:solidFill>
                  <a:srgbClr val="005993"/>
                </a:solidFill>
                <a:latin typeface="Tahoma"/>
                <a:cs typeface="Tahoma"/>
              </a:rPr>
              <a:t>Báo </a:t>
            </a:r>
            <a:r>
              <a:rPr lang="en-US" sz="2800" b="1">
                <a:solidFill>
                  <a:srgbClr val="005993"/>
                </a:solidFill>
                <a:latin typeface="Tahoma"/>
                <a:cs typeface="Tahoma"/>
              </a:rPr>
              <a:t>cáo kết quả hoạt động kinh </a:t>
            </a:r>
            <a:r>
              <a:rPr lang="en-US" sz="2800" b="1" smtClean="0">
                <a:solidFill>
                  <a:srgbClr val="005993"/>
                </a:solidFill>
                <a:latin typeface="Tahoma"/>
                <a:cs typeface="Tahoma"/>
              </a:rPr>
              <a:t>doanh</a:t>
            </a:r>
          </a:p>
          <a:p>
            <a:pPr marL="514350" indent="-514350" algn="just">
              <a:lnSpc>
                <a:spcPct val="120000"/>
              </a:lnSpc>
              <a:spcAft>
                <a:spcPts val="600"/>
              </a:spcAft>
              <a:buClr>
                <a:srgbClr val="005993"/>
              </a:buClr>
              <a:buFont typeface="Wingdings" pitchFamily="2" charset="2"/>
              <a:buChar char="v"/>
              <a:defRPr/>
            </a:pPr>
            <a:r>
              <a:rPr lang="en-US" sz="2800" b="1" smtClean="0">
                <a:solidFill>
                  <a:srgbClr val="005993"/>
                </a:solidFill>
                <a:latin typeface="Tahoma"/>
                <a:cs typeface="Tahoma"/>
              </a:rPr>
              <a:t>Website Quan hệ Nhà đầu tư</a:t>
            </a:r>
            <a:endParaRPr lang="en-US" sz="2800" b="1">
              <a:solidFill>
                <a:srgbClr val="005993"/>
              </a:solidFill>
              <a:latin typeface="Tahoma"/>
              <a:cs typeface="Tahoma"/>
            </a:endParaRPr>
          </a:p>
        </p:txBody>
      </p:sp>
      <p:pic>
        <p:nvPicPr>
          <p:cNvPr id="7" name="Picture 6" descr="70trang-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976965"/>
            <a:ext cx="9144000" cy="881035"/>
          </a:xfrm>
          <a:prstGeom prst="rect">
            <a:avLst/>
          </a:prstGeom>
        </p:spPr>
      </p:pic>
      <p:sp>
        <p:nvSpPr>
          <p:cNvPr id="10" name="Text Placeholder 3"/>
          <p:cNvSpPr txBox="1">
            <a:spLocks/>
          </p:cNvSpPr>
          <p:nvPr/>
        </p:nvSpPr>
        <p:spPr>
          <a:xfrm>
            <a:off x="553599" y="612050"/>
            <a:ext cx="8036801" cy="1531090"/>
          </a:xfrm>
          <a:prstGeom prst="rect">
            <a:avLst/>
          </a:prstGeom>
        </p:spPr>
        <p:txBody>
          <a:bodyPr vert="horz" lIns="91440" tIns="45720" rIns="91440" bIns="45720" rtlCol="0" anchor="ctr">
            <a:noAutofit/>
          </a:bodyPr>
          <a:lstStyle/>
          <a:p>
            <a:pPr marL="914400" marR="0" lvl="0" indent="-914400" fontAlgn="auto">
              <a:lnSpc>
                <a:spcPct val="100000"/>
              </a:lnSpc>
              <a:spcBef>
                <a:spcPts val="0"/>
              </a:spcBef>
              <a:spcAft>
                <a:spcPts val="0"/>
              </a:spcAft>
              <a:buClrTx/>
              <a:buSzTx/>
              <a:buFont typeface="+mj-lt"/>
              <a:buAutoNum type="arabicPeriod" startAt="6"/>
              <a:tabLst/>
              <a:defRPr/>
            </a:pPr>
            <a:r>
              <a:rPr lang="en-US" sz="5000" b="1" smtClean="0">
                <a:solidFill>
                  <a:srgbClr val="D71249"/>
                </a:solidFill>
                <a:latin typeface="Tahoma"/>
                <a:cs typeface="Tahoma"/>
              </a:rPr>
              <a:t>Phụ lục</a:t>
            </a:r>
            <a:endParaRPr lang="en-US" sz="5000" b="1" dirty="0">
              <a:solidFill>
                <a:srgbClr val="D71249"/>
              </a:solidFill>
              <a:latin typeface="Tahoma"/>
              <a:cs typeface="Tahoma"/>
            </a:endParaRPr>
          </a:p>
        </p:txBody>
      </p:sp>
      <p:sp>
        <p:nvSpPr>
          <p:cNvPr id="2" name="Slide Number Placeholder 1"/>
          <p:cNvSpPr>
            <a:spLocks noGrp="1"/>
          </p:cNvSpPr>
          <p:nvPr>
            <p:ph type="sldNum" sz="quarter" idx="12"/>
          </p:nvPr>
        </p:nvSpPr>
        <p:spPr/>
        <p:txBody>
          <a:bodyPr/>
          <a:lstStyle/>
          <a:p>
            <a:fld id="{BE94E970-A0CC-E44D-82BC-3F4A6399B54F}" type="slidenum">
              <a:rPr lang="en-US" smtClean="0"/>
              <a:t>34</a:t>
            </a:fld>
            <a:endParaRPr lang="en-US"/>
          </a:p>
        </p:txBody>
      </p:sp>
    </p:spTree>
    <p:extLst>
      <p:ext uri="{BB962C8B-B14F-4D97-AF65-F5344CB8AC3E}">
        <p14:creationId xmlns:p14="http://schemas.microsoft.com/office/powerpoint/2010/main" val="5678964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27000" y="249619"/>
            <a:ext cx="6537366" cy="477054"/>
          </a:xfrm>
          <a:prstGeom prst="rect">
            <a:avLst/>
          </a:prstGeom>
          <a:noFill/>
        </p:spPr>
        <p:txBody>
          <a:bodyPr wrap="square" rtlCol="0">
            <a:spAutoFit/>
          </a:bodyPr>
          <a:lstStyle/>
          <a:p>
            <a:r>
              <a:rPr lang="en-US" sz="2500" b="1" smtClean="0">
                <a:solidFill>
                  <a:srgbClr val="D71249"/>
                </a:solidFill>
                <a:latin typeface="Tahoma"/>
                <a:cs typeface="Tahoma"/>
              </a:rPr>
              <a:t>Giải thưởng và các danh hiệu tiêu biểu</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graphicFrame>
        <p:nvGraphicFramePr>
          <p:cNvPr id="61" name="Content Placeholder 5"/>
          <p:cNvGraphicFramePr>
            <a:graphicFrameLocks/>
          </p:cNvGraphicFramePr>
          <p:nvPr>
            <p:custDataLst>
              <p:tags r:id="rId1"/>
            </p:custDataLst>
            <p:extLst>
              <p:ext uri="{D42A27DB-BD31-4B8C-83A1-F6EECF244321}">
                <p14:modId xmlns:p14="http://schemas.microsoft.com/office/powerpoint/2010/main" val="1021432225"/>
              </p:ext>
            </p:extLst>
          </p:nvPr>
        </p:nvGraphicFramePr>
        <p:xfrm>
          <a:off x="209818" y="809045"/>
          <a:ext cx="8686800" cy="5629855"/>
        </p:xfrm>
        <a:graphic>
          <a:graphicData uri="http://schemas.openxmlformats.org/drawingml/2006/table">
            <a:tbl>
              <a:tblPr firstRow="1" firstCol="1" lastRow="1" lastCol="1" bandRow="1" bandCol="1"/>
              <a:tblGrid>
                <a:gridCol w="1295400"/>
                <a:gridCol w="2819400"/>
                <a:gridCol w="1447800"/>
                <a:gridCol w="3124200"/>
              </a:tblGrid>
              <a:tr h="1134055">
                <a:tc>
                  <a:txBody>
                    <a:bodyPr/>
                    <a:lstStyle/>
                    <a:p>
                      <a:endParaRPr lang="en-US" sz="1150" dirty="0"/>
                    </a:p>
                  </a:txBody>
                  <a:tcPr marL="36000" marR="36000" marT="36000" marB="36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50" kern="1200" smtClean="0">
                          <a:solidFill>
                            <a:srgbClr val="005993"/>
                          </a:solidFill>
                          <a:latin typeface="Arial" pitchFamily="34" charset="0"/>
                          <a:ea typeface="+mn-ea"/>
                          <a:cs typeface="Arial" pitchFamily="34" charset="0"/>
                        </a:rPr>
                        <a:t>Lần thứ 6 liên tiếp, VietinBank lọt vào danh sách Forbes Global 2000 (Top 2000 DN lớn nhất thế giới) do tạp chí uy tín của Mỹ Forbes công bố và giữ vị trí ngân hàng số 1 Việt Nam. </a:t>
                      </a:r>
                      <a:endParaRPr lang="en-GB" sz="1150" kern="1200" smtClean="0">
                        <a:solidFill>
                          <a:srgbClr val="005993"/>
                        </a:solidFill>
                        <a:latin typeface="Arial" pitchFamily="34" charset="0"/>
                        <a:ea typeface="+mn-ea"/>
                        <a:cs typeface="Arial" pitchFamily="34" charset="0"/>
                      </a:endParaRPr>
                    </a:p>
                  </a:txBody>
                  <a:tcPr marL="72000" marR="72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50" b="0" i="0" u="none" cap="none">
                        <a:solidFill>
                          <a:srgbClr val="005993"/>
                        </a:solidFill>
                        <a:latin typeface="Arial" pitchFamily="34" charset="0"/>
                        <a:cs typeface="Arial" pitchFamily="34" charset="0"/>
                      </a:endParaRPr>
                    </a:p>
                  </a:txBody>
                  <a:tcPr marL="36000" marR="36000" marT="36000" marB="36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50" kern="1200" smtClean="0">
                          <a:solidFill>
                            <a:srgbClr val="005993"/>
                          </a:solidFill>
                          <a:latin typeface="Arial" pitchFamily="34" charset="0"/>
                          <a:ea typeface="+mn-ea"/>
                          <a:cs typeface="Arial" pitchFamily="34" charset="0"/>
                        </a:rPr>
                        <a:t>Lần thứ 5 lọt vào Top 500 Thương hiệu Ngân hàng giá trị nhất thế giới với giá trị thương hiệu đạt 252 triệu USD, sức mạnh thương hiệu hạng A+; và vào Top 50 Thương hiệu giá trị nhất Việt Nam theo công bố toàn cầu của Brand Finance.</a:t>
                      </a:r>
                      <a:r>
                        <a:rPr lang="vi-VN" sz="1150" kern="1200" smtClean="0">
                          <a:solidFill>
                            <a:srgbClr val="005993"/>
                          </a:solidFill>
                          <a:latin typeface="Arial" pitchFamily="34" charset="0"/>
                          <a:ea typeface="+mn-ea"/>
                          <a:cs typeface="Arial" pitchFamily="34" charset="0"/>
                        </a:rPr>
                        <a:t> </a:t>
                      </a:r>
                      <a:endParaRPr lang="en-GB" sz="1150" kern="1200" dirty="0">
                        <a:solidFill>
                          <a:srgbClr val="005993"/>
                        </a:solidFill>
                        <a:latin typeface="Arial" pitchFamily="34" charset="0"/>
                        <a:ea typeface="+mn-ea"/>
                        <a:cs typeface="Arial" pitchFamily="34" charset="0"/>
                      </a:endParaRPr>
                    </a:p>
                  </a:txBody>
                  <a:tcPr marL="72000" marR="72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r>
              <a:tr h="1003300">
                <a:tc>
                  <a:txBody>
                    <a:bodyPr/>
                    <a:lstStyle/>
                    <a:p>
                      <a:endParaRPr lang="en-US" sz="1150"/>
                    </a:p>
                  </a:txBody>
                  <a:tcPr marL="36000" marR="36000" marT="36000" marB="36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50" kern="1200" smtClean="0">
                          <a:solidFill>
                            <a:srgbClr val="005993"/>
                          </a:solidFill>
                          <a:effectLst/>
                          <a:latin typeface="Arial" pitchFamily="34" charset="0"/>
                          <a:ea typeface="+mn-ea"/>
                          <a:cs typeface="Arial" pitchFamily="34" charset="0"/>
                        </a:rPr>
                        <a:t>VietinBank được Tạp chí Global Banking &amp; Finance Review trao giải thưởng “Ngân hàng Bán lẻ tốt nhất Việt Nam 2017” và</a:t>
                      </a:r>
                      <a:r>
                        <a:rPr lang="en-US" sz="1150" kern="1200" baseline="0" smtClean="0">
                          <a:solidFill>
                            <a:srgbClr val="005993"/>
                          </a:solidFill>
                          <a:effectLst/>
                          <a:latin typeface="Arial" pitchFamily="34" charset="0"/>
                          <a:ea typeface="+mn-ea"/>
                          <a:cs typeface="Arial" pitchFamily="34" charset="0"/>
                        </a:rPr>
                        <a:t> “</a:t>
                      </a:r>
                      <a:r>
                        <a:rPr lang="en-US" sz="1150" kern="1200" smtClean="0">
                          <a:solidFill>
                            <a:srgbClr val="005993"/>
                          </a:solidFill>
                          <a:effectLst/>
                          <a:latin typeface="Arial" pitchFamily="34" charset="0"/>
                          <a:ea typeface="+mn-ea"/>
                          <a:cs typeface="Arial" pitchFamily="34" charset="0"/>
                        </a:rPr>
                        <a:t>Ngân hàng SME phát triển nhanh nhất Việt Nam 2017”.</a:t>
                      </a:r>
                      <a:endParaRPr lang="en-GB" sz="1150" kern="1200" smtClean="0">
                        <a:solidFill>
                          <a:srgbClr val="005993"/>
                        </a:solidFill>
                        <a:effectLst/>
                        <a:latin typeface="Arial" pitchFamily="34" charset="0"/>
                        <a:ea typeface="+mn-ea"/>
                        <a:cs typeface="Arial" pitchFamily="34" charset="0"/>
                      </a:endParaRPr>
                    </a:p>
                  </a:txBody>
                  <a:tcPr marL="72000" marR="72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lang="en-GB" sz="1150" b="1" i="0" u="none" cap="none" dirty="0">
                        <a:solidFill>
                          <a:srgbClr val="005993"/>
                        </a:solidFill>
                        <a:latin typeface="Arial" pitchFamily="34" charset="0"/>
                        <a:cs typeface="Arial" pitchFamily="34" charset="0"/>
                      </a:endParaRPr>
                    </a:p>
                  </a:txBody>
                  <a:tcPr marL="36000" marR="36000" marT="36000" marB="36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vi-VN" sz="1150" kern="1200" smtClean="0">
                          <a:solidFill>
                            <a:srgbClr val="005993"/>
                          </a:solidFill>
                          <a:effectLst/>
                          <a:latin typeface="Arial" pitchFamily="34" charset="0"/>
                          <a:ea typeface="+mn-ea"/>
                          <a:cs typeface="Arial" pitchFamily="34" charset="0"/>
                        </a:rPr>
                        <a:t>Đây là lần thứ 1</a:t>
                      </a:r>
                      <a:r>
                        <a:rPr lang="en-US" sz="1150" kern="1200" smtClean="0">
                          <a:solidFill>
                            <a:srgbClr val="005993"/>
                          </a:solidFill>
                          <a:effectLst/>
                          <a:latin typeface="Arial" pitchFamily="34" charset="0"/>
                          <a:ea typeface="+mn-ea"/>
                          <a:cs typeface="Arial" pitchFamily="34" charset="0"/>
                        </a:rPr>
                        <a:t>3</a:t>
                      </a:r>
                      <a:r>
                        <a:rPr lang="vi-VN" sz="1150" kern="1200" smtClean="0">
                          <a:solidFill>
                            <a:srgbClr val="005993"/>
                          </a:solidFill>
                          <a:effectLst/>
                          <a:latin typeface="Arial" pitchFamily="34" charset="0"/>
                          <a:ea typeface="+mn-ea"/>
                          <a:cs typeface="Arial" pitchFamily="34" charset="0"/>
                        </a:rPr>
                        <a:t> liên tiếp VietinBank được trao danh hiệu Thương hiệu mạnh</a:t>
                      </a:r>
                      <a:r>
                        <a:rPr lang="en-US" sz="1150" kern="1200" baseline="0" smtClean="0">
                          <a:solidFill>
                            <a:srgbClr val="005993"/>
                          </a:solidFill>
                          <a:effectLst/>
                          <a:latin typeface="Arial" pitchFamily="34" charset="0"/>
                          <a:ea typeface="+mn-ea"/>
                          <a:cs typeface="Arial" pitchFamily="34" charset="0"/>
                        </a:rPr>
                        <a:t> </a:t>
                      </a:r>
                      <a:r>
                        <a:rPr lang="vi-VN" sz="1150" kern="1200" smtClean="0">
                          <a:solidFill>
                            <a:srgbClr val="005993"/>
                          </a:solidFill>
                          <a:effectLst/>
                          <a:latin typeface="Arial" pitchFamily="34" charset="0"/>
                          <a:ea typeface="+mn-ea"/>
                          <a:cs typeface="Arial" pitchFamily="34" charset="0"/>
                        </a:rPr>
                        <a:t>Việt Nam</a:t>
                      </a:r>
                      <a:r>
                        <a:rPr lang="en-US" sz="1150" kern="1200" smtClean="0">
                          <a:solidFill>
                            <a:srgbClr val="005993"/>
                          </a:solidFill>
                          <a:effectLst/>
                          <a:latin typeface="Arial" pitchFamily="34" charset="0"/>
                          <a:ea typeface="+mn-ea"/>
                          <a:cs typeface="Arial" pitchFamily="34" charset="0"/>
                        </a:rPr>
                        <a:t> và</a:t>
                      </a:r>
                      <a:r>
                        <a:rPr lang="en-US" sz="1150" kern="1200" baseline="0" smtClean="0">
                          <a:solidFill>
                            <a:srgbClr val="005993"/>
                          </a:solidFill>
                          <a:effectLst/>
                          <a:latin typeface="Arial" pitchFamily="34" charset="0"/>
                          <a:ea typeface="+mn-ea"/>
                          <a:cs typeface="Arial" pitchFamily="34" charset="0"/>
                        </a:rPr>
                        <a:t> cũng là lần thứ 13 liên tiếp giữ vững vị trí Top dẫn đầu</a:t>
                      </a:r>
                      <a:r>
                        <a:rPr lang="vi-VN" sz="1150" kern="1200" smtClean="0">
                          <a:solidFill>
                            <a:srgbClr val="005993"/>
                          </a:solidFill>
                          <a:effectLst/>
                          <a:latin typeface="Arial" pitchFamily="34" charset="0"/>
                          <a:ea typeface="+mn-ea"/>
                          <a:cs typeface="Arial" pitchFamily="34" charset="0"/>
                        </a:rPr>
                        <a:t>. </a:t>
                      </a:r>
                      <a:endParaRPr lang="en-US" sz="1150" kern="1200" dirty="0" smtClean="0">
                        <a:solidFill>
                          <a:srgbClr val="005993"/>
                        </a:solidFill>
                        <a:effectLst/>
                        <a:latin typeface="Arial" pitchFamily="34" charset="0"/>
                        <a:ea typeface="+mn-ea"/>
                        <a:cs typeface="Arial" pitchFamily="34" charset="0"/>
                      </a:endParaRPr>
                    </a:p>
                  </a:txBody>
                  <a:tcPr marL="72000" marR="72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r>
              <a:tr h="1155700">
                <a:tc>
                  <a:txBody>
                    <a:bodyPr/>
                    <a:lstStyle/>
                    <a:p>
                      <a:endParaRPr lang="en-US" sz="1150"/>
                    </a:p>
                  </a:txBody>
                  <a:tcPr marL="36000" marR="36000" marT="36000" marB="36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50" kern="1200" smtClean="0">
                          <a:solidFill>
                            <a:srgbClr val="005993"/>
                          </a:solidFill>
                          <a:latin typeface="Arial" pitchFamily="34" charset="0"/>
                          <a:ea typeface="+mn-ea"/>
                          <a:cs typeface="Arial" pitchFamily="34" charset="0"/>
                        </a:rPr>
                        <a:t>VietinBank được The Banker xếp hạng 376 trong Bảng xếp hạng Top 1000 ngân hàng toàn cầu (Top 1000 World Banks 2017), tăng 6 bậc so với năm 2016 và là ngân hàng giữ thứ hạng cao nhất trong các ngân hàng Việt Nam được xếp hạng.</a:t>
                      </a:r>
                    </a:p>
                  </a:txBody>
                  <a:tcPr marL="72000" marR="72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lang="en-GB" sz="1150" b="1" i="0" u="none" cap="none" dirty="0">
                        <a:solidFill>
                          <a:srgbClr val="005993"/>
                        </a:solidFill>
                        <a:latin typeface="Arial" pitchFamily="34" charset="0"/>
                        <a:cs typeface="Arial" pitchFamily="34" charset="0"/>
                      </a:endParaRPr>
                    </a:p>
                  </a:txBody>
                  <a:tcPr marL="36000" marR="36000" marT="36000" marB="36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50" kern="1200" smtClean="0">
                          <a:solidFill>
                            <a:srgbClr val="005993"/>
                          </a:solidFill>
                          <a:effectLst/>
                          <a:latin typeface="Arial" pitchFamily="34" charset="0"/>
                          <a:ea typeface="+mn-ea"/>
                          <a:cs typeface="Arial" pitchFamily="34" charset="0"/>
                        </a:rPr>
                        <a:t>VietinBank cùng lúc nhận 4 giải thưởng của JCB: Ngân hàng dẫn đầu về doanh số thanh toán thẻ; doanh số sử dụng thẻ; số lượng thẻ phát hành; và số lượng sản phẩm mới. Đồng thời, VietinBank cũng được Visa trao 4 giải thưởng.</a:t>
                      </a:r>
                      <a:endParaRPr lang="en-GB" sz="1150" kern="1200" dirty="0" smtClean="0">
                        <a:solidFill>
                          <a:srgbClr val="005993"/>
                        </a:solidFill>
                        <a:effectLst/>
                        <a:latin typeface="Arial" pitchFamily="34" charset="0"/>
                        <a:ea typeface="+mn-ea"/>
                        <a:cs typeface="Arial" pitchFamily="34" charset="0"/>
                      </a:endParaRPr>
                    </a:p>
                  </a:txBody>
                  <a:tcPr marL="72000" marR="72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r>
              <a:tr h="1346200">
                <a:tc>
                  <a:txBody>
                    <a:bodyPr/>
                    <a:lstStyle/>
                    <a:p>
                      <a:endParaRPr lang="en-US" sz="1150"/>
                    </a:p>
                  </a:txBody>
                  <a:tcPr marL="36000" marR="36000" marT="36000" marB="36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vi-VN" sz="1150" kern="1200" smtClean="0">
                          <a:solidFill>
                            <a:srgbClr val="005993"/>
                          </a:solidFill>
                          <a:latin typeface="Arial" pitchFamily="34" charset="0"/>
                          <a:ea typeface="+mn-ea"/>
                          <a:cs typeface="Arial" pitchFamily="34" charset="0"/>
                        </a:rPr>
                        <a:t>VietinBank được The Asian Banker bình chọn và trao </a:t>
                      </a:r>
                      <a:r>
                        <a:rPr lang="en-US" sz="1150" kern="1200" smtClean="0">
                          <a:solidFill>
                            <a:srgbClr val="005993"/>
                          </a:solidFill>
                          <a:latin typeface="Arial" pitchFamily="34" charset="0"/>
                          <a:ea typeface="+mn-ea"/>
                          <a:cs typeface="Arial" pitchFamily="34" charset="0"/>
                        </a:rPr>
                        <a:t>4</a:t>
                      </a:r>
                      <a:r>
                        <a:rPr lang="vi-VN" sz="1150" kern="1200" smtClean="0">
                          <a:solidFill>
                            <a:srgbClr val="005993"/>
                          </a:solidFill>
                          <a:latin typeface="Arial" pitchFamily="34" charset="0"/>
                          <a:ea typeface="+mn-ea"/>
                          <a:cs typeface="Arial" pitchFamily="34" charset="0"/>
                        </a:rPr>
                        <a:t> giải thưởng lớn gồm: Dự án Phân tích dữ liệu tốt nhất</a:t>
                      </a:r>
                      <a:r>
                        <a:rPr lang="en-US" sz="1150" kern="1200" smtClean="0">
                          <a:solidFill>
                            <a:srgbClr val="005993"/>
                          </a:solidFill>
                          <a:latin typeface="Arial" pitchFamily="34" charset="0"/>
                          <a:ea typeface="+mn-ea"/>
                          <a:cs typeface="Arial" pitchFamily="34" charset="0"/>
                        </a:rPr>
                        <a:t>; </a:t>
                      </a:r>
                      <a:r>
                        <a:rPr lang="vi-VN" sz="1150" kern="1200" smtClean="0">
                          <a:solidFill>
                            <a:srgbClr val="005993"/>
                          </a:solidFill>
                          <a:latin typeface="Arial" pitchFamily="34" charset="0"/>
                          <a:ea typeface="+mn-ea"/>
                          <a:cs typeface="Arial" pitchFamily="34" charset="0"/>
                        </a:rPr>
                        <a:t>Dự án Ngân hàng lõi tốt nhất</a:t>
                      </a:r>
                      <a:r>
                        <a:rPr lang="en-US" sz="1150" kern="1200" smtClean="0">
                          <a:solidFill>
                            <a:srgbClr val="005993"/>
                          </a:solidFill>
                          <a:latin typeface="Arial" pitchFamily="34" charset="0"/>
                          <a:ea typeface="+mn-ea"/>
                          <a:cs typeface="Arial" pitchFamily="34" charset="0"/>
                        </a:rPr>
                        <a:t>;</a:t>
                      </a:r>
                      <a:r>
                        <a:rPr lang="en-US" sz="1150" kern="1200" baseline="0" smtClean="0">
                          <a:solidFill>
                            <a:srgbClr val="005993"/>
                          </a:solidFill>
                          <a:latin typeface="Arial" pitchFamily="34" charset="0"/>
                          <a:ea typeface="+mn-ea"/>
                          <a:cs typeface="Arial" pitchFamily="34" charset="0"/>
                        </a:rPr>
                        <a:t> </a:t>
                      </a:r>
                      <a:r>
                        <a:rPr lang="vi-VN" sz="1150" kern="1200" smtClean="0">
                          <a:solidFill>
                            <a:srgbClr val="005993"/>
                          </a:solidFill>
                          <a:latin typeface="Arial" pitchFamily="34" charset="0"/>
                          <a:ea typeface="+mn-ea"/>
                          <a:cs typeface="Arial" pitchFamily="34" charset="0"/>
                        </a:rPr>
                        <a:t>Ngân hàng SME của năm</a:t>
                      </a:r>
                      <a:r>
                        <a:rPr lang="en-US" sz="1150" kern="1200" smtClean="0">
                          <a:solidFill>
                            <a:srgbClr val="005993"/>
                          </a:solidFill>
                          <a:latin typeface="Arial" pitchFamily="34" charset="0"/>
                          <a:ea typeface="+mn-ea"/>
                          <a:cs typeface="Arial" pitchFamily="34" charset="0"/>
                        </a:rPr>
                        <a:t>;</a:t>
                      </a:r>
                      <a:r>
                        <a:rPr lang="en-US" sz="1150" kern="1200" baseline="0" smtClean="0">
                          <a:solidFill>
                            <a:srgbClr val="005993"/>
                          </a:solidFill>
                          <a:latin typeface="Arial" pitchFamily="34" charset="0"/>
                          <a:ea typeface="+mn-ea"/>
                          <a:cs typeface="Arial" pitchFamily="34" charset="0"/>
                        </a:rPr>
                        <a:t> </a:t>
                      </a:r>
                      <a:r>
                        <a:rPr lang="en-US" sz="1150" kern="1200" smtClean="0">
                          <a:solidFill>
                            <a:srgbClr val="005993"/>
                          </a:solidFill>
                          <a:latin typeface="Arial" pitchFamily="34" charset="0"/>
                          <a:ea typeface="+mn-ea"/>
                          <a:cs typeface="Arial" pitchFamily="34" charset="0"/>
                        </a:rPr>
                        <a:t>Ngân hàng tài trợ thương mại tốt nhất Việt Nam.</a:t>
                      </a:r>
                      <a:endParaRPr lang="en-GB" sz="1150" kern="1200" dirty="0" smtClean="0">
                        <a:solidFill>
                          <a:srgbClr val="005993"/>
                        </a:solidFill>
                        <a:latin typeface="Arial" pitchFamily="34" charset="0"/>
                        <a:ea typeface="+mn-ea"/>
                        <a:cs typeface="Arial" pitchFamily="34" charset="0"/>
                      </a:endParaRPr>
                    </a:p>
                  </a:txBody>
                  <a:tcPr marL="72000" marR="72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lang="en-GB" sz="1150" b="1" i="0" u="none" cap="none">
                        <a:solidFill>
                          <a:srgbClr val="005993"/>
                        </a:solidFill>
                        <a:latin typeface="Arial" pitchFamily="34" charset="0"/>
                        <a:cs typeface="Arial" pitchFamily="34" charset="0"/>
                      </a:endParaRPr>
                    </a:p>
                  </a:txBody>
                  <a:tcPr marL="36000" marR="36000" marT="36000" marB="36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af-ZA" sz="1200" kern="1200" smtClean="0">
                          <a:solidFill>
                            <a:srgbClr val="005993"/>
                          </a:solidFill>
                          <a:latin typeface="Arial" pitchFamily="34" charset="0"/>
                          <a:ea typeface="+mn-ea"/>
                          <a:cs typeface="Arial" pitchFamily="34" charset="0"/>
                        </a:rPr>
                        <a:t>VietinBank tiếp tục lọt vào Top 500 doanh nghiệp lớn nhất Việt Nam VNR500. Đồng thời cũng là ngân hàng giữ vị trí cao nhất trong Top 10 trong Bảng xếp hạng Top 500 doanh nghiệp lợi nhuận tốt nhất năm 2017;</a:t>
                      </a:r>
                      <a:r>
                        <a:rPr lang="af-ZA" sz="1200" kern="1200" baseline="0" smtClean="0">
                          <a:solidFill>
                            <a:srgbClr val="005993"/>
                          </a:solidFill>
                          <a:latin typeface="Arial" pitchFamily="34" charset="0"/>
                          <a:ea typeface="+mn-ea"/>
                          <a:cs typeface="Arial" pitchFamily="34" charset="0"/>
                        </a:rPr>
                        <a:t> </a:t>
                      </a:r>
                      <a:r>
                        <a:rPr lang="af-ZA" sz="1200" kern="1200" smtClean="0">
                          <a:solidFill>
                            <a:srgbClr val="005993"/>
                          </a:solidFill>
                          <a:latin typeface="Arial" pitchFamily="34" charset="0"/>
                          <a:ea typeface="+mn-ea"/>
                          <a:cs typeface="Arial" pitchFamily="34" charset="0"/>
                        </a:rPr>
                        <a:t>Top 10 Doanh nghiệp niêm yết uy tín năm 2017.</a:t>
                      </a:r>
                      <a:endParaRPr lang="en-US" sz="1200" kern="1200" smtClean="0">
                        <a:solidFill>
                          <a:srgbClr val="005993"/>
                        </a:solidFill>
                        <a:latin typeface="Arial" pitchFamily="34" charset="0"/>
                        <a:ea typeface="+mn-ea"/>
                        <a:cs typeface="Arial" pitchFamily="34" charset="0"/>
                      </a:endParaRPr>
                    </a:p>
                  </a:txBody>
                  <a:tcPr marL="72000" marR="72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r>
              <a:tr h="990600">
                <a:tc>
                  <a:txBody>
                    <a:bodyPr/>
                    <a:lstStyle/>
                    <a:p>
                      <a:endParaRPr lang="en-US" sz="1150"/>
                    </a:p>
                  </a:txBody>
                  <a:tcPr marL="36000" marR="36000" marT="36000" marB="36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50" kern="1200" smtClean="0">
                          <a:solidFill>
                            <a:srgbClr val="005993"/>
                          </a:solidFill>
                          <a:latin typeface="Arial" pitchFamily="34" charset="0"/>
                          <a:ea typeface="+mn-ea"/>
                          <a:cs typeface="Arial" pitchFamily="34" charset="0"/>
                        </a:rPr>
                        <a:t>Tại giải Sao Khuê 2017, 2 sản phẩm VietinBank được vinh danh là Hệ thống kết nối thanh toán với các trung gian tài chính (BankPay) và Giải pháp thanh toán dịch vụ công trực tuyến (eGPS).</a:t>
                      </a:r>
                      <a:endParaRPr lang="en-GB" sz="1150" kern="1200" smtClean="0">
                        <a:solidFill>
                          <a:srgbClr val="005993"/>
                        </a:solidFill>
                        <a:latin typeface="Arial" pitchFamily="34" charset="0"/>
                        <a:ea typeface="+mn-ea"/>
                        <a:cs typeface="Arial" pitchFamily="34" charset="0"/>
                      </a:endParaRPr>
                    </a:p>
                  </a:txBody>
                  <a:tcPr marL="72000" marR="72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lang="en-GB" sz="1150" b="1" i="0" u="none" cap="none" dirty="0">
                        <a:solidFill>
                          <a:srgbClr val="005993"/>
                        </a:solidFill>
                        <a:latin typeface="Arial" pitchFamily="34" charset="0"/>
                        <a:cs typeface="Arial" pitchFamily="34" charset="0"/>
                      </a:endParaRPr>
                    </a:p>
                  </a:txBody>
                  <a:tcPr marL="36000" marR="36000" marT="36000" marB="3600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vi-VN" sz="1150" kern="1200" smtClean="0">
                          <a:solidFill>
                            <a:srgbClr val="005993"/>
                          </a:solidFill>
                          <a:effectLst/>
                          <a:latin typeface="Arial" pitchFamily="34" charset="0"/>
                          <a:ea typeface="+mn-ea"/>
                          <a:cs typeface="Arial" pitchFamily="34" charset="0"/>
                        </a:rPr>
                        <a:t>VietinBank đã được Global Finance vinh danh giải thưởng “Ngân hàng cung cấp dịch vụ Tài trợ thương mại tốt nhất Việt Nam năm 2018</a:t>
                      </a:r>
                      <a:r>
                        <a:rPr lang="en-US" sz="1150" kern="1200" smtClean="0">
                          <a:solidFill>
                            <a:srgbClr val="005993"/>
                          </a:solidFill>
                          <a:effectLst/>
                          <a:latin typeface="Arial" pitchFamily="34" charset="0"/>
                          <a:ea typeface="+mn-ea"/>
                          <a:cs typeface="Arial" pitchFamily="34" charset="0"/>
                        </a:rPr>
                        <a:t>” và</a:t>
                      </a:r>
                      <a:r>
                        <a:rPr lang="en-US" sz="1150" kern="1200" baseline="0" smtClean="0">
                          <a:solidFill>
                            <a:srgbClr val="005993"/>
                          </a:solidFill>
                          <a:effectLst/>
                          <a:latin typeface="Arial" pitchFamily="34" charset="0"/>
                          <a:ea typeface="+mn-ea"/>
                          <a:cs typeface="Arial" pitchFamily="34" charset="0"/>
                        </a:rPr>
                        <a:t> </a:t>
                      </a:r>
                      <a:r>
                        <a:rPr lang="vi-VN" sz="1150" kern="1200" smtClean="0">
                          <a:solidFill>
                            <a:srgbClr val="005993"/>
                          </a:solidFill>
                          <a:effectLst/>
                          <a:latin typeface="Arial" pitchFamily="34" charset="0"/>
                          <a:ea typeface="+mn-ea"/>
                          <a:cs typeface="Arial" pitchFamily="34" charset="0"/>
                        </a:rPr>
                        <a:t>“Đơn vị cung cấp dịch vụ ngoại hối tốt nhất thế giới” </a:t>
                      </a:r>
                      <a:r>
                        <a:rPr lang="en-US" sz="1150" kern="1200" smtClean="0">
                          <a:solidFill>
                            <a:srgbClr val="005993"/>
                          </a:solidFill>
                          <a:effectLst/>
                          <a:latin typeface="Arial" pitchFamily="34" charset="0"/>
                          <a:ea typeface="+mn-ea"/>
                          <a:cs typeface="Arial" pitchFamily="34" charset="0"/>
                        </a:rPr>
                        <a:t>.</a:t>
                      </a:r>
                      <a:endParaRPr lang="en-US" sz="1150" kern="1200" dirty="0" smtClean="0">
                        <a:solidFill>
                          <a:srgbClr val="005993"/>
                        </a:solidFill>
                        <a:effectLst/>
                        <a:latin typeface="Arial" pitchFamily="34" charset="0"/>
                        <a:ea typeface="+mn-ea"/>
                        <a:cs typeface="Arial" pitchFamily="34" charset="0"/>
                      </a:endParaRPr>
                    </a:p>
                  </a:txBody>
                  <a:tcPr marL="72000" marR="72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lnTlToBr w="12700" cmpd="sng">
                      <a:noFill/>
                      <a:prstDash val="solid"/>
                    </a:lnTlToBr>
                    <a:lnBlToTr w="12700" cmpd="sng">
                      <a:noFill/>
                      <a:prstDash val="solid"/>
                    </a:lnBlToTr>
                    <a:noFill/>
                  </a:tcPr>
                </a:tc>
              </a:tr>
            </a:tbl>
          </a:graphicData>
        </a:graphic>
      </p:graphicFrame>
      <p:pic>
        <p:nvPicPr>
          <p:cNvPr id="6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48300" y="1171499"/>
            <a:ext cx="1219200" cy="447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8"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36205" y="2111533"/>
            <a:ext cx="644968"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 name="Picture 6"/>
          <p:cNvPicPr>
            <a:picLocks noChangeAspect="1" noChangeArrowheads="1"/>
          </p:cNvPicPr>
          <p:nvPr/>
        </p:nvPicPr>
        <p:blipFill>
          <a:blip r:embed="rId8" cstate="print"/>
          <a:srcRect/>
          <a:stretch>
            <a:fillRect/>
          </a:stretch>
        </p:blipFill>
        <p:spPr bwMode="auto">
          <a:xfrm>
            <a:off x="4695064" y="3141377"/>
            <a:ext cx="762000" cy="685800"/>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BE94E970-A0CC-E44D-82BC-3F4A6399B54F}" type="slidenum">
              <a:rPr lang="en-US" smtClean="0"/>
              <a:pPr/>
              <a:t>35</a:t>
            </a:fld>
            <a:endParaRPr lang="en-US"/>
          </a:p>
        </p:txBody>
      </p:sp>
      <p:pic>
        <p:nvPicPr>
          <p:cNvPr id="17" name="Picture 1"/>
          <p:cNvPicPr>
            <a:picLocks noChangeAspect="1" noChangeArrowheads="1"/>
          </p:cNvPicPr>
          <p:nvPr/>
        </p:nvPicPr>
        <p:blipFill>
          <a:blip r:embed="rId9" cstate="print"/>
          <a:srcRect/>
          <a:stretch>
            <a:fillRect/>
          </a:stretch>
        </p:blipFill>
        <p:spPr bwMode="auto">
          <a:xfrm>
            <a:off x="330488" y="1175175"/>
            <a:ext cx="1066800" cy="457200"/>
          </a:xfrm>
          <a:prstGeom prst="rect">
            <a:avLst/>
          </a:prstGeom>
          <a:noFill/>
          <a:ln w="9525">
            <a:noFill/>
            <a:miter lim="800000"/>
            <a:headEnd/>
            <a:tailEnd/>
          </a:ln>
        </p:spPr>
      </p:pic>
      <p:pic>
        <p:nvPicPr>
          <p:cNvPr id="2050"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21200" y="5743526"/>
            <a:ext cx="1066800" cy="381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4118" y="3249120"/>
            <a:ext cx="1066800" cy="428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15100" y="4457700"/>
            <a:ext cx="1066800" cy="557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24118" y="4495800"/>
            <a:ext cx="1066800"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0488" y="2238326"/>
            <a:ext cx="1073170" cy="381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4"/>
          <p:cNvPicPr>
            <a:picLocks noChangeAspect="1" noChangeArrowheads="1"/>
          </p:cNvPicPr>
          <p:nvPr/>
        </p:nvPicPr>
        <p:blipFill>
          <a:blip r:embed="rId15" cstate="print"/>
          <a:srcRect/>
          <a:stretch>
            <a:fillRect/>
          </a:stretch>
        </p:blipFill>
        <p:spPr bwMode="auto">
          <a:xfrm>
            <a:off x="438418" y="5515132"/>
            <a:ext cx="838200" cy="838200"/>
          </a:xfrm>
          <a:prstGeom prst="rect">
            <a:avLst/>
          </a:prstGeom>
          <a:noFill/>
          <a:ln w="9525">
            <a:noFill/>
            <a:miter lim="800000"/>
            <a:headEnd/>
            <a:tailEnd/>
          </a:ln>
        </p:spPr>
      </p:pic>
    </p:spTree>
    <p:extLst>
      <p:ext uri="{BB962C8B-B14F-4D97-AF65-F5344CB8AC3E}">
        <p14:creationId xmlns:p14="http://schemas.microsoft.com/office/powerpoint/2010/main" val="188668390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49619"/>
            <a:ext cx="6537366" cy="477054"/>
          </a:xfrm>
          <a:prstGeom prst="rect">
            <a:avLst/>
          </a:prstGeom>
          <a:noFill/>
        </p:spPr>
        <p:txBody>
          <a:bodyPr wrap="square" rtlCol="0">
            <a:spAutoFit/>
          </a:bodyPr>
          <a:lstStyle/>
          <a:p>
            <a:r>
              <a:rPr lang="en-US" sz="2500" b="1" smtClean="0">
                <a:solidFill>
                  <a:srgbClr val="D71249"/>
                </a:solidFill>
                <a:latin typeface="Tahoma"/>
                <a:cs typeface="Tahoma"/>
              </a:rPr>
              <a:t>Hoạt động hiệu </a:t>
            </a:r>
            <a:r>
              <a:rPr lang="en-US" sz="2500" b="1">
                <a:solidFill>
                  <a:srgbClr val="D71249"/>
                </a:solidFill>
                <a:latin typeface="Tahoma"/>
                <a:cs typeface="Tahoma"/>
              </a:rPr>
              <a:t>quả </a:t>
            </a:r>
            <a:r>
              <a:rPr lang="en-US" sz="2500" b="1" smtClean="0">
                <a:solidFill>
                  <a:srgbClr val="D71249"/>
                </a:solidFill>
                <a:latin typeface="Tahoma"/>
                <a:cs typeface="Tahoma"/>
              </a:rPr>
              <a:t>của các </a:t>
            </a:r>
            <a:r>
              <a:rPr lang="en-US" sz="2500" b="1">
                <a:solidFill>
                  <a:srgbClr val="D71249"/>
                </a:solidFill>
                <a:latin typeface="Tahoma"/>
                <a:cs typeface="Tahoma"/>
              </a:rPr>
              <a:t>công ty con </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graphicFrame>
        <p:nvGraphicFramePr>
          <p:cNvPr id="5" name="Content Placeholder 5"/>
          <p:cNvGraphicFramePr>
            <a:graphicFrameLocks/>
          </p:cNvGraphicFramePr>
          <p:nvPr>
            <p:extLst>
              <p:ext uri="{D42A27DB-BD31-4B8C-83A1-F6EECF244321}">
                <p14:modId xmlns:p14="http://schemas.microsoft.com/office/powerpoint/2010/main" val="936485500"/>
              </p:ext>
            </p:extLst>
          </p:nvPr>
        </p:nvGraphicFramePr>
        <p:xfrm>
          <a:off x="533400" y="964876"/>
          <a:ext cx="8077200" cy="5334000"/>
        </p:xfrm>
        <a:graphic>
          <a:graphicData uri="http://schemas.openxmlformats.org/drawingml/2006/table">
            <a:tbl>
              <a:tblPr firstRow="1" bandRow="1">
                <a:tableStyleId>{5C22544A-7EE6-4342-B048-85BDC9FD1C3A}</a:tableStyleId>
              </a:tblPr>
              <a:tblGrid>
                <a:gridCol w="2438400"/>
                <a:gridCol w="1143000"/>
                <a:gridCol w="1524000"/>
                <a:gridCol w="1371600"/>
                <a:gridCol w="1600200"/>
              </a:tblGrid>
              <a:tr h="801958">
                <a:tc>
                  <a:txBody>
                    <a:bodyPr/>
                    <a:lstStyle/>
                    <a:p>
                      <a:pPr algn="ctr" fontAlgn="t"/>
                      <a:r>
                        <a:rPr lang="en-US" sz="1200" b="1" i="0" u="none" strike="noStrike" dirty="0" err="1" smtClean="0">
                          <a:solidFill>
                            <a:schemeClr val="bg1"/>
                          </a:solidFill>
                          <a:latin typeface="Arial" pitchFamily="34" charset="0"/>
                          <a:cs typeface="Arial" pitchFamily="34" charset="0"/>
                        </a:rPr>
                        <a:t>Tên</a:t>
                      </a:r>
                      <a:r>
                        <a:rPr lang="en-US" sz="1200" b="1" i="0" u="none" strike="noStrike" baseline="0" dirty="0" smtClean="0">
                          <a:solidFill>
                            <a:schemeClr val="bg1"/>
                          </a:solidFill>
                          <a:latin typeface="Arial" pitchFamily="34" charset="0"/>
                          <a:cs typeface="Arial" pitchFamily="34" charset="0"/>
                        </a:rPr>
                        <a:t> </a:t>
                      </a:r>
                      <a:r>
                        <a:rPr lang="en-US" sz="1200" b="1" i="0" u="none" strike="noStrike" baseline="0" dirty="0" err="1" smtClean="0">
                          <a:solidFill>
                            <a:schemeClr val="bg1"/>
                          </a:solidFill>
                          <a:latin typeface="Arial" pitchFamily="34" charset="0"/>
                          <a:cs typeface="Arial" pitchFamily="34" charset="0"/>
                        </a:rPr>
                        <a:t>công</a:t>
                      </a:r>
                      <a:r>
                        <a:rPr lang="en-US" sz="1200" b="1" i="0" u="none" strike="noStrike" baseline="0" dirty="0" smtClean="0">
                          <a:solidFill>
                            <a:schemeClr val="bg1"/>
                          </a:solidFill>
                          <a:latin typeface="Arial" pitchFamily="34" charset="0"/>
                          <a:cs typeface="Arial" pitchFamily="34" charset="0"/>
                        </a:rPr>
                        <a:t> </a:t>
                      </a:r>
                      <a:r>
                        <a:rPr lang="en-US" sz="1200" b="1" i="0" u="none" strike="noStrike" baseline="0" dirty="0" err="1" smtClean="0">
                          <a:solidFill>
                            <a:schemeClr val="bg1"/>
                          </a:solidFill>
                          <a:latin typeface="Arial" pitchFamily="34" charset="0"/>
                          <a:cs typeface="Arial" pitchFamily="34" charset="0"/>
                        </a:rPr>
                        <a:t>ty</a:t>
                      </a:r>
                      <a:endParaRPr lang="en-US" sz="1200" b="1" i="0" u="none" strike="noStrike" dirty="0">
                        <a:solidFill>
                          <a:schemeClr val="bg1"/>
                        </a:solidFill>
                        <a:latin typeface="Arial" pitchFamily="34" charset="0"/>
                        <a:cs typeface="Arial" pitchFamily="34" charset="0"/>
                      </a:endParaRPr>
                    </a:p>
                  </a:txBody>
                  <a:tcPr marT="9526" marB="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solidFill>
                      <a:srgbClr val="00588F"/>
                    </a:solidFill>
                  </a:tcPr>
                </a:tc>
                <a:tc>
                  <a:txBody>
                    <a:bodyPr/>
                    <a:lstStyle/>
                    <a:p>
                      <a:pPr algn="ctr" fontAlgn="t"/>
                      <a:endParaRPr lang="en-US" sz="1200" b="1" i="0" u="none" strike="noStrike" kern="1200">
                        <a:solidFill>
                          <a:schemeClr val="bg1"/>
                        </a:solidFill>
                        <a:latin typeface="Arial" pitchFamily="34" charset="0"/>
                        <a:ea typeface="+mn-ea"/>
                        <a:cs typeface="Arial" pitchFamily="34" charset="0"/>
                      </a:endParaRPr>
                    </a:p>
                  </a:txBody>
                  <a:tcPr marL="9525" marR="9525" marT="9526" marB="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solidFill>
                      <a:srgbClr val="00588F"/>
                    </a:solidFill>
                  </a:tcPr>
                </a:tc>
                <a:tc>
                  <a:txBody>
                    <a:bodyPr/>
                    <a:lstStyle/>
                    <a:p>
                      <a:pPr algn="ctr" fontAlgn="t"/>
                      <a:r>
                        <a:rPr lang="en-US" sz="1200" b="1" i="0" u="none" strike="noStrike" kern="1200" err="1" smtClean="0">
                          <a:solidFill>
                            <a:schemeClr val="bg1"/>
                          </a:solidFill>
                          <a:latin typeface="Arial" pitchFamily="34" charset="0"/>
                          <a:ea typeface="+mn-ea"/>
                          <a:cs typeface="Arial" pitchFamily="34" charset="0"/>
                        </a:rPr>
                        <a:t>Vốn</a:t>
                      </a:r>
                      <a:r>
                        <a:rPr lang="en-US" sz="1200" b="1" i="0" u="none" strike="noStrike" kern="1200" baseline="0" smtClean="0">
                          <a:solidFill>
                            <a:schemeClr val="bg1"/>
                          </a:solidFill>
                          <a:latin typeface="Arial" pitchFamily="34" charset="0"/>
                          <a:ea typeface="+mn-ea"/>
                          <a:cs typeface="Arial" pitchFamily="34" charset="0"/>
                        </a:rPr>
                        <a:t> </a:t>
                      </a:r>
                      <a:r>
                        <a:rPr lang="en-US" sz="1200" b="1" i="0" u="none" strike="noStrike" kern="1200" baseline="0" err="1" smtClean="0">
                          <a:solidFill>
                            <a:schemeClr val="bg1"/>
                          </a:solidFill>
                          <a:latin typeface="Arial" pitchFamily="34" charset="0"/>
                          <a:ea typeface="+mn-ea"/>
                          <a:cs typeface="Arial" pitchFamily="34" charset="0"/>
                        </a:rPr>
                        <a:t>điều</a:t>
                      </a:r>
                      <a:r>
                        <a:rPr lang="en-US" sz="1200" b="1" i="0" u="none" strike="noStrike" kern="1200" baseline="0" smtClean="0">
                          <a:solidFill>
                            <a:schemeClr val="bg1"/>
                          </a:solidFill>
                          <a:latin typeface="Arial" pitchFamily="34" charset="0"/>
                          <a:ea typeface="+mn-ea"/>
                          <a:cs typeface="Arial" pitchFamily="34" charset="0"/>
                        </a:rPr>
                        <a:t> </a:t>
                      </a:r>
                      <a:r>
                        <a:rPr lang="en-US" sz="1200" b="1" i="0" u="none" strike="noStrike" kern="1200" baseline="0" err="1" smtClean="0">
                          <a:solidFill>
                            <a:schemeClr val="bg1"/>
                          </a:solidFill>
                          <a:latin typeface="Arial" pitchFamily="34" charset="0"/>
                          <a:ea typeface="+mn-ea"/>
                          <a:cs typeface="Arial" pitchFamily="34" charset="0"/>
                        </a:rPr>
                        <a:t>lệ</a:t>
                      </a:r>
                      <a:r>
                        <a:rPr lang="en-US" sz="1200" b="1" i="0" u="none" strike="noStrike" kern="1200" baseline="0" smtClean="0">
                          <a:solidFill>
                            <a:schemeClr val="bg1"/>
                          </a:solidFill>
                          <a:latin typeface="Arial" pitchFamily="34" charset="0"/>
                          <a:ea typeface="+mn-ea"/>
                          <a:cs typeface="Arial" pitchFamily="34" charset="0"/>
                        </a:rPr>
                        <a:t> </a:t>
                      </a:r>
                      <a:r>
                        <a:rPr lang="en-US" sz="1200" b="1" i="0" u="none" strike="noStrike" kern="1200" baseline="0" err="1" smtClean="0">
                          <a:solidFill>
                            <a:schemeClr val="bg1"/>
                          </a:solidFill>
                          <a:latin typeface="Arial" pitchFamily="34" charset="0"/>
                          <a:ea typeface="+mn-ea"/>
                          <a:cs typeface="Arial" pitchFamily="34" charset="0"/>
                        </a:rPr>
                        <a:t>tại</a:t>
                      </a:r>
                      <a:r>
                        <a:rPr lang="en-US" sz="1200" b="1" i="0" u="none" strike="noStrike" kern="1200" baseline="0" smtClean="0">
                          <a:solidFill>
                            <a:schemeClr val="bg1"/>
                          </a:solidFill>
                          <a:latin typeface="Arial" pitchFamily="34" charset="0"/>
                          <a:ea typeface="+mn-ea"/>
                          <a:cs typeface="Arial" pitchFamily="34" charset="0"/>
                        </a:rPr>
                        <a:t> </a:t>
                      </a:r>
                      <a:r>
                        <a:rPr lang="en-US" sz="1200" b="1" i="0" u="none" strike="noStrike" kern="1200" baseline="0" err="1" smtClean="0">
                          <a:solidFill>
                            <a:schemeClr val="bg1"/>
                          </a:solidFill>
                          <a:latin typeface="Arial" pitchFamily="34" charset="0"/>
                          <a:ea typeface="+mn-ea"/>
                          <a:cs typeface="Arial" pitchFamily="34" charset="0"/>
                        </a:rPr>
                        <a:t>ngày</a:t>
                      </a:r>
                      <a:r>
                        <a:rPr lang="en-US" sz="1200" b="1" i="0" u="none" strike="noStrike" kern="1200" baseline="0" smtClean="0">
                          <a:solidFill>
                            <a:schemeClr val="bg1"/>
                          </a:solidFill>
                          <a:latin typeface="Arial" pitchFamily="34" charset="0"/>
                          <a:ea typeface="+mn-ea"/>
                          <a:cs typeface="Arial" pitchFamily="34" charset="0"/>
                        </a:rPr>
                        <a:t> 31/12/2017</a:t>
                      </a:r>
                    </a:p>
                    <a:p>
                      <a:pPr algn="ctr" fontAlgn="t"/>
                      <a:r>
                        <a:rPr lang="en-US" sz="1200" b="1" i="0" u="none" strike="noStrike" kern="1200" baseline="0" smtClean="0">
                          <a:solidFill>
                            <a:schemeClr val="bg1"/>
                          </a:solidFill>
                          <a:latin typeface="Arial" pitchFamily="34" charset="0"/>
                          <a:ea typeface="+mn-ea"/>
                          <a:cs typeface="Arial" pitchFamily="34" charset="0"/>
                        </a:rPr>
                        <a:t>(Tỷ </a:t>
                      </a:r>
                      <a:r>
                        <a:rPr lang="en-US" sz="1200" b="1" i="0" u="none" strike="noStrike" kern="1200" baseline="0" err="1" smtClean="0">
                          <a:solidFill>
                            <a:schemeClr val="bg1"/>
                          </a:solidFill>
                          <a:latin typeface="Arial" pitchFamily="34" charset="0"/>
                          <a:ea typeface="+mn-ea"/>
                          <a:cs typeface="Arial" pitchFamily="34" charset="0"/>
                        </a:rPr>
                        <a:t>đồng</a:t>
                      </a:r>
                      <a:r>
                        <a:rPr lang="en-US" sz="1200" b="1" i="0" u="none" strike="noStrike" kern="1200" baseline="0" smtClean="0">
                          <a:solidFill>
                            <a:schemeClr val="bg1"/>
                          </a:solidFill>
                          <a:latin typeface="Arial" pitchFamily="34" charset="0"/>
                          <a:ea typeface="+mn-ea"/>
                          <a:cs typeface="Arial" pitchFamily="34" charset="0"/>
                        </a:rPr>
                        <a:t>)</a:t>
                      </a:r>
                      <a:endParaRPr lang="en-US" sz="1200" b="1" i="0" u="none" strike="noStrike" kern="1200" smtClean="0">
                        <a:solidFill>
                          <a:schemeClr val="bg1"/>
                        </a:solidFill>
                        <a:latin typeface="Arial" pitchFamily="34" charset="0"/>
                        <a:ea typeface="+mn-ea"/>
                        <a:cs typeface="Arial" pitchFamily="34" charset="0"/>
                      </a:endParaRPr>
                    </a:p>
                  </a:txBody>
                  <a:tcPr marL="9525" marR="9525" marT="9526" marB="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solidFill>
                      <a:srgbClr val="00588F"/>
                    </a:solidFill>
                  </a:tcPr>
                </a:tc>
                <a:tc>
                  <a:txBody>
                    <a:bodyPr/>
                    <a:lstStyle/>
                    <a:p>
                      <a:pPr algn="ctr" fontAlgn="t"/>
                      <a:r>
                        <a:rPr lang="en-US" sz="1200" b="1" i="0" u="none" strike="noStrike" kern="1200" err="1" smtClean="0">
                          <a:solidFill>
                            <a:schemeClr val="bg1"/>
                          </a:solidFill>
                          <a:latin typeface="Arial" pitchFamily="34" charset="0"/>
                          <a:ea typeface="+mn-ea"/>
                          <a:cs typeface="Arial" pitchFamily="34" charset="0"/>
                        </a:rPr>
                        <a:t>Tỷ</a:t>
                      </a:r>
                      <a:r>
                        <a:rPr lang="en-US" sz="1200" b="1" i="0" u="none" strike="noStrike" kern="1200" baseline="0" smtClean="0">
                          <a:solidFill>
                            <a:schemeClr val="bg1"/>
                          </a:solidFill>
                          <a:latin typeface="Arial" pitchFamily="34" charset="0"/>
                          <a:ea typeface="+mn-ea"/>
                          <a:cs typeface="Arial" pitchFamily="34" charset="0"/>
                        </a:rPr>
                        <a:t> </a:t>
                      </a:r>
                      <a:r>
                        <a:rPr lang="en-US" sz="1200" b="1" i="0" u="none" strike="noStrike" kern="1200" baseline="0" err="1" smtClean="0">
                          <a:solidFill>
                            <a:schemeClr val="bg1"/>
                          </a:solidFill>
                          <a:latin typeface="Arial" pitchFamily="34" charset="0"/>
                          <a:ea typeface="+mn-ea"/>
                          <a:cs typeface="Arial" pitchFamily="34" charset="0"/>
                        </a:rPr>
                        <a:t>lệ</a:t>
                      </a:r>
                      <a:r>
                        <a:rPr lang="en-US" sz="1200" b="1" i="0" u="none" strike="noStrike" kern="1200" baseline="0" smtClean="0">
                          <a:solidFill>
                            <a:schemeClr val="bg1"/>
                          </a:solidFill>
                          <a:latin typeface="Arial" pitchFamily="34" charset="0"/>
                          <a:ea typeface="+mn-ea"/>
                          <a:cs typeface="Arial" pitchFamily="34" charset="0"/>
                        </a:rPr>
                        <a:t> sở hữu của VietinBank</a:t>
                      </a:r>
                    </a:p>
                    <a:p>
                      <a:pPr algn="ctr" fontAlgn="t"/>
                      <a:r>
                        <a:rPr lang="en-US" sz="1200" b="1" i="0" u="none" strike="noStrike" kern="1200" baseline="0" smtClean="0">
                          <a:solidFill>
                            <a:schemeClr val="bg1"/>
                          </a:solidFill>
                          <a:latin typeface="Arial" pitchFamily="34" charset="0"/>
                          <a:ea typeface="+mn-ea"/>
                          <a:cs typeface="Arial" pitchFamily="34" charset="0"/>
                        </a:rPr>
                        <a:t>(%)</a:t>
                      </a:r>
                      <a:endParaRPr lang="en-US" sz="1200" b="1" i="0" u="none" strike="noStrike" kern="1200">
                        <a:solidFill>
                          <a:schemeClr val="bg1"/>
                        </a:solidFill>
                        <a:latin typeface="Arial" pitchFamily="34" charset="0"/>
                        <a:ea typeface="+mn-ea"/>
                        <a:cs typeface="Arial" pitchFamily="34" charset="0"/>
                      </a:endParaRPr>
                    </a:p>
                  </a:txBody>
                  <a:tcPr marL="9525" marR="9525" marT="9526" marB="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solidFill>
                      <a:srgbClr val="00588F"/>
                    </a:solidFill>
                  </a:tcPr>
                </a:tc>
                <a:tc>
                  <a:txBody>
                    <a:bodyPr/>
                    <a:lstStyle/>
                    <a:p>
                      <a:pPr algn="ctr" fontAlgn="t"/>
                      <a:r>
                        <a:rPr lang="en-US" sz="1200" b="1" i="0" u="none" strike="noStrike" kern="1200" baseline="0" dirty="0" err="1" smtClean="0">
                          <a:solidFill>
                            <a:schemeClr val="bg1"/>
                          </a:solidFill>
                          <a:latin typeface="Arial" pitchFamily="34" charset="0"/>
                          <a:ea typeface="+mn-ea"/>
                          <a:cs typeface="Arial" pitchFamily="34" charset="0"/>
                        </a:rPr>
                        <a:t>Lợi</a:t>
                      </a:r>
                      <a:r>
                        <a:rPr lang="en-US" sz="1200" b="1" i="0" u="none" strike="noStrike" kern="1200" baseline="0" dirty="0" smtClean="0">
                          <a:solidFill>
                            <a:schemeClr val="bg1"/>
                          </a:solidFill>
                          <a:latin typeface="Arial" pitchFamily="34" charset="0"/>
                          <a:ea typeface="+mn-ea"/>
                          <a:cs typeface="Arial" pitchFamily="34" charset="0"/>
                        </a:rPr>
                        <a:t> </a:t>
                      </a:r>
                      <a:r>
                        <a:rPr lang="en-US" sz="1200" b="1" i="0" u="none" strike="noStrike" kern="1200" baseline="0" dirty="0" err="1" smtClean="0">
                          <a:solidFill>
                            <a:schemeClr val="bg1"/>
                          </a:solidFill>
                          <a:latin typeface="Arial" pitchFamily="34" charset="0"/>
                          <a:ea typeface="+mn-ea"/>
                          <a:cs typeface="Arial" pitchFamily="34" charset="0"/>
                        </a:rPr>
                        <a:t>nhuận</a:t>
                      </a:r>
                      <a:r>
                        <a:rPr lang="en-US" sz="1200" b="1" i="0" u="none" strike="noStrike" kern="1200" baseline="0" dirty="0" smtClean="0">
                          <a:solidFill>
                            <a:schemeClr val="bg1"/>
                          </a:solidFill>
                          <a:latin typeface="Arial" pitchFamily="34" charset="0"/>
                          <a:ea typeface="+mn-ea"/>
                          <a:cs typeface="Arial" pitchFamily="34" charset="0"/>
                        </a:rPr>
                        <a:t> </a:t>
                      </a:r>
                      <a:r>
                        <a:rPr lang="en-US" sz="1200" b="1" i="0" u="none" strike="noStrike" kern="1200" baseline="0" dirty="0" err="1" smtClean="0">
                          <a:solidFill>
                            <a:schemeClr val="bg1"/>
                          </a:solidFill>
                          <a:latin typeface="Arial" pitchFamily="34" charset="0"/>
                          <a:ea typeface="+mn-ea"/>
                          <a:cs typeface="Arial" pitchFamily="34" charset="0"/>
                        </a:rPr>
                        <a:t>trước</a:t>
                      </a:r>
                      <a:r>
                        <a:rPr lang="en-US" sz="1200" b="1" i="0" u="none" strike="noStrike" kern="1200" baseline="0" dirty="0" smtClean="0">
                          <a:solidFill>
                            <a:schemeClr val="bg1"/>
                          </a:solidFill>
                          <a:latin typeface="Arial" pitchFamily="34" charset="0"/>
                          <a:ea typeface="+mn-ea"/>
                          <a:cs typeface="Arial" pitchFamily="34" charset="0"/>
                        </a:rPr>
                        <a:t> </a:t>
                      </a:r>
                      <a:r>
                        <a:rPr lang="en-US" sz="1200" b="1" i="0" u="none" strike="noStrike" kern="1200" baseline="0" dirty="0" err="1" smtClean="0">
                          <a:solidFill>
                            <a:schemeClr val="bg1"/>
                          </a:solidFill>
                          <a:latin typeface="Arial" pitchFamily="34" charset="0"/>
                          <a:ea typeface="+mn-ea"/>
                          <a:cs typeface="Arial" pitchFamily="34" charset="0"/>
                        </a:rPr>
                        <a:t>thuế</a:t>
                      </a:r>
                      <a:r>
                        <a:rPr lang="en-US" sz="1200" b="1" i="0" u="none" strike="noStrike" kern="1200" baseline="0" dirty="0" smtClean="0">
                          <a:solidFill>
                            <a:schemeClr val="bg1"/>
                          </a:solidFill>
                          <a:latin typeface="Arial" pitchFamily="34" charset="0"/>
                          <a:ea typeface="+mn-ea"/>
                          <a:cs typeface="Arial" pitchFamily="34" charset="0"/>
                        </a:rPr>
                        <a:t> </a:t>
                      </a:r>
                      <a:r>
                        <a:rPr lang="en-US" sz="1200" b="1" i="0" u="none" strike="noStrike" kern="1200" baseline="0" dirty="0" err="1" smtClean="0">
                          <a:solidFill>
                            <a:schemeClr val="bg1"/>
                          </a:solidFill>
                          <a:latin typeface="Arial" pitchFamily="34" charset="0"/>
                          <a:ea typeface="+mn-ea"/>
                          <a:cs typeface="Arial" pitchFamily="34" charset="0"/>
                        </a:rPr>
                        <a:t>tại</a:t>
                      </a:r>
                      <a:r>
                        <a:rPr lang="en-US" sz="1200" b="1" i="0" u="none" strike="noStrike" kern="1200" baseline="0" dirty="0" smtClean="0">
                          <a:solidFill>
                            <a:schemeClr val="bg1"/>
                          </a:solidFill>
                          <a:latin typeface="Arial" pitchFamily="34" charset="0"/>
                          <a:ea typeface="+mn-ea"/>
                          <a:cs typeface="Arial" pitchFamily="34" charset="0"/>
                        </a:rPr>
                        <a:t> </a:t>
                      </a:r>
                      <a:r>
                        <a:rPr lang="en-US" sz="1200" b="1" i="0" u="none" strike="noStrike" kern="1200" baseline="0" err="1" smtClean="0">
                          <a:solidFill>
                            <a:schemeClr val="bg1"/>
                          </a:solidFill>
                          <a:latin typeface="Arial" pitchFamily="34" charset="0"/>
                          <a:ea typeface="+mn-ea"/>
                          <a:cs typeface="Arial" pitchFamily="34" charset="0"/>
                        </a:rPr>
                        <a:t>ngày</a:t>
                      </a:r>
                      <a:r>
                        <a:rPr lang="en-US" sz="1200" b="1" i="0" u="none" strike="noStrike" kern="1200" baseline="0" smtClean="0">
                          <a:solidFill>
                            <a:schemeClr val="bg1"/>
                          </a:solidFill>
                          <a:latin typeface="Arial" pitchFamily="34" charset="0"/>
                          <a:ea typeface="+mn-ea"/>
                          <a:cs typeface="Arial" pitchFamily="34" charset="0"/>
                        </a:rPr>
                        <a:t> 31/12/2017</a:t>
                      </a:r>
                      <a:endParaRPr lang="en-US" sz="1200" b="1" i="0" u="none" strike="noStrike" kern="1200" baseline="0" dirty="0" smtClean="0">
                        <a:solidFill>
                          <a:schemeClr val="bg1"/>
                        </a:solidFill>
                        <a:latin typeface="Arial" pitchFamily="34" charset="0"/>
                        <a:ea typeface="+mn-ea"/>
                        <a:cs typeface="Arial" pitchFamily="34" charset="0"/>
                      </a:endParaRPr>
                    </a:p>
                    <a:p>
                      <a:pPr algn="ctr" fontAlgn="t"/>
                      <a:r>
                        <a:rPr lang="en-US" sz="1200" b="1" i="0" u="none" strike="noStrike" kern="1200" baseline="0" dirty="0" smtClean="0">
                          <a:solidFill>
                            <a:schemeClr val="bg1"/>
                          </a:solidFill>
                          <a:latin typeface="Arial" pitchFamily="34" charset="0"/>
                          <a:ea typeface="+mn-ea"/>
                          <a:cs typeface="Arial" pitchFamily="34" charset="0"/>
                        </a:rPr>
                        <a:t>(</a:t>
                      </a:r>
                      <a:r>
                        <a:rPr lang="en-US" sz="1200" b="1" i="0" u="none" strike="noStrike" kern="1200" baseline="0" dirty="0" err="1" smtClean="0">
                          <a:solidFill>
                            <a:schemeClr val="bg1"/>
                          </a:solidFill>
                          <a:latin typeface="Arial" pitchFamily="34" charset="0"/>
                          <a:ea typeface="+mn-ea"/>
                          <a:cs typeface="Arial" pitchFamily="34" charset="0"/>
                        </a:rPr>
                        <a:t>Tỷ</a:t>
                      </a:r>
                      <a:r>
                        <a:rPr lang="en-US" sz="1200" b="1" i="0" u="none" strike="noStrike" kern="1200" baseline="0" dirty="0" smtClean="0">
                          <a:solidFill>
                            <a:schemeClr val="bg1"/>
                          </a:solidFill>
                          <a:latin typeface="Arial" pitchFamily="34" charset="0"/>
                          <a:ea typeface="+mn-ea"/>
                          <a:cs typeface="Arial" pitchFamily="34" charset="0"/>
                        </a:rPr>
                        <a:t> </a:t>
                      </a:r>
                      <a:r>
                        <a:rPr lang="en-US" sz="1200" b="1" i="0" u="none" strike="noStrike" kern="1200" baseline="0" dirty="0" err="1" smtClean="0">
                          <a:solidFill>
                            <a:schemeClr val="bg1"/>
                          </a:solidFill>
                          <a:latin typeface="Arial" pitchFamily="34" charset="0"/>
                          <a:ea typeface="+mn-ea"/>
                          <a:cs typeface="Arial" pitchFamily="34" charset="0"/>
                        </a:rPr>
                        <a:t>đồng</a:t>
                      </a:r>
                      <a:r>
                        <a:rPr lang="en-US" sz="1200" b="1" i="0" u="none" strike="noStrike" kern="1200" baseline="0" dirty="0" smtClean="0">
                          <a:solidFill>
                            <a:schemeClr val="bg1"/>
                          </a:solidFill>
                          <a:latin typeface="Arial" pitchFamily="34" charset="0"/>
                          <a:ea typeface="+mn-ea"/>
                          <a:cs typeface="Arial" pitchFamily="34" charset="0"/>
                        </a:rPr>
                        <a:t>)</a:t>
                      </a:r>
                      <a:endParaRPr lang="en-US" sz="1200" b="1" i="0" u="none" strike="noStrike" kern="1200" dirty="0" smtClean="0">
                        <a:solidFill>
                          <a:schemeClr val="bg1"/>
                        </a:solidFill>
                        <a:latin typeface="Arial" pitchFamily="34" charset="0"/>
                        <a:ea typeface="+mn-ea"/>
                        <a:cs typeface="Arial" pitchFamily="34" charset="0"/>
                      </a:endParaRPr>
                    </a:p>
                  </a:txBody>
                  <a:tcPr marL="9525" marR="9525" marT="9526" marB="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solidFill>
                      <a:srgbClr val="00588F"/>
                    </a:solidFill>
                  </a:tcPr>
                </a:tc>
              </a:tr>
              <a:tr h="56137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1200" b="1" i="1" u="none" strike="noStrike" kern="1200" dirty="0" smtClean="0">
                          <a:solidFill>
                            <a:srgbClr val="005993"/>
                          </a:solidFill>
                          <a:latin typeface="Arial" pitchFamily="34" charset="0"/>
                          <a:ea typeface="+mn-ea"/>
                          <a:cs typeface="Arial" pitchFamily="34" charset="0"/>
                        </a:rPr>
                        <a:t>Ngân</a:t>
                      </a:r>
                      <a:r>
                        <a:rPr lang="en-US" sz="1200" b="1" i="1" u="none" strike="noStrike" kern="1200" baseline="0" dirty="0" smtClean="0">
                          <a:solidFill>
                            <a:srgbClr val="005993"/>
                          </a:solidFill>
                          <a:latin typeface="Arial" pitchFamily="34" charset="0"/>
                          <a:ea typeface="+mn-ea"/>
                          <a:cs typeface="Arial" pitchFamily="34" charset="0"/>
                        </a:rPr>
                        <a:t> </a:t>
                      </a:r>
                      <a:r>
                        <a:rPr lang="en-US" sz="1200" b="1" i="1" u="none" strike="noStrike" kern="1200" baseline="0" dirty="0" err="1" smtClean="0">
                          <a:solidFill>
                            <a:srgbClr val="005993"/>
                          </a:solidFill>
                          <a:latin typeface="Arial" pitchFamily="34" charset="0"/>
                          <a:ea typeface="+mn-ea"/>
                          <a:cs typeface="Arial" pitchFamily="34" charset="0"/>
                        </a:rPr>
                        <a:t>hàng</a:t>
                      </a:r>
                      <a:r>
                        <a:rPr lang="en-US" sz="1200" b="1" i="1" u="none" strike="noStrike" kern="1200" baseline="0" dirty="0" smtClean="0">
                          <a:solidFill>
                            <a:srgbClr val="005993"/>
                          </a:solidFill>
                          <a:latin typeface="Arial" pitchFamily="34" charset="0"/>
                          <a:ea typeface="+mn-ea"/>
                          <a:cs typeface="Arial" pitchFamily="34" charset="0"/>
                        </a:rPr>
                        <a:t> TNHH </a:t>
                      </a:r>
                      <a:r>
                        <a:rPr lang="en-US" sz="1200" b="1" i="1" u="none" strike="noStrike" kern="1200" baseline="0" dirty="0" err="1" smtClean="0">
                          <a:solidFill>
                            <a:srgbClr val="005993"/>
                          </a:solidFill>
                          <a:latin typeface="Arial" pitchFamily="34" charset="0"/>
                          <a:ea typeface="+mn-ea"/>
                          <a:cs typeface="Arial" pitchFamily="34" charset="0"/>
                        </a:rPr>
                        <a:t>Công</a:t>
                      </a:r>
                      <a:r>
                        <a:rPr lang="en-US" sz="1200" b="1" i="1" u="none" strike="noStrike" kern="1200" baseline="0" dirty="0" smtClean="0">
                          <a:solidFill>
                            <a:srgbClr val="005993"/>
                          </a:solidFill>
                          <a:latin typeface="Arial" pitchFamily="34" charset="0"/>
                          <a:ea typeface="+mn-ea"/>
                          <a:cs typeface="Arial" pitchFamily="34" charset="0"/>
                        </a:rPr>
                        <a:t> </a:t>
                      </a:r>
                      <a:r>
                        <a:rPr lang="en-US" sz="1200" b="1" i="1" u="none" strike="noStrike" kern="1200" baseline="0" dirty="0" err="1" smtClean="0">
                          <a:solidFill>
                            <a:srgbClr val="005993"/>
                          </a:solidFill>
                          <a:latin typeface="Arial" pitchFamily="34" charset="0"/>
                          <a:ea typeface="+mn-ea"/>
                          <a:cs typeface="Arial" pitchFamily="34" charset="0"/>
                        </a:rPr>
                        <a:t>thương</a:t>
                      </a:r>
                      <a:r>
                        <a:rPr lang="en-US" sz="1200" b="1" i="1" u="none" strike="noStrike" kern="1200" baseline="0" dirty="0" smtClean="0">
                          <a:solidFill>
                            <a:srgbClr val="005993"/>
                          </a:solidFill>
                          <a:latin typeface="Arial" pitchFamily="34" charset="0"/>
                          <a:ea typeface="+mn-ea"/>
                          <a:cs typeface="Arial" pitchFamily="34" charset="0"/>
                        </a:rPr>
                        <a:t> Việt Nam </a:t>
                      </a:r>
                      <a:r>
                        <a:rPr lang="en-US" sz="1200" b="1" i="1" u="none" strike="noStrike" kern="1200" baseline="0" dirty="0" err="1" smtClean="0">
                          <a:solidFill>
                            <a:srgbClr val="005993"/>
                          </a:solidFill>
                          <a:latin typeface="Arial" pitchFamily="34" charset="0"/>
                          <a:ea typeface="+mn-ea"/>
                          <a:cs typeface="Arial" pitchFamily="34" charset="0"/>
                        </a:rPr>
                        <a:t>tại</a:t>
                      </a:r>
                      <a:r>
                        <a:rPr lang="en-US" sz="1200" b="1" i="1" u="none" strike="noStrike" kern="1200" baseline="0" dirty="0" smtClean="0">
                          <a:solidFill>
                            <a:srgbClr val="005993"/>
                          </a:solidFill>
                          <a:latin typeface="Arial" pitchFamily="34" charset="0"/>
                          <a:ea typeface="+mn-ea"/>
                          <a:cs typeface="Arial" pitchFamily="34" charset="0"/>
                        </a:rPr>
                        <a:t> </a:t>
                      </a:r>
                      <a:r>
                        <a:rPr lang="en-US" sz="1200" b="1" i="1" u="none" strike="noStrike" kern="1200" baseline="0" dirty="0" err="1" smtClean="0">
                          <a:solidFill>
                            <a:srgbClr val="005993"/>
                          </a:solidFill>
                          <a:latin typeface="Arial" pitchFamily="34" charset="0"/>
                          <a:ea typeface="+mn-ea"/>
                          <a:cs typeface="Arial" pitchFamily="34" charset="0"/>
                        </a:rPr>
                        <a:t>Lào</a:t>
                      </a:r>
                      <a:r>
                        <a:rPr lang="en-US" sz="1200" b="1" i="1" u="none" strike="noStrike" kern="1200" baseline="0" dirty="0" smtClean="0">
                          <a:solidFill>
                            <a:srgbClr val="005993"/>
                          </a:solidFill>
                          <a:latin typeface="Arial" pitchFamily="34" charset="0"/>
                          <a:ea typeface="+mn-ea"/>
                          <a:cs typeface="Arial" pitchFamily="34" charset="0"/>
                        </a:rPr>
                        <a:t> </a:t>
                      </a:r>
                      <a:endParaRPr lang="en-US" sz="1200" b="1" i="1" u="none" strike="noStrike" kern="1200" dirty="0" smtClean="0">
                        <a:solidFill>
                          <a:srgbClr val="005993"/>
                        </a:solidFill>
                        <a:latin typeface="Arial" pitchFamily="34" charset="0"/>
                        <a:ea typeface="+mn-ea"/>
                        <a:cs typeface="Arial" pitchFamily="34" charset="0"/>
                      </a:endParaRPr>
                    </a:p>
                  </a:txBody>
                  <a:tcPr marL="36000" marR="36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b"/>
                      <a:endParaRPr lang="en-US" sz="1200" b="0" i="0" u="none" strike="noStrike">
                        <a:solidFill>
                          <a:srgbClr val="005993"/>
                        </a:solidFill>
                        <a:latin typeface="Arial" pitchFamily="34" charset="0"/>
                        <a:cs typeface="Arial" pitchFamily="34" charset="0"/>
                      </a:endParaRPr>
                    </a:p>
                  </a:txBody>
                  <a:tcPr marL="9525" marR="9525" marT="9526"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b">
                        <a:spcAft>
                          <a:spcPts val="0"/>
                        </a:spcAft>
                      </a:pPr>
                      <a:r>
                        <a:rPr lang="en-US" sz="1200" smtClean="0">
                          <a:solidFill>
                            <a:srgbClr val="005993"/>
                          </a:solidFill>
                          <a:effectLst/>
                          <a:latin typeface="Arial"/>
                          <a:ea typeface="Calibri"/>
                        </a:rPr>
                        <a:t>1.121,3</a:t>
                      </a:r>
                      <a:endParaRPr lang="en-US" sz="1100" dirty="0">
                        <a:solidFill>
                          <a:srgbClr val="005993"/>
                        </a:solidFill>
                        <a:effectLst/>
                        <a:latin typeface="Calibri"/>
                        <a:ea typeface="Calibri"/>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b">
                        <a:spcAft>
                          <a:spcPts val="0"/>
                        </a:spcAft>
                      </a:pPr>
                      <a:r>
                        <a:rPr lang="en-US" sz="1200" dirty="0">
                          <a:solidFill>
                            <a:srgbClr val="005993"/>
                          </a:solidFill>
                          <a:effectLst/>
                          <a:latin typeface="Arial"/>
                          <a:ea typeface="Calibri"/>
                        </a:rPr>
                        <a:t>100%</a:t>
                      </a:r>
                      <a:endParaRPr lang="en-US" sz="1100" dirty="0">
                        <a:solidFill>
                          <a:srgbClr val="005993"/>
                        </a:solidFill>
                        <a:effectLst/>
                        <a:latin typeface="Calibri"/>
                        <a:ea typeface="Calibri"/>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b" latinLnBrk="0" hangingPunct="1">
                        <a:spcAft>
                          <a:spcPts val="0"/>
                        </a:spcAft>
                      </a:pPr>
                      <a:r>
                        <a:rPr lang="en-US" sz="1200" kern="1200" smtClean="0">
                          <a:solidFill>
                            <a:srgbClr val="005993"/>
                          </a:solidFill>
                          <a:effectLst/>
                          <a:latin typeface="Arial"/>
                          <a:ea typeface="Calibri"/>
                          <a:cs typeface="+mn-cs"/>
                        </a:rPr>
                        <a:t>97,10</a:t>
                      </a:r>
                      <a:endParaRPr lang="en-US" sz="1200" kern="1200">
                        <a:solidFill>
                          <a:srgbClr val="005993"/>
                        </a:solidFill>
                        <a:effectLst/>
                        <a:latin typeface="Arial"/>
                        <a:ea typeface="Calibri"/>
                        <a:cs typeface="+mn-cs"/>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56137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1200" b="1" i="1" u="none" strike="noStrike" kern="1200" err="1" smtClean="0">
                          <a:solidFill>
                            <a:srgbClr val="005993"/>
                          </a:solidFill>
                          <a:latin typeface="Arial" pitchFamily="34" charset="0"/>
                          <a:ea typeface="+mn-ea"/>
                          <a:cs typeface="Arial" pitchFamily="34" charset="0"/>
                        </a:rPr>
                        <a:t>Công</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ty</a:t>
                      </a:r>
                      <a:r>
                        <a:rPr lang="en-US" sz="1200" b="1" i="1" u="none" strike="noStrike" kern="1200" baseline="0" smtClean="0">
                          <a:solidFill>
                            <a:srgbClr val="005993"/>
                          </a:solidFill>
                          <a:latin typeface="Arial" pitchFamily="34" charset="0"/>
                          <a:ea typeface="+mn-ea"/>
                          <a:cs typeface="Arial" pitchFamily="34" charset="0"/>
                        </a:rPr>
                        <a:t> Cho </a:t>
                      </a:r>
                      <a:r>
                        <a:rPr lang="en-US" sz="1200" b="1" i="1" u="none" strike="noStrike" kern="1200" baseline="0" err="1" smtClean="0">
                          <a:solidFill>
                            <a:srgbClr val="005993"/>
                          </a:solidFill>
                          <a:latin typeface="Arial" pitchFamily="34" charset="0"/>
                          <a:ea typeface="+mn-ea"/>
                          <a:cs typeface="Arial" pitchFamily="34" charset="0"/>
                        </a:rPr>
                        <a:t>thuê</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tài</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chính</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VietinBank</a:t>
                      </a:r>
                      <a:endParaRPr lang="en-US" sz="1200" b="1" i="1" u="none" strike="noStrike" kern="1200" smtClean="0">
                        <a:solidFill>
                          <a:srgbClr val="005993"/>
                        </a:solidFill>
                        <a:latin typeface="Arial" pitchFamily="34" charset="0"/>
                        <a:ea typeface="+mn-ea"/>
                        <a:cs typeface="Arial" pitchFamily="34" charset="0"/>
                      </a:endParaRPr>
                    </a:p>
                  </a:txBody>
                  <a:tcPr marL="36000" marR="36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b"/>
                      <a:endParaRPr lang="en-US" sz="1200" b="0" i="0" u="none" strike="noStrike">
                        <a:solidFill>
                          <a:srgbClr val="005993"/>
                        </a:solidFill>
                        <a:latin typeface="Arial" pitchFamily="34" charset="0"/>
                        <a:cs typeface="Arial" pitchFamily="34" charset="0"/>
                      </a:endParaRPr>
                    </a:p>
                  </a:txBody>
                  <a:tcPr marL="9525" marR="9525" marT="9526"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b">
                        <a:spcAft>
                          <a:spcPts val="0"/>
                        </a:spcAft>
                      </a:pPr>
                      <a:r>
                        <a:rPr lang="en-US" sz="1200">
                          <a:solidFill>
                            <a:srgbClr val="005993"/>
                          </a:solidFill>
                          <a:effectLst/>
                          <a:latin typeface="Arial"/>
                          <a:ea typeface="Calibri"/>
                        </a:rPr>
                        <a:t>1.000 </a:t>
                      </a:r>
                      <a:endParaRPr lang="en-US" sz="1100">
                        <a:solidFill>
                          <a:srgbClr val="005993"/>
                        </a:solidFill>
                        <a:effectLst/>
                        <a:latin typeface="Calibri"/>
                        <a:ea typeface="Calibri"/>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b">
                        <a:spcAft>
                          <a:spcPts val="0"/>
                        </a:spcAft>
                      </a:pPr>
                      <a:r>
                        <a:rPr lang="en-US" sz="1200" dirty="0">
                          <a:solidFill>
                            <a:srgbClr val="005993"/>
                          </a:solidFill>
                          <a:effectLst/>
                          <a:latin typeface="Arial"/>
                          <a:ea typeface="Calibri"/>
                        </a:rPr>
                        <a:t>100%</a:t>
                      </a:r>
                      <a:endParaRPr lang="en-US" sz="1100" dirty="0">
                        <a:solidFill>
                          <a:srgbClr val="005993"/>
                        </a:solidFill>
                        <a:effectLst/>
                        <a:latin typeface="Calibri"/>
                        <a:ea typeface="Calibri"/>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b" latinLnBrk="0" hangingPunct="1">
                        <a:spcAft>
                          <a:spcPts val="0"/>
                        </a:spcAft>
                      </a:pPr>
                      <a:r>
                        <a:rPr lang="en-US" sz="1200" kern="1200">
                          <a:solidFill>
                            <a:srgbClr val="005993"/>
                          </a:solidFill>
                          <a:effectLst/>
                          <a:latin typeface="Arial"/>
                          <a:ea typeface="Calibri"/>
                          <a:cs typeface="+mn-cs"/>
                        </a:rPr>
                        <a:t>117,19</a:t>
                      </a: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56137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1200" b="1" i="1" u="none" strike="noStrike" kern="1200" dirty="0" err="1" smtClean="0">
                          <a:solidFill>
                            <a:srgbClr val="005993"/>
                          </a:solidFill>
                          <a:latin typeface="Arial" pitchFamily="34" charset="0"/>
                          <a:ea typeface="+mn-ea"/>
                          <a:cs typeface="Arial" pitchFamily="34" charset="0"/>
                        </a:rPr>
                        <a:t>Công</a:t>
                      </a:r>
                      <a:r>
                        <a:rPr lang="en-US" sz="1200" b="1" i="1" u="none" strike="noStrike" kern="1200" baseline="0" dirty="0" smtClean="0">
                          <a:solidFill>
                            <a:srgbClr val="005993"/>
                          </a:solidFill>
                          <a:latin typeface="Arial" pitchFamily="34" charset="0"/>
                          <a:ea typeface="+mn-ea"/>
                          <a:cs typeface="Arial" pitchFamily="34" charset="0"/>
                        </a:rPr>
                        <a:t> </a:t>
                      </a:r>
                      <a:r>
                        <a:rPr lang="en-US" sz="1200" b="1" i="1" u="none" strike="noStrike" kern="1200" baseline="0" dirty="0" err="1" smtClean="0">
                          <a:solidFill>
                            <a:srgbClr val="005993"/>
                          </a:solidFill>
                          <a:latin typeface="Arial" pitchFamily="34" charset="0"/>
                          <a:ea typeface="+mn-ea"/>
                          <a:cs typeface="Arial" pitchFamily="34" charset="0"/>
                        </a:rPr>
                        <a:t>ty</a:t>
                      </a:r>
                      <a:r>
                        <a:rPr lang="en-US" sz="1200" b="1" i="1" u="none" strike="noStrike" kern="1200" baseline="0" dirty="0" smtClean="0">
                          <a:solidFill>
                            <a:srgbClr val="005993"/>
                          </a:solidFill>
                          <a:latin typeface="Arial" pitchFamily="34" charset="0"/>
                          <a:ea typeface="+mn-ea"/>
                          <a:cs typeface="Arial" pitchFamily="34" charset="0"/>
                        </a:rPr>
                        <a:t> Quản </a:t>
                      </a:r>
                      <a:r>
                        <a:rPr lang="en-US" sz="1200" b="1" i="1" u="none" strike="noStrike" kern="1200" baseline="0" dirty="0" err="1" smtClean="0">
                          <a:solidFill>
                            <a:srgbClr val="005993"/>
                          </a:solidFill>
                          <a:latin typeface="Arial" pitchFamily="34" charset="0"/>
                          <a:ea typeface="+mn-ea"/>
                          <a:cs typeface="Arial" pitchFamily="34" charset="0"/>
                        </a:rPr>
                        <a:t>lý</a:t>
                      </a:r>
                      <a:r>
                        <a:rPr lang="en-US" sz="1200" b="1" i="1" u="none" strike="noStrike" kern="1200" baseline="0" dirty="0" smtClean="0">
                          <a:solidFill>
                            <a:srgbClr val="005993"/>
                          </a:solidFill>
                          <a:latin typeface="Arial" pitchFamily="34" charset="0"/>
                          <a:ea typeface="+mn-ea"/>
                          <a:cs typeface="Arial" pitchFamily="34" charset="0"/>
                        </a:rPr>
                        <a:t> </a:t>
                      </a:r>
                      <a:r>
                        <a:rPr lang="en-US" sz="1200" b="1" i="1" u="none" strike="noStrike" kern="1200" baseline="0" dirty="0" err="1" smtClean="0">
                          <a:solidFill>
                            <a:srgbClr val="005993"/>
                          </a:solidFill>
                          <a:latin typeface="Arial" pitchFamily="34" charset="0"/>
                          <a:ea typeface="+mn-ea"/>
                          <a:cs typeface="Arial" pitchFamily="34" charset="0"/>
                        </a:rPr>
                        <a:t>quỹ</a:t>
                      </a:r>
                      <a:r>
                        <a:rPr lang="en-US" sz="1200" b="1" i="1" u="none" strike="noStrike" kern="1200" baseline="0" dirty="0" smtClean="0">
                          <a:solidFill>
                            <a:srgbClr val="005993"/>
                          </a:solidFill>
                          <a:latin typeface="Arial" pitchFamily="34" charset="0"/>
                          <a:ea typeface="+mn-ea"/>
                          <a:cs typeface="Arial" pitchFamily="34" charset="0"/>
                        </a:rPr>
                        <a:t> </a:t>
                      </a:r>
                      <a:r>
                        <a:rPr lang="en-US" sz="1200" b="1" i="1" u="none" strike="noStrike" kern="1200" baseline="0" dirty="0" err="1" smtClean="0">
                          <a:solidFill>
                            <a:srgbClr val="005993"/>
                          </a:solidFill>
                          <a:latin typeface="Arial" pitchFamily="34" charset="0"/>
                          <a:ea typeface="+mn-ea"/>
                          <a:cs typeface="Arial" pitchFamily="34" charset="0"/>
                        </a:rPr>
                        <a:t>VietinBank</a:t>
                      </a:r>
                      <a:endParaRPr lang="en-US" sz="1200" b="1" i="1" u="none" strike="noStrike" kern="1200" dirty="0" smtClean="0">
                        <a:solidFill>
                          <a:srgbClr val="005993"/>
                        </a:solidFill>
                        <a:latin typeface="Arial" pitchFamily="34" charset="0"/>
                        <a:ea typeface="+mn-ea"/>
                        <a:cs typeface="Arial" pitchFamily="34" charset="0"/>
                      </a:endParaRPr>
                    </a:p>
                  </a:txBody>
                  <a:tcPr marL="36000" marR="36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b"/>
                      <a:endParaRPr lang="en-US" sz="1200" b="0" i="0" u="none" strike="noStrike" dirty="0">
                        <a:solidFill>
                          <a:srgbClr val="005993"/>
                        </a:solidFill>
                        <a:latin typeface="Arial" pitchFamily="34" charset="0"/>
                        <a:cs typeface="Arial" pitchFamily="34" charset="0"/>
                      </a:endParaRPr>
                    </a:p>
                  </a:txBody>
                  <a:tcPr marL="9525" marR="9525" marT="9526"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b">
                        <a:spcAft>
                          <a:spcPts val="0"/>
                        </a:spcAft>
                      </a:pPr>
                      <a:r>
                        <a:rPr lang="en-US" sz="1200" dirty="0">
                          <a:solidFill>
                            <a:srgbClr val="005993"/>
                          </a:solidFill>
                          <a:effectLst/>
                          <a:latin typeface="Arial"/>
                          <a:ea typeface="Calibri"/>
                        </a:rPr>
                        <a:t>950</a:t>
                      </a:r>
                      <a:endParaRPr lang="en-US" sz="1100" dirty="0">
                        <a:solidFill>
                          <a:srgbClr val="005993"/>
                        </a:solidFill>
                        <a:effectLst/>
                        <a:latin typeface="Calibri"/>
                        <a:ea typeface="Calibri"/>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b">
                        <a:spcAft>
                          <a:spcPts val="0"/>
                        </a:spcAft>
                      </a:pPr>
                      <a:r>
                        <a:rPr lang="en-US" sz="1200" dirty="0">
                          <a:solidFill>
                            <a:srgbClr val="005993"/>
                          </a:solidFill>
                          <a:effectLst/>
                          <a:latin typeface="Arial"/>
                          <a:ea typeface="Calibri"/>
                        </a:rPr>
                        <a:t>100%</a:t>
                      </a:r>
                      <a:endParaRPr lang="en-US" sz="1100" dirty="0">
                        <a:solidFill>
                          <a:srgbClr val="005993"/>
                        </a:solidFill>
                        <a:effectLst/>
                        <a:latin typeface="Calibri"/>
                        <a:ea typeface="Calibri"/>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b" latinLnBrk="0" hangingPunct="1">
                        <a:spcAft>
                          <a:spcPts val="0"/>
                        </a:spcAft>
                      </a:pPr>
                      <a:r>
                        <a:rPr lang="en-US" sz="1200" kern="1200">
                          <a:solidFill>
                            <a:srgbClr val="005993"/>
                          </a:solidFill>
                          <a:effectLst/>
                          <a:latin typeface="Arial"/>
                          <a:ea typeface="Calibri"/>
                          <a:cs typeface="+mn-cs"/>
                        </a:rPr>
                        <a:t>75,03</a:t>
                      </a: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56137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1200" b="1" i="1" u="none" strike="noStrike" kern="1200" err="1" smtClean="0">
                          <a:solidFill>
                            <a:srgbClr val="005993"/>
                          </a:solidFill>
                          <a:latin typeface="Arial" pitchFamily="34" charset="0"/>
                          <a:ea typeface="+mn-ea"/>
                          <a:cs typeface="Arial" pitchFamily="34" charset="0"/>
                        </a:rPr>
                        <a:t>Công</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ty</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Chứng</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khoán</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VietinBank</a:t>
                      </a:r>
                      <a:endParaRPr lang="en-US" sz="1200" b="1" i="1" u="none" strike="noStrike" kern="1200" smtClean="0">
                        <a:solidFill>
                          <a:srgbClr val="005993"/>
                        </a:solidFill>
                        <a:latin typeface="Arial" pitchFamily="34" charset="0"/>
                        <a:ea typeface="+mn-ea"/>
                        <a:cs typeface="Arial" pitchFamily="34" charset="0"/>
                      </a:endParaRPr>
                    </a:p>
                  </a:txBody>
                  <a:tcPr marL="36000" marR="36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b"/>
                      <a:endParaRPr lang="en-US" sz="1200" b="0" i="0" u="none" strike="noStrike">
                        <a:solidFill>
                          <a:srgbClr val="005993"/>
                        </a:solidFill>
                        <a:latin typeface="Arial" pitchFamily="34" charset="0"/>
                        <a:cs typeface="Arial" pitchFamily="34" charset="0"/>
                      </a:endParaRPr>
                    </a:p>
                  </a:txBody>
                  <a:tcPr marL="9525" marR="9525" marT="9526"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b">
                        <a:spcAft>
                          <a:spcPts val="0"/>
                        </a:spcAft>
                      </a:pPr>
                      <a:r>
                        <a:rPr lang="en-US" sz="1200">
                          <a:solidFill>
                            <a:srgbClr val="005993"/>
                          </a:solidFill>
                          <a:effectLst/>
                          <a:latin typeface="Arial"/>
                          <a:ea typeface="Calibri"/>
                        </a:rPr>
                        <a:t>904,2 </a:t>
                      </a:r>
                      <a:endParaRPr lang="en-US" sz="1100">
                        <a:solidFill>
                          <a:srgbClr val="005993"/>
                        </a:solidFill>
                        <a:effectLst/>
                        <a:latin typeface="Calibri"/>
                        <a:ea typeface="Calibri"/>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b">
                        <a:spcAft>
                          <a:spcPts val="0"/>
                        </a:spcAft>
                      </a:pPr>
                      <a:r>
                        <a:rPr lang="en-US" sz="1200">
                          <a:solidFill>
                            <a:srgbClr val="005993"/>
                          </a:solidFill>
                          <a:effectLst/>
                          <a:latin typeface="Arial"/>
                          <a:ea typeface="Calibri"/>
                        </a:rPr>
                        <a:t>75,61%</a:t>
                      </a:r>
                      <a:endParaRPr lang="en-US" sz="1100">
                        <a:solidFill>
                          <a:srgbClr val="005993"/>
                        </a:solidFill>
                        <a:effectLst/>
                        <a:latin typeface="Calibri"/>
                        <a:ea typeface="Calibri"/>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b" latinLnBrk="0" hangingPunct="1">
                        <a:spcAft>
                          <a:spcPts val="0"/>
                        </a:spcAft>
                      </a:pPr>
                      <a:r>
                        <a:rPr lang="en-US" sz="1200" kern="1200">
                          <a:solidFill>
                            <a:srgbClr val="005993"/>
                          </a:solidFill>
                          <a:effectLst/>
                          <a:latin typeface="Arial"/>
                          <a:ea typeface="Calibri"/>
                          <a:cs typeface="+mn-cs"/>
                        </a:rPr>
                        <a:t>133,62</a:t>
                      </a: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56137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1200" b="1" i="1" u="none" strike="noStrike" kern="1200" smtClean="0">
                          <a:solidFill>
                            <a:srgbClr val="005993"/>
                          </a:solidFill>
                          <a:latin typeface="Arial" pitchFamily="34" charset="0"/>
                          <a:ea typeface="+mn-ea"/>
                          <a:cs typeface="Arial" pitchFamily="34" charset="0"/>
                        </a:rPr>
                        <a:t>Tổng</a:t>
                      </a:r>
                      <a:r>
                        <a:rPr lang="en-US" sz="1200" b="1" i="1" u="none" strike="noStrike" kern="1200" baseline="0" smtClean="0">
                          <a:solidFill>
                            <a:srgbClr val="005993"/>
                          </a:solidFill>
                          <a:latin typeface="Arial" pitchFamily="34" charset="0"/>
                          <a:ea typeface="+mn-ea"/>
                          <a:cs typeface="Arial" pitchFamily="34" charset="0"/>
                        </a:rPr>
                        <a:t> c</a:t>
                      </a:r>
                      <a:r>
                        <a:rPr lang="en-US" sz="1200" b="1" i="1" u="none" strike="noStrike" kern="1200" smtClean="0">
                          <a:solidFill>
                            <a:srgbClr val="005993"/>
                          </a:solidFill>
                          <a:latin typeface="Arial" pitchFamily="34" charset="0"/>
                          <a:ea typeface="+mn-ea"/>
                          <a:cs typeface="Arial" pitchFamily="34" charset="0"/>
                        </a:rPr>
                        <a:t>ông</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ty</a:t>
                      </a:r>
                      <a:r>
                        <a:rPr lang="en-US" sz="1200" b="1" i="1" u="none" strike="noStrike" kern="1200" baseline="0" smtClean="0">
                          <a:solidFill>
                            <a:srgbClr val="005993"/>
                          </a:solidFill>
                          <a:latin typeface="Arial" pitchFamily="34" charset="0"/>
                          <a:ea typeface="+mn-ea"/>
                          <a:cs typeface="Arial" pitchFamily="34" charset="0"/>
                        </a:rPr>
                        <a:t>  cổ phần Bảo </a:t>
                      </a:r>
                      <a:r>
                        <a:rPr lang="en-US" sz="1200" b="1" i="1" u="none" strike="noStrike" kern="1200" baseline="0" err="1" smtClean="0">
                          <a:solidFill>
                            <a:srgbClr val="005993"/>
                          </a:solidFill>
                          <a:latin typeface="Arial" pitchFamily="34" charset="0"/>
                          <a:ea typeface="+mn-ea"/>
                          <a:cs typeface="Arial" pitchFamily="34" charset="0"/>
                        </a:rPr>
                        <a:t>hiểm</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VietinBank</a:t>
                      </a:r>
                      <a:endParaRPr lang="en-US" sz="1200" b="1" i="1" u="none" strike="noStrike" kern="1200" smtClean="0">
                        <a:solidFill>
                          <a:srgbClr val="005993"/>
                        </a:solidFill>
                        <a:latin typeface="Arial" pitchFamily="34" charset="0"/>
                        <a:ea typeface="+mn-ea"/>
                        <a:cs typeface="Arial" pitchFamily="34" charset="0"/>
                      </a:endParaRPr>
                    </a:p>
                  </a:txBody>
                  <a:tcPr marL="36000" marR="36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b"/>
                      <a:endParaRPr lang="en-US" sz="1200" b="0" i="0" u="none" strike="noStrike">
                        <a:solidFill>
                          <a:srgbClr val="005993"/>
                        </a:solidFill>
                        <a:latin typeface="Arial" pitchFamily="34" charset="0"/>
                        <a:cs typeface="Arial" pitchFamily="34" charset="0"/>
                      </a:endParaRPr>
                    </a:p>
                  </a:txBody>
                  <a:tcPr marL="9525" marR="9525" marT="9526"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b">
                        <a:spcAft>
                          <a:spcPts val="0"/>
                        </a:spcAft>
                      </a:pPr>
                      <a:r>
                        <a:rPr lang="en-US" sz="1200">
                          <a:solidFill>
                            <a:srgbClr val="005993"/>
                          </a:solidFill>
                          <a:effectLst/>
                          <a:latin typeface="Arial"/>
                          <a:ea typeface="Calibri"/>
                        </a:rPr>
                        <a:t>500 </a:t>
                      </a:r>
                      <a:endParaRPr lang="en-US" sz="1100">
                        <a:solidFill>
                          <a:srgbClr val="005993"/>
                        </a:solidFill>
                        <a:effectLst/>
                        <a:latin typeface="Calibri"/>
                        <a:ea typeface="Calibri"/>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b">
                        <a:spcAft>
                          <a:spcPts val="0"/>
                        </a:spcAft>
                      </a:pPr>
                      <a:r>
                        <a:rPr lang="en-US" sz="1200" smtClean="0">
                          <a:solidFill>
                            <a:srgbClr val="005993"/>
                          </a:solidFill>
                          <a:effectLst/>
                          <a:latin typeface="Arial"/>
                          <a:ea typeface="Calibri"/>
                        </a:rPr>
                        <a:t>97,83%</a:t>
                      </a:r>
                      <a:endParaRPr lang="en-US" sz="1100" dirty="0">
                        <a:solidFill>
                          <a:srgbClr val="005993"/>
                        </a:solidFill>
                        <a:effectLst/>
                        <a:latin typeface="Calibri"/>
                        <a:ea typeface="Calibri"/>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b" latinLnBrk="0" hangingPunct="1">
                        <a:spcAft>
                          <a:spcPts val="0"/>
                        </a:spcAft>
                      </a:pPr>
                      <a:r>
                        <a:rPr lang="en-US" sz="1200" kern="1200">
                          <a:solidFill>
                            <a:srgbClr val="005993"/>
                          </a:solidFill>
                          <a:effectLst/>
                          <a:latin typeface="Arial"/>
                          <a:ea typeface="Calibri"/>
                          <a:cs typeface="+mn-cs"/>
                        </a:rPr>
                        <a:t>84,53</a:t>
                      </a: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56137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1200" b="1" i="1" u="none" strike="noStrike" kern="1200" smtClean="0">
                          <a:solidFill>
                            <a:srgbClr val="005993"/>
                          </a:solidFill>
                          <a:latin typeface="Arial" pitchFamily="34" charset="0"/>
                          <a:ea typeface="+mn-ea"/>
                          <a:cs typeface="Arial" pitchFamily="34" charset="0"/>
                        </a:rPr>
                        <a:t>Công</a:t>
                      </a:r>
                      <a:r>
                        <a:rPr lang="en-US" sz="1200" b="1" i="1" u="none" strike="noStrike" kern="1200" baseline="0" smtClean="0">
                          <a:solidFill>
                            <a:srgbClr val="005993"/>
                          </a:solidFill>
                          <a:latin typeface="Arial" pitchFamily="34" charset="0"/>
                          <a:ea typeface="+mn-ea"/>
                          <a:cs typeface="Arial" pitchFamily="34" charset="0"/>
                        </a:rPr>
                        <a:t> ty Kinh doanh vàng bạc đá quý VietinBank</a:t>
                      </a:r>
                      <a:endParaRPr lang="vi-VN" sz="1200" b="1" i="1" u="none" strike="noStrike" kern="1200" smtClean="0">
                        <a:solidFill>
                          <a:srgbClr val="005993"/>
                        </a:solidFill>
                        <a:latin typeface="Arial" pitchFamily="34" charset="0"/>
                        <a:ea typeface="+mn-ea"/>
                        <a:cs typeface="Arial" pitchFamily="34" charset="0"/>
                      </a:endParaRPr>
                    </a:p>
                  </a:txBody>
                  <a:tcPr marL="36000" marR="36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b"/>
                      <a:endParaRPr lang="en-US" sz="1200" b="0" i="0" u="none" strike="noStrike">
                        <a:solidFill>
                          <a:srgbClr val="005993"/>
                        </a:solidFill>
                        <a:latin typeface="Arial" pitchFamily="34" charset="0"/>
                        <a:cs typeface="Arial" pitchFamily="34" charset="0"/>
                      </a:endParaRPr>
                    </a:p>
                  </a:txBody>
                  <a:tcPr marL="9525" marR="9525" marT="9526"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b">
                        <a:spcAft>
                          <a:spcPts val="0"/>
                        </a:spcAft>
                      </a:pPr>
                      <a:r>
                        <a:rPr lang="en-US" sz="1200">
                          <a:solidFill>
                            <a:srgbClr val="005993"/>
                          </a:solidFill>
                          <a:effectLst/>
                          <a:latin typeface="Arial"/>
                          <a:ea typeface="Calibri"/>
                        </a:rPr>
                        <a:t>300 </a:t>
                      </a:r>
                      <a:endParaRPr lang="en-US" sz="1100">
                        <a:solidFill>
                          <a:srgbClr val="005993"/>
                        </a:solidFill>
                        <a:effectLst/>
                        <a:latin typeface="Calibri"/>
                        <a:ea typeface="Calibri"/>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b">
                        <a:spcAft>
                          <a:spcPts val="0"/>
                        </a:spcAft>
                      </a:pPr>
                      <a:r>
                        <a:rPr lang="en-US" sz="1200">
                          <a:solidFill>
                            <a:srgbClr val="005993"/>
                          </a:solidFill>
                          <a:effectLst/>
                          <a:latin typeface="Arial"/>
                          <a:ea typeface="Calibri"/>
                        </a:rPr>
                        <a:t>100%</a:t>
                      </a:r>
                      <a:endParaRPr lang="en-US" sz="1100">
                        <a:solidFill>
                          <a:srgbClr val="005993"/>
                        </a:solidFill>
                        <a:effectLst/>
                        <a:latin typeface="Calibri"/>
                        <a:ea typeface="Calibri"/>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b" latinLnBrk="0" hangingPunct="1">
                        <a:spcAft>
                          <a:spcPts val="0"/>
                        </a:spcAft>
                      </a:pPr>
                      <a:r>
                        <a:rPr lang="en-US" sz="1200" kern="1200">
                          <a:solidFill>
                            <a:srgbClr val="005993"/>
                          </a:solidFill>
                          <a:effectLst/>
                          <a:latin typeface="Arial"/>
                          <a:ea typeface="Calibri"/>
                          <a:cs typeface="+mn-cs"/>
                        </a:rPr>
                        <a:t>7,45</a:t>
                      </a: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561371">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lang="en-US" sz="1200" b="1" i="1" u="none" strike="noStrike" kern="1200" err="1" smtClean="0">
                          <a:solidFill>
                            <a:srgbClr val="005993"/>
                          </a:solidFill>
                          <a:latin typeface="Arial" pitchFamily="34" charset="0"/>
                          <a:ea typeface="+mn-ea"/>
                          <a:cs typeface="Arial" pitchFamily="34" charset="0"/>
                        </a:rPr>
                        <a:t>Công</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ty</a:t>
                      </a:r>
                      <a:r>
                        <a:rPr lang="en-US" sz="1200" b="1" i="1" u="none" strike="noStrike" kern="1200" baseline="0" smtClean="0">
                          <a:solidFill>
                            <a:srgbClr val="005993"/>
                          </a:solidFill>
                          <a:latin typeface="Arial" pitchFamily="34" charset="0"/>
                          <a:ea typeface="+mn-ea"/>
                          <a:cs typeface="Arial" pitchFamily="34" charset="0"/>
                        </a:rPr>
                        <a:t> Quản </a:t>
                      </a:r>
                      <a:r>
                        <a:rPr lang="en-US" sz="1200" b="1" i="1" u="none" strike="noStrike" kern="1200" baseline="0" err="1" smtClean="0">
                          <a:solidFill>
                            <a:srgbClr val="005993"/>
                          </a:solidFill>
                          <a:latin typeface="Arial" pitchFamily="34" charset="0"/>
                          <a:ea typeface="+mn-ea"/>
                          <a:cs typeface="Arial" pitchFamily="34" charset="0"/>
                        </a:rPr>
                        <a:t>lý</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Nợ</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và</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Khai</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thác</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tài</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sản</a:t>
                      </a:r>
                      <a:r>
                        <a:rPr lang="en-US" sz="1200" b="1" i="1" u="none" strike="noStrike" kern="1200" baseline="0" smtClean="0">
                          <a:solidFill>
                            <a:srgbClr val="005993"/>
                          </a:solidFill>
                          <a:latin typeface="Arial" pitchFamily="34" charset="0"/>
                          <a:ea typeface="+mn-ea"/>
                          <a:cs typeface="Arial" pitchFamily="34" charset="0"/>
                        </a:rPr>
                        <a:t> </a:t>
                      </a:r>
                      <a:r>
                        <a:rPr lang="en-US" sz="1200" b="1" i="1" u="none" strike="noStrike" kern="1200" baseline="0" err="1" smtClean="0">
                          <a:solidFill>
                            <a:srgbClr val="005993"/>
                          </a:solidFill>
                          <a:latin typeface="Arial" pitchFamily="34" charset="0"/>
                          <a:ea typeface="+mn-ea"/>
                          <a:cs typeface="Arial" pitchFamily="34" charset="0"/>
                        </a:rPr>
                        <a:t>VietinBank</a:t>
                      </a:r>
                      <a:endParaRPr lang="en-US" sz="1200" b="1" i="1" u="none" strike="noStrike" kern="1200" smtClean="0">
                        <a:solidFill>
                          <a:srgbClr val="005993"/>
                        </a:solidFill>
                        <a:latin typeface="Arial" pitchFamily="34" charset="0"/>
                        <a:ea typeface="+mn-ea"/>
                        <a:cs typeface="Arial" pitchFamily="34" charset="0"/>
                      </a:endParaRPr>
                    </a:p>
                  </a:txBody>
                  <a:tcPr marL="36000" marR="36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b"/>
                      <a:endParaRPr lang="en-US" sz="1200" b="0" i="0" u="none" strike="noStrike">
                        <a:solidFill>
                          <a:srgbClr val="005993"/>
                        </a:solidFill>
                        <a:latin typeface="Arial" pitchFamily="34" charset="0"/>
                        <a:cs typeface="Arial" pitchFamily="34" charset="0"/>
                      </a:endParaRPr>
                    </a:p>
                  </a:txBody>
                  <a:tcPr marL="9525" marR="9525" marT="9526"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b">
                        <a:spcAft>
                          <a:spcPts val="0"/>
                        </a:spcAft>
                      </a:pPr>
                      <a:r>
                        <a:rPr lang="en-US" sz="1200">
                          <a:solidFill>
                            <a:srgbClr val="005993"/>
                          </a:solidFill>
                          <a:effectLst/>
                          <a:latin typeface="Arial"/>
                          <a:ea typeface="Calibri"/>
                        </a:rPr>
                        <a:t>120</a:t>
                      </a:r>
                      <a:endParaRPr lang="en-US" sz="1100">
                        <a:solidFill>
                          <a:srgbClr val="005993"/>
                        </a:solidFill>
                        <a:effectLst/>
                        <a:latin typeface="Calibri"/>
                        <a:ea typeface="Calibri"/>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b">
                        <a:spcAft>
                          <a:spcPts val="0"/>
                        </a:spcAft>
                      </a:pPr>
                      <a:r>
                        <a:rPr lang="en-US" sz="1200">
                          <a:solidFill>
                            <a:srgbClr val="005993"/>
                          </a:solidFill>
                          <a:effectLst/>
                          <a:latin typeface="Arial"/>
                          <a:ea typeface="Calibri"/>
                        </a:rPr>
                        <a:t>100%</a:t>
                      </a:r>
                      <a:endParaRPr lang="en-US" sz="1100">
                        <a:solidFill>
                          <a:srgbClr val="005993"/>
                        </a:solidFill>
                        <a:effectLst/>
                        <a:latin typeface="Calibri"/>
                        <a:ea typeface="Calibri"/>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b" latinLnBrk="0" hangingPunct="1">
                        <a:spcAft>
                          <a:spcPts val="0"/>
                        </a:spcAft>
                      </a:pPr>
                      <a:r>
                        <a:rPr lang="en-US" sz="1200" kern="1200">
                          <a:solidFill>
                            <a:srgbClr val="005993"/>
                          </a:solidFill>
                          <a:effectLst/>
                          <a:latin typeface="Arial"/>
                          <a:ea typeface="Calibri"/>
                          <a:cs typeface="+mn-cs"/>
                        </a:rPr>
                        <a:t>7,21</a:t>
                      </a: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602445">
                <a:tc>
                  <a:txBody>
                    <a:bodyPr/>
                    <a:lstStyle/>
                    <a:p>
                      <a:pPr algn="l" fontAlgn="b"/>
                      <a:r>
                        <a:rPr lang="en-US" sz="1200" b="1" i="1" u="none" strike="noStrike" err="1" smtClean="0">
                          <a:solidFill>
                            <a:srgbClr val="005993"/>
                          </a:solidFill>
                          <a:latin typeface="Arial" pitchFamily="34" charset="0"/>
                          <a:cs typeface="Arial" pitchFamily="34" charset="0"/>
                        </a:rPr>
                        <a:t>Công</a:t>
                      </a:r>
                      <a:r>
                        <a:rPr lang="en-US" sz="1200" b="1" i="1" u="none" strike="noStrike" baseline="0" smtClean="0">
                          <a:solidFill>
                            <a:srgbClr val="005993"/>
                          </a:solidFill>
                          <a:latin typeface="Arial" pitchFamily="34" charset="0"/>
                          <a:cs typeface="Arial" pitchFamily="34" charset="0"/>
                        </a:rPr>
                        <a:t> </a:t>
                      </a:r>
                      <a:r>
                        <a:rPr lang="en-US" sz="1200" b="1" i="1" u="none" strike="noStrike" baseline="0" err="1" smtClean="0">
                          <a:solidFill>
                            <a:srgbClr val="005993"/>
                          </a:solidFill>
                          <a:latin typeface="Arial" pitchFamily="34" charset="0"/>
                          <a:cs typeface="Arial" pitchFamily="34" charset="0"/>
                        </a:rPr>
                        <a:t>ty</a:t>
                      </a:r>
                      <a:r>
                        <a:rPr lang="en-US" sz="1200" b="1" i="1" u="none" strike="noStrike" baseline="0" smtClean="0">
                          <a:solidFill>
                            <a:srgbClr val="005993"/>
                          </a:solidFill>
                          <a:latin typeface="Arial" pitchFamily="34" charset="0"/>
                          <a:cs typeface="Arial" pitchFamily="34" charset="0"/>
                        </a:rPr>
                        <a:t> </a:t>
                      </a:r>
                      <a:r>
                        <a:rPr lang="en-US" sz="1200" b="1" i="1" u="none" strike="noStrike" baseline="0" err="1" smtClean="0">
                          <a:solidFill>
                            <a:srgbClr val="005993"/>
                          </a:solidFill>
                          <a:latin typeface="Arial" pitchFamily="34" charset="0"/>
                          <a:cs typeface="Arial" pitchFamily="34" charset="0"/>
                        </a:rPr>
                        <a:t>Chuyển</a:t>
                      </a:r>
                      <a:r>
                        <a:rPr lang="en-US" sz="1200" b="1" i="1" u="none" strike="noStrike" baseline="0" smtClean="0">
                          <a:solidFill>
                            <a:srgbClr val="005993"/>
                          </a:solidFill>
                          <a:latin typeface="Arial" pitchFamily="34" charset="0"/>
                          <a:cs typeface="Arial" pitchFamily="34" charset="0"/>
                        </a:rPr>
                        <a:t> </a:t>
                      </a:r>
                      <a:r>
                        <a:rPr lang="en-US" sz="1200" b="1" i="1" u="none" strike="noStrike" baseline="0" err="1" smtClean="0">
                          <a:solidFill>
                            <a:srgbClr val="005993"/>
                          </a:solidFill>
                          <a:latin typeface="Arial" pitchFamily="34" charset="0"/>
                          <a:cs typeface="Arial" pitchFamily="34" charset="0"/>
                        </a:rPr>
                        <a:t>tiền</a:t>
                      </a:r>
                      <a:r>
                        <a:rPr lang="en-US" sz="1200" b="1" i="1" u="none" strike="noStrike" baseline="0" smtClean="0">
                          <a:solidFill>
                            <a:srgbClr val="005993"/>
                          </a:solidFill>
                          <a:latin typeface="Arial" pitchFamily="34" charset="0"/>
                          <a:cs typeface="Arial" pitchFamily="34" charset="0"/>
                        </a:rPr>
                        <a:t> </a:t>
                      </a:r>
                      <a:r>
                        <a:rPr lang="en-US" sz="1200" b="1" i="1" u="none" strike="noStrike" baseline="0" err="1" smtClean="0">
                          <a:solidFill>
                            <a:srgbClr val="005993"/>
                          </a:solidFill>
                          <a:latin typeface="Arial" pitchFamily="34" charset="0"/>
                          <a:cs typeface="Arial" pitchFamily="34" charset="0"/>
                        </a:rPr>
                        <a:t>toàn</a:t>
                      </a:r>
                      <a:r>
                        <a:rPr lang="en-US" sz="1200" b="1" i="1" u="none" strike="noStrike" baseline="0" smtClean="0">
                          <a:solidFill>
                            <a:srgbClr val="005993"/>
                          </a:solidFill>
                          <a:latin typeface="Arial" pitchFamily="34" charset="0"/>
                          <a:cs typeface="Arial" pitchFamily="34" charset="0"/>
                        </a:rPr>
                        <a:t> </a:t>
                      </a:r>
                      <a:r>
                        <a:rPr lang="en-US" sz="1200" b="1" i="1" u="none" strike="noStrike" baseline="0" err="1" smtClean="0">
                          <a:solidFill>
                            <a:srgbClr val="005993"/>
                          </a:solidFill>
                          <a:latin typeface="Arial" pitchFamily="34" charset="0"/>
                          <a:cs typeface="Arial" pitchFamily="34" charset="0"/>
                        </a:rPr>
                        <a:t>cầu</a:t>
                      </a:r>
                      <a:r>
                        <a:rPr lang="en-US" sz="1200" b="1" i="1" u="none" strike="noStrike" baseline="0" smtClean="0">
                          <a:solidFill>
                            <a:srgbClr val="005993"/>
                          </a:solidFill>
                          <a:latin typeface="Arial" pitchFamily="34" charset="0"/>
                          <a:cs typeface="Arial" pitchFamily="34" charset="0"/>
                        </a:rPr>
                        <a:t> </a:t>
                      </a:r>
                      <a:r>
                        <a:rPr lang="en-US" sz="1200" b="1" i="1" u="none" strike="noStrike" baseline="0" err="1" smtClean="0">
                          <a:solidFill>
                            <a:srgbClr val="005993"/>
                          </a:solidFill>
                          <a:latin typeface="Arial" pitchFamily="34" charset="0"/>
                          <a:cs typeface="Arial" pitchFamily="34" charset="0"/>
                        </a:rPr>
                        <a:t>VietinBank</a:t>
                      </a:r>
                      <a:endParaRPr lang="en-US" sz="1200" b="1" i="1" u="none" strike="noStrike">
                        <a:solidFill>
                          <a:srgbClr val="005993"/>
                        </a:solidFill>
                        <a:latin typeface="Arial" pitchFamily="34" charset="0"/>
                        <a:cs typeface="Arial" pitchFamily="34" charset="0"/>
                      </a:endParaRPr>
                    </a:p>
                  </a:txBody>
                  <a:tcPr marL="36000" marR="360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ctr" fontAlgn="b"/>
                      <a:endParaRPr lang="en-US" sz="1200" b="0" i="0" u="none" strike="noStrike">
                        <a:solidFill>
                          <a:srgbClr val="005993"/>
                        </a:solidFill>
                        <a:latin typeface="Arial" pitchFamily="34" charset="0"/>
                        <a:cs typeface="Arial" pitchFamily="34" charset="0"/>
                      </a:endParaRPr>
                    </a:p>
                  </a:txBody>
                  <a:tcPr marL="9525" marR="9525" marT="9526"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b">
                        <a:spcAft>
                          <a:spcPts val="0"/>
                        </a:spcAft>
                      </a:pPr>
                      <a:r>
                        <a:rPr lang="en-US" sz="1200">
                          <a:solidFill>
                            <a:srgbClr val="005993"/>
                          </a:solidFill>
                          <a:effectLst/>
                          <a:latin typeface="Arial"/>
                          <a:ea typeface="Calibri"/>
                        </a:rPr>
                        <a:t>50</a:t>
                      </a:r>
                      <a:endParaRPr lang="en-US" sz="1100">
                        <a:solidFill>
                          <a:srgbClr val="005993"/>
                        </a:solidFill>
                        <a:effectLst/>
                        <a:latin typeface="Calibri"/>
                        <a:ea typeface="Calibri"/>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r" fontAlgn="b">
                        <a:spcAft>
                          <a:spcPts val="0"/>
                        </a:spcAft>
                      </a:pPr>
                      <a:r>
                        <a:rPr lang="en-US" sz="1200" dirty="0">
                          <a:solidFill>
                            <a:srgbClr val="005993"/>
                          </a:solidFill>
                          <a:effectLst/>
                          <a:latin typeface="Arial"/>
                          <a:ea typeface="Calibri"/>
                        </a:rPr>
                        <a:t>100%</a:t>
                      </a:r>
                      <a:endParaRPr lang="en-US" sz="1100" dirty="0">
                        <a:solidFill>
                          <a:srgbClr val="005993"/>
                        </a:solidFill>
                        <a:effectLst/>
                        <a:latin typeface="Calibri"/>
                        <a:ea typeface="Calibri"/>
                      </a:endParaRP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r" defTabSz="457200" rtl="0" eaLnBrk="1" fontAlgn="b" latinLnBrk="0" hangingPunct="1">
                        <a:spcAft>
                          <a:spcPts val="0"/>
                        </a:spcAft>
                      </a:pPr>
                      <a:r>
                        <a:rPr lang="en-US" sz="1200" kern="1200">
                          <a:solidFill>
                            <a:srgbClr val="005993"/>
                          </a:solidFill>
                          <a:effectLst/>
                          <a:latin typeface="Arial"/>
                          <a:ea typeface="Calibri"/>
                          <a:cs typeface="+mn-cs"/>
                        </a:rPr>
                        <a:t>33,92</a:t>
                      </a:r>
                    </a:p>
                  </a:txBody>
                  <a:tcPr marL="9525" marR="182880" marT="9144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bl>
          </a:graphicData>
        </a:graphic>
      </p:graphicFrame>
      <p:sp>
        <p:nvSpPr>
          <p:cNvPr id="2" name="Slide Number Placeholder 1"/>
          <p:cNvSpPr>
            <a:spLocks noGrp="1"/>
          </p:cNvSpPr>
          <p:nvPr>
            <p:ph type="sldNum" sz="quarter" idx="12"/>
          </p:nvPr>
        </p:nvSpPr>
        <p:spPr/>
        <p:txBody>
          <a:bodyPr/>
          <a:lstStyle/>
          <a:p>
            <a:fld id="{BE94E970-A0CC-E44D-82BC-3F4A6399B54F}" type="slidenum">
              <a:rPr lang="en-US" smtClean="0"/>
              <a:pPr/>
              <a:t>36</a:t>
            </a:fld>
            <a:endParaRPr lang="en-US"/>
          </a:p>
        </p:txBody>
      </p:sp>
      <p:sp>
        <p:nvSpPr>
          <p:cNvPr id="1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9902" y="5219700"/>
            <a:ext cx="1054097"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35300" y="2971800"/>
            <a:ext cx="1028701"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35301" y="4686300"/>
            <a:ext cx="1028700" cy="33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09902" y="4102100"/>
            <a:ext cx="1054098"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09902" y="2426943"/>
            <a:ext cx="1054099" cy="341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22600" y="5821363"/>
            <a:ext cx="1041401"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35301" y="3556000"/>
            <a:ext cx="102870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4" descr="Description: Description: Description: Description: Description: Logo-01"/>
          <p:cNvPicPr/>
          <p:nvPr/>
        </p:nvPicPr>
        <p:blipFill>
          <a:blip r:embed="rId12">
            <a:extLst>
              <a:ext uri="{28A0092B-C50C-407E-A947-70E740481C1C}">
                <a14:useLocalDpi xmlns:a14="http://schemas.microsoft.com/office/drawing/2010/main" val="0"/>
              </a:ext>
            </a:extLst>
          </a:blip>
          <a:srcRect/>
          <a:stretch>
            <a:fillRect/>
          </a:stretch>
        </p:blipFill>
        <p:spPr bwMode="auto">
          <a:xfrm>
            <a:off x="3009902" y="1871318"/>
            <a:ext cx="1047750" cy="319087"/>
          </a:xfrm>
          <a:prstGeom prst="rect">
            <a:avLst/>
          </a:prstGeom>
          <a:noFill/>
          <a:ln>
            <a:noFill/>
          </a:ln>
        </p:spPr>
      </p:pic>
    </p:spTree>
    <p:extLst>
      <p:ext uri="{BB962C8B-B14F-4D97-AF65-F5344CB8AC3E}">
        <p14:creationId xmlns:p14="http://schemas.microsoft.com/office/powerpoint/2010/main" val="358677706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1300" y="249619"/>
            <a:ext cx="7086600" cy="446276"/>
          </a:xfrm>
          <a:prstGeom prst="rect">
            <a:avLst/>
          </a:prstGeom>
          <a:noFill/>
        </p:spPr>
        <p:txBody>
          <a:bodyPr wrap="square" rtlCol="0">
            <a:spAutoFit/>
          </a:bodyPr>
          <a:lstStyle/>
          <a:p>
            <a:r>
              <a:rPr lang="en-US" sz="2300" b="1" smtClean="0">
                <a:solidFill>
                  <a:srgbClr val="D71249"/>
                </a:solidFill>
                <a:latin typeface="Tahoma"/>
                <a:cs typeface="Tahoma"/>
              </a:rPr>
              <a:t>Diễn biến giao dịch cổ phiếu CTG năm 2017</a:t>
            </a:r>
            <a:endParaRPr lang="en-US" sz="23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graphicFrame>
        <p:nvGraphicFramePr>
          <p:cNvPr id="5" name="Chart 4"/>
          <p:cNvGraphicFramePr/>
          <p:nvPr>
            <p:extLst>
              <p:ext uri="{D42A27DB-BD31-4B8C-83A1-F6EECF244321}">
                <p14:modId xmlns:p14="http://schemas.microsoft.com/office/powerpoint/2010/main" val="728981900"/>
              </p:ext>
            </p:extLst>
          </p:nvPr>
        </p:nvGraphicFramePr>
        <p:xfrm>
          <a:off x="4611701" y="893616"/>
          <a:ext cx="4191000" cy="266699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Table 6"/>
          <p:cNvGraphicFramePr>
            <a:graphicFrameLocks noGrp="1"/>
          </p:cNvGraphicFramePr>
          <p:nvPr>
            <p:extLst>
              <p:ext uri="{D42A27DB-BD31-4B8C-83A1-F6EECF244321}">
                <p14:modId xmlns:p14="http://schemas.microsoft.com/office/powerpoint/2010/main" val="507647858"/>
              </p:ext>
            </p:extLst>
          </p:nvPr>
        </p:nvGraphicFramePr>
        <p:xfrm>
          <a:off x="344501" y="893619"/>
          <a:ext cx="4114800" cy="5486397"/>
        </p:xfrm>
        <a:graphic>
          <a:graphicData uri="http://schemas.openxmlformats.org/drawingml/2006/table">
            <a:tbl>
              <a:tblPr firstRow="1" bandRow="1">
                <a:tableStyleId>{5C22544A-7EE6-4342-B048-85BDC9FD1C3A}</a:tableStyleId>
              </a:tblPr>
              <a:tblGrid>
                <a:gridCol w="2057400"/>
                <a:gridCol w="2057400"/>
              </a:tblGrid>
              <a:tr h="393321">
                <a:tc>
                  <a:txBody>
                    <a:bodyPr/>
                    <a:lstStyle/>
                    <a:p>
                      <a:pPr algn="ctr"/>
                      <a:r>
                        <a:rPr lang="en-US" sz="1300" smtClean="0">
                          <a:latin typeface="Arial" pitchFamily="34" charset="0"/>
                          <a:cs typeface="Arial" pitchFamily="34" charset="0"/>
                        </a:rPr>
                        <a:t>Chỉ</a:t>
                      </a:r>
                      <a:r>
                        <a:rPr lang="en-US" sz="1300" baseline="0" smtClean="0">
                          <a:latin typeface="Arial" pitchFamily="34" charset="0"/>
                          <a:cs typeface="Arial" pitchFamily="34" charset="0"/>
                        </a:rPr>
                        <a:t> tiêu</a:t>
                      </a:r>
                      <a:endParaRPr lang="en-US" sz="1300">
                        <a:latin typeface="Arial" pitchFamily="34" charset="0"/>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88F"/>
                    </a:solidFill>
                  </a:tcPr>
                </a:tc>
                <a:tc>
                  <a:txBody>
                    <a:bodyPr/>
                    <a:lstStyle/>
                    <a:p>
                      <a:pPr algn="ctr"/>
                      <a:r>
                        <a:rPr lang="en-US" sz="1300" smtClean="0">
                          <a:latin typeface="Arial" pitchFamily="34" charset="0"/>
                          <a:cs typeface="Arial" pitchFamily="34" charset="0"/>
                        </a:rPr>
                        <a:t>Giá</a:t>
                      </a:r>
                      <a:r>
                        <a:rPr lang="en-US" sz="1300" baseline="0" smtClean="0">
                          <a:latin typeface="Arial" pitchFamily="34" charset="0"/>
                          <a:cs typeface="Arial" pitchFamily="34" charset="0"/>
                        </a:rPr>
                        <a:t> trị</a:t>
                      </a:r>
                      <a:endParaRPr lang="en-US" sz="1300">
                        <a:latin typeface="Arial" pitchFamily="34" charset="0"/>
                        <a:cs typeface="Arial" pitchFamily="34" charset="0"/>
                      </a:endParaRPr>
                    </a:p>
                  </a:txBody>
                  <a:tcPr anchor="ctr">
                    <a:lnL w="12700" cap="flat" cmpd="sng" algn="ctr">
                      <a:solidFill>
                        <a:schemeClr val="bg1"/>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88F"/>
                    </a:solidFill>
                  </a:tcPr>
                </a:tc>
              </a:tr>
              <a:tr h="530242">
                <a:tc>
                  <a:txBody>
                    <a:bodyPr/>
                    <a:lstStyle/>
                    <a:p>
                      <a:r>
                        <a:rPr lang="en-US" sz="1300" smtClean="0">
                          <a:solidFill>
                            <a:srgbClr val="005993"/>
                          </a:solidFill>
                          <a:latin typeface="Arial" pitchFamily="34" charset="0"/>
                          <a:cs typeface="Arial" pitchFamily="34" charset="0"/>
                        </a:rPr>
                        <a:t>Giá</a:t>
                      </a:r>
                      <a:r>
                        <a:rPr lang="en-US" sz="1300" baseline="0" smtClean="0">
                          <a:solidFill>
                            <a:srgbClr val="005993"/>
                          </a:solidFill>
                          <a:latin typeface="Arial" pitchFamily="34" charset="0"/>
                          <a:cs typeface="Arial" pitchFamily="34" charset="0"/>
                        </a:rPr>
                        <a:t> phiên giao dịch đầu năm 2017 (03/01/2017)</a:t>
                      </a:r>
                      <a:endParaRPr lang="en-US" sz="1300">
                        <a:solidFill>
                          <a:srgbClr val="005993"/>
                        </a:solidFill>
                        <a:latin typeface="Arial" pitchFamily="34" charset="0"/>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r>
                        <a:rPr lang="en-US" sz="1300" smtClean="0">
                          <a:solidFill>
                            <a:srgbClr val="005993"/>
                          </a:solidFill>
                          <a:latin typeface="Arial" pitchFamily="34" charset="0"/>
                          <a:cs typeface="Arial" pitchFamily="34" charset="0"/>
                        </a:rPr>
                        <a:t>16.100 đồng/cp</a:t>
                      </a:r>
                      <a:endParaRPr lang="en-US" sz="1300">
                        <a:solidFill>
                          <a:srgbClr val="005993"/>
                        </a:solidFill>
                        <a:latin typeface="Arial" pitchFamily="34" charset="0"/>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567740">
                <a:tc>
                  <a:txBody>
                    <a:bodyPr/>
                    <a:lstStyle/>
                    <a:p>
                      <a:r>
                        <a:rPr lang="en-US" sz="1300" smtClean="0">
                          <a:solidFill>
                            <a:srgbClr val="005993"/>
                          </a:solidFill>
                          <a:latin typeface="Arial" pitchFamily="34" charset="0"/>
                          <a:cs typeface="Arial" pitchFamily="34" charset="0"/>
                        </a:rPr>
                        <a:t>Giá</a:t>
                      </a:r>
                      <a:r>
                        <a:rPr lang="en-US" sz="1300" baseline="0" smtClean="0">
                          <a:solidFill>
                            <a:srgbClr val="005993"/>
                          </a:solidFill>
                          <a:latin typeface="Arial" pitchFamily="34" charset="0"/>
                          <a:cs typeface="Arial" pitchFamily="34" charset="0"/>
                        </a:rPr>
                        <a:t> phiên giao dịch cuối năm 2017 (29/12/2017)</a:t>
                      </a:r>
                      <a:endParaRPr lang="en-US" sz="1300">
                        <a:solidFill>
                          <a:srgbClr val="005993"/>
                        </a:solidFill>
                        <a:latin typeface="Arial" pitchFamily="34" charset="0"/>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r>
                        <a:rPr lang="en-US" sz="1300" smtClean="0">
                          <a:solidFill>
                            <a:srgbClr val="005993"/>
                          </a:solidFill>
                          <a:latin typeface="Arial" pitchFamily="34" charset="0"/>
                          <a:cs typeface="Arial" pitchFamily="34" charset="0"/>
                        </a:rPr>
                        <a:t>24.200 đồng/cp</a:t>
                      </a:r>
                      <a:endParaRPr lang="en-US" sz="1300">
                        <a:solidFill>
                          <a:srgbClr val="005993"/>
                        </a:solidFill>
                        <a:latin typeface="Arial" pitchFamily="34" charset="0"/>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659249">
                <a:tc>
                  <a:txBody>
                    <a:bodyPr/>
                    <a:lstStyle/>
                    <a:p>
                      <a:r>
                        <a:rPr lang="en-US" sz="1300" smtClean="0">
                          <a:solidFill>
                            <a:srgbClr val="005993"/>
                          </a:solidFill>
                          <a:latin typeface="Arial" pitchFamily="34" charset="0"/>
                          <a:cs typeface="Arial" pitchFamily="34" charset="0"/>
                        </a:rPr>
                        <a:t>Biến</a:t>
                      </a:r>
                      <a:r>
                        <a:rPr lang="en-US" sz="1300" baseline="0" smtClean="0">
                          <a:solidFill>
                            <a:srgbClr val="005993"/>
                          </a:solidFill>
                          <a:latin typeface="Arial" pitchFamily="34" charset="0"/>
                          <a:cs typeface="Arial" pitchFamily="34" charset="0"/>
                        </a:rPr>
                        <a:t> động giá trong năm 2017</a:t>
                      </a:r>
                      <a:endParaRPr lang="en-US" sz="1300">
                        <a:solidFill>
                          <a:srgbClr val="005993"/>
                        </a:solidFill>
                        <a:latin typeface="Arial" pitchFamily="34" charset="0"/>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r>
                        <a:rPr lang="en-US" sz="1300" smtClean="0">
                          <a:solidFill>
                            <a:srgbClr val="005993"/>
                          </a:solidFill>
                          <a:latin typeface="Arial" pitchFamily="34" charset="0"/>
                          <a:cs typeface="Arial" pitchFamily="34" charset="0"/>
                        </a:rPr>
                        <a:t>16.100 - 24.300 đồng/cp </a:t>
                      </a: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331401">
                <a:tc>
                  <a:txBody>
                    <a:bodyPr/>
                    <a:lstStyle/>
                    <a:p>
                      <a:r>
                        <a:rPr lang="en-US" sz="1300" smtClean="0">
                          <a:solidFill>
                            <a:srgbClr val="005993"/>
                          </a:solidFill>
                          <a:latin typeface="Arial" pitchFamily="34" charset="0"/>
                          <a:cs typeface="Arial" pitchFamily="34" charset="0"/>
                        </a:rPr>
                        <a:t>Khối</a:t>
                      </a:r>
                      <a:r>
                        <a:rPr lang="en-US" sz="1300" baseline="0" smtClean="0">
                          <a:solidFill>
                            <a:srgbClr val="005993"/>
                          </a:solidFill>
                          <a:latin typeface="Arial" pitchFamily="34" charset="0"/>
                          <a:cs typeface="Arial" pitchFamily="34" charset="0"/>
                        </a:rPr>
                        <a:t> lượng giao dịch</a:t>
                      </a:r>
                      <a:endParaRPr lang="en-US" sz="1300">
                        <a:solidFill>
                          <a:srgbClr val="005993"/>
                        </a:solidFill>
                        <a:latin typeface="Arial" pitchFamily="34" charset="0"/>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r>
                        <a:rPr lang="en-US" sz="1300" kern="1200" smtClean="0">
                          <a:solidFill>
                            <a:srgbClr val="005993"/>
                          </a:solidFill>
                          <a:latin typeface="Arial" pitchFamily="34" charset="0"/>
                          <a:ea typeface="+mn-ea"/>
                          <a:cs typeface="Arial" pitchFamily="34" charset="0"/>
                        </a:rPr>
                        <a:t>502.454.430 cp</a:t>
                      </a:r>
                      <a:endParaRPr lang="en-US" sz="1300" kern="1200">
                        <a:solidFill>
                          <a:srgbClr val="005993"/>
                        </a:solidFill>
                        <a:latin typeface="Arial" pitchFamily="34" charset="0"/>
                        <a:ea typeface="+mn-ea"/>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331401">
                <a:tc>
                  <a:txBody>
                    <a:bodyPr/>
                    <a:lstStyle/>
                    <a:p>
                      <a:r>
                        <a:rPr lang="en-US" sz="1300" smtClean="0">
                          <a:solidFill>
                            <a:srgbClr val="005993"/>
                          </a:solidFill>
                          <a:latin typeface="Arial" pitchFamily="34" charset="0"/>
                          <a:cs typeface="Arial" pitchFamily="34" charset="0"/>
                        </a:rPr>
                        <a:t>Giá</a:t>
                      </a:r>
                      <a:r>
                        <a:rPr lang="en-US" sz="1300" baseline="0" smtClean="0">
                          <a:solidFill>
                            <a:srgbClr val="005993"/>
                          </a:solidFill>
                          <a:latin typeface="Arial" pitchFamily="34" charset="0"/>
                          <a:cs typeface="Arial" pitchFamily="34" charset="0"/>
                        </a:rPr>
                        <a:t> trị giao dịch</a:t>
                      </a:r>
                      <a:endParaRPr lang="en-US" sz="1300">
                        <a:solidFill>
                          <a:srgbClr val="005993"/>
                        </a:solidFill>
                        <a:latin typeface="Arial" pitchFamily="34" charset="0"/>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algn="l" defTabSz="914400" rtl="0" eaLnBrk="1" latinLnBrk="0" hangingPunct="1"/>
                      <a:r>
                        <a:rPr lang="en-US" sz="1300" kern="1200" smtClean="0">
                          <a:solidFill>
                            <a:srgbClr val="005993"/>
                          </a:solidFill>
                          <a:latin typeface="Arial" pitchFamily="34" charset="0"/>
                          <a:ea typeface="+mn-ea"/>
                          <a:cs typeface="Arial" pitchFamily="34" charset="0"/>
                        </a:rPr>
                        <a:t>9.960 tỷ đồng</a:t>
                      </a:r>
                      <a:endParaRPr lang="en-US" sz="1300" kern="1200">
                        <a:solidFill>
                          <a:srgbClr val="005993"/>
                        </a:solidFill>
                        <a:latin typeface="Arial" pitchFamily="34" charset="0"/>
                        <a:ea typeface="+mn-ea"/>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530242">
                <a:tc>
                  <a:txBody>
                    <a:bodyPr/>
                    <a:lstStyle/>
                    <a:p>
                      <a:r>
                        <a:rPr lang="en-US" sz="1300" smtClean="0">
                          <a:solidFill>
                            <a:srgbClr val="005993"/>
                          </a:solidFill>
                          <a:latin typeface="Arial" pitchFamily="34" charset="0"/>
                          <a:cs typeface="Arial" pitchFamily="34" charset="0"/>
                        </a:rPr>
                        <a:t>Khối</a:t>
                      </a:r>
                      <a:r>
                        <a:rPr lang="en-US" sz="1300" baseline="0" smtClean="0">
                          <a:solidFill>
                            <a:srgbClr val="005993"/>
                          </a:solidFill>
                          <a:latin typeface="Arial" pitchFamily="34" charset="0"/>
                          <a:cs typeface="Arial" pitchFamily="34" charset="0"/>
                        </a:rPr>
                        <a:t> lượng g</a:t>
                      </a:r>
                      <a:r>
                        <a:rPr lang="en-US" sz="1300" smtClean="0">
                          <a:solidFill>
                            <a:srgbClr val="005993"/>
                          </a:solidFill>
                          <a:latin typeface="Arial" pitchFamily="34" charset="0"/>
                          <a:cs typeface="Arial" pitchFamily="34" charset="0"/>
                        </a:rPr>
                        <a:t>iao</a:t>
                      </a:r>
                      <a:r>
                        <a:rPr lang="en-US" sz="1300" baseline="0" smtClean="0">
                          <a:solidFill>
                            <a:srgbClr val="005993"/>
                          </a:solidFill>
                          <a:latin typeface="Arial" pitchFamily="34" charset="0"/>
                          <a:cs typeface="Arial" pitchFamily="34" charset="0"/>
                        </a:rPr>
                        <a:t> dịch của nhà đầu tư nước ngoài</a:t>
                      </a:r>
                      <a:endParaRPr lang="en-US" sz="1300">
                        <a:solidFill>
                          <a:srgbClr val="005993"/>
                        </a:solidFill>
                        <a:latin typeface="Arial" pitchFamily="34" charset="0"/>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r>
                        <a:rPr lang="en-US" sz="1300" smtClean="0">
                          <a:solidFill>
                            <a:srgbClr val="005993"/>
                          </a:solidFill>
                          <a:latin typeface="Arial" pitchFamily="34" charset="0"/>
                          <a:cs typeface="Arial" pitchFamily="34" charset="0"/>
                        </a:rPr>
                        <a:t>Mua ròng</a:t>
                      </a:r>
                      <a:r>
                        <a:rPr lang="en-US" sz="1300" baseline="0" smtClean="0">
                          <a:solidFill>
                            <a:srgbClr val="005993"/>
                          </a:solidFill>
                          <a:latin typeface="Arial" pitchFamily="34" charset="0"/>
                          <a:cs typeface="Arial" pitchFamily="34" charset="0"/>
                        </a:rPr>
                        <a:t> </a:t>
                      </a:r>
                      <a:r>
                        <a:rPr lang="en-US" sz="1300" smtClean="0">
                          <a:solidFill>
                            <a:srgbClr val="005993"/>
                          </a:solidFill>
                          <a:latin typeface="Arial" pitchFamily="34" charset="0"/>
                          <a:cs typeface="Arial" pitchFamily="34" charset="0"/>
                        </a:rPr>
                        <a:t>6.434.070 cp</a:t>
                      </a:r>
                      <a:endParaRPr lang="en-US" sz="1300">
                        <a:solidFill>
                          <a:srgbClr val="005993"/>
                        </a:solidFill>
                        <a:latin typeface="Arial" pitchFamily="34" charset="0"/>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530242">
                <a:tc>
                  <a:txBody>
                    <a:bodyPr/>
                    <a:lstStyle/>
                    <a:p>
                      <a:r>
                        <a:rPr lang="en-US" sz="1300" smtClean="0">
                          <a:solidFill>
                            <a:srgbClr val="005993"/>
                          </a:solidFill>
                          <a:latin typeface="Arial" pitchFamily="34" charset="0"/>
                          <a:cs typeface="Arial" pitchFamily="34" charset="0"/>
                        </a:rPr>
                        <a:t>Tỷ</a:t>
                      </a:r>
                      <a:r>
                        <a:rPr lang="en-US" sz="1300" baseline="0" smtClean="0">
                          <a:solidFill>
                            <a:srgbClr val="005993"/>
                          </a:solidFill>
                          <a:latin typeface="Arial" pitchFamily="34" charset="0"/>
                          <a:cs typeface="Arial" pitchFamily="34" charset="0"/>
                        </a:rPr>
                        <a:t> lệ s</a:t>
                      </a:r>
                      <a:r>
                        <a:rPr lang="en-US" sz="1300" smtClean="0">
                          <a:solidFill>
                            <a:srgbClr val="005993"/>
                          </a:solidFill>
                          <a:latin typeface="Arial" pitchFamily="34" charset="0"/>
                          <a:cs typeface="Arial" pitchFamily="34" charset="0"/>
                        </a:rPr>
                        <a:t>ở</a:t>
                      </a:r>
                      <a:r>
                        <a:rPr lang="en-US" sz="1300" baseline="0" smtClean="0">
                          <a:solidFill>
                            <a:srgbClr val="005993"/>
                          </a:solidFill>
                          <a:latin typeface="Arial" pitchFamily="34" charset="0"/>
                          <a:cs typeface="Arial" pitchFamily="34" charset="0"/>
                        </a:rPr>
                        <a:t> hữu của nhà đầu tư nước ngoài</a:t>
                      </a:r>
                      <a:endParaRPr lang="en-US" sz="1300">
                        <a:solidFill>
                          <a:srgbClr val="005993"/>
                        </a:solidFill>
                        <a:latin typeface="Arial" pitchFamily="34" charset="0"/>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r>
                        <a:rPr lang="en-US" sz="1300" kern="1200" smtClean="0">
                          <a:solidFill>
                            <a:srgbClr val="005993"/>
                          </a:solidFill>
                          <a:latin typeface="Arial" pitchFamily="34" charset="0"/>
                          <a:ea typeface="+mn-ea"/>
                          <a:cs typeface="Arial" pitchFamily="34" charset="0"/>
                        </a:rPr>
                        <a:t>30%</a:t>
                      </a:r>
                      <a:endParaRPr lang="en-US" sz="1300" kern="1200">
                        <a:solidFill>
                          <a:srgbClr val="005993"/>
                        </a:solidFill>
                        <a:latin typeface="Arial" pitchFamily="34" charset="0"/>
                        <a:ea typeface="+mn-ea"/>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393321">
                <a:tc>
                  <a:txBody>
                    <a:bodyPr/>
                    <a:lstStyle/>
                    <a:p>
                      <a:r>
                        <a:rPr lang="en-US" sz="1300" smtClean="0">
                          <a:solidFill>
                            <a:srgbClr val="005993"/>
                          </a:solidFill>
                          <a:latin typeface="Arial" pitchFamily="34" charset="0"/>
                          <a:cs typeface="Arial" pitchFamily="34" charset="0"/>
                        </a:rPr>
                        <a:t>EPS</a:t>
                      </a:r>
                      <a:endParaRPr lang="en-US" sz="1300">
                        <a:solidFill>
                          <a:srgbClr val="005993"/>
                        </a:solidFill>
                        <a:latin typeface="Arial" pitchFamily="34" charset="0"/>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r>
                        <a:rPr lang="en-US" sz="1300" kern="1200" smtClean="0">
                          <a:solidFill>
                            <a:srgbClr val="005993"/>
                          </a:solidFill>
                          <a:latin typeface="Arial" pitchFamily="34" charset="0"/>
                          <a:ea typeface="+mn-ea"/>
                          <a:cs typeface="Arial" pitchFamily="34" charset="0"/>
                        </a:rPr>
                        <a:t>1.996 đồng/cp</a:t>
                      </a:r>
                      <a:endParaRPr lang="en-US" sz="1300" kern="1200">
                        <a:solidFill>
                          <a:srgbClr val="005993"/>
                        </a:solidFill>
                        <a:latin typeface="Arial" pitchFamily="34" charset="0"/>
                        <a:ea typeface="+mn-ea"/>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393321">
                <a:tc>
                  <a:txBody>
                    <a:bodyPr/>
                    <a:lstStyle/>
                    <a:p>
                      <a:r>
                        <a:rPr lang="en-US" sz="1300" smtClean="0">
                          <a:solidFill>
                            <a:srgbClr val="005993"/>
                          </a:solidFill>
                          <a:latin typeface="Arial" pitchFamily="34" charset="0"/>
                          <a:cs typeface="Arial" pitchFamily="34" charset="0"/>
                        </a:rPr>
                        <a:t>P/E (29/12/2017)</a:t>
                      </a:r>
                      <a:endParaRPr lang="en-US" sz="1300">
                        <a:solidFill>
                          <a:srgbClr val="005993"/>
                        </a:solidFill>
                        <a:latin typeface="Arial" pitchFamily="34" charset="0"/>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r>
                        <a:rPr lang="en-US" sz="1300" kern="1200" smtClean="0">
                          <a:solidFill>
                            <a:srgbClr val="005993"/>
                          </a:solidFill>
                          <a:latin typeface="Arial" pitchFamily="34" charset="0"/>
                          <a:ea typeface="+mn-ea"/>
                          <a:cs typeface="Arial" pitchFamily="34" charset="0"/>
                        </a:rPr>
                        <a:t>12,12x</a:t>
                      </a:r>
                      <a:endParaRPr lang="en-US" sz="1300" kern="1200">
                        <a:solidFill>
                          <a:srgbClr val="005993"/>
                        </a:solidFill>
                        <a:latin typeface="Arial" pitchFamily="34" charset="0"/>
                        <a:ea typeface="+mn-ea"/>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393321">
                <a:tc>
                  <a:txBody>
                    <a:bodyPr/>
                    <a:lstStyle/>
                    <a:p>
                      <a:r>
                        <a:rPr lang="en-US" sz="1300" smtClean="0">
                          <a:solidFill>
                            <a:srgbClr val="005993"/>
                          </a:solidFill>
                          <a:latin typeface="Arial" pitchFamily="34" charset="0"/>
                          <a:cs typeface="Arial" pitchFamily="34" charset="0"/>
                        </a:rPr>
                        <a:t>BVPS</a:t>
                      </a:r>
                      <a:endParaRPr lang="en-US" sz="1300">
                        <a:solidFill>
                          <a:srgbClr val="005993"/>
                        </a:solidFill>
                        <a:latin typeface="Arial" pitchFamily="34" charset="0"/>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r>
                        <a:rPr lang="en-US" sz="1300" kern="1200" smtClean="0">
                          <a:solidFill>
                            <a:srgbClr val="005993"/>
                          </a:solidFill>
                          <a:latin typeface="Arial" pitchFamily="34" charset="0"/>
                          <a:ea typeface="+mn-ea"/>
                          <a:cs typeface="Arial" pitchFamily="34" charset="0"/>
                        </a:rPr>
                        <a:t>17.104 đồng/cp</a:t>
                      </a:r>
                      <a:endParaRPr lang="en-US" sz="1300" kern="1200">
                        <a:solidFill>
                          <a:srgbClr val="005993"/>
                        </a:solidFill>
                        <a:latin typeface="Arial" pitchFamily="34" charset="0"/>
                        <a:ea typeface="+mn-ea"/>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432596">
                <a:tc>
                  <a:txBody>
                    <a:bodyPr/>
                    <a:lstStyle/>
                    <a:p>
                      <a:r>
                        <a:rPr lang="en-US" sz="1300" smtClean="0">
                          <a:solidFill>
                            <a:srgbClr val="005993"/>
                          </a:solidFill>
                          <a:latin typeface="Arial" pitchFamily="34" charset="0"/>
                          <a:cs typeface="Arial" pitchFamily="34" charset="0"/>
                        </a:rPr>
                        <a:t>P/B (29/12/2017)</a:t>
                      </a:r>
                      <a:endParaRPr lang="en-US" sz="1300">
                        <a:solidFill>
                          <a:srgbClr val="005993"/>
                        </a:solidFill>
                        <a:latin typeface="Arial" pitchFamily="34" charset="0"/>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r>
                        <a:rPr lang="en-US" sz="1300" kern="1200" smtClean="0">
                          <a:solidFill>
                            <a:srgbClr val="005993"/>
                          </a:solidFill>
                          <a:latin typeface="Arial" pitchFamily="34" charset="0"/>
                          <a:ea typeface="+mn-ea"/>
                          <a:cs typeface="Arial" pitchFamily="34" charset="0"/>
                        </a:rPr>
                        <a:t>1,41x</a:t>
                      </a:r>
                      <a:endParaRPr lang="en-US" sz="1300" kern="1200">
                        <a:solidFill>
                          <a:srgbClr val="005993"/>
                        </a:solidFill>
                        <a:latin typeface="Arial" pitchFamily="34" charset="0"/>
                        <a:ea typeface="+mn-ea"/>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bl>
          </a:graphicData>
        </a:graphic>
      </p:graphicFrame>
      <p:graphicFrame>
        <p:nvGraphicFramePr>
          <p:cNvPr id="8" name="Chart 7"/>
          <p:cNvGraphicFramePr/>
          <p:nvPr>
            <p:extLst>
              <p:ext uri="{D42A27DB-BD31-4B8C-83A1-F6EECF244321}">
                <p14:modId xmlns:p14="http://schemas.microsoft.com/office/powerpoint/2010/main" val="489206989"/>
              </p:ext>
            </p:extLst>
          </p:nvPr>
        </p:nvGraphicFramePr>
        <p:xfrm>
          <a:off x="4611702" y="3636816"/>
          <a:ext cx="4191000" cy="2743200"/>
        </p:xfrm>
        <a:graphic>
          <a:graphicData uri="http://schemas.openxmlformats.org/drawingml/2006/chart">
            <c:chart xmlns:c="http://schemas.openxmlformats.org/drawingml/2006/chart" xmlns:r="http://schemas.openxmlformats.org/officeDocument/2006/relationships" r:id="rId6"/>
          </a:graphicData>
        </a:graphic>
      </p:graphicFrame>
      <p:sp>
        <p:nvSpPr>
          <p:cNvPr id="2" name="Slide Number Placeholder 1"/>
          <p:cNvSpPr>
            <a:spLocks noGrp="1"/>
          </p:cNvSpPr>
          <p:nvPr>
            <p:ph type="sldNum" sz="quarter" idx="12"/>
          </p:nvPr>
        </p:nvSpPr>
        <p:spPr/>
        <p:txBody>
          <a:bodyPr/>
          <a:lstStyle/>
          <a:p>
            <a:fld id="{BE94E970-A0CC-E44D-82BC-3F4A6399B54F}" type="slidenum">
              <a:rPr lang="en-US" smtClean="0"/>
              <a:pPr/>
              <a:t>37</a:t>
            </a:fld>
            <a:endParaRPr lang="en-US"/>
          </a:p>
        </p:txBody>
      </p:sp>
    </p:spTree>
    <p:extLst>
      <p:ext uri="{BB962C8B-B14F-4D97-AF65-F5344CB8AC3E}">
        <p14:creationId xmlns:p14="http://schemas.microsoft.com/office/powerpoint/2010/main" val="12850245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5100" y="249619"/>
            <a:ext cx="6537366" cy="477054"/>
          </a:xfrm>
          <a:prstGeom prst="rect">
            <a:avLst/>
          </a:prstGeom>
          <a:noFill/>
        </p:spPr>
        <p:txBody>
          <a:bodyPr wrap="square" rtlCol="0">
            <a:spAutoFit/>
          </a:bodyPr>
          <a:lstStyle/>
          <a:p>
            <a:r>
              <a:rPr lang="en-US" sz="2500" b="1" smtClean="0">
                <a:solidFill>
                  <a:srgbClr val="D71249"/>
                </a:solidFill>
                <a:latin typeface="Tahoma"/>
                <a:cs typeface="Tahoma"/>
              </a:rPr>
              <a:t>Bảng cân đối kế toán</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2" name="Slide Number Placeholder 1"/>
          <p:cNvSpPr>
            <a:spLocks noGrp="1"/>
          </p:cNvSpPr>
          <p:nvPr>
            <p:ph type="sldNum" sz="quarter" idx="12"/>
          </p:nvPr>
        </p:nvSpPr>
        <p:spPr/>
        <p:txBody>
          <a:bodyPr/>
          <a:lstStyle/>
          <a:p>
            <a:fld id="{BE94E970-A0CC-E44D-82BC-3F4A6399B54F}" type="slidenum">
              <a:rPr lang="en-US" smtClean="0"/>
              <a:pPr/>
              <a:t>38</a:t>
            </a:fld>
            <a:endParaRPr lang="en-US"/>
          </a:p>
        </p:txBody>
      </p:sp>
      <p:sp>
        <p:nvSpPr>
          <p:cNvPr id="1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79572219"/>
              </p:ext>
            </p:extLst>
          </p:nvPr>
        </p:nvGraphicFramePr>
        <p:xfrm>
          <a:off x="292101" y="752065"/>
          <a:ext cx="8508999" cy="5547134"/>
        </p:xfrm>
        <a:graphic>
          <a:graphicData uri="http://schemas.openxmlformats.org/drawingml/2006/table">
            <a:tbl>
              <a:tblPr firstRow="1" firstCol="1" bandRow="1">
                <a:tableStyleId>{5C22544A-7EE6-4342-B048-85BDC9FD1C3A}</a:tableStyleId>
              </a:tblPr>
              <a:tblGrid>
                <a:gridCol w="3594099"/>
                <a:gridCol w="863600"/>
                <a:gridCol w="787400"/>
                <a:gridCol w="800100"/>
                <a:gridCol w="800100"/>
                <a:gridCol w="825500"/>
                <a:gridCol w="838200"/>
              </a:tblGrid>
              <a:tr h="249147">
                <a:tc>
                  <a:txBody>
                    <a:bodyPr/>
                    <a:lstStyle/>
                    <a:p>
                      <a:pPr marL="0" marR="0" algn="ctr">
                        <a:lnSpc>
                          <a:spcPct val="115000"/>
                        </a:lnSpc>
                        <a:spcBef>
                          <a:spcPts val="0"/>
                        </a:spcBef>
                        <a:spcAft>
                          <a:spcPts val="0"/>
                        </a:spcAft>
                      </a:pPr>
                      <a:r>
                        <a:rPr lang="en-US" sz="1100" b="1" smtClean="0">
                          <a:solidFill>
                            <a:schemeClr val="bg1"/>
                          </a:solidFill>
                          <a:effectLst/>
                          <a:latin typeface="Arial" pitchFamily="34" charset="0"/>
                          <a:ea typeface="+mn-ea"/>
                          <a:cs typeface="Arial" pitchFamily="34" charset="0"/>
                        </a:rPr>
                        <a:t>ĐVT:</a:t>
                      </a:r>
                      <a:r>
                        <a:rPr lang="en-US" sz="1100" b="1" baseline="0" smtClean="0">
                          <a:solidFill>
                            <a:schemeClr val="bg1"/>
                          </a:solidFill>
                          <a:effectLst/>
                          <a:latin typeface="Arial" pitchFamily="34" charset="0"/>
                          <a:ea typeface="+mn-ea"/>
                          <a:cs typeface="Arial" pitchFamily="34" charset="0"/>
                        </a:rPr>
                        <a:t> Tỷ đồng</a:t>
                      </a:r>
                      <a:endParaRPr lang="en-US" sz="1100" b="1">
                        <a:solidFill>
                          <a:schemeClr val="bg1"/>
                        </a:solidFill>
                        <a:effectLst/>
                        <a:latin typeface="Arial" pitchFamily="34" charset="0"/>
                        <a:ea typeface="Calibri"/>
                        <a:cs typeface="Arial" pitchFamily="34" charset="0"/>
                      </a:endParaRPr>
                    </a:p>
                  </a:txBody>
                  <a:tcPr marL="46001" marR="46001" marT="0" marB="0" anchor="ctr">
                    <a:lnL w="12700" cap="flat" cmpd="sng" algn="ctr">
                      <a:solidFill>
                        <a:srgbClr val="005993"/>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marR="0" algn="ctr">
                        <a:lnSpc>
                          <a:spcPct val="115000"/>
                        </a:lnSpc>
                        <a:spcBef>
                          <a:spcPts val="0"/>
                        </a:spcBef>
                        <a:spcAft>
                          <a:spcPts val="0"/>
                        </a:spcAft>
                      </a:pPr>
                      <a:r>
                        <a:rPr lang="en-US" sz="1100" b="1">
                          <a:solidFill>
                            <a:schemeClr val="bg1"/>
                          </a:solidFill>
                          <a:effectLst/>
                          <a:latin typeface="Arial" pitchFamily="34" charset="0"/>
                          <a:cs typeface="Arial" pitchFamily="34" charset="0"/>
                        </a:rPr>
                        <a:t>2012</a:t>
                      </a:r>
                      <a:endParaRPr lang="en-US" sz="1100" b="1">
                        <a:solidFill>
                          <a:schemeClr val="bg1"/>
                        </a:solidFill>
                        <a:effectLst/>
                        <a:latin typeface="Arial" pitchFamily="34" charset="0"/>
                        <a:ea typeface="Calibri"/>
                        <a:cs typeface="Arial" pitchFamily="34" charset="0"/>
                      </a:endParaRPr>
                    </a:p>
                  </a:txBody>
                  <a:tcPr marL="72000" marR="46001" marT="0" marB="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marR="0" algn="ctr">
                        <a:lnSpc>
                          <a:spcPct val="115000"/>
                        </a:lnSpc>
                        <a:spcBef>
                          <a:spcPts val="0"/>
                        </a:spcBef>
                        <a:spcAft>
                          <a:spcPts val="0"/>
                        </a:spcAft>
                      </a:pPr>
                      <a:r>
                        <a:rPr lang="en-US" sz="1100" b="1">
                          <a:solidFill>
                            <a:schemeClr val="bg1"/>
                          </a:solidFill>
                          <a:effectLst/>
                          <a:latin typeface="Arial" pitchFamily="34" charset="0"/>
                          <a:cs typeface="Arial" pitchFamily="34" charset="0"/>
                        </a:rPr>
                        <a:t>2013</a:t>
                      </a:r>
                      <a:endParaRPr lang="en-US" sz="1100" b="1">
                        <a:solidFill>
                          <a:schemeClr val="bg1"/>
                        </a:solidFill>
                        <a:effectLst/>
                        <a:latin typeface="Arial" pitchFamily="34" charset="0"/>
                        <a:ea typeface="Calibri"/>
                        <a:cs typeface="Arial" pitchFamily="34" charset="0"/>
                      </a:endParaRPr>
                    </a:p>
                  </a:txBody>
                  <a:tcPr marL="72000" marR="46001" marT="0" marB="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marR="0" algn="ctr">
                        <a:lnSpc>
                          <a:spcPct val="115000"/>
                        </a:lnSpc>
                        <a:spcBef>
                          <a:spcPts val="0"/>
                        </a:spcBef>
                        <a:spcAft>
                          <a:spcPts val="0"/>
                        </a:spcAft>
                      </a:pPr>
                      <a:r>
                        <a:rPr lang="en-US" sz="1100" b="1">
                          <a:solidFill>
                            <a:schemeClr val="bg1"/>
                          </a:solidFill>
                          <a:effectLst/>
                          <a:latin typeface="Arial" pitchFamily="34" charset="0"/>
                          <a:cs typeface="Arial" pitchFamily="34" charset="0"/>
                        </a:rPr>
                        <a:t>2014</a:t>
                      </a:r>
                      <a:endParaRPr lang="en-US" sz="1100" b="1">
                        <a:solidFill>
                          <a:schemeClr val="bg1"/>
                        </a:solidFill>
                        <a:effectLst/>
                        <a:latin typeface="Arial" pitchFamily="34" charset="0"/>
                        <a:ea typeface="Calibri"/>
                        <a:cs typeface="Arial" pitchFamily="34" charset="0"/>
                      </a:endParaRPr>
                    </a:p>
                  </a:txBody>
                  <a:tcPr marL="72000" marR="46001" marT="0" marB="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marR="0" algn="ctr">
                        <a:lnSpc>
                          <a:spcPct val="115000"/>
                        </a:lnSpc>
                        <a:spcBef>
                          <a:spcPts val="0"/>
                        </a:spcBef>
                        <a:spcAft>
                          <a:spcPts val="0"/>
                        </a:spcAft>
                      </a:pPr>
                      <a:r>
                        <a:rPr lang="en-US" sz="1100" b="1">
                          <a:solidFill>
                            <a:schemeClr val="bg1"/>
                          </a:solidFill>
                          <a:effectLst/>
                          <a:latin typeface="Arial" pitchFamily="34" charset="0"/>
                          <a:cs typeface="Arial" pitchFamily="34" charset="0"/>
                        </a:rPr>
                        <a:t>2015</a:t>
                      </a:r>
                      <a:endParaRPr lang="en-US" sz="1100" b="1">
                        <a:solidFill>
                          <a:schemeClr val="bg1"/>
                        </a:solidFill>
                        <a:effectLst/>
                        <a:latin typeface="Arial" pitchFamily="34" charset="0"/>
                        <a:ea typeface="Calibri"/>
                        <a:cs typeface="Arial" pitchFamily="34" charset="0"/>
                      </a:endParaRPr>
                    </a:p>
                  </a:txBody>
                  <a:tcPr marL="72000" marR="46001" marT="0" marB="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marR="0" algn="ctr">
                        <a:lnSpc>
                          <a:spcPct val="115000"/>
                        </a:lnSpc>
                        <a:spcBef>
                          <a:spcPts val="0"/>
                        </a:spcBef>
                        <a:spcAft>
                          <a:spcPts val="0"/>
                        </a:spcAft>
                      </a:pPr>
                      <a:r>
                        <a:rPr lang="en-US" sz="1100" b="1">
                          <a:solidFill>
                            <a:schemeClr val="bg1"/>
                          </a:solidFill>
                          <a:effectLst/>
                          <a:latin typeface="Arial" pitchFamily="34" charset="0"/>
                          <a:cs typeface="Arial" pitchFamily="34" charset="0"/>
                        </a:rPr>
                        <a:t>2016</a:t>
                      </a:r>
                      <a:endParaRPr lang="en-US" sz="1100" b="1">
                        <a:solidFill>
                          <a:schemeClr val="bg1"/>
                        </a:solidFill>
                        <a:effectLst/>
                        <a:latin typeface="Arial" pitchFamily="34" charset="0"/>
                        <a:ea typeface="Calibri"/>
                        <a:cs typeface="Arial" pitchFamily="34" charset="0"/>
                      </a:endParaRPr>
                    </a:p>
                  </a:txBody>
                  <a:tcPr marL="72000" marR="46001" marT="0" marB="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US" sz="1100" b="1" smtClean="0">
                          <a:solidFill>
                            <a:schemeClr val="bg1"/>
                          </a:solidFill>
                          <a:effectLst/>
                          <a:latin typeface="Arial" pitchFamily="34" charset="0"/>
                          <a:cs typeface="Arial" pitchFamily="34" charset="0"/>
                        </a:rPr>
                        <a:t>2017</a:t>
                      </a:r>
                      <a:r>
                        <a:rPr lang="en-US" sz="1100" b="1" baseline="0" smtClean="0">
                          <a:solidFill>
                            <a:schemeClr val="bg1"/>
                          </a:solidFill>
                          <a:effectLst/>
                          <a:latin typeface="Arial" pitchFamily="34" charset="0"/>
                          <a:cs typeface="Arial" pitchFamily="34" charset="0"/>
                        </a:rPr>
                        <a:t> (*)</a:t>
                      </a:r>
                      <a:endParaRPr lang="en-US" sz="1100" b="1" smtClean="0">
                        <a:solidFill>
                          <a:schemeClr val="bg1"/>
                        </a:solidFill>
                        <a:effectLst/>
                        <a:latin typeface="Arial" pitchFamily="34" charset="0"/>
                        <a:cs typeface="Arial" pitchFamily="34" charset="0"/>
                      </a:endParaRPr>
                    </a:p>
                  </a:txBody>
                  <a:tcPr marL="72000" marR="46001" marT="0" marB="0" anchor="ctr">
                    <a:lnL w="12700" cap="flat" cmpd="sng" algn="ctr">
                      <a:solidFill>
                        <a:schemeClr val="bg1"/>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Tiền </a:t>
                      </a:r>
                      <a:r>
                        <a:rPr lang="en-US" sz="1100" b="0" smtClean="0">
                          <a:solidFill>
                            <a:srgbClr val="005993"/>
                          </a:solidFill>
                          <a:effectLst/>
                          <a:latin typeface="Arial" pitchFamily="34" charset="0"/>
                          <a:cs typeface="Arial" pitchFamily="34" charset="0"/>
                        </a:rPr>
                        <a:t>mặt, </a:t>
                      </a:r>
                      <a:r>
                        <a:rPr lang="en-US" sz="1100" b="0">
                          <a:solidFill>
                            <a:srgbClr val="005993"/>
                          </a:solidFill>
                          <a:effectLst/>
                          <a:latin typeface="Arial" pitchFamily="34" charset="0"/>
                          <a:cs typeface="Arial" pitchFamily="34" charset="0"/>
                        </a:rPr>
                        <a:t>vàng </a:t>
                      </a:r>
                      <a:r>
                        <a:rPr lang="en-US" sz="1100" b="0" smtClean="0">
                          <a:solidFill>
                            <a:srgbClr val="005993"/>
                          </a:solidFill>
                          <a:effectLst/>
                          <a:latin typeface="Arial" pitchFamily="34" charset="0"/>
                          <a:cs typeface="Arial" pitchFamily="34" charset="0"/>
                        </a:rPr>
                        <a:t>bạc, </a:t>
                      </a:r>
                      <a:r>
                        <a:rPr lang="en-US" sz="1100" b="0">
                          <a:solidFill>
                            <a:srgbClr val="005993"/>
                          </a:solidFill>
                          <a:effectLst/>
                          <a:latin typeface="Arial" pitchFamily="34" charset="0"/>
                          <a:cs typeface="Arial" pitchFamily="34" charset="0"/>
                        </a:rPr>
                        <a:t>đá quý</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2.511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2.833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4.631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5.091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5.187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5.980</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Tiền gửi tại NHNN</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12.234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10.160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9.876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11.893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13.503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20.757</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03657">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Tiền </a:t>
                      </a:r>
                      <a:r>
                        <a:rPr lang="en-US" sz="1100" b="0" smtClean="0">
                          <a:solidFill>
                            <a:srgbClr val="005993"/>
                          </a:solidFill>
                          <a:effectLst/>
                          <a:latin typeface="Arial" pitchFamily="34" charset="0"/>
                          <a:cs typeface="Arial" pitchFamily="34" charset="0"/>
                        </a:rPr>
                        <a:t>gửi </a:t>
                      </a:r>
                      <a:r>
                        <a:rPr lang="en-US" sz="1100" b="0">
                          <a:solidFill>
                            <a:srgbClr val="005993"/>
                          </a:solidFill>
                          <a:effectLst/>
                          <a:latin typeface="Arial" pitchFamily="34" charset="0"/>
                          <a:cs typeface="Arial" pitchFamily="34" charset="0"/>
                        </a:rPr>
                        <a:t>tại </a:t>
                      </a:r>
                      <a:r>
                        <a:rPr lang="en-US" sz="1100" b="0" smtClean="0">
                          <a:solidFill>
                            <a:srgbClr val="005993"/>
                          </a:solidFill>
                          <a:effectLst/>
                          <a:latin typeface="Arial" pitchFamily="34" charset="0"/>
                          <a:cs typeface="Arial" pitchFamily="34" charset="0"/>
                        </a:rPr>
                        <a:t>và </a:t>
                      </a:r>
                      <a:r>
                        <a:rPr lang="en-US" sz="1100" b="0">
                          <a:solidFill>
                            <a:srgbClr val="005993"/>
                          </a:solidFill>
                          <a:effectLst/>
                          <a:latin typeface="Arial" pitchFamily="34" charset="0"/>
                          <a:cs typeface="Arial" pitchFamily="34" charset="0"/>
                        </a:rPr>
                        <a:t>cho vay các TCTD khác</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57.708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73.079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75.434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66.019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94.469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107.505</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Chứng khoán kinh doanh</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275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655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3.648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3.346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1.895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3.529</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09349">
                <a:tc>
                  <a:txBody>
                    <a:bodyPr/>
                    <a:lstStyle/>
                    <a:p>
                      <a:pPr marL="0" marR="0">
                        <a:lnSpc>
                          <a:spcPct val="115000"/>
                        </a:lnSpc>
                        <a:spcBef>
                          <a:spcPts val="0"/>
                        </a:spcBef>
                        <a:spcAft>
                          <a:spcPts val="0"/>
                        </a:spcAft>
                      </a:pPr>
                      <a:r>
                        <a:rPr lang="en-US" sz="1100" b="0" smtClean="0">
                          <a:solidFill>
                            <a:srgbClr val="005993"/>
                          </a:solidFill>
                          <a:effectLst/>
                          <a:latin typeface="Arial" pitchFamily="34" charset="0"/>
                          <a:cs typeface="Arial" pitchFamily="34" charset="0"/>
                        </a:rPr>
                        <a:t>Công</a:t>
                      </a:r>
                      <a:r>
                        <a:rPr lang="en-US" sz="1100" b="0" baseline="0" smtClean="0">
                          <a:solidFill>
                            <a:srgbClr val="005993"/>
                          </a:solidFill>
                          <a:effectLst/>
                          <a:latin typeface="Arial" pitchFamily="34" charset="0"/>
                          <a:cs typeface="Arial" pitchFamily="34" charset="0"/>
                        </a:rPr>
                        <a:t> cụ </a:t>
                      </a:r>
                      <a:r>
                        <a:rPr lang="en-US" sz="1100" b="0" smtClean="0">
                          <a:solidFill>
                            <a:srgbClr val="005993"/>
                          </a:solidFill>
                          <a:effectLst/>
                          <a:latin typeface="Arial" pitchFamily="34" charset="0"/>
                          <a:cs typeface="Arial" pitchFamily="34" charset="0"/>
                        </a:rPr>
                        <a:t>TC</a:t>
                      </a:r>
                      <a:r>
                        <a:rPr lang="en-US" sz="1100" b="0" baseline="0" smtClean="0">
                          <a:solidFill>
                            <a:srgbClr val="005993"/>
                          </a:solidFill>
                          <a:effectLst/>
                          <a:latin typeface="Arial" pitchFamily="34" charset="0"/>
                          <a:cs typeface="Arial" pitchFamily="34" charset="0"/>
                        </a:rPr>
                        <a:t> </a:t>
                      </a:r>
                      <a:r>
                        <a:rPr lang="en-US" sz="1100" b="0" smtClean="0">
                          <a:solidFill>
                            <a:srgbClr val="005993"/>
                          </a:solidFill>
                          <a:effectLst/>
                          <a:latin typeface="Arial" pitchFamily="34" charset="0"/>
                          <a:cs typeface="Arial" pitchFamily="34" charset="0"/>
                        </a:rPr>
                        <a:t>phái </a:t>
                      </a:r>
                      <a:r>
                        <a:rPr lang="en-US" sz="1100" b="0">
                          <a:solidFill>
                            <a:srgbClr val="005993"/>
                          </a:solidFill>
                          <a:effectLst/>
                          <a:latin typeface="Arial" pitchFamily="34" charset="0"/>
                          <a:cs typeface="Arial" pitchFamily="34" charset="0"/>
                        </a:rPr>
                        <a:t>sinh và các tài sản tài chính khác</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74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164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0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0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683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529</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Cho vay khách hàng</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333.356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376.289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439.869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538.080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661.988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790.688</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DPRR cho vay khách hàng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(3.673)</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(3.300)</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(4.367)</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(4.550)</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(6.862)</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(8.303)</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Chứng khoán đầu tư</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73.417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83.002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93.404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120.024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134.227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128.390</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Góp vốn. đầu tư dài hạn</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2.816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3.113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3.787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3.892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3.203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3.114</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Tài sản cố định</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5.277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7.080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8.895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8.666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10.615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11.437</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Tài sản có khác</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19.535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23.292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26.064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27.022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29.792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31.398</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1">
                          <a:solidFill>
                            <a:srgbClr val="005993"/>
                          </a:solidFill>
                          <a:effectLst/>
                          <a:latin typeface="Arial" pitchFamily="34" charset="0"/>
                          <a:cs typeface="Arial" pitchFamily="34" charset="0"/>
                        </a:rPr>
                        <a:t>Tổng tài sản có</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503.530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576.368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661.242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779.483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948.699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defTabSz="457200" rtl="0" eaLnBrk="1" latinLnBrk="0" hangingPunct="1">
                        <a:lnSpc>
                          <a:spcPct val="115000"/>
                        </a:lnSpc>
                        <a:spcBef>
                          <a:spcPts val="0"/>
                        </a:spcBef>
                        <a:spcAft>
                          <a:spcPts val="0"/>
                        </a:spcAft>
                      </a:pPr>
                      <a:r>
                        <a:rPr lang="en-US" sz="1100" b="1" kern="1200" smtClean="0">
                          <a:solidFill>
                            <a:srgbClr val="005993"/>
                          </a:solidFill>
                          <a:effectLst/>
                          <a:latin typeface="Arial" pitchFamily="34" charset="0"/>
                          <a:ea typeface="+mn-ea"/>
                          <a:cs typeface="Arial" pitchFamily="34" charset="0"/>
                        </a:rPr>
                        <a:t>1.095.022</a:t>
                      </a:r>
                      <a:endParaRPr lang="en-US" sz="1100" b="1"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r>
              <a:tr h="230612">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Các khoản nợ Chính phủ và NHNN</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2.785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147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4.731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13.227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4.808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15.207</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Tiền gửi và vay các TCTD khác</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96.815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80.465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103.770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99.169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85.152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115.656</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Tiền gửi của khách hàng</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289.105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364.497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424.181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492.960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655.060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752.370</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93504">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Các </a:t>
                      </a:r>
                      <a:r>
                        <a:rPr lang="en-US" sz="1100" b="0" smtClean="0">
                          <a:solidFill>
                            <a:srgbClr val="005993"/>
                          </a:solidFill>
                          <a:effectLst/>
                          <a:latin typeface="Arial" pitchFamily="34" charset="0"/>
                          <a:cs typeface="Arial" pitchFamily="34" charset="0"/>
                        </a:rPr>
                        <a:t>công</a:t>
                      </a:r>
                      <a:r>
                        <a:rPr lang="en-US" sz="1100" b="0" baseline="0" smtClean="0">
                          <a:solidFill>
                            <a:srgbClr val="005993"/>
                          </a:solidFill>
                          <a:effectLst/>
                          <a:latin typeface="Arial" pitchFamily="34" charset="0"/>
                          <a:cs typeface="Arial" pitchFamily="34" charset="0"/>
                        </a:rPr>
                        <a:t> cụ </a:t>
                      </a:r>
                      <a:r>
                        <a:rPr lang="en-US" sz="1100" b="0" smtClean="0">
                          <a:solidFill>
                            <a:srgbClr val="005993"/>
                          </a:solidFill>
                          <a:effectLst/>
                          <a:latin typeface="Arial" pitchFamily="34" charset="0"/>
                          <a:cs typeface="Arial" pitchFamily="34" charset="0"/>
                        </a:rPr>
                        <a:t>TC </a:t>
                      </a:r>
                      <a:r>
                        <a:rPr lang="en-US" sz="1100" b="0">
                          <a:solidFill>
                            <a:srgbClr val="005993"/>
                          </a:solidFill>
                          <a:effectLst/>
                          <a:latin typeface="Arial" pitchFamily="34" charset="0"/>
                          <a:cs typeface="Arial" pitchFamily="34" charset="0"/>
                        </a:rPr>
                        <a:t>phái sinh và các khoản nợ </a:t>
                      </a:r>
                      <a:r>
                        <a:rPr lang="en-US" sz="1100" b="0" smtClean="0">
                          <a:solidFill>
                            <a:srgbClr val="005993"/>
                          </a:solidFill>
                          <a:effectLst/>
                          <a:latin typeface="Arial" pitchFamily="34" charset="0"/>
                          <a:cs typeface="Arial" pitchFamily="34" charset="0"/>
                        </a:rPr>
                        <a:t>TC </a:t>
                      </a:r>
                      <a:r>
                        <a:rPr lang="en-US" sz="1100" b="0">
                          <a:solidFill>
                            <a:srgbClr val="005993"/>
                          </a:solidFill>
                          <a:effectLst/>
                          <a:latin typeface="Arial" pitchFamily="34" charset="0"/>
                          <a:cs typeface="Arial" pitchFamily="34" charset="0"/>
                        </a:rPr>
                        <a:t>khác</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0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0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416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118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0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0</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10331">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Vốn tài </a:t>
                      </a:r>
                      <a:r>
                        <a:rPr lang="en-US" sz="1100" b="0" smtClean="0">
                          <a:solidFill>
                            <a:srgbClr val="005993"/>
                          </a:solidFill>
                          <a:effectLst/>
                          <a:latin typeface="Arial" pitchFamily="34" charset="0"/>
                          <a:cs typeface="Arial" pitchFamily="34" charset="0"/>
                        </a:rPr>
                        <a:t>trợ, </a:t>
                      </a:r>
                      <a:r>
                        <a:rPr lang="en-US" sz="1100" b="0">
                          <a:solidFill>
                            <a:srgbClr val="005993"/>
                          </a:solidFill>
                          <a:effectLst/>
                          <a:latin typeface="Arial" pitchFamily="34" charset="0"/>
                          <a:cs typeface="Arial" pitchFamily="34" charset="0"/>
                        </a:rPr>
                        <a:t>ủy thác đầu </a:t>
                      </a:r>
                      <a:r>
                        <a:rPr lang="en-US" sz="1100" b="0" smtClean="0">
                          <a:solidFill>
                            <a:srgbClr val="005993"/>
                          </a:solidFill>
                          <a:effectLst/>
                          <a:latin typeface="Arial" pitchFamily="34" charset="0"/>
                          <a:cs typeface="Arial" pitchFamily="34" charset="0"/>
                        </a:rPr>
                        <a:t>tư, </a:t>
                      </a:r>
                      <a:r>
                        <a:rPr lang="en-US" sz="1100" b="0">
                          <a:solidFill>
                            <a:srgbClr val="005993"/>
                          </a:solidFill>
                          <a:effectLst/>
                          <a:latin typeface="Arial" pitchFamily="34" charset="0"/>
                          <a:cs typeface="Arial" pitchFamily="34" charset="0"/>
                        </a:rPr>
                        <a:t>cho vay TCTD chịu rủi ro</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33.227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32.425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32.022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54.237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6.075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6.427</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Phát hành giấy tờ có giá</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28.669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16.565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5.294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20.860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23.849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22.502</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Các khoản nợ khác</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19.088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27.982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35.569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42.802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113.354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119.175</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1">
                          <a:solidFill>
                            <a:srgbClr val="005993"/>
                          </a:solidFill>
                          <a:effectLst/>
                          <a:latin typeface="Arial" pitchFamily="34" charset="0"/>
                          <a:cs typeface="Arial" pitchFamily="34" charset="0"/>
                        </a:rPr>
                        <a:t>Tổng nợ phải trả</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469.690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522.081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605.983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723.373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885.727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defTabSz="457200" rtl="0" eaLnBrk="1" latinLnBrk="0" hangingPunct="1">
                        <a:lnSpc>
                          <a:spcPct val="115000"/>
                        </a:lnSpc>
                        <a:spcBef>
                          <a:spcPts val="0"/>
                        </a:spcBef>
                        <a:spcAft>
                          <a:spcPts val="0"/>
                        </a:spcAft>
                      </a:pPr>
                      <a:r>
                        <a:rPr lang="en-US" sz="1100" b="1" kern="1200" smtClean="0">
                          <a:solidFill>
                            <a:srgbClr val="005993"/>
                          </a:solidFill>
                          <a:effectLst/>
                          <a:latin typeface="Arial" pitchFamily="34" charset="0"/>
                          <a:ea typeface="+mn-ea"/>
                          <a:cs typeface="Arial" pitchFamily="34" charset="0"/>
                        </a:rPr>
                        <a:t>1.031.337</a:t>
                      </a:r>
                      <a:endParaRPr lang="en-US" sz="1100" b="1"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Vốn của TCTD</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26.220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46.206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46.209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46.209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46.208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46.209</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0" i="1" smtClean="0">
                          <a:solidFill>
                            <a:srgbClr val="005993"/>
                          </a:solidFill>
                          <a:effectLst/>
                          <a:latin typeface="Arial" pitchFamily="34" charset="0"/>
                          <a:cs typeface="Arial" pitchFamily="34" charset="0"/>
                        </a:rPr>
                        <a:t>        Trong </a:t>
                      </a:r>
                      <a:r>
                        <a:rPr lang="en-US" sz="1100" b="0" i="1">
                          <a:solidFill>
                            <a:srgbClr val="005993"/>
                          </a:solidFill>
                          <a:effectLst/>
                          <a:latin typeface="Arial" pitchFamily="34" charset="0"/>
                          <a:cs typeface="Arial" pitchFamily="34" charset="0"/>
                        </a:rPr>
                        <a:t>đó: Vốn điều lệ </a:t>
                      </a:r>
                      <a:endParaRPr lang="en-US" sz="1100" b="0" i="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i="1">
                          <a:solidFill>
                            <a:srgbClr val="005993"/>
                          </a:solidFill>
                          <a:effectLst/>
                          <a:latin typeface="Arial" pitchFamily="34" charset="0"/>
                          <a:cs typeface="Arial" pitchFamily="34" charset="0"/>
                        </a:rPr>
                        <a:t>26.218 </a:t>
                      </a:r>
                      <a:endParaRPr lang="en-US" sz="1100" b="0" i="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i="1">
                          <a:solidFill>
                            <a:srgbClr val="005993"/>
                          </a:solidFill>
                          <a:effectLst/>
                          <a:latin typeface="Arial" pitchFamily="34" charset="0"/>
                          <a:cs typeface="Arial" pitchFamily="34" charset="0"/>
                        </a:rPr>
                        <a:t>37.234 </a:t>
                      </a:r>
                      <a:endParaRPr lang="en-US" sz="1100" b="0" i="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i="1">
                          <a:solidFill>
                            <a:srgbClr val="005993"/>
                          </a:solidFill>
                          <a:effectLst/>
                          <a:latin typeface="Arial" pitchFamily="34" charset="0"/>
                          <a:cs typeface="Arial" pitchFamily="34" charset="0"/>
                        </a:rPr>
                        <a:t>37.234 </a:t>
                      </a:r>
                      <a:endParaRPr lang="en-US" sz="1100" b="0" i="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i="1">
                          <a:solidFill>
                            <a:srgbClr val="005993"/>
                          </a:solidFill>
                          <a:effectLst/>
                          <a:latin typeface="Arial" pitchFamily="34" charset="0"/>
                          <a:cs typeface="Arial" pitchFamily="34" charset="0"/>
                        </a:rPr>
                        <a:t>37.234 </a:t>
                      </a:r>
                      <a:endParaRPr lang="en-US" sz="1100" b="0" i="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i="1">
                          <a:solidFill>
                            <a:srgbClr val="005993"/>
                          </a:solidFill>
                          <a:effectLst/>
                          <a:latin typeface="Arial" pitchFamily="34" charset="0"/>
                          <a:cs typeface="Arial" pitchFamily="34" charset="0"/>
                        </a:rPr>
                        <a:t>37.234 </a:t>
                      </a:r>
                      <a:endParaRPr lang="en-US" sz="1100" b="0" i="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37.234</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Quỹ của TCTD</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2.434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3.374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4.346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5.275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6.367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7.465</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96968">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Chênh lệch tỷ giá hối </a:t>
                      </a:r>
                      <a:r>
                        <a:rPr lang="en-US" sz="1100" b="0" smtClean="0">
                          <a:solidFill>
                            <a:srgbClr val="005993"/>
                          </a:solidFill>
                          <a:effectLst/>
                          <a:latin typeface="Arial" pitchFamily="34" charset="0"/>
                          <a:cs typeface="Arial" pitchFamily="34" charset="0"/>
                        </a:rPr>
                        <a:t>đoái</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302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318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338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442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480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551</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Lợi nhuận chưa phân phối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4.669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4.177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4.141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3.942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7.083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9.165</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1">
                          <a:solidFill>
                            <a:srgbClr val="005993"/>
                          </a:solidFill>
                          <a:effectLst/>
                          <a:latin typeface="Arial" pitchFamily="34" charset="0"/>
                          <a:cs typeface="Arial" pitchFamily="34" charset="0"/>
                        </a:rPr>
                        <a:t>Vốn chủ sở hữu</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33.625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54.075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55.259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56.110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60.399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defTabSz="457200" rtl="0" eaLnBrk="1" latinLnBrk="0" hangingPunct="1">
                        <a:lnSpc>
                          <a:spcPct val="115000"/>
                        </a:lnSpc>
                        <a:spcBef>
                          <a:spcPts val="0"/>
                        </a:spcBef>
                        <a:spcAft>
                          <a:spcPts val="0"/>
                        </a:spcAft>
                      </a:pPr>
                      <a:r>
                        <a:rPr lang="en-US" sz="1100" b="1" kern="1200" smtClean="0">
                          <a:solidFill>
                            <a:srgbClr val="005993"/>
                          </a:solidFill>
                          <a:effectLst/>
                          <a:latin typeface="Arial" pitchFamily="34" charset="0"/>
                          <a:ea typeface="+mn-ea"/>
                          <a:cs typeface="Arial" pitchFamily="34" charset="0"/>
                        </a:rPr>
                        <a:t>63.685</a:t>
                      </a:r>
                      <a:endParaRPr lang="en-US" sz="1100" b="1"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r>
              <a:tr h="184253">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Lợi ích của cổ đông thiểu số</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216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213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225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242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15000"/>
                        </a:lnSpc>
                        <a:spcBef>
                          <a:spcPts val="0"/>
                        </a:spcBef>
                        <a:spcAft>
                          <a:spcPts val="0"/>
                        </a:spcAft>
                      </a:pPr>
                      <a:r>
                        <a:rPr lang="en-US" sz="1100" b="0">
                          <a:solidFill>
                            <a:srgbClr val="005993"/>
                          </a:solidFill>
                          <a:effectLst/>
                          <a:latin typeface="Arial" pitchFamily="34" charset="0"/>
                          <a:cs typeface="Arial" pitchFamily="34" charset="0"/>
                        </a:rPr>
                        <a:t>260 </a:t>
                      </a:r>
                      <a:endParaRPr lang="en-US" sz="1100" b="0">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15000"/>
                        </a:lnSpc>
                        <a:spcBef>
                          <a:spcPts val="0"/>
                        </a:spcBef>
                        <a:spcAft>
                          <a:spcPts val="0"/>
                        </a:spcAft>
                      </a:pPr>
                      <a:r>
                        <a:rPr lang="en-US" sz="1100" b="0" kern="1200" smtClean="0">
                          <a:solidFill>
                            <a:srgbClr val="005993"/>
                          </a:solidFill>
                          <a:effectLst/>
                          <a:latin typeface="Arial" pitchFamily="34" charset="0"/>
                          <a:ea typeface="+mn-ea"/>
                          <a:cs typeface="Arial" pitchFamily="34" charset="0"/>
                        </a:rPr>
                        <a:t>296</a:t>
                      </a:r>
                      <a:endParaRPr lang="en-US" sz="1100" b="0"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184253">
                <a:tc>
                  <a:txBody>
                    <a:bodyPr/>
                    <a:lstStyle/>
                    <a:p>
                      <a:pPr marL="0" marR="0">
                        <a:lnSpc>
                          <a:spcPct val="115000"/>
                        </a:lnSpc>
                        <a:spcBef>
                          <a:spcPts val="0"/>
                        </a:spcBef>
                        <a:spcAft>
                          <a:spcPts val="0"/>
                        </a:spcAft>
                      </a:pPr>
                      <a:r>
                        <a:rPr lang="en-US" sz="1100" b="1">
                          <a:solidFill>
                            <a:srgbClr val="005993"/>
                          </a:solidFill>
                          <a:effectLst/>
                          <a:latin typeface="Arial" pitchFamily="34" charset="0"/>
                          <a:cs typeface="Arial" pitchFamily="34" charset="0"/>
                        </a:rPr>
                        <a:t>Tổng nguồn vốn</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503.530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576.368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661.242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779.483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15000"/>
                        </a:lnSpc>
                        <a:spcBef>
                          <a:spcPts val="0"/>
                        </a:spcBef>
                        <a:spcAft>
                          <a:spcPts val="0"/>
                        </a:spcAft>
                      </a:pPr>
                      <a:r>
                        <a:rPr lang="en-US" sz="1100" b="1">
                          <a:solidFill>
                            <a:srgbClr val="005993"/>
                          </a:solidFill>
                          <a:effectLst/>
                          <a:latin typeface="Arial" pitchFamily="34" charset="0"/>
                          <a:cs typeface="Arial" pitchFamily="34" charset="0"/>
                        </a:rPr>
                        <a:t>948.699 </a:t>
                      </a:r>
                      <a:endParaRPr lang="en-US" sz="1100" b="1">
                        <a:solidFill>
                          <a:srgbClr val="005993"/>
                        </a:solidFill>
                        <a:effectLst/>
                        <a:latin typeface="Arial" pitchFamily="34" charset="0"/>
                        <a:ea typeface="Calibri"/>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defTabSz="457200" rtl="0" eaLnBrk="1" latinLnBrk="0" hangingPunct="1">
                        <a:lnSpc>
                          <a:spcPct val="115000"/>
                        </a:lnSpc>
                        <a:spcBef>
                          <a:spcPts val="0"/>
                        </a:spcBef>
                        <a:spcAft>
                          <a:spcPts val="0"/>
                        </a:spcAft>
                      </a:pPr>
                      <a:r>
                        <a:rPr lang="en-US" sz="1100" b="1" kern="1200" smtClean="0">
                          <a:solidFill>
                            <a:srgbClr val="005993"/>
                          </a:solidFill>
                          <a:effectLst/>
                          <a:latin typeface="Arial" pitchFamily="34" charset="0"/>
                          <a:ea typeface="+mn-ea"/>
                          <a:cs typeface="Arial" pitchFamily="34" charset="0"/>
                        </a:rPr>
                        <a:t>1.095.022</a:t>
                      </a:r>
                      <a:endParaRPr lang="en-US" sz="1100" b="1" kern="1200">
                        <a:solidFill>
                          <a:srgbClr val="005993"/>
                        </a:solidFill>
                        <a:effectLst/>
                        <a:latin typeface="Arial" pitchFamily="34" charset="0"/>
                        <a:ea typeface="+mn-ea"/>
                        <a:cs typeface="Arial" pitchFamily="34" charset="0"/>
                      </a:endParaRPr>
                    </a:p>
                  </a:txBody>
                  <a:tcPr marL="72000" marR="46001"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r>
            </a:tbl>
          </a:graphicData>
        </a:graphic>
      </p:graphicFrame>
      <p:sp>
        <p:nvSpPr>
          <p:cNvPr id="7" name="TextBox 6"/>
          <p:cNvSpPr txBox="1"/>
          <p:nvPr/>
        </p:nvSpPr>
        <p:spPr>
          <a:xfrm>
            <a:off x="292100" y="6394475"/>
            <a:ext cx="3581399" cy="261610"/>
          </a:xfrm>
          <a:prstGeom prst="rect">
            <a:avLst/>
          </a:prstGeom>
          <a:noFill/>
        </p:spPr>
        <p:txBody>
          <a:bodyPr wrap="square" rtlCol="0">
            <a:spAutoFit/>
          </a:bodyPr>
          <a:lstStyle/>
          <a:p>
            <a:pPr marL="0" lvl="1"/>
            <a:r>
              <a:rPr lang="en-US" sz="1100" b="1" i="1">
                <a:solidFill>
                  <a:srgbClr val="005993"/>
                </a:solidFill>
                <a:latin typeface="Arial" pitchFamily="34" charset="0"/>
                <a:cs typeface="Arial" pitchFamily="34" charset="0"/>
              </a:rPr>
              <a:t>(*): Số liệu chưa kiểm toán</a:t>
            </a:r>
          </a:p>
        </p:txBody>
      </p:sp>
    </p:spTree>
    <p:extLst>
      <p:ext uri="{BB962C8B-B14F-4D97-AF65-F5344CB8AC3E}">
        <p14:creationId xmlns:p14="http://schemas.microsoft.com/office/powerpoint/2010/main" val="22031834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90500" y="249619"/>
            <a:ext cx="6537366" cy="477054"/>
          </a:xfrm>
          <a:prstGeom prst="rect">
            <a:avLst/>
          </a:prstGeom>
          <a:noFill/>
        </p:spPr>
        <p:txBody>
          <a:bodyPr wrap="square" rtlCol="0">
            <a:spAutoFit/>
          </a:bodyPr>
          <a:lstStyle/>
          <a:p>
            <a:r>
              <a:rPr lang="en-US" sz="2500" b="1" smtClean="0">
                <a:solidFill>
                  <a:srgbClr val="D71249"/>
                </a:solidFill>
                <a:latin typeface="Tahoma"/>
                <a:cs typeface="Tahoma"/>
              </a:rPr>
              <a:t>Báo cáo kết quả hoạt động kinh doanh</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2" name="Slide Number Placeholder 1"/>
          <p:cNvSpPr>
            <a:spLocks noGrp="1"/>
          </p:cNvSpPr>
          <p:nvPr>
            <p:ph type="sldNum" sz="quarter" idx="12"/>
          </p:nvPr>
        </p:nvSpPr>
        <p:spPr/>
        <p:txBody>
          <a:bodyPr/>
          <a:lstStyle/>
          <a:p>
            <a:fld id="{BE94E970-A0CC-E44D-82BC-3F4A6399B54F}" type="slidenum">
              <a:rPr lang="en-US" smtClean="0"/>
              <a:pPr/>
              <a:t>39</a:t>
            </a:fld>
            <a:endParaRPr lang="en-US"/>
          </a:p>
        </p:txBody>
      </p:sp>
      <p:sp>
        <p:nvSpPr>
          <p:cNvPr id="1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290320608"/>
              </p:ext>
            </p:extLst>
          </p:nvPr>
        </p:nvGraphicFramePr>
        <p:xfrm>
          <a:off x="292100" y="857256"/>
          <a:ext cx="8483600" cy="5518944"/>
        </p:xfrm>
        <a:graphic>
          <a:graphicData uri="http://schemas.openxmlformats.org/drawingml/2006/table">
            <a:tbl>
              <a:tblPr firstRow="1" firstCol="1" bandRow="1">
                <a:tableStyleId>{5C22544A-7EE6-4342-B048-85BDC9FD1C3A}</a:tableStyleId>
              </a:tblPr>
              <a:tblGrid>
                <a:gridCol w="3866117"/>
                <a:gridCol w="833333"/>
                <a:gridCol w="778688"/>
                <a:gridCol w="724043"/>
                <a:gridCol w="765027"/>
                <a:gridCol w="737704"/>
                <a:gridCol w="778688"/>
              </a:tblGrid>
              <a:tr h="273044">
                <a:tc>
                  <a:txBody>
                    <a:bodyPr/>
                    <a:lstStyle/>
                    <a:p>
                      <a:pPr marL="0" marR="0" algn="ctr">
                        <a:lnSpc>
                          <a:spcPct val="115000"/>
                        </a:lnSpc>
                        <a:spcBef>
                          <a:spcPts val="0"/>
                        </a:spcBef>
                        <a:spcAft>
                          <a:spcPts val="0"/>
                        </a:spcAft>
                      </a:pPr>
                      <a:r>
                        <a:rPr lang="en-US" sz="1100">
                          <a:solidFill>
                            <a:schemeClr val="bg1"/>
                          </a:solidFill>
                          <a:effectLst/>
                          <a:latin typeface="Arial" pitchFamily="34" charset="0"/>
                          <a:cs typeface="Arial" pitchFamily="34" charset="0"/>
                        </a:rPr>
                        <a:t>ĐVT: Tỷ đồng</a:t>
                      </a:r>
                      <a:endParaRPr lang="en-US" sz="1100">
                        <a:solidFill>
                          <a:schemeClr val="bg1"/>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marR="0" algn="ctr">
                        <a:lnSpc>
                          <a:spcPct val="115000"/>
                        </a:lnSpc>
                        <a:spcBef>
                          <a:spcPts val="0"/>
                        </a:spcBef>
                        <a:spcAft>
                          <a:spcPts val="0"/>
                        </a:spcAft>
                      </a:pPr>
                      <a:r>
                        <a:rPr lang="en-US" sz="1100">
                          <a:solidFill>
                            <a:schemeClr val="bg1"/>
                          </a:solidFill>
                          <a:effectLst/>
                          <a:latin typeface="Arial" pitchFamily="34" charset="0"/>
                          <a:cs typeface="Arial" pitchFamily="34" charset="0"/>
                        </a:rPr>
                        <a:t>2012</a:t>
                      </a:r>
                      <a:endParaRPr lang="en-US" sz="1100">
                        <a:solidFill>
                          <a:schemeClr val="bg1"/>
                        </a:solidFill>
                        <a:effectLst/>
                        <a:latin typeface="Arial" pitchFamily="34" charset="0"/>
                        <a:ea typeface="Calibri"/>
                        <a:cs typeface="Arial" pitchFamily="34" charset="0"/>
                      </a:endParaRPr>
                    </a:p>
                  </a:txBody>
                  <a:tcPr marL="51936" marR="51936" marT="0" marB="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marR="0" algn="ctr">
                        <a:lnSpc>
                          <a:spcPct val="115000"/>
                        </a:lnSpc>
                        <a:spcBef>
                          <a:spcPts val="0"/>
                        </a:spcBef>
                        <a:spcAft>
                          <a:spcPts val="0"/>
                        </a:spcAft>
                      </a:pPr>
                      <a:r>
                        <a:rPr lang="en-US" sz="1100">
                          <a:solidFill>
                            <a:schemeClr val="bg1"/>
                          </a:solidFill>
                          <a:effectLst/>
                          <a:latin typeface="Arial" pitchFamily="34" charset="0"/>
                          <a:cs typeface="Arial" pitchFamily="34" charset="0"/>
                        </a:rPr>
                        <a:t>2013</a:t>
                      </a:r>
                      <a:endParaRPr lang="en-US" sz="1100">
                        <a:solidFill>
                          <a:schemeClr val="bg1"/>
                        </a:solidFill>
                        <a:effectLst/>
                        <a:latin typeface="Arial" pitchFamily="34" charset="0"/>
                        <a:ea typeface="Calibri"/>
                        <a:cs typeface="Arial" pitchFamily="34" charset="0"/>
                      </a:endParaRPr>
                    </a:p>
                  </a:txBody>
                  <a:tcPr marL="51936" marR="51936" marT="0" marB="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marR="0" algn="ctr">
                        <a:lnSpc>
                          <a:spcPct val="115000"/>
                        </a:lnSpc>
                        <a:spcBef>
                          <a:spcPts val="0"/>
                        </a:spcBef>
                        <a:spcAft>
                          <a:spcPts val="0"/>
                        </a:spcAft>
                      </a:pPr>
                      <a:r>
                        <a:rPr lang="en-US" sz="1100">
                          <a:solidFill>
                            <a:schemeClr val="bg1"/>
                          </a:solidFill>
                          <a:effectLst/>
                          <a:latin typeface="Arial" pitchFamily="34" charset="0"/>
                          <a:cs typeface="Arial" pitchFamily="34" charset="0"/>
                        </a:rPr>
                        <a:t>2014</a:t>
                      </a:r>
                      <a:endParaRPr lang="en-US" sz="1100">
                        <a:solidFill>
                          <a:schemeClr val="bg1"/>
                        </a:solidFill>
                        <a:effectLst/>
                        <a:latin typeface="Arial" pitchFamily="34" charset="0"/>
                        <a:ea typeface="Calibri"/>
                        <a:cs typeface="Arial" pitchFamily="34" charset="0"/>
                      </a:endParaRPr>
                    </a:p>
                  </a:txBody>
                  <a:tcPr marL="51936" marR="51936" marT="0" marB="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marR="0" algn="ctr">
                        <a:lnSpc>
                          <a:spcPct val="115000"/>
                        </a:lnSpc>
                        <a:spcBef>
                          <a:spcPts val="0"/>
                        </a:spcBef>
                        <a:spcAft>
                          <a:spcPts val="0"/>
                        </a:spcAft>
                      </a:pPr>
                      <a:r>
                        <a:rPr lang="en-US" sz="1100">
                          <a:solidFill>
                            <a:schemeClr val="bg1"/>
                          </a:solidFill>
                          <a:effectLst/>
                          <a:latin typeface="Arial" pitchFamily="34" charset="0"/>
                          <a:cs typeface="Arial" pitchFamily="34" charset="0"/>
                        </a:rPr>
                        <a:t>2015</a:t>
                      </a:r>
                      <a:endParaRPr lang="en-US" sz="1100">
                        <a:solidFill>
                          <a:schemeClr val="bg1"/>
                        </a:solidFill>
                        <a:effectLst/>
                        <a:latin typeface="Arial" pitchFamily="34" charset="0"/>
                        <a:ea typeface="Calibri"/>
                        <a:cs typeface="Arial" pitchFamily="34" charset="0"/>
                      </a:endParaRPr>
                    </a:p>
                  </a:txBody>
                  <a:tcPr marL="51936" marR="51936" marT="0" marB="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marR="0" algn="ctr">
                        <a:lnSpc>
                          <a:spcPct val="115000"/>
                        </a:lnSpc>
                        <a:spcBef>
                          <a:spcPts val="0"/>
                        </a:spcBef>
                        <a:spcAft>
                          <a:spcPts val="0"/>
                        </a:spcAft>
                      </a:pPr>
                      <a:r>
                        <a:rPr lang="en-US" sz="1100">
                          <a:solidFill>
                            <a:schemeClr val="bg1"/>
                          </a:solidFill>
                          <a:effectLst/>
                          <a:latin typeface="Arial" pitchFamily="34" charset="0"/>
                          <a:cs typeface="Arial" pitchFamily="34" charset="0"/>
                        </a:rPr>
                        <a:t>2016</a:t>
                      </a:r>
                      <a:endParaRPr lang="en-US" sz="1100">
                        <a:solidFill>
                          <a:schemeClr val="bg1"/>
                        </a:solidFill>
                        <a:effectLst/>
                        <a:latin typeface="Arial" pitchFamily="34" charset="0"/>
                        <a:ea typeface="Calibri"/>
                        <a:cs typeface="Arial" pitchFamily="34" charset="0"/>
                      </a:endParaRPr>
                    </a:p>
                  </a:txBody>
                  <a:tcPr marL="51936" marR="51936" marT="0" marB="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c>
                  <a:txBody>
                    <a:bodyPr/>
                    <a:lstStyle/>
                    <a:p>
                      <a:pPr marL="0" marR="0" algn="ctr">
                        <a:lnSpc>
                          <a:spcPct val="115000"/>
                        </a:lnSpc>
                        <a:spcBef>
                          <a:spcPts val="0"/>
                        </a:spcBef>
                        <a:spcAft>
                          <a:spcPts val="0"/>
                        </a:spcAft>
                      </a:pPr>
                      <a:r>
                        <a:rPr lang="en-US" sz="1100" smtClean="0">
                          <a:solidFill>
                            <a:schemeClr val="bg1"/>
                          </a:solidFill>
                          <a:effectLst/>
                          <a:latin typeface="Arial" pitchFamily="34" charset="0"/>
                          <a:cs typeface="Arial" pitchFamily="34" charset="0"/>
                        </a:rPr>
                        <a:t>2017 (*)</a:t>
                      </a:r>
                      <a:endParaRPr lang="en-US" sz="1100" i="1">
                        <a:solidFill>
                          <a:schemeClr val="bg1"/>
                        </a:solidFill>
                        <a:effectLst/>
                        <a:latin typeface="Arial" pitchFamily="34" charset="0"/>
                        <a:ea typeface="Calibri"/>
                        <a:cs typeface="Arial" pitchFamily="34" charset="0"/>
                      </a:endParaRPr>
                    </a:p>
                  </a:txBody>
                  <a:tcPr marL="51936" marR="51936" marT="0" marB="0" anchor="ctr">
                    <a:lnL w="12700" cap="flat" cmpd="sng" algn="ctr">
                      <a:solidFill>
                        <a:schemeClr val="bg1"/>
                      </a:solidFill>
                      <a:prstDash val="sysDash"/>
                      <a:round/>
                      <a:headEnd type="none" w="med" len="med"/>
                      <a:tailEnd type="none" w="med" len="med"/>
                    </a:lnL>
                    <a:lnR w="12700" cap="flat" cmpd="sng" algn="ctr">
                      <a:solidFill>
                        <a:schemeClr val="bg1"/>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rgbClr val="005993"/>
                    </a:solidFill>
                  </a:tcPr>
                </a:tc>
              </a:tr>
              <a:tr h="270761">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Thu nhập lãi </a:t>
                      </a:r>
                      <a:r>
                        <a:rPr lang="en-US" sz="1100" b="0" smtClean="0">
                          <a:solidFill>
                            <a:srgbClr val="005993"/>
                          </a:solidFill>
                          <a:effectLst/>
                          <a:latin typeface="Arial" pitchFamily="34" charset="0"/>
                          <a:cs typeface="Arial" pitchFamily="34" charset="0"/>
                        </a:rPr>
                        <a:t>và </a:t>
                      </a:r>
                      <a:r>
                        <a:rPr lang="en-US" sz="1100" b="0">
                          <a:solidFill>
                            <a:srgbClr val="005993"/>
                          </a:solidFill>
                          <a:effectLst/>
                          <a:latin typeface="Arial" pitchFamily="34" charset="0"/>
                          <a:cs typeface="Arial" pitchFamily="34" charset="0"/>
                        </a:rPr>
                        <a:t>các khoản thu nhập tương tự</a:t>
                      </a:r>
                      <a:endParaRPr lang="en-US" sz="1100" b="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50.661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44.281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41.357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42.472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52.991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fontAlgn="ctr" latinLnBrk="0" hangingPunct="1">
                        <a:lnSpc>
                          <a:spcPct val="100000"/>
                        </a:lnSpc>
                        <a:spcBef>
                          <a:spcPts val="0"/>
                        </a:spcBef>
                        <a:spcAft>
                          <a:spcPts val="0"/>
                        </a:spcAft>
                      </a:pPr>
                      <a:r>
                        <a:rPr lang="en-US" sz="1100" kern="1200" smtClean="0">
                          <a:solidFill>
                            <a:srgbClr val="005993"/>
                          </a:solidFill>
                          <a:effectLst/>
                          <a:latin typeface="Arial" pitchFamily="34" charset="0"/>
                          <a:ea typeface="+mn-ea"/>
                          <a:cs typeface="Arial" pitchFamily="34" charset="0"/>
                        </a:rPr>
                        <a:t>65.277 </a:t>
                      </a:r>
                      <a:endParaRPr lang="en-US" sz="1100" kern="1200">
                        <a:solidFill>
                          <a:srgbClr val="005993"/>
                        </a:solidFill>
                        <a:effectLst/>
                        <a:latin typeface="Arial" pitchFamily="34" charset="0"/>
                        <a:ea typeface="+mn-ea"/>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45664">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Chi phí lãi và các chi phí tương tự</a:t>
                      </a:r>
                      <a:endParaRPr lang="en-US" sz="1100" b="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(32.241)</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(26.004)</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(23.495)</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(23.633)</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(30.586)</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fontAlgn="ctr" latinLnBrk="0" hangingPunct="1">
                        <a:lnSpc>
                          <a:spcPct val="100000"/>
                        </a:lnSpc>
                        <a:spcBef>
                          <a:spcPts val="0"/>
                        </a:spcBef>
                        <a:spcAft>
                          <a:spcPts val="0"/>
                        </a:spcAft>
                      </a:pPr>
                      <a:r>
                        <a:rPr lang="en-US" sz="1100" kern="1200">
                          <a:solidFill>
                            <a:srgbClr val="005993"/>
                          </a:solidFill>
                          <a:effectLst/>
                          <a:latin typeface="Arial" pitchFamily="34" charset="0"/>
                          <a:ea typeface="+mn-ea"/>
                          <a:cs typeface="Arial" pitchFamily="34" charset="0"/>
                        </a:rPr>
                        <a:t>(</a:t>
                      </a:r>
                      <a:r>
                        <a:rPr lang="en-US" sz="1100" kern="1200" smtClean="0">
                          <a:solidFill>
                            <a:srgbClr val="005993"/>
                          </a:solidFill>
                          <a:effectLst/>
                          <a:latin typeface="Arial" pitchFamily="34" charset="0"/>
                          <a:ea typeface="+mn-ea"/>
                          <a:cs typeface="Arial" pitchFamily="34" charset="0"/>
                        </a:rPr>
                        <a:t>38.204</a:t>
                      </a:r>
                      <a:r>
                        <a:rPr lang="en-US" sz="1100" kern="1200">
                          <a:solidFill>
                            <a:srgbClr val="005993"/>
                          </a:solidFill>
                          <a:effectLst/>
                          <a:latin typeface="Arial" pitchFamily="34" charset="0"/>
                          <a:ea typeface="+mn-ea"/>
                          <a:cs typeface="Arial" pitchFamily="34" charset="0"/>
                        </a:rPr>
                        <a:t>)</a:t>
                      </a: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45664">
                <a:tc>
                  <a:txBody>
                    <a:bodyPr/>
                    <a:lstStyle/>
                    <a:p>
                      <a:pPr marL="0" marR="0">
                        <a:lnSpc>
                          <a:spcPct val="115000"/>
                        </a:lnSpc>
                        <a:spcBef>
                          <a:spcPts val="0"/>
                        </a:spcBef>
                        <a:spcAft>
                          <a:spcPts val="0"/>
                        </a:spcAft>
                      </a:pPr>
                      <a:r>
                        <a:rPr lang="en-US" sz="1100" b="1">
                          <a:solidFill>
                            <a:srgbClr val="005993"/>
                          </a:solidFill>
                          <a:effectLst/>
                          <a:latin typeface="Arial" pitchFamily="34" charset="0"/>
                          <a:cs typeface="Arial" pitchFamily="34" charset="0"/>
                        </a:rPr>
                        <a:t>Thu nhập lãi thuần</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18.420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18.277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17.862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smtClean="0">
                          <a:solidFill>
                            <a:srgbClr val="005993"/>
                          </a:solidFill>
                          <a:effectLst/>
                          <a:latin typeface="Arial" pitchFamily="34" charset="0"/>
                          <a:cs typeface="Arial" pitchFamily="34" charset="0"/>
                        </a:rPr>
                        <a:t>18.839 </a:t>
                      </a:r>
                      <a:endParaRPr lang="en-US" sz="1100" b="1">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smtClean="0">
                          <a:solidFill>
                            <a:srgbClr val="005993"/>
                          </a:solidFill>
                          <a:effectLst/>
                          <a:latin typeface="Arial" pitchFamily="34" charset="0"/>
                          <a:cs typeface="Arial" pitchFamily="34" charset="0"/>
                        </a:rPr>
                        <a:t>22.405 </a:t>
                      </a:r>
                      <a:endParaRPr lang="en-US" sz="1100" b="1">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defTabSz="457200" rtl="0" eaLnBrk="1" fontAlgn="ctr" latinLnBrk="0" hangingPunct="1">
                        <a:lnSpc>
                          <a:spcPct val="100000"/>
                        </a:lnSpc>
                        <a:spcBef>
                          <a:spcPts val="0"/>
                        </a:spcBef>
                        <a:spcAft>
                          <a:spcPts val="0"/>
                        </a:spcAft>
                      </a:pPr>
                      <a:r>
                        <a:rPr lang="en-US" sz="1100" b="1" kern="1200" smtClean="0">
                          <a:solidFill>
                            <a:srgbClr val="005993"/>
                          </a:solidFill>
                          <a:effectLst/>
                          <a:latin typeface="Arial" pitchFamily="34" charset="0"/>
                          <a:ea typeface="+mn-ea"/>
                          <a:cs typeface="Arial" pitchFamily="34" charset="0"/>
                        </a:rPr>
                        <a:t>27.073</a:t>
                      </a:r>
                      <a:r>
                        <a:rPr lang="en-US" sz="1100" kern="1200" smtClean="0">
                          <a:solidFill>
                            <a:srgbClr val="005993"/>
                          </a:solidFill>
                          <a:effectLst/>
                          <a:latin typeface="Arial" pitchFamily="34" charset="0"/>
                          <a:ea typeface="+mn-ea"/>
                          <a:cs typeface="Arial" pitchFamily="34" charset="0"/>
                        </a:rPr>
                        <a:t> </a:t>
                      </a:r>
                      <a:endParaRPr lang="en-US" sz="1100" kern="1200">
                        <a:solidFill>
                          <a:srgbClr val="005993"/>
                        </a:solidFill>
                        <a:effectLst/>
                        <a:latin typeface="Arial" pitchFamily="34" charset="0"/>
                        <a:ea typeface="+mn-ea"/>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r>
              <a:tr h="245664">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Thu nhập từ hoạt động dịch vụ</a:t>
                      </a:r>
                      <a:endParaRPr lang="en-US" sz="1100" b="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1.855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2.097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2.117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2.651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3.334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fontAlgn="ctr" latinLnBrk="0" hangingPunct="1">
                        <a:lnSpc>
                          <a:spcPct val="100000"/>
                        </a:lnSpc>
                        <a:spcBef>
                          <a:spcPts val="0"/>
                        </a:spcBef>
                        <a:spcAft>
                          <a:spcPts val="0"/>
                        </a:spcAft>
                      </a:pPr>
                      <a:r>
                        <a:rPr lang="en-US" sz="1100" kern="1200" smtClean="0">
                          <a:solidFill>
                            <a:srgbClr val="005993"/>
                          </a:solidFill>
                          <a:effectLst/>
                          <a:latin typeface="Arial" pitchFamily="34" charset="0"/>
                          <a:ea typeface="+mn-ea"/>
                          <a:cs typeface="Arial" pitchFamily="34" charset="0"/>
                        </a:rPr>
                        <a:t>4.302 </a:t>
                      </a:r>
                      <a:endParaRPr lang="en-US" sz="1100" kern="1200">
                        <a:solidFill>
                          <a:srgbClr val="005993"/>
                        </a:solidFill>
                        <a:effectLst/>
                        <a:latin typeface="Arial" pitchFamily="34" charset="0"/>
                        <a:ea typeface="+mn-ea"/>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45664">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Chi phí hoạt động dịch vụ </a:t>
                      </a:r>
                      <a:endParaRPr lang="en-US" sz="1100" b="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(577)</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(577)</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(939)</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(1.191)</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(1.636)</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fontAlgn="ctr" latinLnBrk="0" hangingPunct="1">
                        <a:lnSpc>
                          <a:spcPct val="100000"/>
                        </a:lnSpc>
                        <a:spcBef>
                          <a:spcPts val="0"/>
                        </a:spcBef>
                        <a:spcAft>
                          <a:spcPts val="0"/>
                        </a:spcAft>
                      </a:pPr>
                      <a:r>
                        <a:rPr lang="en-US" sz="1100" kern="1200">
                          <a:solidFill>
                            <a:srgbClr val="005993"/>
                          </a:solidFill>
                          <a:effectLst/>
                          <a:latin typeface="Arial" pitchFamily="34" charset="0"/>
                          <a:ea typeface="+mn-ea"/>
                          <a:cs typeface="Arial" pitchFamily="34" charset="0"/>
                        </a:rPr>
                        <a:t>(</a:t>
                      </a:r>
                      <a:r>
                        <a:rPr lang="en-US" sz="1100" kern="1200" smtClean="0">
                          <a:solidFill>
                            <a:srgbClr val="005993"/>
                          </a:solidFill>
                          <a:effectLst/>
                          <a:latin typeface="Arial" pitchFamily="34" charset="0"/>
                          <a:ea typeface="+mn-ea"/>
                          <a:cs typeface="Arial" pitchFamily="34" charset="0"/>
                        </a:rPr>
                        <a:t>2.447</a:t>
                      </a:r>
                      <a:r>
                        <a:rPr lang="en-US" sz="1100" kern="1200">
                          <a:solidFill>
                            <a:srgbClr val="005993"/>
                          </a:solidFill>
                          <a:effectLst/>
                          <a:latin typeface="Arial" pitchFamily="34" charset="0"/>
                          <a:ea typeface="+mn-ea"/>
                          <a:cs typeface="Arial" pitchFamily="34" charset="0"/>
                        </a:rPr>
                        <a:t>)</a:t>
                      </a: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59531">
                <a:tc>
                  <a:txBody>
                    <a:bodyPr/>
                    <a:lstStyle/>
                    <a:p>
                      <a:pPr marL="0" marR="0">
                        <a:lnSpc>
                          <a:spcPct val="115000"/>
                        </a:lnSpc>
                        <a:spcBef>
                          <a:spcPts val="0"/>
                        </a:spcBef>
                        <a:spcAft>
                          <a:spcPts val="0"/>
                        </a:spcAft>
                      </a:pPr>
                      <a:r>
                        <a:rPr lang="en-US" sz="1100" b="1">
                          <a:solidFill>
                            <a:srgbClr val="005993"/>
                          </a:solidFill>
                          <a:effectLst/>
                          <a:latin typeface="Arial" pitchFamily="34" charset="0"/>
                          <a:cs typeface="Arial" pitchFamily="34" charset="0"/>
                        </a:rPr>
                        <a:t>Lãi/lỗ thuần từ hoạt động dịch vụ</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1.278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1.520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1.179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b="1" smtClean="0">
                          <a:solidFill>
                            <a:srgbClr val="005993"/>
                          </a:solidFill>
                          <a:effectLst/>
                          <a:latin typeface="Arial" pitchFamily="34" charset="0"/>
                          <a:cs typeface="Arial" pitchFamily="34" charset="0"/>
                        </a:rPr>
                        <a:t>1.460 </a:t>
                      </a:r>
                      <a:endParaRPr lang="en-US" sz="1100" b="1">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b="1" smtClean="0">
                          <a:solidFill>
                            <a:srgbClr val="005993"/>
                          </a:solidFill>
                          <a:effectLst/>
                          <a:latin typeface="Arial" pitchFamily="34" charset="0"/>
                          <a:cs typeface="Arial" pitchFamily="34" charset="0"/>
                        </a:rPr>
                        <a:t>1.698 </a:t>
                      </a:r>
                      <a:endParaRPr lang="en-US" sz="1100" b="1">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fontAlgn="ctr" latinLnBrk="0" hangingPunct="1">
                        <a:lnSpc>
                          <a:spcPct val="100000"/>
                        </a:lnSpc>
                        <a:spcBef>
                          <a:spcPts val="0"/>
                        </a:spcBef>
                        <a:spcAft>
                          <a:spcPts val="0"/>
                        </a:spcAft>
                      </a:pPr>
                      <a:r>
                        <a:rPr lang="en-US" sz="1100" b="1" kern="1200" smtClean="0">
                          <a:solidFill>
                            <a:srgbClr val="005993"/>
                          </a:solidFill>
                          <a:effectLst/>
                          <a:latin typeface="Arial" pitchFamily="34" charset="0"/>
                          <a:ea typeface="+mn-ea"/>
                          <a:cs typeface="Arial" pitchFamily="34" charset="0"/>
                        </a:rPr>
                        <a:t>1.855</a:t>
                      </a:r>
                      <a:r>
                        <a:rPr lang="en-US" sz="1100" kern="1200" smtClean="0">
                          <a:solidFill>
                            <a:srgbClr val="005993"/>
                          </a:solidFill>
                          <a:effectLst/>
                          <a:latin typeface="Arial" pitchFamily="34" charset="0"/>
                          <a:ea typeface="+mn-ea"/>
                          <a:cs typeface="Arial" pitchFamily="34" charset="0"/>
                        </a:rPr>
                        <a:t> </a:t>
                      </a:r>
                      <a:endParaRPr lang="en-US" sz="1100" kern="1200">
                        <a:solidFill>
                          <a:srgbClr val="005993"/>
                        </a:solidFill>
                        <a:effectLst/>
                        <a:latin typeface="Arial" pitchFamily="34" charset="0"/>
                        <a:ea typeface="+mn-ea"/>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64342">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Lãi /lỗ thuần từ </a:t>
                      </a:r>
                      <a:r>
                        <a:rPr lang="en-US" sz="1100" b="0" smtClean="0">
                          <a:solidFill>
                            <a:srgbClr val="005993"/>
                          </a:solidFill>
                          <a:effectLst/>
                          <a:latin typeface="Arial" pitchFamily="34" charset="0"/>
                          <a:cs typeface="Arial" pitchFamily="34" charset="0"/>
                        </a:rPr>
                        <a:t>HĐKD </a:t>
                      </a:r>
                      <a:r>
                        <a:rPr lang="en-US" sz="1100" b="0">
                          <a:solidFill>
                            <a:srgbClr val="005993"/>
                          </a:solidFill>
                          <a:effectLst/>
                          <a:latin typeface="Arial" pitchFamily="34" charset="0"/>
                          <a:cs typeface="Arial" pitchFamily="34" charset="0"/>
                        </a:rPr>
                        <a:t>ngoại hối</a:t>
                      </a:r>
                      <a:endParaRPr lang="en-US" sz="1100" b="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362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291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387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smtClean="0">
                          <a:solidFill>
                            <a:srgbClr val="005993"/>
                          </a:solidFill>
                          <a:effectLst/>
                          <a:latin typeface="Arial" pitchFamily="34" charset="0"/>
                          <a:cs typeface="Arial" pitchFamily="34" charset="0"/>
                        </a:rPr>
                        <a:t>20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685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fontAlgn="ctr" latinLnBrk="0" hangingPunct="1">
                        <a:lnSpc>
                          <a:spcPct val="100000"/>
                        </a:lnSpc>
                        <a:spcBef>
                          <a:spcPts val="0"/>
                        </a:spcBef>
                        <a:spcAft>
                          <a:spcPts val="0"/>
                        </a:spcAft>
                      </a:pPr>
                      <a:r>
                        <a:rPr lang="en-US" sz="1100" kern="1200">
                          <a:solidFill>
                            <a:srgbClr val="005993"/>
                          </a:solidFill>
                          <a:effectLst/>
                          <a:latin typeface="Arial" pitchFamily="34" charset="0"/>
                          <a:ea typeface="+mn-ea"/>
                          <a:cs typeface="Arial" pitchFamily="34" charset="0"/>
                        </a:rPr>
                        <a:t>710 </a:t>
                      </a: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50838">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Lãi /lỗ thuần từ mua bán </a:t>
                      </a:r>
                      <a:r>
                        <a:rPr lang="en-US" sz="1100" b="0" smtClean="0">
                          <a:solidFill>
                            <a:srgbClr val="005993"/>
                          </a:solidFill>
                          <a:effectLst/>
                          <a:latin typeface="Arial" pitchFamily="34" charset="0"/>
                          <a:cs typeface="Arial" pitchFamily="34" charset="0"/>
                        </a:rPr>
                        <a:t>chứng</a:t>
                      </a:r>
                      <a:r>
                        <a:rPr lang="en-US" sz="1100" b="0" baseline="0" smtClean="0">
                          <a:solidFill>
                            <a:srgbClr val="005993"/>
                          </a:solidFill>
                          <a:effectLst/>
                          <a:latin typeface="Arial" pitchFamily="34" charset="0"/>
                          <a:cs typeface="Arial" pitchFamily="34" charset="0"/>
                        </a:rPr>
                        <a:t> khoán</a:t>
                      </a:r>
                      <a:r>
                        <a:rPr lang="en-US" sz="1100" b="0" smtClean="0">
                          <a:solidFill>
                            <a:srgbClr val="005993"/>
                          </a:solidFill>
                          <a:effectLst/>
                          <a:latin typeface="Arial" pitchFamily="34" charset="0"/>
                          <a:cs typeface="Arial" pitchFamily="34" charset="0"/>
                        </a:rPr>
                        <a:t> kinh </a:t>
                      </a:r>
                      <a:r>
                        <a:rPr lang="en-US" sz="1100" b="0">
                          <a:solidFill>
                            <a:srgbClr val="005993"/>
                          </a:solidFill>
                          <a:effectLst/>
                          <a:latin typeface="Arial" pitchFamily="34" charset="0"/>
                          <a:cs typeface="Arial" pitchFamily="34" charset="0"/>
                        </a:rPr>
                        <a:t>doanh</a:t>
                      </a:r>
                      <a:endParaRPr lang="en-US" sz="1100" b="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34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20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192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129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184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fontAlgn="ctr" latinLnBrk="0" hangingPunct="1">
                        <a:lnSpc>
                          <a:spcPct val="100000"/>
                        </a:lnSpc>
                        <a:spcBef>
                          <a:spcPts val="0"/>
                        </a:spcBef>
                        <a:spcAft>
                          <a:spcPts val="0"/>
                        </a:spcAft>
                      </a:pPr>
                      <a:r>
                        <a:rPr lang="en-US" sz="1100" kern="1200">
                          <a:solidFill>
                            <a:srgbClr val="005993"/>
                          </a:solidFill>
                          <a:effectLst/>
                          <a:latin typeface="Arial" pitchFamily="34" charset="0"/>
                          <a:ea typeface="+mn-ea"/>
                          <a:cs typeface="Arial" pitchFamily="34" charset="0"/>
                        </a:rPr>
                        <a:t>370 </a:t>
                      </a: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47928">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Lãi /lỗ thuần từ mua bán </a:t>
                      </a:r>
                      <a:r>
                        <a:rPr lang="en-US" sz="1100" b="0" smtClean="0">
                          <a:solidFill>
                            <a:srgbClr val="005993"/>
                          </a:solidFill>
                          <a:effectLst/>
                          <a:latin typeface="Arial" pitchFamily="34" charset="0"/>
                          <a:cs typeface="Arial" pitchFamily="34" charset="0"/>
                        </a:rPr>
                        <a:t>chứng</a:t>
                      </a:r>
                      <a:r>
                        <a:rPr lang="en-US" sz="1100" b="0" baseline="0" smtClean="0">
                          <a:solidFill>
                            <a:srgbClr val="005993"/>
                          </a:solidFill>
                          <a:effectLst/>
                          <a:latin typeface="Arial" pitchFamily="34" charset="0"/>
                          <a:cs typeface="Arial" pitchFamily="34" charset="0"/>
                        </a:rPr>
                        <a:t> khoán</a:t>
                      </a:r>
                      <a:r>
                        <a:rPr lang="en-US" sz="1100" b="0" smtClean="0">
                          <a:solidFill>
                            <a:srgbClr val="005993"/>
                          </a:solidFill>
                          <a:effectLst/>
                          <a:latin typeface="Arial" pitchFamily="34" charset="0"/>
                          <a:cs typeface="Arial" pitchFamily="34" charset="0"/>
                        </a:rPr>
                        <a:t> đầu </a:t>
                      </a:r>
                      <a:r>
                        <a:rPr lang="en-US" sz="1100" b="0">
                          <a:solidFill>
                            <a:srgbClr val="005993"/>
                          </a:solidFill>
                          <a:effectLst/>
                          <a:latin typeface="Arial" pitchFamily="34" charset="0"/>
                          <a:cs typeface="Arial" pitchFamily="34" charset="0"/>
                        </a:rPr>
                        <a:t>tư</a:t>
                      </a:r>
                      <a:endParaRPr lang="en-US" sz="1100" b="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516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8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(154)</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smtClean="0">
                          <a:solidFill>
                            <a:srgbClr val="005993"/>
                          </a:solidFill>
                          <a:effectLst/>
                          <a:latin typeface="Arial" pitchFamily="34" charset="0"/>
                          <a:cs typeface="Arial" pitchFamily="34" charset="0"/>
                        </a:rPr>
                        <a:t>53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smtClean="0">
                          <a:solidFill>
                            <a:srgbClr val="005993"/>
                          </a:solidFill>
                          <a:effectLst/>
                          <a:latin typeface="Arial" pitchFamily="34" charset="0"/>
                          <a:cs typeface="Arial" pitchFamily="34" charset="0"/>
                        </a:rPr>
                        <a:t>41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fontAlgn="ctr" latinLnBrk="0" hangingPunct="1">
                        <a:lnSpc>
                          <a:spcPct val="100000"/>
                        </a:lnSpc>
                        <a:spcBef>
                          <a:spcPts val="0"/>
                        </a:spcBef>
                        <a:spcAft>
                          <a:spcPts val="0"/>
                        </a:spcAft>
                      </a:pPr>
                      <a:r>
                        <a:rPr lang="en-US" sz="1100" kern="1200">
                          <a:solidFill>
                            <a:srgbClr val="005993"/>
                          </a:solidFill>
                          <a:effectLst/>
                          <a:latin typeface="Arial" pitchFamily="34" charset="0"/>
                          <a:ea typeface="+mn-ea"/>
                          <a:cs typeface="Arial" pitchFamily="34" charset="0"/>
                        </a:rPr>
                        <a:t>(126)</a:t>
                      </a: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45664">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Lãi /lỗ thuần từ hoạt động khác</a:t>
                      </a:r>
                      <a:endParaRPr lang="en-US" sz="1100" b="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1.186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1.495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1.398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2.202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1.299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fontAlgn="ctr" latinLnBrk="0" hangingPunct="1">
                        <a:lnSpc>
                          <a:spcPct val="100000"/>
                        </a:lnSpc>
                        <a:spcBef>
                          <a:spcPts val="0"/>
                        </a:spcBef>
                        <a:spcAft>
                          <a:spcPts val="0"/>
                        </a:spcAft>
                      </a:pPr>
                      <a:r>
                        <a:rPr lang="en-US" sz="1100" kern="1200" smtClean="0">
                          <a:solidFill>
                            <a:srgbClr val="005993"/>
                          </a:solidFill>
                          <a:effectLst/>
                          <a:latin typeface="Arial" pitchFamily="34" charset="0"/>
                          <a:ea typeface="+mn-ea"/>
                          <a:cs typeface="Arial" pitchFamily="34" charset="0"/>
                        </a:rPr>
                        <a:t>1.994 </a:t>
                      </a:r>
                      <a:endParaRPr lang="en-US" sz="1100" kern="1200">
                        <a:solidFill>
                          <a:srgbClr val="005993"/>
                        </a:solidFill>
                        <a:effectLst/>
                        <a:latin typeface="Arial" pitchFamily="34" charset="0"/>
                        <a:ea typeface="+mn-ea"/>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37736">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Thu nhập từ góp </a:t>
                      </a:r>
                      <a:r>
                        <a:rPr lang="en-US" sz="1100" b="0" smtClean="0">
                          <a:solidFill>
                            <a:srgbClr val="005993"/>
                          </a:solidFill>
                          <a:effectLst/>
                          <a:latin typeface="Arial" pitchFamily="34" charset="0"/>
                          <a:cs typeface="Arial" pitchFamily="34" charset="0"/>
                        </a:rPr>
                        <a:t>vốn, </a:t>
                      </a:r>
                      <a:r>
                        <a:rPr lang="en-US" sz="1100" b="0">
                          <a:solidFill>
                            <a:srgbClr val="005993"/>
                          </a:solidFill>
                          <a:effectLst/>
                          <a:latin typeface="Arial" pitchFamily="34" charset="0"/>
                          <a:cs typeface="Arial" pitchFamily="34" charset="0"/>
                        </a:rPr>
                        <a:t>mua cổ phần</a:t>
                      </a:r>
                      <a:endParaRPr lang="en-US" sz="1100" b="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166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173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166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smtClean="0">
                          <a:solidFill>
                            <a:srgbClr val="005993"/>
                          </a:solidFill>
                          <a:effectLst/>
                          <a:latin typeface="Arial" pitchFamily="34" charset="0"/>
                          <a:cs typeface="Arial" pitchFamily="34" charset="0"/>
                        </a:rPr>
                        <a:t>41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150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fontAlgn="ctr" latinLnBrk="0" hangingPunct="1">
                        <a:lnSpc>
                          <a:spcPct val="100000"/>
                        </a:lnSpc>
                        <a:spcBef>
                          <a:spcPts val="0"/>
                        </a:spcBef>
                        <a:spcAft>
                          <a:spcPts val="0"/>
                        </a:spcAft>
                      </a:pPr>
                      <a:r>
                        <a:rPr lang="en-US" sz="1100" kern="1200">
                          <a:solidFill>
                            <a:srgbClr val="005993"/>
                          </a:solidFill>
                          <a:effectLst/>
                          <a:latin typeface="Arial" pitchFamily="34" charset="0"/>
                          <a:ea typeface="+mn-ea"/>
                          <a:cs typeface="Arial" pitchFamily="34" charset="0"/>
                        </a:rPr>
                        <a:t>743 </a:t>
                      </a: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45664">
                <a:tc>
                  <a:txBody>
                    <a:bodyPr/>
                    <a:lstStyle/>
                    <a:p>
                      <a:pPr marL="0" marR="0">
                        <a:lnSpc>
                          <a:spcPct val="115000"/>
                        </a:lnSpc>
                        <a:spcBef>
                          <a:spcPts val="0"/>
                        </a:spcBef>
                        <a:spcAft>
                          <a:spcPts val="0"/>
                        </a:spcAft>
                      </a:pPr>
                      <a:r>
                        <a:rPr lang="en-US" sz="1100" b="1">
                          <a:solidFill>
                            <a:srgbClr val="005993"/>
                          </a:solidFill>
                          <a:effectLst/>
                          <a:latin typeface="Arial" pitchFamily="34" charset="0"/>
                          <a:cs typeface="Arial" pitchFamily="34" charset="0"/>
                        </a:rPr>
                        <a:t>Thu ngập ngoài lãi</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3.542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3.507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3.169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b="1" smtClean="0">
                          <a:solidFill>
                            <a:srgbClr val="005993"/>
                          </a:solidFill>
                          <a:effectLst/>
                          <a:latin typeface="Arial" pitchFamily="34" charset="0"/>
                          <a:cs typeface="Arial" pitchFamily="34" charset="0"/>
                        </a:rPr>
                        <a:t>3.905 </a:t>
                      </a:r>
                      <a:endParaRPr lang="en-US" sz="1100" b="1">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b="1" smtClean="0">
                          <a:solidFill>
                            <a:srgbClr val="005993"/>
                          </a:solidFill>
                          <a:effectLst/>
                          <a:latin typeface="Arial" pitchFamily="34" charset="0"/>
                          <a:cs typeface="Arial" pitchFamily="34" charset="0"/>
                        </a:rPr>
                        <a:t>4.057 </a:t>
                      </a:r>
                      <a:endParaRPr lang="en-US" sz="1100" b="1">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latinLnBrk="0" hangingPunct="1">
                        <a:lnSpc>
                          <a:spcPct val="100000"/>
                        </a:lnSpc>
                        <a:spcBef>
                          <a:spcPts val="0"/>
                        </a:spcBef>
                        <a:spcAft>
                          <a:spcPts val="0"/>
                        </a:spcAft>
                      </a:pPr>
                      <a:r>
                        <a:rPr lang="en-US" sz="1100" b="1" kern="1200" smtClean="0">
                          <a:solidFill>
                            <a:srgbClr val="005993"/>
                          </a:solidFill>
                          <a:effectLst/>
                          <a:latin typeface="Arial" pitchFamily="34" charset="0"/>
                          <a:ea typeface="+mn-ea"/>
                          <a:cs typeface="Arial" pitchFamily="34" charset="0"/>
                        </a:rPr>
                        <a:t>5.546 </a:t>
                      </a:r>
                      <a:endParaRPr lang="en-US" sz="1100" b="1" kern="1200">
                        <a:solidFill>
                          <a:srgbClr val="005993"/>
                        </a:solidFill>
                        <a:effectLst/>
                        <a:latin typeface="Arial" pitchFamily="34" charset="0"/>
                        <a:ea typeface="+mn-ea"/>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45664">
                <a:tc>
                  <a:txBody>
                    <a:bodyPr/>
                    <a:lstStyle/>
                    <a:p>
                      <a:pPr marL="0" marR="0">
                        <a:lnSpc>
                          <a:spcPct val="115000"/>
                        </a:lnSpc>
                        <a:spcBef>
                          <a:spcPts val="0"/>
                        </a:spcBef>
                        <a:spcAft>
                          <a:spcPts val="0"/>
                        </a:spcAft>
                      </a:pPr>
                      <a:r>
                        <a:rPr lang="en-US" sz="1100" b="1">
                          <a:solidFill>
                            <a:srgbClr val="005993"/>
                          </a:solidFill>
                          <a:effectLst/>
                          <a:latin typeface="Arial" pitchFamily="34" charset="0"/>
                          <a:cs typeface="Arial" pitchFamily="34" charset="0"/>
                        </a:rPr>
                        <a:t>Tổng thu nhập</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21.962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21.784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21.031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smtClean="0">
                          <a:solidFill>
                            <a:srgbClr val="005993"/>
                          </a:solidFill>
                          <a:effectLst/>
                          <a:latin typeface="Arial" pitchFamily="34" charset="0"/>
                          <a:cs typeface="Arial" pitchFamily="34" charset="0"/>
                        </a:rPr>
                        <a:t>22.744 </a:t>
                      </a:r>
                      <a:endParaRPr lang="en-US" sz="1100" b="1">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smtClean="0">
                          <a:solidFill>
                            <a:srgbClr val="005993"/>
                          </a:solidFill>
                          <a:effectLst/>
                          <a:latin typeface="Arial" pitchFamily="34" charset="0"/>
                          <a:cs typeface="Arial" pitchFamily="34" charset="0"/>
                        </a:rPr>
                        <a:t>26.462 </a:t>
                      </a:r>
                      <a:endParaRPr lang="en-US" sz="1100" b="1">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defTabSz="457200" rtl="0" eaLnBrk="1" latinLnBrk="0" hangingPunct="1">
                        <a:lnSpc>
                          <a:spcPct val="100000"/>
                        </a:lnSpc>
                        <a:spcBef>
                          <a:spcPts val="0"/>
                        </a:spcBef>
                        <a:spcAft>
                          <a:spcPts val="0"/>
                        </a:spcAft>
                      </a:pPr>
                      <a:r>
                        <a:rPr lang="en-US" sz="1100" b="1" kern="1200" smtClean="0">
                          <a:solidFill>
                            <a:srgbClr val="005993"/>
                          </a:solidFill>
                          <a:effectLst/>
                          <a:latin typeface="Arial" pitchFamily="34" charset="0"/>
                          <a:ea typeface="+mn-ea"/>
                          <a:cs typeface="Arial" pitchFamily="34" charset="0"/>
                        </a:rPr>
                        <a:t>32.619</a:t>
                      </a:r>
                      <a:endParaRPr lang="en-US" sz="1100" b="1" kern="1200">
                        <a:solidFill>
                          <a:srgbClr val="005993"/>
                        </a:solidFill>
                        <a:effectLst/>
                        <a:latin typeface="Arial" pitchFamily="34" charset="0"/>
                        <a:ea typeface="+mn-ea"/>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r>
              <a:tr h="245664">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Chi phí hoạt động</a:t>
                      </a:r>
                      <a:endParaRPr lang="en-US" sz="1100" b="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(9.436)</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(9.910)</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(9.804)</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(10.719)</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(12.871)</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fontAlgn="ctr" latinLnBrk="0" hangingPunct="1">
                        <a:lnSpc>
                          <a:spcPct val="100000"/>
                        </a:lnSpc>
                        <a:spcBef>
                          <a:spcPts val="0"/>
                        </a:spcBef>
                        <a:spcAft>
                          <a:spcPts val="0"/>
                        </a:spcAft>
                      </a:pPr>
                      <a:r>
                        <a:rPr lang="en-US" sz="1100" kern="1200">
                          <a:solidFill>
                            <a:srgbClr val="005993"/>
                          </a:solidFill>
                          <a:effectLst/>
                          <a:latin typeface="Arial" pitchFamily="34" charset="0"/>
                          <a:ea typeface="+mn-ea"/>
                          <a:cs typeface="Arial" pitchFamily="34" charset="0"/>
                        </a:rPr>
                        <a:t>(</a:t>
                      </a:r>
                      <a:r>
                        <a:rPr lang="en-US" sz="1100" kern="1200" smtClean="0">
                          <a:solidFill>
                            <a:srgbClr val="005993"/>
                          </a:solidFill>
                          <a:effectLst/>
                          <a:latin typeface="Arial" pitchFamily="34" charset="0"/>
                          <a:ea typeface="+mn-ea"/>
                          <a:cs typeface="Arial" pitchFamily="34" charset="0"/>
                        </a:rPr>
                        <a:t>15.069</a:t>
                      </a:r>
                      <a:r>
                        <a:rPr lang="en-US" sz="1100" kern="1200">
                          <a:solidFill>
                            <a:srgbClr val="005993"/>
                          </a:solidFill>
                          <a:effectLst/>
                          <a:latin typeface="Arial" pitchFamily="34" charset="0"/>
                          <a:ea typeface="+mn-ea"/>
                          <a:cs typeface="Arial" pitchFamily="34" charset="0"/>
                        </a:rPr>
                        <a:t>)</a:t>
                      </a: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46388">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Lợi nhuận thuần từ </a:t>
                      </a:r>
                      <a:r>
                        <a:rPr lang="en-US" sz="1100" b="0" smtClean="0">
                          <a:solidFill>
                            <a:srgbClr val="005993"/>
                          </a:solidFill>
                          <a:effectLst/>
                          <a:latin typeface="Arial" pitchFamily="34" charset="0"/>
                          <a:cs typeface="Arial" pitchFamily="34" charset="0"/>
                        </a:rPr>
                        <a:t>HĐKD trước </a:t>
                      </a:r>
                      <a:r>
                        <a:rPr lang="en-US" sz="1100" b="0">
                          <a:solidFill>
                            <a:srgbClr val="005993"/>
                          </a:solidFill>
                          <a:effectLst/>
                          <a:latin typeface="Arial" pitchFamily="34" charset="0"/>
                          <a:cs typeface="Arial" pitchFamily="34" charset="0"/>
                        </a:rPr>
                        <a:t>chi phí </a:t>
                      </a:r>
                      <a:r>
                        <a:rPr lang="en-US" sz="1100" b="0" smtClean="0">
                          <a:solidFill>
                            <a:srgbClr val="005993"/>
                          </a:solidFill>
                          <a:effectLst/>
                          <a:latin typeface="Arial" pitchFamily="34" charset="0"/>
                          <a:cs typeface="Arial" pitchFamily="34" charset="0"/>
                        </a:rPr>
                        <a:t>DPRR</a:t>
                      </a:r>
                      <a:r>
                        <a:rPr lang="en-US" sz="1100" b="0" baseline="0" smtClean="0">
                          <a:solidFill>
                            <a:srgbClr val="005993"/>
                          </a:solidFill>
                          <a:effectLst/>
                          <a:latin typeface="Arial" pitchFamily="34" charset="0"/>
                          <a:cs typeface="Arial" pitchFamily="34" charset="0"/>
                        </a:rPr>
                        <a:t> </a:t>
                      </a:r>
                      <a:r>
                        <a:rPr lang="en-US" sz="1100" b="0" smtClean="0">
                          <a:solidFill>
                            <a:srgbClr val="005993"/>
                          </a:solidFill>
                          <a:effectLst/>
                          <a:latin typeface="Arial" pitchFamily="34" charset="0"/>
                          <a:cs typeface="Arial" pitchFamily="34" charset="0"/>
                        </a:rPr>
                        <a:t>tín</a:t>
                      </a:r>
                      <a:r>
                        <a:rPr lang="en-US" sz="1100" b="0" baseline="0" smtClean="0">
                          <a:solidFill>
                            <a:srgbClr val="005993"/>
                          </a:solidFill>
                          <a:effectLst/>
                          <a:latin typeface="Arial" pitchFamily="34" charset="0"/>
                          <a:cs typeface="Arial" pitchFamily="34" charset="0"/>
                        </a:rPr>
                        <a:t> </a:t>
                      </a:r>
                      <a:r>
                        <a:rPr lang="en-US" sz="1100" b="0" smtClean="0">
                          <a:solidFill>
                            <a:srgbClr val="005993"/>
                          </a:solidFill>
                          <a:effectLst/>
                          <a:latin typeface="Arial" pitchFamily="34" charset="0"/>
                          <a:cs typeface="Arial" pitchFamily="34" charset="0"/>
                        </a:rPr>
                        <a:t>dụng</a:t>
                      </a:r>
                      <a:endParaRPr lang="en-US" sz="1100" b="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   12.526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   11.874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   11.226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smtClean="0">
                          <a:solidFill>
                            <a:srgbClr val="005993"/>
                          </a:solidFill>
                          <a:effectLst/>
                          <a:latin typeface="Arial" pitchFamily="34" charset="0"/>
                          <a:cs typeface="Arial" pitchFamily="34" charset="0"/>
                        </a:rPr>
                        <a:t>12.024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smtClean="0">
                          <a:solidFill>
                            <a:srgbClr val="005993"/>
                          </a:solidFill>
                          <a:effectLst/>
                          <a:latin typeface="Arial" pitchFamily="34" charset="0"/>
                          <a:cs typeface="Arial" pitchFamily="34" charset="0"/>
                        </a:rPr>
                        <a:t>13.592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fontAlgn="ctr" latinLnBrk="0" hangingPunct="1">
                        <a:lnSpc>
                          <a:spcPct val="100000"/>
                        </a:lnSpc>
                        <a:spcBef>
                          <a:spcPts val="0"/>
                        </a:spcBef>
                        <a:spcAft>
                          <a:spcPts val="0"/>
                        </a:spcAft>
                      </a:pPr>
                      <a:r>
                        <a:rPr lang="en-US" sz="1100" kern="1200" smtClean="0">
                          <a:solidFill>
                            <a:srgbClr val="005993"/>
                          </a:solidFill>
                          <a:effectLst/>
                          <a:latin typeface="Arial" pitchFamily="34" charset="0"/>
                          <a:ea typeface="+mn-ea"/>
                          <a:cs typeface="Arial" pitchFamily="34" charset="0"/>
                        </a:rPr>
                        <a:t>17.550 </a:t>
                      </a:r>
                      <a:endParaRPr lang="en-US" sz="1100" kern="1200">
                        <a:solidFill>
                          <a:srgbClr val="005993"/>
                        </a:solidFill>
                        <a:effectLst/>
                        <a:latin typeface="Arial" pitchFamily="34" charset="0"/>
                        <a:ea typeface="+mn-ea"/>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45664">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Chi phí DPRR tín dụng</a:t>
                      </a:r>
                      <a:endParaRPr lang="en-US" sz="1100" b="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(4.358)</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(4.123)</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(3.923)</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(4.679)</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(5.022)</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fontAlgn="ctr" latinLnBrk="0" hangingPunct="1">
                        <a:lnSpc>
                          <a:spcPct val="100000"/>
                        </a:lnSpc>
                        <a:spcBef>
                          <a:spcPts val="0"/>
                        </a:spcBef>
                        <a:spcAft>
                          <a:spcPts val="0"/>
                        </a:spcAft>
                      </a:pPr>
                      <a:r>
                        <a:rPr lang="en-US" sz="1100" kern="1200">
                          <a:solidFill>
                            <a:srgbClr val="005993"/>
                          </a:solidFill>
                          <a:effectLst/>
                          <a:latin typeface="Arial" pitchFamily="34" charset="0"/>
                          <a:ea typeface="+mn-ea"/>
                          <a:cs typeface="Arial" pitchFamily="34" charset="0"/>
                        </a:rPr>
                        <a:t>(</a:t>
                      </a:r>
                      <a:r>
                        <a:rPr lang="en-US" sz="1100" kern="1200" smtClean="0">
                          <a:solidFill>
                            <a:srgbClr val="005993"/>
                          </a:solidFill>
                          <a:effectLst/>
                          <a:latin typeface="Arial" pitchFamily="34" charset="0"/>
                          <a:ea typeface="+mn-ea"/>
                          <a:cs typeface="Arial" pitchFamily="34" charset="0"/>
                        </a:rPr>
                        <a:t>8.344</a:t>
                      </a:r>
                      <a:r>
                        <a:rPr lang="en-US" sz="1100" kern="1200">
                          <a:solidFill>
                            <a:srgbClr val="005993"/>
                          </a:solidFill>
                          <a:effectLst/>
                          <a:latin typeface="Arial" pitchFamily="34" charset="0"/>
                          <a:ea typeface="+mn-ea"/>
                          <a:cs typeface="Arial" pitchFamily="34" charset="0"/>
                        </a:rPr>
                        <a:t>)</a:t>
                      </a: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45664">
                <a:tc>
                  <a:txBody>
                    <a:bodyPr/>
                    <a:lstStyle/>
                    <a:p>
                      <a:pPr marL="0" marR="0">
                        <a:lnSpc>
                          <a:spcPct val="115000"/>
                        </a:lnSpc>
                        <a:spcBef>
                          <a:spcPts val="0"/>
                        </a:spcBef>
                        <a:spcAft>
                          <a:spcPts val="0"/>
                        </a:spcAft>
                      </a:pPr>
                      <a:r>
                        <a:rPr lang="en-US" sz="1100" b="1">
                          <a:solidFill>
                            <a:srgbClr val="005993"/>
                          </a:solidFill>
                          <a:effectLst/>
                          <a:latin typeface="Arial" pitchFamily="34" charset="0"/>
                          <a:cs typeface="Arial" pitchFamily="34" charset="0"/>
                        </a:rPr>
                        <a:t>Tổng lợi nhuận trước thuế</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8.168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7.751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7.303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smtClean="0">
                          <a:solidFill>
                            <a:srgbClr val="005993"/>
                          </a:solidFill>
                          <a:effectLst/>
                          <a:latin typeface="Arial" pitchFamily="34" charset="0"/>
                          <a:cs typeface="Arial" pitchFamily="34" charset="0"/>
                        </a:rPr>
                        <a:t>7.345 </a:t>
                      </a:r>
                      <a:endParaRPr lang="en-US" sz="1100" b="1">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smtClean="0">
                          <a:solidFill>
                            <a:srgbClr val="005993"/>
                          </a:solidFill>
                          <a:effectLst/>
                          <a:latin typeface="Arial" pitchFamily="34" charset="0"/>
                          <a:cs typeface="Arial" pitchFamily="34" charset="0"/>
                        </a:rPr>
                        <a:t>8.569 </a:t>
                      </a:r>
                      <a:endParaRPr lang="en-US" sz="1100" b="1">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defTabSz="457200" rtl="0" eaLnBrk="1" fontAlgn="ctr" latinLnBrk="0" hangingPunct="1">
                        <a:lnSpc>
                          <a:spcPct val="100000"/>
                        </a:lnSpc>
                        <a:spcBef>
                          <a:spcPts val="0"/>
                        </a:spcBef>
                        <a:spcAft>
                          <a:spcPts val="0"/>
                        </a:spcAft>
                      </a:pPr>
                      <a:r>
                        <a:rPr lang="en-US" sz="1100" b="1" kern="1200" smtClean="0">
                          <a:solidFill>
                            <a:srgbClr val="005993"/>
                          </a:solidFill>
                          <a:effectLst/>
                          <a:latin typeface="Arial" pitchFamily="34" charset="0"/>
                          <a:ea typeface="+mn-ea"/>
                          <a:cs typeface="Arial" pitchFamily="34" charset="0"/>
                        </a:rPr>
                        <a:t>9.206</a:t>
                      </a:r>
                      <a:r>
                        <a:rPr lang="en-US" sz="1100" kern="1200" smtClean="0">
                          <a:solidFill>
                            <a:srgbClr val="005993"/>
                          </a:solidFill>
                          <a:effectLst/>
                          <a:latin typeface="Arial" pitchFamily="34" charset="0"/>
                          <a:ea typeface="+mn-ea"/>
                          <a:cs typeface="Arial" pitchFamily="34" charset="0"/>
                        </a:rPr>
                        <a:t> </a:t>
                      </a:r>
                      <a:endParaRPr lang="en-US" sz="1100" kern="1200">
                        <a:solidFill>
                          <a:srgbClr val="005993"/>
                        </a:solidFill>
                        <a:effectLst/>
                        <a:latin typeface="Arial" pitchFamily="34" charset="0"/>
                        <a:ea typeface="+mn-ea"/>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r>
              <a:tr h="237736">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Chi phí thuế </a:t>
                      </a:r>
                      <a:r>
                        <a:rPr lang="en-US" sz="1100" b="0" smtClean="0">
                          <a:solidFill>
                            <a:srgbClr val="005993"/>
                          </a:solidFill>
                          <a:effectLst/>
                          <a:latin typeface="Arial" pitchFamily="34" charset="0"/>
                          <a:cs typeface="Arial" pitchFamily="34" charset="0"/>
                        </a:rPr>
                        <a:t>TNDN</a:t>
                      </a:r>
                      <a:endParaRPr lang="en-US" sz="1100" b="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(1.998)</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(1.943)</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(1.576)</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(1.629)</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(1.712)</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fontAlgn="ctr" latinLnBrk="0" hangingPunct="1">
                        <a:lnSpc>
                          <a:spcPct val="100000"/>
                        </a:lnSpc>
                        <a:spcBef>
                          <a:spcPts val="0"/>
                        </a:spcBef>
                        <a:spcAft>
                          <a:spcPts val="0"/>
                        </a:spcAft>
                      </a:pPr>
                      <a:r>
                        <a:rPr lang="en-US" sz="1100" kern="1200">
                          <a:solidFill>
                            <a:srgbClr val="005993"/>
                          </a:solidFill>
                          <a:effectLst/>
                          <a:latin typeface="Arial" pitchFamily="34" charset="0"/>
                          <a:ea typeface="+mn-ea"/>
                          <a:cs typeface="Arial" pitchFamily="34" charset="0"/>
                        </a:rPr>
                        <a:t>(</a:t>
                      </a:r>
                      <a:r>
                        <a:rPr lang="en-US" sz="1100" kern="1200" smtClean="0">
                          <a:solidFill>
                            <a:srgbClr val="005993"/>
                          </a:solidFill>
                          <a:effectLst/>
                          <a:latin typeface="Arial" pitchFamily="34" charset="0"/>
                          <a:ea typeface="+mn-ea"/>
                          <a:cs typeface="Arial" pitchFamily="34" charset="0"/>
                        </a:rPr>
                        <a:t>1.747</a:t>
                      </a:r>
                      <a:r>
                        <a:rPr lang="en-US" sz="1100" kern="1200">
                          <a:solidFill>
                            <a:srgbClr val="005993"/>
                          </a:solidFill>
                          <a:effectLst/>
                          <a:latin typeface="Arial" pitchFamily="34" charset="0"/>
                          <a:ea typeface="+mn-ea"/>
                          <a:cs typeface="Arial" pitchFamily="34" charset="0"/>
                        </a:rPr>
                        <a:t>)</a:t>
                      </a: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90600">
                <a:tc>
                  <a:txBody>
                    <a:bodyPr/>
                    <a:lstStyle/>
                    <a:p>
                      <a:pPr marL="0" marR="0">
                        <a:lnSpc>
                          <a:spcPct val="115000"/>
                        </a:lnSpc>
                        <a:spcBef>
                          <a:spcPts val="0"/>
                        </a:spcBef>
                        <a:spcAft>
                          <a:spcPts val="0"/>
                        </a:spcAft>
                      </a:pPr>
                      <a:r>
                        <a:rPr lang="en-US" sz="1100" b="1">
                          <a:solidFill>
                            <a:srgbClr val="005993"/>
                          </a:solidFill>
                          <a:effectLst/>
                          <a:latin typeface="Arial" pitchFamily="34" charset="0"/>
                          <a:cs typeface="Arial" pitchFamily="34" charset="0"/>
                        </a:rPr>
                        <a:t>Lợi nhuận sau thuế</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6.170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5.808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a:solidFill>
                            <a:srgbClr val="005993"/>
                          </a:solidFill>
                          <a:effectLst/>
                          <a:latin typeface="Arial" pitchFamily="34" charset="0"/>
                          <a:cs typeface="Arial" pitchFamily="34" charset="0"/>
                        </a:rPr>
                        <a:t>     5.728 </a:t>
                      </a:r>
                      <a:endParaRPr lang="en-US" sz="1100" b="1">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smtClean="0">
                          <a:solidFill>
                            <a:srgbClr val="005993"/>
                          </a:solidFill>
                          <a:effectLst/>
                          <a:latin typeface="Arial" pitchFamily="34" charset="0"/>
                          <a:cs typeface="Arial" pitchFamily="34" charset="0"/>
                        </a:rPr>
                        <a:t>5.717 </a:t>
                      </a:r>
                      <a:endParaRPr lang="en-US" sz="1100" b="1">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a:lnSpc>
                          <a:spcPct val="100000"/>
                        </a:lnSpc>
                        <a:spcBef>
                          <a:spcPts val="0"/>
                        </a:spcBef>
                        <a:spcAft>
                          <a:spcPts val="0"/>
                        </a:spcAft>
                      </a:pPr>
                      <a:r>
                        <a:rPr lang="en-US" sz="1100" b="1" smtClean="0">
                          <a:solidFill>
                            <a:srgbClr val="005993"/>
                          </a:solidFill>
                          <a:effectLst/>
                          <a:latin typeface="Arial" pitchFamily="34" charset="0"/>
                          <a:cs typeface="Arial" pitchFamily="34" charset="0"/>
                        </a:rPr>
                        <a:t>6.858 </a:t>
                      </a:r>
                      <a:endParaRPr lang="en-US" sz="1100" b="1">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c>
                  <a:txBody>
                    <a:bodyPr/>
                    <a:lstStyle/>
                    <a:p>
                      <a:pPr marL="0" marR="0" algn="r" defTabSz="457200" rtl="0" eaLnBrk="1" fontAlgn="ctr" latinLnBrk="0" hangingPunct="1">
                        <a:lnSpc>
                          <a:spcPct val="100000"/>
                        </a:lnSpc>
                        <a:spcBef>
                          <a:spcPts val="0"/>
                        </a:spcBef>
                        <a:spcAft>
                          <a:spcPts val="0"/>
                        </a:spcAft>
                      </a:pPr>
                      <a:r>
                        <a:rPr lang="en-US" sz="1100" b="1" kern="1200" smtClean="0">
                          <a:solidFill>
                            <a:srgbClr val="005993"/>
                          </a:solidFill>
                          <a:effectLst/>
                          <a:latin typeface="Arial" pitchFamily="34" charset="0"/>
                          <a:ea typeface="+mn-ea"/>
                          <a:cs typeface="Arial" pitchFamily="34" charset="0"/>
                        </a:rPr>
                        <a:t>7.459</a:t>
                      </a:r>
                      <a:r>
                        <a:rPr lang="en-US" sz="1100" kern="1200" smtClean="0">
                          <a:solidFill>
                            <a:srgbClr val="005993"/>
                          </a:solidFill>
                          <a:effectLst/>
                          <a:latin typeface="Arial" pitchFamily="34" charset="0"/>
                          <a:ea typeface="+mn-ea"/>
                          <a:cs typeface="Arial" pitchFamily="34" charset="0"/>
                        </a:rPr>
                        <a:t> </a:t>
                      </a:r>
                      <a:endParaRPr lang="en-US" sz="1100" kern="1200">
                        <a:solidFill>
                          <a:srgbClr val="005993"/>
                        </a:solidFill>
                        <a:effectLst/>
                        <a:latin typeface="Arial" pitchFamily="34" charset="0"/>
                        <a:ea typeface="+mn-ea"/>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solidFill>
                      <a:schemeClr val="accent2">
                        <a:lumMod val="40000"/>
                        <a:lumOff val="60000"/>
                      </a:schemeClr>
                    </a:solidFill>
                  </a:tcPr>
                </a:tc>
              </a:tr>
              <a:tr h="245664">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Lợi </a:t>
                      </a:r>
                      <a:r>
                        <a:rPr lang="en-US" sz="1100" b="0" smtClean="0">
                          <a:solidFill>
                            <a:srgbClr val="005993"/>
                          </a:solidFill>
                          <a:effectLst/>
                          <a:latin typeface="Arial" pitchFamily="34" charset="0"/>
                          <a:cs typeface="Arial" pitchFamily="34" charset="0"/>
                        </a:rPr>
                        <a:t>ích</a:t>
                      </a:r>
                      <a:r>
                        <a:rPr lang="en-US" sz="1100" b="0" baseline="0" smtClean="0">
                          <a:solidFill>
                            <a:srgbClr val="005993"/>
                          </a:solidFill>
                          <a:effectLst/>
                          <a:latin typeface="Arial" pitchFamily="34" charset="0"/>
                          <a:cs typeface="Arial" pitchFamily="34" charset="0"/>
                        </a:rPr>
                        <a:t> </a:t>
                      </a:r>
                      <a:r>
                        <a:rPr lang="en-US" sz="1100" b="0" smtClean="0">
                          <a:solidFill>
                            <a:srgbClr val="005993"/>
                          </a:solidFill>
                          <a:effectLst/>
                          <a:latin typeface="Arial" pitchFamily="34" charset="0"/>
                          <a:cs typeface="Arial" pitchFamily="34" charset="0"/>
                        </a:rPr>
                        <a:t>của </a:t>
                      </a:r>
                      <a:r>
                        <a:rPr lang="en-US" sz="1100" b="0">
                          <a:solidFill>
                            <a:srgbClr val="005993"/>
                          </a:solidFill>
                          <a:effectLst/>
                          <a:latin typeface="Arial" pitchFamily="34" charset="0"/>
                          <a:cs typeface="Arial" pitchFamily="34" charset="0"/>
                        </a:rPr>
                        <a:t>cổ đông </a:t>
                      </a:r>
                      <a:r>
                        <a:rPr lang="en-US" sz="1100" b="0" smtClean="0">
                          <a:solidFill>
                            <a:srgbClr val="005993"/>
                          </a:solidFill>
                          <a:effectLst/>
                          <a:latin typeface="Arial" pitchFamily="34" charset="0"/>
                          <a:cs typeface="Arial" pitchFamily="34" charset="0"/>
                        </a:rPr>
                        <a:t>thiểu </a:t>
                      </a:r>
                      <a:r>
                        <a:rPr lang="en-US" sz="1100" b="0">
                          <a:solidFill>
                            <a:srgbClr val="005993"/>
                          </a:solidFill>
                          <a:effectLst/>
                          <a:latin typeface="Arial" pitchFamily="34" charset="0"/>
                          <a:cs typeface="Arial" pitchFamily="34" charset="0"/>
                        </a:rPr>
                        <a:t>số</a:t>
                      </a:r>
                      <a:endParaRPr lang="en-US" sz="1100" b="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smtClean="0">
                          <a:solidFill>
                            <a:srgbClr val="005993"/>
                          </a:solidFill>
                          <a:effectLst/>
                          <a:latin typeface="Arial" pitchFamily="34" charset="0"/>
                          <a:cs typeface="Arial" pitchFamily="34" charset="0"/>
                        </a:rPr>
                        <a:t>(18)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smtClean="0">
                          <a:solidFill>
                            <a:srgbClr val="005993"/>
                          </a:solidFill>
                          <a:effectLst/>
                          <a:latin typeface="Arial" pitchFamily="34" charset="0"/>
                          <a:cs typeface="Arial" pitchFamily="34" charset="0"/>
                        </a:rPr>
                        <a:t>(16)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smtClean="0">
                          <a:solidFill>
                            <a:srgbClr val="005993"/>
                          </a:solidFill>
                          <a:effectLst/>
                          <a:latin typeface="Arial" pitchFamily="34" charset="0"/>
                          <a:cs typeface="Arial" pitchFamily="34" charset="0"/>
                        </a:rPr>
                        <a:t>(15)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smtClean="0">
                          <a:solidFill>
                            <a:srgbClr val="005993"/>
                          </a:solidFill>
                          <a:effectLst/>
                          <a:latin typeface="Arial" pitchFamily="34" charset="0"/>
                          <a:cs typeface="Arial" pitchFamily="34" charset="0"/>
                        </a:rPr>
                        <a:t>(19)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smtClean="0">
                          <a:solidFill>
                            <a:srgbClr val="005993"/>
                          </a:solidFill>
                          <a:effectLst/>
                          <a:latin typeface="Arial" pitchFamily="34" charset="0"/>
                          <a:cs typeface="Arial" pitchFamily="34" charset="0"/>
                        </a:rPr>
                        <a:t>(20)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fontAlgn="ctr" latinLnBrk="0" hangingPunct="1">
                        <a:lnSpc>
                          <a:spcPct val="100000"/>
                        </a:lnSpc>
                        <a:spcBef>
                          <a:spcPts val="0"/>
                        </a:spcBef>
                        <a:spcAft>
                          <a:spcPts val="0"/>
                        </a:spcAft>
                      </a:pPr>
                      <a:r>
                        <a:rPr lang="en-US" sz="1100" kern="1200">
                          <a:solidFill>
                            <a:srgbClr val="005993"/>
                          </a:solidFill>
                          <a:effectLst/>
                          <a:latin typeface="Arial" pitchFamily="34" charset="0"/>
                          <a:ea typeface="+mn-ea"/>
                          <a:cs typeface="Arial" pitchFamily="34" charset="0"/>
                        </a:rPr>
                        <a:t>(27)</a:t>
                      </a: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237736">
                <a:tc>
                  <a:txBody>
                    <a:bodyPr/>
                    <a:lstStyle/>
                    <a:p>
                      <a:pPr marL="0" marR="0">
                        <a:lnSpc>
                          <a:spcPct val="115000"/>
                        </a:lnSpc>
                        <a:spcBef>
                          <a:spcPts val="0"/>
                        </a:spcBef>
                        <a:spcAft>
                          <a:spcPts val="0"/>
                        </a:spcAft>
                      </a:pPr>
                      <a:r>
                        <a:rPr lang="en-US" sz="1100" b="0">
                          <a:solidFill>
                            <a:srgbClr val="005993"/>
                          </a:solidFill>
                          <a:effectLst/>
                          <a:latin typeface="Arial" pitchFamily="34" charset="0"/>
                          <a:cs typeface="Arial" pitchFamily="34" charset="0"/>
                        </a:rPr>
                        <a:t>Lợi nhuận thuần sau thuế của </a:t>
                      </a:r>
                      <a:r>
                        <a:rPr lang="en-US" sz="1100" b="0" smtClean="0">
                          <a:solidFill>
                            <a:srgbClr val="005993"/>
                          </a:solidFill>
                          <a:effectLst/>
                          <a:latin typeface="Arial" pitchFamily="34" charset="0"/>
                          <a:cs typeface="Arial" pitchFamily="34" charset="0"/>
                        </a:rPr>
                        <a:t>chủ</a:t>
                      </a:r>
                      <a:r>
                        <a:rPr lang="en-US" sz="1100" b="0" baseline="0" smtClean="0">
                          <a:solidFill>
                            <a:srgbClr val="005993"/>
                          </a:solidFill>
                          <a:effectLst/>
                          <a:latin typeface="Arial" pitchFamily="34" charset="0"/>
                          <a:cs typeface="Arial" pitchFamily="34" charset="0"/>
                        </a:rPr>
                        <a:t> sở hữu</a:t>
                      </a:r>
                      <a:endParaRPr lang="en-US" sz="1100" b="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     6.152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    5.792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a:solidFill>
                            <a:srgbClr val="005993"/>
                          </a:solidFill>
                          <a:effectLst/>
                          <a:latin typeface="Arial" pitchFamily="34" charset="0"/>
                          <a:cs typeface="Arial" pitchFamily="34" charset="0"/>
                        </a:rPr>
                        <a:t>     5.713 </a:t>
                      </a:r>
                      <a:endParaRPr lang="en-US" sz="1100">
                        <a:solidFill>
                          <a:srgbClr val="005993"/>
                        </a:solidFill>
                        <a:effectLst/>
                        <a:latin typeface="Arial" pitchFamily="34" charset="0"/>
                        <a:ea typeface="Calibri"/>
                        <a:cs typeface="Arial" pitchFamily="34" charset="0"/>
                      </a:endParaRPr>
                    </a:p>
                  </a:txBody>
                  <a:tcPr marL="51936" marR="51936"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smtClean="0">
                          <a:solidFill>
                            <a:srgbClr val="005993"/>
                          </a:solidFill>
                          <a:effectLst/>
                          <a:latin typeface="Arial" pitchFamily="34" charset="0"/>
                          <a:cs typeface="Arial" pitchFamily="34" charset="0"/>
                        </a:rPr>
                        <a:t>5.698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a:lnSpc>
                          <a:spcPct val="100000"/>
                        </a:lnSpc>
                        <a:spcBef>
                          <a:spcPts val="0"/>
                        </a:spcBef>
                        <a:spcAft>
                          <a:spcPts val="0"/>
                        </a:spcAft>
                      </a:pPr>
                      <a:r>
                        <a:rPr lang="en-US" sz="1100" smtClean="0">
                          <a:solidFill>
                            <a:srgbClr val="005993"/>
                          </a:solidFill>
                          <a:effectLst/>
                          <a:latin typeface="Arial" pitchFamily="34" charset="0"/>
                          <a:cs typeface="Arial" pitchFamily="34" charset="0"/>
                        </a:rPr>
                        <a:t>6.838 </a:t>
                      </a:r>
                      <a:endParaRPr lang="en-US" sz="1100">
                        <a:solidFill>
                          <a:srgbClr val="005993"/>
                        </a:solidFill>
                        <a:effectLst/>
                        <a:latin typeface="Arial" pitchFamily="34" charset="0"/>
                        <a:ea typeface="Calibri"/>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algn="r" defTabSz="457200" rtl="0" eaLnBrk="1" fontAlgn="ctr" latinLnBrk="0" hangingPunct="1">
                        <a:lnSpc>
                          <a:spcPct val="100000"/>
                        </a:lnSpc>
                        <a:spcBef>
                          <a:spcPts val="0"/>
                        </a:spcBef>
                        <a:spcAft>
                          <a:spcPts val="0"/>
                        </a:spcAft>
                      </a:pPr>
                      <a:r>
                        <a:rPr lang="en-US" sz="1100" kern="1200" smtClean="0">
                          <a:solidFill>
                            <a:srgbClr val="005993"/>
                          </a:solidFill>
                          <a:effectLst/>
                          <a:latin typeface="Arial" pitchFamily="34" charset="0"/>
                          <a:ea typeface="+mn-ea"/>
                          <a:cs typeface="Arial" pitchFamily="34" charset="0"/>
                        </a:rPr>
                        <a:t>7.432 </a:t>
                      </a:r>
                      <a:endParaRPr lang="en-US" sz="1100" kern="1200">
                        <a:solidFill>
                          <a:srgbClr val="005993"/>
                        </a:solidFill>
                        <a:effectLst/>
                        <a:latin typeface="Arial" pitchFamily="34" charset="0"/>
                        <a:ea typeface="+mn-ea"/>
                        <a:cs typeface="Arial" pitchFamily="34" charset="0"/>
                      </a:endParaRPr>
                    </a:p>
                  </a:txBody>
                  <a:tcPr marL="50400" marR="50400" marT="0" marB="0"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bl>
          </a:graphicData>
        </a:graphic>
      </p:graphicFrame>
      <p:sp>
        <p:nvSpPr>
          <p:cNvPr id="8" name="TextBox 7"/>
          <p:cNvSpPr txBox="1"/>
          <p:nvPr/>
        </p:nvSpPr>
        <p:spPr>
          <a:xfrm>
            <a:off x="292100" y="6394475"/>
            <a:ext cx="3581399" cy="261610"/>
          </a:xfrm>
          <a:prstGeom prst="rect">
            <a:avLst/>
          </a:prstGeom>
          <a:noFill/>
        </p:spPr>
        <p:txBody>
          <a:bodyPr wrap="square" rtlCol="0">
            <a:spAutoFit/>
          </a:bodyPr>
          <a:lstStyle/>
          <a:p>
            <a:pPr marL="0" lvl="1"/>
            <a:r>
              <a:rPr lang="en-US" sz="1100" b="1" i="1">
                <a:solidFill>
                  <a:srgbClr val="005993"/>
                </a:solidFill>
                <a:latin typeface="Arial" pitchFamily="34" charset="0"/>
                <a:cs typeface="Arial" pitchFamily="34" charset="0"/>
              </a:rPr>
              <a:t>(*): Số liệu chưa kiểm toán</a:t>
            </a:r>
          </a:p>
        </p:txBody>
      </p:sp>
    </p:spTree>
    <p:extLst>
      <p:ext uri="{BB962C8B-B14F-4D97-AF65-F5344CB8AC3E}">
        <p14:creationId xmlns:p14="http://schemas.microsoft.com/office/powerpoint/2010/main" val="22031834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49619"/>
            <a:ext cx="5772326" cy="477054"/>
          </a:xfrm>
          <a:prstGeom prst="rect">
            <a:avLst/>
          </a:prstGeom>
          <a:noFill/>
        </p:spPr>
        <p:txBody>
          <a:bodyPr wrap="square" rtlCol="0">
            <a:spAutoFit/>
          </a:bodyPr>
          <a:lstStyle/>
          <a:p>
            <a:r>
              <a:rPr lang="en-US" sz="2500" b="1">
                <a:solidFill>
                  <a:srgbClr val="D71249"/>
                </a:solidFill>
                <a:latin typeface="Tahoma"/>
                <a:cs typeface="Tahoma"/>
              </a:rPr>
              <a:t>Tổng quan về VietinBank</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3522167267"/>
              </p:ext>
            </p:extLst>
          </p:nvPr>
        </p:nvGraphicFramePr>
        <p:xfrm>
          <a:off x="3224150" y="1042686"/>
          <a:ext cx="5540829" cy="5186396"/>
        </p:xfrm>
        <a:graphic>
          <a:graphicData uri="http://schemas.openxmlformats.org/drawingml/2006/table">
            <a:tbl>
              <a:tblPr firstRow="1" bandRow="1">
                <a:tableStyleId>{5C22544A-7EE6-4342-B048-85BDC9FD1C3A}</a:tableStyleId>
              </a:tblPr>
              <a:tblGrid>
                <a:gridCol w="967385"/>
                <a:gridCol w="4573444"/>
              </a:tblGrid>
              <a:tr h="908625">
                <a:tc gridSpan="2">
                  <a:txBody>
                    <a:bodyPr/>
                    <a:lstStyle/>
                    <a:p>
                      <a:pPr marL="0" marR="0" indent="0" algn="just" defTabSz="914400" rtl="0" eaLnBrk="1" fontAlgn="auto" latinLnBrk="0" hangingPunct="1">
                        <a:lnSpc>
                          <a:spcPct val="120000"/>
                        </a:lnSpc>
                        <a:spcBef>
                          <a:spcPts val="0"/>
                        </a:spcBef>
                        <a:spcAft>
                          <a:spcPts val="0"/>
                        </a:spcAft>
                        <a:buClrTx/>
                        <a:buSzTx/>
                        <a:buFontTx/>
                        <a:buNone/>
                        <a:tabLst/>
                        <a:defRPr/>
                      </a:pPr>
                      <a:r>
                        <a:rPr lang="en-US" sz="1400" dirty="0" smtClean="0">
                          <a:solidFill>
                            <a:srgbClr val="005993"/>
                          </a:solidFill>
                          <a:latin typeface="Arial" pitchFamily="34" charset="0"/>
                          <a:cs typeface="Arial" pitchFamily="34" charset="0"/>
                        </a:rPr>
                        <a:t>Ngân</a:t>
                      </a:r>
                      <a:r>
                        <a:rPr lang="en-US" sz="1400" baseline="0" dirty="0" smtClean="0">
                          <a:solidFill>
                            <a:srgbClr val="005993"/>
                          </a:solidFill>
                          <a:latin typeface="Arial" pitchFamily="34" charset="0"/>
                          <a:cs typeface="Arial" pitchFamily="34" charset="0"/>
                        </a:rPr>
                        <a:t> </a:t>
                      </a:r>
                      <a:r>
                        <a:rPr lang="en-US" sz="1400" baseline="0" dirty="0" err="1" smtClean="0">
                          <a:solidFill>
                            <a:srgbClr val="005993"/>
                          </a:solidFill>
                          <a:latin typeface="Arial" pitchFamily="34" charset="0"/>
                          <a:cs typeface="Arial" pitchFamily="34" charset="0"/>
                        </a:rPr>
                        <a:t>hàng</a:t>
                      </a:r>
                      <a:r>
                        <a:rPr lang="en-US" sz="1400" baseline="0" dirty="0" smtClean="0">
                          <a:solidFill>
                            <a:srgbClr val="005993"/>
                          </a:solidFill>
                          <a:latin typeface="Arial" pitchFamily="34" charset="0"/>
                          <a:cs typeface="Arial" pitchFamily="34" charset="0"/>
                        </a:rPr>
                        <a:t> TMCP </a:t>
                      </a:r>
                      <a:r>
                        <a:rPr lang="en-US" sz="1400" baseline="0" dirty="0" err="1" smtClean="0">
                          <a:solidFill>
                            <a:srgbClr val="005993"/>
                          </a:solidFill>
                          <a:latin typeface="Arial" pitchFamily="34" charset="0"/>
                          <a:cs typeface="Arial" pitchFamily="34" charset="0"/>
                        </a:rPr>
                        <a:t>Công</a:t>
                      </a:r>
                      <a:r>
                        <a:rPr lang="en-US" sz="1400" baseline="0" dirty="0" smtClean="0">
                          <a:solidFill>
                            <a:srgbClr val="005993"/>
                          </a:solidFill>
                          <a:latin typeface="Arial" pitchFamily="34" charset="0"/>
                          <a:cs typeface="Arial" pitchFamily="34" charset="0"/>
                        </a:rPr>
                        <a:t> </a:t>
                      </a:r>
                      <a:r>
                        <a:rPr lang="en-US" sz="1400" baseline="0" dirty="0" err="1" smtClean="0">
                          <a:solidFill>
                            <a:srgbClr val="005993"/>
                          </a:solidFill>
                          <a:latin typeface="Arial" pitchFamily="34" charset="0"/>
                          <a:cs typeface="Arial" pitchFamily="34" charset="0"/>
                        </a:rPr>
                        <a:t>thương</a:t>
                      </a:r>
                      <a:r>
                        <a:rPr lang="en-US" sz="1400" baseline="0" dirty="0" smtClean="0">
                          <a:solidFill>
                            <a:srgbClr val="005993"/>
                          </a:solidFill>
                          <a:latin typeface="Arial" pitchFamily="34" charset="0"/>
                          <a:cs typeface="Arial" pitchFamily="34" charset="0"/>
                        </a:rPr>
                        <a:t> Việt Nam (</a:t>
                      </a:r>
                      <a:r>
                        <a:rPr lang="en-US" sz="1400" baseline="0" dirty="0" err="1" smtClean="0">
                          <a:solidFill>
                            <a:srgbClr val="005993"/>
                          </a:solidFill>
                          <a:latin typeface="Arial" pitchFamily="34" charset="0"/>
                          <a:cs typeface="Arial" pitchFamily="34" charset="0"/>
                        </a:rPr>
                        <a:t>VietinBank</a:t>
                      </a:r>
                      <a:r>
                        <a:rPr lang="en-US" sz="1400" baseline="0" dirty="0" smtClean="0">
                          <a:solidFill>
                            <a:srgbClr val="005993"/>
                          </a:solidFill>
                          <a:latin typeface="Arial" pitchFamily="34" charset="0"/>
                          <a:cs typeface="Arial" pitchFamily="34" charset="0"/>
                        </a:rPr>
                        <a:t>) </a:t>
                      </a:r>
                      <a:r>
                        <a:rPr lang="en-US" sz="1400" baseline="0" dirty="0" err="1" smtClean="0">
                          <a:solidFill>
                            <a:srgbClr val="005993"/>
                          </a:solidFill>
                          <a:latin typeface="Arial" pitchFamily="34" charset="0"/>
                          <a:cs typeface="Arial" pitchFamily="34" charset="0"/>
                        </a:rPr>
                        <a:t>l</a:t>
                      </a:r>
                      <a:r>
                        <a:rPr lang="en-US" sz="1400" dirty="0" err="1" smtClean="0">
                          <a:solidFill>
                            <a:srgbClr val="005993"/>
                          </a:solidFill>
                          <a:latin typeface="Arial" pitchFamily="34" charset="0"/>
                          <a:cs typeface="Arial" pitchFamily="34" charset="0"/>
                        </a:rPr>
                        <a:t>à</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Tập</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đoàn</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Tài</a:t>
                      </a:r>
                      <a:r>
                        <a:rPr lang="en-US" sz="1400" dirty="0" smtClean="0">
                          <a:solidFill>
                            <a:srgbClr val="005993"/>
                          </a:solidFill>
                          <a:latin typeface="Arial" pitchFamily="34" charset="0"/>
                          <a:cs typeface="Arial" pitchFamily="34" charset="0"/>
                        </a:rPr>
                        <a:t> </a:t>
                      </a:r>
                      <a:r>
                        <a:rPr lang="en-US" sz="1400" err="1" smtClean="0">
                          <a:solidFill>
                            <a:srgbClr val="005993"/>
                          </a:solidFill>
                          <a:latin typeface="Arial" pitchFamily="34" charset="0"/>
                          <a:cs typeface="Arial" pitchFamily="34" charset="0"/>
                        </a:rPr>
                        <a:t>chính</a:t>
                      </a:r>
                      <a:r>
                        <a:rPr lang="en-US" sz="1400" smtClean="0">
                          <a:solidFill>
                            <a:srgbClr val="005993"/>
                          </a:solidFill>
                          <a:latin typeface="Arial" pitchFamily="34" charset="0"/>
                          <a:cs typeface="Arial" pitchFamily="34" charset="0"/>
                        </a:rPr>
                        <a:t> - </a:t>
                      </a:r>
                      <a:r>
                        <a:rPr lang="en-US" sz="1400" dirty="0" smtClean="0">
                          <a:solidFill>
                            <a:srgbClr val="005993"/>
                          </a:solidFill>
                          <a:latin typeface="Arial" pitchFamily="34" charset="0"/>
                          <a:cs typeface="Arial" pitchFamily="34" charset="0"/>
                        </a:rPr>
                        <a:t>Ngân </a:t>
                      </a:r>
                      <a:r>
                        <a:rPr lang="en-US" sz="1400" dirty="0" err="1" smtClean="0">
                          <a:solidFill>
                            <a:srgbClr val="005993"/>
                          </a:solidFill>
                          <a:latin typeface="Arial" pitchFamily="34" charset="0"/>
                          <a:cs typeface="Arial" pitchFamily="34" charset="0"/>
                        </a:rPr>
                        <a:t>hàng</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hàng</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đầu</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giữ</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vai</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trò</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trụ</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cột</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trong</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hệ</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thống</a:t>
                      </a:r>
                      <a:r>
                        <a:rPr lang="en-US" sz="1400" dirty="0" smtClean="0">
                          <a:solidFill>
                            <a:srgbClr val="005993"/>
                          </a:solidFill>
                          <a:latin typeface="Arial" pitchFamily="34" charset="0"/>
                          <a:cs typeface="Arial" pitchFamily="34" charset="0"/>
                        </a:rPr>
                        <a:t> </a:t>
                      </a:r>
                      <a:r>
                        <a:rPr lang="en-US" sz="1400" dirty="0" err="1" smtClean="0">
                          <a:solidFill>
                            <a:srgbClr val="005993"/>
                          </a:solidFill>
                          <a:latin typeface="Arial" pitchFamily="34" charset="0"/>
                          <a:cs typeface="Arial" pitchFamily="34" charset="0"/>
                        </a:rPr>
                        <a:t>Tài</a:t>
                      </a:r>
                      <a:r>
                        <a:rPr lang="en-US" sz="1400" dirty="0" smtClean="0">
                          <a:solidFill>
                            <a:srgbClr val="005993"/>
                          </a:solidFill>
                          <a:latin typeface="Arial" pitchFamily="34" charset="0"/>
                          <a:cs typeface="Arial" pitchFamily="34" charset="0"/>
                        </a:rPr>
                        <a:t> </a:t>
                      </a:r>
                      <a:r>
                        <a:rPr lang="en-US" sz="1400" err="1" smtClean="0">
                          <a:solidFill>
                            <a:srgbClr val="005993"/>
                          </a:solidFill>
                          <a:latin typeface="Arial" pitchFamily="34" charset="0"/>
                          <a:cs typeface="Arial" pitchFamily="34" charset="0"/>
                        </a:rPr>
                        <a:t>chính</a:t>
                      </a:r>
                      <a:r>
                        <a:rPr lang="en-US" sz="1400" smtClean="0">
                          <a:solidFill>
                            <a:srgbClr val="005993"/>
                          </a:solidFill>
                          <a:latin typeface="Arial" pitchFamily="34" charset="0"/>
                          <a:cs typeface="Arial" pitchFamily="34" charset="0"/>
                        </a:rPr>
                        <a:t> - </a:t>
                      </a:r>
                      <a:r>
                        <a:rPr lang="en-US" sz="1400" dirty="0" smtClean="0">
                          <a:solidFill>
                            <a:srgbClr val="005993"/>
                          </a:solidFill>
                          <a:latin typeface="Arial" pitchFamily="34" charset="0"/>
                          <a:cs typeface="Arial" pitchFamily="34" charset="0"/>
                        </a:rPr>
                        <a:t>Ngân </a:t>
                      </a:r>
                      <a:r>
                        <a:rPr lang="en-US" sz="1400" dirty="0" err="1" smtClean="0">
                          <a:solidFill>
                            <a:srgbClr val="005993"/>
                          </a:solidFill>
                          <a:latin typeface="Arial" pitchFamily="34" charset="0"/>
                          <a:cs typeface="Arial" pitchFamily="34" charset="0"/>
                        </a:rPr>
                        <a:t>hàng</a:t>
                      </a:r>
                      <a:r>
                        <a:rPr lang="en-US" sz="1400" dirty="0" smtClean="0">
                          <a:solidFill>
                            <a:srgbClr val="005993"/>
                          </a:solidFill>
                          <a:latin typeface="Arial" pitchFamily="34" charset="0"/>
                          <a:cs typeface="Arial" pitchFamily="34" charset="0"/>
                        </a:rPr>
                        <a:t> Việt Nam</a:t>
                      </a:r>
                      <a:r>
                        <a:rPr lang="en-US" sz="1400" b="1" dirty="0" smtClean="0">
                          <a:solidFill>
                            <a:srgbClr val="005993"/>
                          </a:solidFill>
                          <a:latin typeface="Arial" pitchFamily="34" charset="0"/>
                          <a:cs typeface="Arial" pitchFamily="34" charset="0"/>
                        </a:rPr>
                        <a:t>.</a:t>
                      </a: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hMerge="1">
                  <a:txBody>
                    <a:bodyPr/>
                    <a:lstStyle/>
                    <a:p>
                      <a:endParaRPr lang="en-US" dirty="0"/>
                    </a:p>
                  </a:txBody>
                  <a:tcPr/>
                </a:tc>
              </a:tr>
              <a:tr h="565788">
                <a:tc>
                  <a:txBody>
                    <a:bodyPr/>
                    <a:lstStyle/>
                    <a:p>
                      <a:pPr marL="91440" indent="-182880">
                        <a:buFont typeface="Wingdings" pitchFamily="2" charset="2"/>
                        <a:buChar char="§"/>
                      </a:pPr>
                      <a:r>
                        <a:rPr lang="en-US" sz="1300" b="1" dirty="0" smtClean="0">
                          <a:solidFill>
                            <a:srgbClr val="005993"/>
                          </a:solidFill>
                          <a:latin typeface="Arial" pitchFamily="34" charset="0"/>
                          <a:cs typeface="Arial" pitchFamily="34" charset="0"/>
                        </a:rPr>
                        <a:t>1988</a:t>
                      </a:r>
                      <a:endParaRPr lang="en-US" sz="1300" dirty="0">
                        <a:solidFill>
                          <a:srgbClr val="005993"/>
                        </a:solidFill>
                        <a:latin typeface="Arial" pitchFamily="34" charset="0"/>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just">
                        <a:lnSpc>
                          <a:spcPct val="120000"/>
                        </a:lnSpc>
                      </a:pPr>
                      <a:r>
                        <a:rPr lang="en-US" sz="1400" b="0" kern="1200" dirty="0" err="1" smtClean="0">
                          <a:solidFill>
                            <a:srgbClr val="005993"/>
                          </a:solidFill>
                          <a:latin typeface="Arial" pitchFamily="34" charset="0"/>
                          <a:ea typeface="+mn-ea"/>
                          <a:cs typeface="Arial" pitchFamily="34" charset="0"/>
                        </a:rPr>
                        <a:t>Thành</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lập</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sau</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khi</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tách</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ra</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từ</a:t>
                      </a:r>
                      <a:r>
                        <a:rPr lang="en-US" sz="1400" b="0" kern="1200" dirty="0" smtClean="0">
                          <a:solidFill>
                            <a:srgbClr val="005993"/>
                          </a:solidFill>
                          <a:latin typeface="Arial" pitchFamily="34" charset="0"/>
                          <a:ea typeface="+mn-ea"/>
                          <a:cs typeface="Arial" pitchFamily="34" charset="0"/>
                        </a:rPr>
                        <a:t> Ngân </a:t>
                      </a:r>
                      <a:r>
                        <a:rPr lang="en-US" sz="1400" b="0" kern="1200" dirty="0" err="1" smtClean="0">
                          <a:solidFill>
                            <a:srgbClr val="005993"/>
                          </a:solidFill>
                          <a:latin typeface="Arial" pitchFamily="34" charset="0"/>
                          <a:ea typeface="+mn-ea"/>
                          <a:cs typeface="Arial" pitchFamily="34" charset="0"/>
                        </a:rPr>
                        <a:t>hàng</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Nhà</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nước</a:t>
                      </a:r>
                      <a:r>
                        <a:rPr lang="en-US" sz="1400" b="0" kern="1200" dirty="0" smtClean="0">
                          <a:solidFill>
                            <a:srgbClr val="005993"/>
                          </a:solidFill>
                          <a:latin typeface="Arial" pitchFamily="34" charset="0"/>
                          <a:ea typeface="+mn-ea"/>
                          <a:cs typeface="Arial" pitchFamily="34" charset="0"/>
                        </a:rPr>
                        <a:t> Việt Nam.</a:t>
                      </a:r>
                      <a:endParaRPr lang="en-US" sz="1400" b="0" kern="1200" dirty="0">
                        <a:solidFill>
                          <a:srgbClr val="005993"/>
                        </a:solidFill>
                        <a:latin typeface="Arial" pitchFamily="34" charset="0"/>
                        <a:ea typeface="+mn-ea"/>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815570">
                <a:tc>
                  <a:txBody>
                    <a:bodyPr/>
                    <a:lstStyle/>
                    <a:p>
                      <a:pPr marL="91440" indent="-182880" algn="l" defTabSz="914400" rtl="0" eaLnBrk="1" latinLnBrk="0" hangingPunct="1">
                        <a:buFont typeface="Wingdings" pitchFamily="2" charset="2"/>
                        <a:buChar char="§"/>
                      </a:pPr>
                      <a:r>
                        <a:rPr lang="en-US" sz="1300" b="1" kern="1200" dirty="0" smtClean="0">
                          <a:solidFill>
                            <a:srgbClr val="005993"/>
                          </a:solidFill>
                          <a:latin typeface="Arial" pitchFamily="34" charset="0"/>
                          <a:ea typeface="+mn-ea"/>
                          <a:cs typeface="Arial" pitchFamily="34" charset="0"/>
                        </a:rPr>
                        <a:t>2008</a:t>
                      </a:r>
                      <a:endParaRPr lang="en-US" sz="1300" b="1" kern="1200" dirty="0">
                        <a:solidFill>
                          <a:srgbClr val="005993"/>
                        </a:solidFill>
                        <a:latin typeface="Arial" pitchFamily="34" charset="0"/>
                        <a:ea typeface="+mn-ea"/>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just">
                        <a:lnSpc>
                          <a:spcPct val="120000"/>
                        </a:lnSpc>
                      </a:pPr>
                      <a:r>
                        <a:rPr lang="en-US" sz="1400" b="0" kern="1200" dirty="0" err="1" smtClean="0">
                          <a:solidFill>
                            <a:srgbClr val="005993"/>
                          </a:solidFill>
                          <a:latin typeface="Arial" pitchFamily="34" charset="0"/>
                          <a:ea typeface="+mn-ea"/>
                          <a:cs typeface="Arial" pitchFamily="34" charset="0"/>
                        </a:rPr>
                        <a:t>Tổ</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chức</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bán</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đấu</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giá</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cổ</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phần</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ra</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công</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chúng</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thành</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công</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và</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niêm</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yết</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trên</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Sở</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Giao</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dịch</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Chứng</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khoán</a:t>
                      </a:r>
                      <a:r>
                        <a:rPr lang="en-US" sz="1400" b="0" kern="1200" dirty="0" smtClean="0">
                          <a:solidFill>
                            <a:srgbClr val="005993"/>
                          </a:solidFill>
                          <a:latin typeface="Arial" pitchFamily="34" charset="0"/>
                          <a:ea typeface="+mn-ea"/>
                          <a:cs typeface="Arial" pitchFamily="34" charset="0"/>
                        </a:rPr>
                        <a:t> TP. </a:t>
                      </a:r>
                      <a:r>
                        <a:rPr lang="en-US" sz="1400" b="0" kern="1200" dirty="0" err="1" smtClean="0">
                          <a:solidFill>
                            <a:srgbClr val="005993"/>
                          </a:solidFill>
                          <a:latin typeface="Arial" pitchFamily="34" charset="0"/>
                          <a:ea typeface="+mn-ea"/>
                          <a:cs typeface="Arial" pitchFamily="34" charset="0"/>
                        </a:rPr>
                        <a:t>Hồ</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Chí</a:t>
                      </a:r>
                      <a:r>
                        <a:rPr lang="en-US" sz="1400" b="0" kern="1200" dirty="0" smtClean="0">
                          <a:solidFill>
                            <a:srgbClr val="005993"/>
                          </a:solidFill>
                          <a:latin typeface="Arial" pitchFamily="34" charset="0"/>
                          <a:ea typeface="+mn-ea"/>
                          <a:cs typeface="Arial" pitchFamily="34" charset="0"/>
                        </a:rPr>
                        <a:t> Minh (1 </a:t>
                      </a:r>
                      <a:r>
                        <a:rPr lang="en-US" sz="1400" b="0" kern="1200" dirty="0" err="1" smtClean="0">
                          <a:solidFill>
                            <a:srgbClr val="005993"/>
                          </a:solidFill>
                          <a:latin typeface="Arial" pitchFamily="34" charset="0"/>
                          <a:ea typeface="+mn-ea"/>
                          <a:cs typeface="Arial" pitchFamily="34" charset="0"/>
                        </a:rPr>
                        <a:t>năm</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sau</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đó</a:t>
                      </a:r>
                      <a:r>
                        <a:rPr lang="en-US" sz="1400" b="0" kern="1200" dirty="0" smtClean="0">
                          <a:solidFill>
                            <a:srgbClr val="005993"/>
                          </a:solidFill>
                          <a:latin typeface="Arial" pitchFamily="34" charset="0"/>
                          <a:ea typeface="+mn-ea"/>
                          <a:cs typeface="Arial" pitchFamily="34" charset="0"/>
                        </a:rPr>
                        <a:t>).</a:t>
                      </a:r>
                      <a:endParaRPr lang="en-US" sz="1400" b="0" kern="1200" dirty="0">
                        <a:solidFill>
                          <a:srgbClr val="005993"/>
                        </a:solidFill>
                        <a:latin typeface="Arial" pitchFamily="34" charset="0"/>
                        <a:ea typeface="+mn-ea"/>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565788">
                <a:tc>
                  <a:txBody>
                    <a:bodyPr/>
                    <a:lstStyle/>
                    <a:p>
                      <a:pPr marL="91440" indent="-182880" algn="l" defTabSz="914400" rtl="0" eaLnBrk="1" latinLnBrk="0" hangingPunct="1">
                        <a:buFont typeface="Wingdings" pitchFamily="2" charset="2"/>
                        <a:buChar char="§"/>
                      </a:pPr>
                      <a:r>
                        <a:rPr lang="en-US" sz="1300" b="1" kern="1200" dirty="0" smtClean="0">
                          <a:solidFill>
                            <a:srgbClr val="005993"/>
                          </a:solidFill>
                          <a:latin typeface="Arial" pitchFamily="34" charset="0"/>
                          <a:ea typeface="+mn-ea"/>
                          <a:cs typeface="Arial" pitchFamily="34" charset="0"/>
                        </a:rPr>
                        <a:t>2009</a:t>
                      </a:r>
                      <a:endParaRPr lang="en-US" sz="1300" b="1" kern="1200" dirty="0">
                        <a:solidFill>
                          <a:srgbClr val="005993"/>
                        </a:solidFill>
                        <a:latin typeface="Arial" pitchFamily="34" charset="0"/>
                        <a:ea typeface="+mn-ea"/>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marL="0" marR="0" indent="0" algn="just" defTabSz="914400" rtl="0" eaLnBrk="1" fontAlgn="auto" latinLnBrk="0" hangingPunct="1">
                        <a:lnSpc>
                          <a:spcPct val="120000"/>
                        </a:lnSpc>
                        <a:spcBef>
                          <a:spcPts val="0"/>
                        </a:spcBef>
                        <a:spcAft>
                          <a:spcPts val="0"/>
                        </a:spcAft>
                        <a:buClrTx/>
                        <a:buSzTx/>
                        <a:buFontTx/>
                        <a:buNone/>
                        <a:tabLst/>
                        <a:defRPr/>
                      </a:pPr>
                      <a:r>
                        <a:rPr lang="en-US" sz="1400" b="0" kern="1200" dirty="0" err="1" smtClean="0">
                          <a:solidFill>
                            <a:srgbClr val="005993"/>
                          </a:solidFill>
                          <a:latin typeface="Arial" pitchFamily="34" charset="0"/>
                          <a:ea typeface="+mn-ea"/>
                          <a:cs typeface="Arial" pitchFamily="34" charset="0"/>
                        </a:rPr>
                        <a:t>Chính</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thức</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đổi</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tên</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thành</a:t>
                      </a:r>
                      <a:r>
                        <a:rPr lang="en-US" sz="1400" b="0" kern="1200" dirty="0" smtClean="0">
                          <a:solidFill>
                            <a:srgbClr val="005993"/>
                          </a:solidFill>
                          <a:latin typeface="Arial" pitchFamily="34" charset="0"/>
                          <a:ea typeface="+mn-ea"/>
                          <a:cs typeface="Arial" pitchFamily="34" charset="0"/>
                        </a:rPr>
                        <a:t> Ngân </a:t>
                      </a:r>
                      <a:r>
                        <a:rPr lang="en-US" sz="1400" b="0" kern="1200" dirty="0" err="1" smtClean="0">
                          <a:solidFill>
                            <a:srgbClr val="005993"/>
                          </a:solidFill>
                          <a:latin typeface="Arial" pitchFamily="34" charset="0"/>
                          <a:ea typeface="+mn-ea"/>
                          <a:cs typeface="Arial" pitchFamily="34" charset="0"/>
                        </a:rPr>
                        <a:t>hàng</a:t>
                      </a:r>
                      <a:r>
                        <a:rPr lang="en-US" sz="1400" b="0" kern="1200" dirty="0" smtClean="0">
                          <a:solidFill>
                            <a:srgbClr val="005993"/>
                          </a:solidFill>
                          <a:latin typeface="Arial" pitchFamily="34" charset="0"/>
                          <a:ea typeface="+mn-ea"/>
                          <a:cs typeface="Arial" pitchFamily="34" charset="0"/>
                        </a:rPr>
                        <a:t> TMCP </a:t>
                      </a:r>
                      <a:r>
                        <a:rPr lang="en-US" sz="1400" b="0" kern="1200" dirty="0" err="1" smtClean="0">
                          <a:solidFill>
                            <a:srgbClr val="005993"/>
                          </a:solidFill>
                          <a:latin typeface="Arial" pitchFamily="34" charset="0"/>
                          <a:ea typeface="+mn-ea"/>
                          <a:cs typeface="Arial" pitchFamily="34" charset="0"/>
                        </a:rPr>
                        <a:t>Công</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thương</a:t>
                      </a:r>
                      <a:r>
                        <a:rPr lang="en-US" sz="1400" b="0" kern="1200" dirty="0" smtClean="0">
                          <a:solidFill>
                            <a:srgbClr val="005993"/>
                          </a:solidFill>
                          <a:latin typeface="Arial" pitchFamily="34" charset="0"/>
                          <a:ea typeface="+mn-ea"/>
                          <a:cs typeface="Arial" pitchFamily="34" charset="0"/>
                        </a:rPr>
                        <a:t> Việt Nam (</a:t>
                      </a:r>
                      <a:r>
                        <a:rPr lang="en-US" sz="1400" b="0" kern="1200" dirty="0" err="1" smtClean="0">
                          <a:solidFill>
                            <a:srgbClr val="005993"/>
                          </a:solidFill>
                          <a:latin typeface="Arial" pitchFamily="34" charset="0"/>
                          <a:ea typeface="+mn-ea"/>
                          <a:cs typeface="Arial" pitchFamily="34" charset="0"/>
                        </a:rPr>
                        <a:t>viết</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tắt</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là</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VietinBank</a:t>
                      </a:r>
                      <a:r>
                        <a:rPr lang="en-US" sz="1400" b="0" kern="1200" dirty="0" smtClean="0">
                          <a:solidFill>
                            <a:srgbClr val="005993"/>
                          </a:solidFill>
                          <a:latin typeface="Arial" pitchFamily="34" charset="0"/>
                          <a:ea typeface="+mn-ea"/>
                          <a:cs typeface="Arial" pitchFamily="34" charset="0"/>
                        </a:rPr>
                        <a:t>).</a:t>
                      </a: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815570">
                <a:tc>
                  <a:txBody>
                    <a:bodyPr/>
                    <a:lstStyle/>
                    <a:p>
                      <a:pPr marL="91440" indent="-182880" algn="l" defTabSz="914400" rtl="0" eaLnBrk="1" latinLnBrk="0" hangingPunct="1">
                        <a:buFont typeface="Wingdings" pitchFamily="2" charset="2"/>
                        <a:buChar char="§"/>
                      </a:pPr>
                      <a:r>
                        <a:rPr lang="en-US" sz="1300" b="1" kern="1200" dirty="0" smtClean="0">
                          <a:solidFill>
                            <a:srgbClr val="005993"/>
                          </a:solidFill>
                          <a:latin typeface="Arial" pitchFamily="34" charset="0"/>
                          <a:ea typeface="+mn-ea"/>
                          <a:cs typeface="Arial" pitchFamily="34" charset="0"/>
                        </a:rPr>
                        <a:t>2011</a:t>
                      </a:r>
                      <a:endParaRPr lang="en-US" sz="1300" b="1" kern="1200" dirty="0">
                        <a:solidFill>
                          <a:srgbClr val="005993"/>
                        </a:solidFill>
                        <a:latin typeface="Arial" pitchFamily="34" charset="0"/>
                        <a:ea typeface="+mn-ea"/>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just">
                        <a:lnSpc>
                          <a:spcPct val="120000"/>
                        </a:lnSpc>
                      </a:pPr>
                      <a:r>
                        <a:rPr lang="en-US" sz="1400" b="0" kern="1200" dirty="0" smtClean="0">
                          <a:solidFill>
                            <a:srgbClr val="005993"/>
                          </a:solidFill>
                          <a:latin typeface="Arial" pitchFamily="34" charset="0"/>
                          <a:ea typeface="+mn-ea"/>
                          <a:cs typeface="Arial" pitchFamily="34" charset="0"/>
                        </a:rPr>
                        <a:t>IFC </a:t>
                      </a:r>
                      <a:r>
                        <a:rPr lang="en-US" sz="1400" b="0" kern="1200" dirty="0" err="1" smtClean="0">
                          <a:solidFill>
                            <a:srgbClr val="005993"/>
                          </a:solidFill>
                          <a:latin typeface="Arial" pitchFamily="34" charset="0"/>
                          <a:ea typeface="+mn-ea"/>
                          <a:cs typeface="Arial" pitchFamily="34" charset="0"/>
                        </a:rPr>
                        <a:t>chính</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thức</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trở</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thành</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cổ</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đông</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chiến</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lược</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nước</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ngoài</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của</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VietinBank</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sở</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hữu</a:t>
                      </a:r>
                      <a:r>
                        <a:rPr lang="en-US" sz="1400" b="0" kern="1200" dirty="0" smtClean="0">
                          <a:solidFill>
                            <a:srgbClr val="005993"/>
                          </a:solidFill>
                          <a:latin typeface="Arial" pitchFamily="34" charset="0"/>
                          <a:ea typeface="+mn-ea"/>
                          <a:cs typeface="Arial" pitchFamily="34" charset="0"/>
                        </a:rPr>
                        <a:t> 10% </a:t>
                      </a:r>
                      <a:r>
                        <a:rPr lang="en-US" sz="1400" b="0" kern="1200" dirty="0" err="1" smtClean="0">
                          <a:solidFill>
                            <a:srgbClr val="005993"/>
                          </a:solidFill>
                          <a:latin typeface="Arial" pitchFamily="34" charset="0"/>
                          <a:ea typeface="+mn-ea"/>
                          <a:cs typeface="Arial" pitchFamily="34" charset="0"/>
                        </a:rPr>
                        <a:t>vốn</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điều</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lệ</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của</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VietinBank</a:t>
                      </a:r>
                      <a:r>
                        <a:rPr lang="en-US" sz="1400" b="0" kern="1200" dirty="0" smtClean="0">
                          <a:solidFill>
                            <a:srgbClr val="005993"/>
                          </a:solidFill>
                          <a:latin typeface="Arial" pitchFamily="34" charset="0"/>
                          <a:ea typeface="+mn-ea"/>
                          <a:cs typeface="Arial" pitchFamily="34" charset="0"/>
                        </a:rPr>
                        <a:t>.</a:t>
                      </a:r>
                      <a:endParaRPr lang="en-US" sz="1400" b="0" kern="1200" dirty="0">
                        <a:solidFill>
                          <a:srgbClr val="005993"/>
                        </a:solidFill>
                        <a:latin typeface="Arial" pitchFamily="34" charset="0"/>
                        <a:ea typeface="+mn-ea"/>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815570">
                <a:tc rowSpan="2">
                  <a:txBody>
                    <a:bodyPr/>
                    <a:lstStyle/>
                    <a:p>
                      <a:pPr marL="91440" indent="-182880" algn="l" defTabSz="914400" rtl="0" eaLnBrk="1" latinLnBrk="0" hangingPunct="1">
                        <a:buFont typeface="Wingdings" pitchFamily="2" charset="2"/>
                        <a:buChar char="§"/>
                      </a:pPr>
                      <a:r>
                        <a:rPr lang="en-US" sz="1300" b="1" kern="1200" dirty="0" smtClean="0">
                          <a:solidFill>
                            <a:srgbClr val="005993"/>
                          </a:solidFill>
                          <a:latin typeface="Arial" pitchFamily="34" charset="0"/>
                          <a:ea typeface="+mn-ea"/>
                          <a:cs typeface="Arial" pitchFamily="34" charset="0"/>
                        </a:rPr>
                        <a:t>2012</a:t>
                      </a:r>
                      <a:endParaRPr lang="en-US" sz="1300" b="1" kern="1200" dirty="0">
                        <a:solidFill>
                          <a:srgbClr val="005993"/>
                        </a:solidFill>
                        <a:latin typeface="Arial" pitchFamily="34" charset="0"/>
                        <a:ea typeface="+mn-ea"/>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c>
                  <a:txBody>
                    <a:bodyPr/>
                    <a:lstStyle/>
                    <a:p>
                      <a:pPr algn="just">
                        <a:lnSpc>
                          <a:spcPct val="120000"/>
                        </a:lnSpc>
                      </a:pPr>
                      <a:r>
                        <a:rPr lang="en-US" sz="1400" b="0" kern="1200" dirty="0" smtClean="0">
                          <a:solidFill>
                            <a:srgbClr val="005993"/>
                          </a:solidFill>
                          <a:latin typeface="Arial" pitchFamily="34" charset="0"/>
                          <a:ea typeface="+mn-ea"/>
                          <a:cs typeface="Arial" pitchFamily="34" charset="0"/>
                        </a:rPr>
                        <a:t>Ngân </a:t>
                      </a:r>
                      <a:r>
                        <a:rPr lang="en-US" sz="1400" b="0" kern="1200" dirty="0" err="1" smtClean="0">
                          <a:solidFill>
                            <a:srgbClr val="005993"/>
                          </a:solidFill>
                          <a:latin typeface="Arial" pitchFamily="34" charset="0"/>
                          <a:ea typeface="+mn-ea"/>
                          <a:cs typeface="Arial" pitchFamily="34" charset="0"/>
                        </a:rPr>
                        <a:t>hàng</a:t>
                      </a:r>
                      <a:r>
                        <a:rPr lang="en-US" sz="1400" b="0" kern="1200" dirty="0" smtClean="0">
                          <a:solidFill>
                            <a:srgbClr val="005993"/>
                          </a:solidFill>
                          <a:latin typeface="Arial" pitchFamily="34" charset="0"/>
                          <a:ea typeface="+mn-ea"/>
                          <a:cs typeface="Arial" pitchFamily="34" charset="0"/>
                        </a:rPr>
                        <a:t> Việt Nam </a:t>
                      </a:r>
                      <a:r>
                        <a:rPr lang="en-US" sz="1400" b="0" kern="1200" dirty="0" err="1" smtClean="0">
                          <a:solidFill>
                            <a:srgbClr val="005993"/>
                          </a:solidFill>
                          <a:latin typeface="Arial" pitchFamily="34" charset="0"/>
                          <a:ea typeface="+mn-ea"/>
                          <a:cs typeface="Arial" pitchFamily="34" charset="0"/>
                        </a:rPr>
                        <a:t>đầu</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tiên</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phát</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hành</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thành</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công</a:t>
                      </a:r>
                      <a:r>
                        <a:rPr lang="en-US" sz="1400" b="0" kern="1200" dirty="0" smtClean="0">
                          <a:solidFill>
                            <a:srgbClr val="005993"/>
                          </a:solidFill>
                          <a:latin typeface="Arial" pitchFamily="34" charset="0"/>
                          <a:ea typeface="+mn-ea"/>
                          <a:cs typeface="Arial" pitchFamily="34" charset="0"/>
                        </a:rPr>
                        <a:t> 250 </a:t>
                      </a:r>
                      <a:r>
                        <a:rPr lang="en-US" sz="1400" b="0" kern="1200" dirty="0" err="1" smtClean="0">
                          <a:solidFill>
                            <a:srgbClr val="005993"/>
                          </a:solidFill>
                          <a:latin typeface="Arial" pitchFamily="34" charset="0"/>
                          <a:ea typeface="+mn-ea"/>
                          <a:cs typeface="Arial" pitchFamily="34" charset="0"/>
                        </a:rPr>
                        <a:t>triệu</a:t>
                      </a:r>
                      <a:r>
                        <a:rPr lang="en-US" sz="1400" b="0" kern="1200" dirty="0" smtClean="0">
                          <a:solidFill>
                            <a:srgbClr val="005993"/>
                          </a:solidFill>
                          <a:latin typeface="Arial" pitchFamily="34" charset="0"/>
                          <a:ea typeface="+mn-ea"/>
                          <a:cs typeface="Arial" pitchFamily="34" charset="0"/>
                        </a:rPr>
                        <a:t> USD </a:t>
                      </a:r>
                      <a:r>
                        <a:rPr lang="en-US" sz="1400" b="0" kern="1200" dirty="0" err="1" smtClean="0">
                          <a:solidFill>
                            <a:srgbClr val="005993"/>
                          </a:solidFill>
                          <a:latin typeface="Arial" pitchFamily="34" charset="0"/>
                          <a:ea typeface="+mn-ea"/>
                          <a:cs typeface="Arial" pitchFamily="34" charset="0"/>
                        </a:rPr>
                        <a:t>trái</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phiếu</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quốc</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tế</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và</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niêm</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yết</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trên</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Sở</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giao</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dịch</a:t>
                      </a:r>
                      <a:r>
                        <a:rPr lang="en-US" sz="1400" b="0" kern="1200" dirty="0" smtClean="0">
                          <a:solidFill>
                            <a:srgbClr val="005993"/>
                          </a:solidFill>
                          <a:latin typeface="Arial" pitchFamily="34" charset="0"/>
                          <a:ea typeface="+mn-ea"/>
                          <a:cs typeface="Arial" pitchFamily="34" charset="0"/>
                        </a:rPr>
                        <a:t> </a:t>
                      </a:r>
                      <a:r>
                        <a:rPr lang="en-US" sz="1400" b="0" kern="1200" smtClean="0">
                          <a:solidFill>
                            <a:srgbClr val="005993"/>
                          </a:solidFill>
                          <a:latin typeface="Arial" pitchFamily="34" charset="0"/>
                          <a:ea typeface="+mn-ea"/>
                          <a:cs typeface="Arial" pitchFamily="34" charset="0"/>
                        </a:rPr>
                        <a:t>Singapore </a:t>
                      </a:r>
                      <a:r>
                        <a:rPr lang="en-US" sz="1400" b="0" kern="1200" baseline="0" smtClean="0">
                          <a:solidFill>
                            <a:srgbClr val="005993"/>
                          </a:solidFill>
                          <a:latin typeface="Arial" pitchFamily="34" charset="0"/>
                          <a:ea typeface="+mn-ea"/>
                          <a:cs typeface="Arial" pitchFamily="34" charset="0"/>
                        </a:rPr>
                        <a:t>(Đã đáo hạn ngày 17/5/2017)</a:t>
                      </a:r>
                      <a:endParaRPr lang="en-US" sz="1400" b="0" kern="1200" dirty="0">
                        <a:solidFill>
                          <a:srgbClr val="005993"/>
                        </a:solidFill>
                        <a:latin typeface="Arial" pitchFamily="34" charset="0"/>
                        <a:ea typeface="+mn-ea"/>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r h="609945">
                <a:tc vMerge="1">
                  <a:txBody>
                    <a:bodyPr/>
                    <a:lstStyle/>
                    <a:p>
                      <a:pPr marL="91440" indent="-182880" algn="l" defTabSz="914400" rtl="0" eaLnBrk="1" latinLnBrk="0" hangingPunct="1">
                        <a:buFont typeface="Wingdings" pitchFamily="2" charset="2"/>
                        <a:buChar char="§"/>
                      </a:pPr>
                      <a:endParaRPr lang="en-US" sz="1200" b="1" kern="1200" dirty="0">
                        <a:solidFill>
                          <a:schemeClr val="tx2">
                            <a:lumMod val="50000"/>
                          </a:schemeClr>
                        </a:solidFill>
                        <a:latin typeface="Arial" pitchFamily="34" charset="0"/>
                        <a:ea typeface="+mn-ea"/>
                        <a:cs typeface="Arial" pitchFamily="34" charset="0"/>
                      </a:endParaRPr>
                    </a:p>
                  </a:txBody>
                  <a:tcPr/>
                </a:tc>
                <a:tc>
                  <a:txBody>
                    <a:bodyPr/>
                    <a:lstStyle/>
                    <a:p>
                      <a:pPr algn="just">
                        <a:lnSpc>
                          <a:spcPct val="120000"/>
                        </a:lnSpc>
                      </a:pPr>
                      <a:r>
                        <a:rPr lang="en-US" sz="1400" b="0" kern="1200" dirty="0" err="1" smtClean="0">
                          <a:solidFill>
                            <a:srgbClr val="005993"/>
                          </a:solidFill>
                          <a:latin typeface="Arial" pitchFamily="34" charset="0"/>
                          <a:ea typeface="+mn-ea"/>
                          <a:cs typeface="Arial" pitchFamily="34" charset="0"/>
                        </a:rPr>
                        <a:t>Ký</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hợp</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đồng</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bán</a:t>
                      </a:r>
                      <a:r>
                        <a:rPr lang="en-US" sz="1400" b="0" kern="1200" dirty="0" smtClean="0">
                          <a:solidFill>
                            <a:srgbClr val="005993"/>
                          </a:solidFill>
                          <a:latin typeface="Arial" pitchFamily="34" charset="0"/>
                          <a:ea typeface="+mn-ea"/>
                          <a:cs typeface="Arial" pitchFamily="34" charset="0"/>
                        </a:rPr>
                        <a:t> 19,73% </a:t>
                      </a:r>
                      <a:r>
                        <a:rPr lang="en-US" sz="1400" b="0" kern="1200" dirty="0" err="1" smtClean="0">
                          <a:solidFill>
                            <a:srgbClr val="005993"/>
                          </a:solidFill>
                          <a:latin typeface="Arial" pitchFamily="34" charset="0"/>
                          <a:ea typeface="+mn-ea"/>
                          <a:cs typeface="Arial" pitchFamily="34" charset="0"/>
                        </a:rPr>
                        <a:t>vốn</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điều</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lệ</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cho</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đối</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tác</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chiến</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lược</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nước</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ngoài</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thứ</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hai</a:t>
                      </a:r>
                      <a:r>
                        <a:rPr lang="en-US" sz="1400" b="0" kern="1200" dirty="0" smtClean="0">
                          <a:solidFill>
                            <a:srgbClr val="005993"/>
                          </a:solidFill>
                          <a:latin typeface="Arial" pitchFamily="34" charset="0"/>
                          <a:ea typeface="+mn-ea"/>
                          <a:cs typeface="Arial" pitchFamily="34" charset="0"/>
                        </a:rPr>
                        <a:t> </a:t>
                      </a:r>
                      <a:r>
                        <a:rPr lang="en-US" sz="1400" b="0" kern="1200" dirty="0" err="1" smtClean="0">
                          <a:solidFill>
                            <a:srgbClr val="005993"/>
                          </a:solidFill>
                          <a:latin typeface="Arial" pitchFamily="34" charset="0"/>
                          <a:ea typeface="+mn-ea"/>
                          <a:cs typeface="Arial" pitchFamily="34" charset="0"/>
                        </a:rPr>
                        <a:t>là</a:t>
                      </a:r>
                      <a:r>
                        <a:rPr lang="en-US" sz="1400" b="0" kern="1200" dirty="0" smtClean="0">
                          <a:solidFill>
                            <a:srgbClr val="005993"/>
                          </a:solidFill>
                          <a:latin typeface="Arial" pitchFamily="34" charset="0"/>
                          <a:ea typeface="+mn-ea"/>
                          <a:cs typeface="Arial" pitchFamily="34" charset="0"/>
                        </a:rPr>
                        <a:t> BTMU.</a:t>
                      </a:r>
                      <a:endParaRPr lang="en-US" sz="1400" b="0" kern="1200" dirty="0">
                        <a:solidFill>
                          <a:srgbClr val="005993"/>
                        </a:solidFill>
                        <a:latin typeface="Arial" pitchFamily="34" charset="0"/>
                        <a:ea typeface="+mn-ea"/>
                        <a:cs typeface="Arial" pitchFamily="34" charset="0"/>
                      </a:endParaRPr>
                    </a:p>
                  </a:txBody>
                  <a:tcPr anchor="ctr">
                    <a:lnL w="12700" cap="flat" cmpd="sng" algn="ctr">
                      <a:solidFill>
                        <a:srgbClr val="005993"/>
                      </a:solidFill>
                      <a:prstDash val="sysDash"/>
                      <a:round/>
                      <a:headEnd type="none" w="med" len="med"/>
                      <a:tailEnd type="none" w="med" len="med"/>
                    </a:lnL>
                    <a:lnR w="12700" cap="flat" cmpd="sng" algn="ctr">
                      <a:solidFill>
                        <a:srgbClr val="005993"/>
                      </a:solidFill>
                      <a:prstDash val="sysDash"/>
                      <a:round/>
                      <a:headEnd type="none" w="med" len="med"/>
                      <a:tailEnd type="none" w="med" len="med"/>
                    </a:lnR>
                    <a:lnT w="12700" cap="flat" cmpd="sng" algn="ctr">
                      <a:solidFill>
                        <a:srgbClr val="005993"/>
                      </a:solidFill>
                      <a:prstDash val="sysDash"/>
                      <a:round/>
                      <a:headEnd type="none" w="med" len="med"/>
                      <a:tailEnd type="none" w="med" len="med"/>
                    </a:lnT>
                    <a:lnB w="12700" cap="flat" cmpd="sng" algn="ctr">
                      <a:solidFill>
                        <a:srgbClr val="005993"/>
                      </a:solidFill>
                      <a:prstDash val="sysDash"/>
                      <a:round/>
                      <a:headEnd type="none" w="med" len="med"/>
                      <a:tailEnd type="none" w="med" len="med"/>
                    </a:lnB>
                    <a:noFill/>
                  </a:tcPr>
                </a:tc>
              </a:tr>
            </a:tbl>
          </a:graphicData>
        </a:graphic>
      </p:graphicFrame>
      <p:pic>
        <p:nvPicPr>
          <p:cNvPr id="10" name="Content Placeholder 5" descr="V Tower.bmp"/>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457200" y="1041988"/>
            <a:ext cx="2743200" cy="5304884"/>
          </a:xfrm>
          <a:prstGeom prst="rect">
            <a:avLst/>
          </a:prstGeom>
        </p:spPr>
      </p:pic>
      <p:sp>
        <p:nvSpPr>
          <p:cNvPr id="2" name="Slide Number Placeholder 1"/>
          <p:cNvSpPr>
            <a:spLocks noGrp="1"/>
          </p:cNvSpPr>
          <p:nvPr>
            <p:ph type="sldNum" sz="quarter" idx="12"/>
          </p:nvPr>
        </p:nvSpPr>
        <p:spPr/>
        <p:txBody>
          <a:bodyPr/>
          <a:lstStyle/>
          <a:p>
            <a:fld id="{BE94E970-A0CC-E44D-82BC-3F4A6399B54F}" type="slidenum">
              <a:rPr lang="en-US" smtClean="0"/>
              <a:pPr/>
              <a:t>4</a:t>
            </a:fld>
            <a:endParaRPr lang="en-US"/>
          </a:p>
        </p:txBody>
      </p:sp>
    </p:spTree>
    <p:extLst>
      <p:ext uri="{BB962C8B-B14F-4D97-AF65-F5344CB8AC3E}">
        <p14:creationId xmlns:p14="http://schemas.microsoft.com/office/powerpoint/2010/main" val="23573113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49619"/>
            <a:ext cx="6537366" cy="723275"/>
          </a:xfrm>
          <a:prstGeom prst="rect">
            <a:avLst/>
          </a:prstGeom>
          <a:noFill/>
        </p:spPr>
        <p:txBody>
          <a:bodyPr wrap="square" rtlCol="0">
            <a:spAutoFit/>
          </a:bodyPr>
          <a:lstStyle/>
          <a:p>
            <a:r>
              <a:rPr lang="en-US" sz="2500" b="1" smtClean="0">
                <a:solidFill>
                  <a:srgbClr val="D71249"/>
                </a:solidFill>
                <a:latin typeface="Tahoma"/>
                <a:cs typeface="Tahoma"/>
              </a:rPr>
              <a:t>Website Quan hệ Nhà đầu tư</a:t>
            </a:r>
          </a:p>
          <a:p>
            <a:r>
              <a:rPr lang="en-US" sz="1600" b="1" smtClean="0">
                <a:solidFill>
                  <a:srgbClr val="00588F"/>
                </a:solidFill>
                <a:latin typeface="Tahoma"/>
                <a:cs typeface="Tahoma"/>
              </a:rPr>
              <a:t> </a:t>
            </a:r>
            <a:r>
              <a:rPr lang="en-US" sz="1600" b="1" smtClean="0">
                <a:solidFill>
                  <a:srgbClr val="005993"/>
                </a:solidFill>
                <a:latin typeface="Tahoma"/>
                <a:cs typeface="Tahoma"/>
              </a:rPr>
              <a:t>http</a:t>
            </a:r>
            <a:r>
              <a:rPr lang="en-US" sz="1600" b="1">
                <a:solidFill>
                  <a:srgbClr val="005993"/>
                </a:solidFill>
                <a:latin typeface="Tahoma"/>
                <a:cs typeface="Tahoma"/>
              </a:rPr>
              <a:t>://investor.vietinbank.vn</a:t>
            </a: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7" name="Rectangle 6"/>
          <p:cNvSpPr/>
          <p:nvPr/>
        </p:nvSpPr>
        <p:spPr>
          <a:xfrm>
            <a:off x="2543300" y="4955144"/>
            <a:ext cx="5867400" cy="1569660"/>
          </a:xfrm>
          <a:prstGeom prst="rect">
            <a:avLst/>
          </a:prstGeom>
        </p:spPr>
        <p:txBody>
          <a:bodyPr wrap="square">
            <a:spAutoFit/>
          </a:bodyPr>
          <a:lstStyle/>
          <a:p>
            <a:r>
              <a:rPr lang="en-US" sz="1600" i="1" dirty="0" err="1" smtClean="0">
                <a:solidFill>
                  <a:srgbClr val="005993"/>
                </a:solidFill>
                <a:latin typeface="Tahoma" pitchFamily="34" charset="0"/>
                <a:cs typeface="Tahoma" pitchFamily="34" charset="0"/>
              </a:rPr>
              <a:t>Để</a:t>
            </a:r>
            <a:r>
              <a:rPr lang="en-US" sz="1600" i="1" dirty="0" smtClean="0">
                <a:solidFill>
                  <a:srgbClr val="005993"/>
                </a:solidFill>
                <a:latin typeface="Tahoma" pitchFamily="34" charset="0"/>
                <a:cs typeface="Tahoma" pitchFamily="34" charset="0"/>
              </a:rPr>
              <a:t> </a:t>
            </a:r>
            <a:r>
              <a:rPr lang="en-US" sz="1600" i="1" dirty="0" err="1" smtClean="0">
                <a:solidFill>
                  <a:srgbClr val="005993"/>
                </a:solidFill>
                <a:latin typeface="Tahoma" pitchFamily="34" charset="0"/>
                <a:cs typeface="Tahoma" pitchFamily="34" charset="0"/>
              </a:rPr>
              <a:t>biết</a:t>
            </a:r>
            <a:r>
              <a:rPr lang="en-US" sz="1600" i="1" dirty="0" smtClean="0">
                <a:solidFill>
                  <a:srgbClr val="005993"/>
                </a:solidFill>
                <a:latin typeface="Tahoma" pitchFamily="34" charset="0"/>
                <a:cs typeface="Tahoma" pitchFamily="34" charset="0"/>
              </a:rPr>
              <a:t> </a:t>
            </a:r>
            <a:r>
              <a:rPr lang="en-US" sz="1600" i="1" dirty="0" err="1" smtClean="0">
                <a:solidFill>
                  <a:srgbClr val="005993"/>
                </a:solidFill>
                <a:latin typeface="Tahoma" pitchFamily="34" charset="0"/>
                <a:cs typeface="Tahoma" pitchFamily="34" charset="0"/>
              </a:rPr>
              <a:t>thêm</a:t>
            </a:r>
            <a:r>
              <a:rPr lang="en-US" sz="1600" i="1" dirty="0" smtClean="0">
                <a:solidFill>
                  <a:srgbClr val="005993"/>
                </a:solidFill>
                <a:latin typeface="Tahoma" pitchFamily="34" charset="0"/>
                <a:cs typeface="Tahoma" pitchFamily="34" charset="0"/>
              </a:rPr>
              <a:t> </a:t>
            </a:r>
            <a:r>
              <a:rPr lang="en-US" sz="1600" i="1" dirty="0" err="1" smtClean="0">
                <a:solidFill>
                  <a:srgbClr val="005993"/>
                </a:solidFill>
                <a:latin typeface="Tahoma" pitchFamily="34" charset="0"/>
                <a:cs typeface="Tahoma" pitchFamily="34" charset="0"/>
              </a:rPr>
              <a:t>thông</a:t>
            </a:r>
            <a:r>
              <a:rPr lang="en-US" sz="1600" i="1" dirty="0" smtClean="0">
                <a:solidFill>
                  <a:srgbClr val="005993"/>
                </a:solidFill>
                <a:latin typeface="Tahoma" pitchFamily="34" charset="0"/>
                <a:cs typeface="Tahoma" pitchFamily="34" charset="0"/>
              </a:rPr>
              <a:t> tin chi </a:t>
            </a:r>
            <a:r>
              <a:rPr lang="en-US" sz="1600" i="1" dirty="0" err="1" smtClean="0">
                <a:solidFill>
                  <a:srgbClr val="005993"/>
                </a:solidFill>
                <a:latin typeface="Tahoma" pitchFamily="34" charset="0"/>
                <a:cs typeface="Tahoma" pitchFamily="34" charset="0"/>
              </a:rPr>
              <a:t>tiết</a:t>
            </a:r>
            <a:r>
              <a:rPr lang="en-US" sz="1600" i="1" dirty="0" smtClean="0">
                <a:solidFill>
                  <a:srgbClr val="005993"/>
                </a:solidFill>
                <a:latin typeface="Tahoma" pitchFamily="34" charset="0"/>
                <a:cs typeface="Tahoma" pitchFamily="34" charset="0"/>
              </a:rPr>
              <a:t>, </a:t>
            </a:r>
            <a:r>
              <a:rPr lang="en-US" sz="1600" i="1" dirty="0" err="1" smtClean="0">
                <a:solidFill>
                  <a:srgbClr val="005993"/>
                </a:solidFill>
                <a:latin typeface="Tahoma" pitchFamily="34" charset="0"/>
                <a:cs typeface="Tahoma" pitchFamily="34" charset="0"/>
              </a:rPr>
              <a:t>xin</a:t>
            </a:r>
            <a:r>
              <a:rPr lang="en-US" sz="1600" i="1" dirty="0" smtClean="0">
                <a:solidFill>
                  <a:srgbClr val="005993"/>
                </a:solidFill>
                <a:latin typeface="Tahoma" pitchFamily="34" charset="0"/>
                <a:cs typeface="Tahoma" pitchFamily="34" charset="0"/>
              </a:rPr>
              <a:t> </a:t>
            </a:r>
            <a:r>
              <a:rPr lang="en-US" sz="1600" i="1" dirty="0" err="1" smtClean="0">
                <a:solidFill>
                  <a:srgbClr val="005993"/>
                </a:solidFill>
                <a:latin typeface="Tahoma" pitchFamily="34" charset="0"/>
                <a:cs typeface="Tahoma" pitchFamily="34" charset="0"/>
              </a:rPr>
              <a:t>vui</a:t>
            </a:r>
            <a:r>
              <a:rPr lang="en-US" sz="1600" i="1" dirty="0" smtClean="0">
                <a:solidFill>
                  <a:srgbClr val="005993"/>
                </a:solidFill>
                <a:latin typeface="Tahoma" pitchFamily="34" charset="0"/>
                <a:cs typeface="Tahoma" pitchFamily="34" charset="0"/>
              </a:rPr>
              <a:t> </a:t>
            </a:r>
            <a:r>
              <a:rPr lang="en-US" sz="1600" i="1" dirty="0" err="1" smtClean="0">
                <a:solidFill>
                  <a:srgbClr val="005993"/>
                </a:solidFill>
                <a:latin typeface="Tahoma" pitchFamily="34" charset="0"/>
                <a:cs typeface="Tahoma" pitchFamily="34" charset="0"/>
              </a:rPr>
              <a:t>lòng</a:t>
            </a:r>
            <a:r>
              <a:rPr lang="en-US" sz="1600" i="1" dirty="0" smtClean="0">
                <a:solidFill>
                  <a:srgbClr val="005993"/>
                </a:solidFill>
                <a:latin typeface="Tahoma" pitchFamily="34" charset="0"/>
                <a:cs typeface="Tahoma" pitchFamily="34" charset="0"/>
              </a:rPr>
              <a:t> </a:t>
            </a:r>
            <a:r>
              <a:rPr lang="en-US" sz="1600" i="1" dirty="0" err="1" smtClean="0">
                <a:solidFill>
                  <a:srgbClr val="005993"/>
                </a:solidFill>
                <a:latin typeface="Tahoma" pitchFamily="34" charset="0"/>
                <a:cs typeface="Tahoma" pitchFamily="34" charset="0"/>
              </a:rPr>
              <a:t>liên</a:t>
            </a:r>
            <a:r>
              <a:rPr lang="en-US" sz="1600" i="1" dirty="0" smtClean="0">
                <a:solidFill>
                  <a:srgbClr val="005993"/>
                </a:solidFill>
                <a:latin typeface="Tahoma" pitchFamily="34" charset="0"/>
                <a:cs typeface="Tahoma" pitchFamily="34" charset="0"/>
              </a:rPr>
              <a:t> </a:t>
            </a:r>
            <a:r>
              <a:rPr lang="en-US" sz="1600" i="1" err="1" smtClean="0">
                <a:solidFill>
                  <a:srgbClr val="005993"/>
                </a:solidFill>
                <a:latin typeface="Tahoma" pitchFamily="34" charset="0"/>
                <a:cs typeface="Tahoma" pitchFamily="34" charset="0"/>
              </a:rPr>
              <a:t>hệ</a:t>
            </a:r>
            <a:r>
              <a:rPr lang="en-US" sz="1600" i="1" smtClean="0">
                <a:solidFill>
                  <a:srgbClr val="005993"/>
                </a:solidFill>
                <a:latin typeface="Tahoma" pitchFamily="34" charset="0"/>
                <a:cs typeface="Tahoma" pitchFamily="34" charset="0"/>
              </a:rPr>
              <a:t>:</a:t>
            </a:r>
            <a:endParaRPr lang="en-US" sz="1600" dirty="0" smtClean="0">
              <a:solidFill>
                <a:srgbClr val="005993"/>
              </a:solidFill>
              <a:latin typeface="Tahoma" pitchFamily="34" charset="0"/>
              <a:cs typeface="Tahoma" pitchFamily="34" charset="0"/>
            </a:endParaRPr>
          </a:p>
          <a:p>
            <a:r>
              <a:rPr lang="en-US" sz="1600" b="1" smtClean="0">
                <a:solidFill>
                  <a:srgbClr val="005993"/>
                </a:solidFill>
                <a:latin typeface="Tahoma" pitchFamily="34" charset="0"/>
                <a:cs typeface="Tahoma" pitchFamily="34" charset="0"/>
              </a:rPr>
              <a:t>Ban </a:t>
            </a:r>
            <a:r>
              <a:rPr lang="en-US" sz="1600" b="1" dirty="0" err="1" smtClean="0">
                <a:solidFill>
                  <a:srgbClr val="005993"/>
                </a:solidFill>
                <a:latin typeface="Tahoma" pitchFamily="34" charset="0"/>
                <a:cs typeface="Tahoma" pitchFamily="34" charset="0"/>
              </a:rPr>
              <a:t>Thư</a:t>
            </a:r>
            <a:r>
              <a:rPr lang="en-US" sz="1600" b="1" dirty="0" smtClean="0">
                <a:solidFill>
                  <a:srgbClr val="005993"/>
                </a:solidFill>
                <a:latin typeface="Tahoma" pitchFamily="34" charset="0"/>
                <a:cs typeface="Tahoma" pitchFamily="34" charset="0"/>
              </a:rPr>
              <a:t> </a:t>
            </a:r>
            <a:r>
              <a:rPr lang="en-US" sz="1600" b="1" dirty="0" err="1" smtClean="0">
                <a:solidFill>
                  <a:srgbClr val="005993"/>
                </a:solidFill>
                <a:latin typeface="Tahoma" pitchFamily="34" charset="0"/>
                <a:cs typeface="Tahoma" pitchFamily="34" charset="0"/>
              </a:rPr>
              <a:t>ký</a:t>
            </a:r>
            <a:r>
              <a:rPr lang="en-US" sz="1600" b="1" dirty="0" smtClean="0">
                <a:solidFill>
                  <a:srgbClr val="005993"/>
                </a:solidFill>
                <a:latin typeface="Tahoma" pitchFamily="34" charset="0"/>
                <a:cs typeface="Tahoma" pitchFamily="34" charset="0"/>
              </a:rPr>
              <a:t> HĐQT</a:t>
            </a:r>
          </a:p>
          <a:p>
            <a:r>
              <a:rPr lang="en-US" sz="1600" b="1" dirty="0" smtClean="0">
                <a:solidFill>
                  <a:srgbClr val="005993"/>
                </a:solidFill>
                <a:latin typeface="Tahoma" pitchFamily="34" charset="0"/>
                <a:cs typeface="Tahoma" pitchFamily="34" charset="0"/>
              </a:rPr>
              <a:t>Ngân </a:t>
            </a:r>
            <a:r>
              <a:rPr lang="en-US" sz="1600" b="1" dirty="0" err="1" smtClean="0">
                <a:solidFill>
                  <a:srgbClr val="005993"/>
                </a:solidFill>
                <a:latin typeface="Tahoma" pitchFamily="34" charset="0"/>
                <a:cs typeface="Tahoma" pitchFamily="34" charset="0"/>
              </a:rPr>
              <a:t>hàng</a:t>
            </a:r>
            <a:r>
              <a:rPr lang="en-US" sz="1600" b="1" dirty="0" smtClean="0">
                <a:solidFill>
                  <a:srgbClr val="005993"/>
                </a:solidFill>
                <a:latin typeface="Tahoma" pitchFamily="34" charset="0"/>
                <a:cs typeface="Tahoma" pitchFamily="34" charset="0"/>
              </a:rPr>
              <a:t> TMCP </a:t>
            </a:r>
            <a:r>
              <a:rPr lang="en-US" sz="1600" b="1" dirty="0" err="1" smtClean="0">
                <a:solidFill>
                  <a:srgbClr val="005993"/>
                </a:solidFill>
                <a:latin typeface="Tahoma" pitchFamily="34" charset="0"/>
                <a:cs typeface="Tahoma" pitchFamily="34" charset="0"/>
              </a:rPr>
              <a:t>Công</a:t>
            </a:r>
            <a:r>
              <a:rPr lang="en-US" sz="1600" b="1" dirty="0" smtClean="0">
                <a:solidFill>
                  <a:srgbClr val="005993"/>
                </a:solidFill>
                <a:latin typeface="Tahoma" pitchFamily="34" charset="0"/>
                <a:cs typeface="Tahoma" pitchFamily="34" charset="0"/>
              </a:rPr>
              <a:t> </a:t>
            </a:r>
            <a:r>
              <a:rPr lang="en-US" sz="1600" b="1" dirty="0" err="1" smtClean="0">
                <a:solidFill>
                  <a:srgbClr val="005993"/>
                </a:solidFill>
                <a:latin typeface="Tahoma" pitchFamily="34" charset="0"/>
                <a:cs typeface="Tahoma" pitchFamily="34" charset="0"/>
              </a:rPr>
              <a:t>thương</a:t>
            </a:r>
            <a:r>
              <a:rPr lang="en-US" sz="1600" b="1" dirty="0" smtClean="0">
                <a:solidFill>
                  <a:srgbClr val="005993"/>
                </a:solidFill>
                <a:latin typeface="Tahoma" pitchFamily="34" charset="0"/>
                <a:cs typeface="Tahoma" pitchFamily="34" charset="0"/>
              </a:rPr>
              <a:t> Việt Nam</a:t>
            </a:r>
          </a:p>
          <a:p>
            <a:r>
              <a:rPr lang="en-US" sz="1600" dirty="0" err="1" smtClean="0">
                <a:solidFill>
                  <a:srgbClr val="005993"/>
                </a:solidFill>
                <a:latin typeface="Tahoma" pitchFamily="34" charset="0"/>
                <a:cs typeface="Tahoma" pitchFamily="34" charset="0"/>
              </a:rPr>
              <a:t>Địa</a:t>
            </a:r>
            <a:r>
              <a:rPr lang="en-US" sz="1600" dirty="0" smtClean="0">
                <a:solidFill>
                  <a:srgbClr val="005993"/>
                </a:solidFill>
                <a:latin typeface="Tahoma" pitchFamily="34" charset="0"/>
                <a:cs typeface="Tahoma" pitchFamily="34" charset="0"/>
              </a:rPr>
              <a:t> </a:t>
            </a:r>
            <a:r>
              <a:rPr lang="en-US" sz="1600" dirty="0" err="1" smtClean="0">
                <a:solidFill>
                  <a:srgbClr val="005993"/>
                </a:solidFill>
                <a:latin typeface="Tahoma" pitchFamily="34" charset="0"/>
                <a:cs typeface="Tahoma" pitchFamily="34" charset="0"/>
              </a:rPr>
              <a:t>chỉ</a:t>
            </a:r>
            <a:r>
              <a:rPr lang="en-US" sz="1600" dirty="0" smtClean="0">
                <a:solidFill>
                  <a:srgbClr val="005993"/>
                </a:solidFill>
                <a:latin typeface="Tahoma" pitchFamily="34" charset="0"/>
                <a:cs typeface="Tahoma" pitchFamily="34" charset="0"/>
              </a:rPr>
              <a:t>: 108 Trần </a:t>
            </a:r>
            <a:r>
              <a:rPr lang="en-US" sz="1600" dirty="0" err="1" smtClean="0">
                <a:solidFill>
                  <a:srgbClr val="005993"/>
                </a:solidFill>
                <a:latin typeface="Tahoma" pitchFamily="34" charset="0"/>
                <a:cs typeface="Tahoma" pitchFamily="34" charset="0"/>
              </a:rPr>
              <a:t>Hưng</a:t>
            </a:r>
            <a:r>
              <a:rPr lang="en-US" sz="1600" dirty="0" smtClean="0">
                <a:solidFill>
                  <a:srgbClr val="005993"/>
                </a:solidFill>
                <a:latin typeface="Tahoma" pitchFamily="34" charset="0"/>
                <a:cs typeface="Tahoma" pitchFamily="34" charset="0"/>
              </a:rPr>
              <a:t> </a:t>
            </a:r>
            <a:r>
              <a:rPr lang="en-US" sz="1600" dirty="0" err="1" smtClean="0">
                <a:solidFill>
                  <a:srgbClr val="005993"/>
                </a:solidFill>
                <a:latin typeface="Tahoma" pitchFamily="34" charset="0"/>
                <a:cs typeface="Tahoma" pitchFamily="34" charset="0"/>
              </a:rPr>
              <a:t>Đạo</a:t>
            </a:r>
            <a:r>
              <a:rPr lang="en-US" sz="1600" dirty="0" smtClean="0">
                <a:solidFill>
                  <a:srgbClr val="005993"/>
                </a:solidFill>
                <a:latin typeface="Tahoma" pitchFamily="34" charset="0"/>
                <a:cs typeface="Tahoma" pitchFamily="34" charset="0"/>
              </a:rPr>
              <a:t>, </a:t>
            </a:r>
            <a:r>
              <a:rPr lang="en-US" sz="1600" dirty="0" err="1" smtClean="0">
                <a:solidFill>
                  <a:srgbClr val="005993"/>
                </a:solidFill>
                <a:latin typeface="Tahoma" pitchFamily="34" charset="0"/>
                <a:cs typeface="Tahoma" pitchFamily="34" charset="0"/>
              </a:rPr>
              <a:t>Hoàn</a:t>
            </a:r>
            <a:r>
              <a:rPr lang="en-US" sz="1600" dirty="0" smtClean="0">
                <a:solidFill>
                  <a:srgbClr val="005993"/>
                </a:solidFill>
                <a:latin typeface="Tahoma" pitchFamily="34" charset="0"/>
                <a:cs typeface="Tahoma" pitchFamily="34" charset="0"/>
              </a:rPr>
              <a:t> </a:t>
            </a:r>
            <a:r>
              <a:rPr lang="en-US" sz="1600" dirty="0" err="1" smtClean="0">
                <a:solidFill>
                  <a:srgbClr val="005993"/>
                </a:solidFill>
                <a:latin typeface="Tahoma" pitchFamily="34" charset="0"/>
                <a:cs typeface="Tahoma" pitchFamily="34" charset="0"/>
              </a:rPr>
              <a:t>Kiếm</a:t>
            </a:r>
            <a:r>
              <a:rPr lang="en-US" sz="1600" dirty="0" smtClean="0">
                <a:solidFill>
                  <a:srgbClr val="005993"/>
                </a:solidFill>
                <a:latin typeface="Tahoma" pitchFamily="34" charset="0"/>
                <a:cs typeface="Tahoma" pitchFamily="34" charset="0"/>
              </a:rPr>
              <a:t>, Hà </a:t>
            </a:r>
            <a:r>
              <a:rPr lang="en-US" sz="1600" dirty="0" err="1" smtClean="0">
                <a:solidFill>
                  <a:srgbClr val="005993"/>
                </a:solidFill>
                <a:latin typeface="Tahoma" pitchFamily="34" charset="0"/>
                <a:cs typeface="Tahoma" pitchFamily="34" charset="0"/>
              </a:rPr>
              <a:t>Nôi</a:t>
            </a:r>
            <a:r>
              <a:rPr lang="en-US" sz="1600" dirty="0" smtClean="0">
                <a:solidFill>
                  <a:srgbClr val="005993"/>
                </a:solidFill>
                <a:latin typeface="Tahoma" pitchFamily="34" charset="0"/>
                <a:cs typeface="Tahoma" pitchFamily="34" charset="0"/>
              </a:rPr>
              <a:t>.</a:t>
            </a:r>
            <a:br>
              <a:rPr lang="en-US" sz="1600" dirty="0" smtClean="0">
                <a:solidFill>
                  <a:srgbClr val="005993"/>
                </a:solidFill>
                <a:latin typeface="Tahoma" pitchFamily="34" charset="0"/>
                <a:cs typeface="Tahoma" pitchFamily="34" charset="0"/>
              </a:rPr>
            </a:br>
            <a:r>
              <a:rPr lang="en-US" sz="1600" dirty="0" smtClean="0">
                <a:solidFill>
                  <a:srgbClr val="005993"/>
                </a:solidFill>
                <a:latin typeface="Tahoma" pitchFamily="34" charset="0"/>
                <a:cs typeface="Tahoma" pitchFamily="34" charset="0"/>
              </a:rPr>
              <a:t>Email: investor@vietinbank.vn </a:t>
            </a:r>
          </a:p>
          <a:p>
            <a:pPr eaLnBrk="1" hangingPunct="1"/>
            <a:r>
              <a:rPr lang="en-US" sz="1600" dirty="0" smtClean="0">
                <a:solidFill>
                  <a:srgbClr val="005993"/>
                </a:solidFill>
                <a:latin typeface="Tahoma" pitchFamily="34" charset="0"/>
                <a:cs typeface="Tahoma" pitchFamily="34" charset="0"/>
              </a:rPr>
              <a:t>Tel</a:t>
            </a:r>
            <a:r>
              <a:rPr lang="en-US" sz="1600" smtClean="0">
                <a:solidFill>
                  <a:srgbClr val="005993"/>
                </a:solidFill>
                <a:latin typeface="Tahoma" pitchFamily="34" charset="0"/>
                <a:cs typeface="Tahoma" pitchFamily="34" charset="0"/>
              </a:rPr>
              <a:t>: 84-24-3 </a:t>
            </a:r>
            <a:r>
              <a:rPr lang="en-US" sz="1600" dirty="0" smtClean="0">
                <a:solidFill>
                  <a:srgbClr val="005993"/>
                </a:solidFill>
                <a:latin typeface="Tahoma" pitchFamily="34" charset="0"/>
                <a:cs typeface="Tahoma" pitchFamily="34" charset="0"/>
              </a:rPr>
              <a:t>941 3622 </a:t>
            </a:r>
            <a:endParaRPr lang="en-US" sz="1600" dirty="0">
              <a:solidFill>
                <a:srgbClr val="005993"/>
              </a:solidFill>
              <a:latin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fld id="{BE94E970-A0CC-E44D-82BC-3F4A6399B54F}" type="slidenum">
              <a:rPr lang="en-US" smtClean="0"/>
              <a:pPr/>
              <a:t>40</a:t>
            </a:fld>
            <a:endParaRPr lang="en-US"/>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4200" y="883994"/>
            <a:ext cx="7962900" cy="3891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233460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70882"/>
            <a:ext cx="9144000" cy="6858000"/>
          </a:xfrm>
          <a:prstGeom prst="rect">
            <a:avLst/>
          </a:prstGeom>
          <a:solidFill>
            <a:srgbClr val="C7EAF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70trang-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976965"/>
            <a:ext cx="9144000" cy="881035"/>
          </a:xfrm>
          <a:prstGeom prst="rect">
            <a:avLst/>
          </a:prstGeom>
        </p:spPr>
      </p:pic>
      <p:sp>
        <p:nvSpPr>
          <p:cNvPr id="2" name="Slide Number Placeholder 1"/>
          <p:cNvSpPr>
            <a:spLocks noGrp="1"/>
          </p:cNvSpPr>
          <p:nvPr>
            <p:ph type="sldNum" sz="quarter" idx="12"/>
          </p:nvPr>
        </p:nvSpPr>
        <p:spPr/>
        <p:txBody>
          <a:bodyPr/>
          <a:lstStyle/>
          <a:p>
            <a:fld id="{BE94E970-A0CC-E44D-82BC-3F4A6399B54F}" type="slidenum">
              <a:rPr lang="en-US" smtClean="0"/>
              <a:t>41</a:t>
            </a:fld>
            <a:endParaRPr lang="en-US"/>
          </a:p>
        </p:txBody>
      </p:sp>
      <p:sp>
        <p:nvSpPr>
          <p:cNvPr id="9" name="Text Placeholder 4"/>
          <p:cNvSpPr txBox="1">
            <a:spLocks/>
          </p:cNvSpPr>
          <p:nvPr/>
        </p:nvSpPr>
        <p:spPr>
          <a:xfrm>
            <a:off x="1377536" y="2109519"/>
            <a:ext cx="6531427" cy="1538883"/>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5000" b="1" smtClean="0">
                <a:solidFill>
                  <a:srgbClr val="005993"/>
                </a:solidFill>
                <a:latin typeface="Tahoma" pitchFamily="34" charset="0"/>
                <a:ea typeface="Tahoma" pitchFamily="34" charset="0"/>
                <a:cs typeface="Tahoma" pitchFamily="34" charset="0"/>
              </a:rPr>
              <a:t>Trân trọng cảm ơn!</a:t>
            </a:r>
            <a:endParaRPr lang="en-US" sz="5000" b="1" dirty="0">
              <a:solidFill>
                <a:srgbClr val="005993"/>
              </a:solidFill>
              <a:latin typeface="Tahoma" pitchFamily="34" charset="0"/>
              <a:ea typeface="Tahoma" pitchFamily="34" charset="0"/>
              <a:cs typeface="Tahoma" pitchFamily="34" charset="0"/>
            </a:endParaRPr>
          </a:p>
        </p:txBody>
      </p:sp>
      <p:sp>
        <p:nvSpPr>
          <p:cNvPr id="11" name="Text Placeholder 4"/>
          <p:cNvSpPr txBox="1">
            <a:spLocks/>
          </p:cNvSpPr>
          <p:nvPr/>
        </p:nvSpPr>
        <p:spPr>
          <a:xfrm>
            <a:off x="997528" y="4064000"/>
            <a:ext cx="7536873" cy="1473200"/>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lnSpc>
                <a:spcPct val="120000"/>
              </a:lnSpc>
              <a:spcAft>
                <a:spcPts val="600"/>
              </a:spcAft>
            </a:pPr>
            <a:r>
              <a:rPr lang="en-US" sz="1400" b="1" i="1" u="sng" smtClean="0">
                <a:solidFill>
                  <a:srgbClr val="005993"/>
                </a:solidFill>
                <a:latin typeface="Tahoma" pitchFamily="34" charset="0"/>
                <a:ea typeface="Tahoma" pitchFamily="34" charset="0"/>
                <a:cs typeface="Tahoma" pitchFamily="34" charset="0"/>
              </a:rPr>
              <a:t>Tuyên bố trách nhiệm</a:t>
            </a:r>
            <a:r>
              <a:rPr lang="en-US" sz="1400" b="1" i="1" smtClean="0">
                <a:solidFill>
                  <a:srgbClr val="005993"/>
                </a:solidFill>
                <a:latin typeface="Tahoma" pitchFamily="34" charset="0"/>
                <a:ea typeface="Tahoma" pitchFamily="34" charset="0"/>
                <a:cs typeface="Tahoma" pitchFamily="34" charset="0"/>
              </a:rPr>
              <a:t>:</a:t>
            </a:r>
          </a:p>
          <a:p>
            <a:pPr algn="just">
              <a:lnSpc>
                <a:spcPct val="120000"/>
              </a:lnSpc>
            </a:pPr>
            <a:r>
              <a:rPr lang="en-US" sz="1400" smtClean="0">
                <a:solidFill>
                  <a:srgbClr val="005993"/>
                </a:solidFill>
                <a:latin typeface="Tahoma" pitchFamily="34" charset="0"/>
                <a:ea typeface="Tahoma" pitchFamily="34" charset="0"/>
                <a:cs typeface="Tahoma" pitchFamily="34" charset="0"/>
              </a:rPr>
              <a:t>Bài t</a:t>
            </a:r>
            <a:r>
              <a:rPr lang="vi-VN" sz="1400" smtClean="0">
                <a:solidFill>
                  <a:srgbClr val="005993"/>
                </a:solidFill>
                <a:latin typeface="Tahoma" pitchFamily="34" charset="0"/>
                <a:ea typeface="Tahoma" pitchFamily="34" charset="0"/>
                <a:cs typeface="Tahoma" pitchFamily="34" charset="0"/>
              </a:rPr>
              <a:t>rình bày này sử dụng báo cáo tài chính và các</a:t>
            </a:r>
            <a:r>
              <a:rPr lang="en-US" sz="1400" smtClean="0">
                <a:solidFill>
                  <a:srgbClr val="005993"/>
                </a:solidFill>
                <a:latin typeface="Tahoma" pitchFamily="34" charset="0"/>
                <a:ea typeface="Tahoma" pitchFamily="34" charset="0"/>
                <a:cs typeface="Tahoma" pitchFamily="34" charset="0"/>
              </a:rPr>
              <a:t> nguồn tin </a:t>
            </a:r>
            <a:r>
              <a:rPr lang="vi-VN" sz="1400" smtClean="0">
                <a:solidFill>
                  <a:srgbClr val="005993"/>
                </a:solidFill>
                <a:latin typeface="Tahoma" pitchFamily="34" charset="0"/>
                <a:ea typeface="Tahoma" pitchFamily="34" charset="0"/>
                <a:cs typeface="Tahoma" pitchFamily="34" charset="0"/>
              </a:rPr>
              <a:t>đáng tin cậy khác</a:t>
            </a:r>
            <a:r>
              <a:rPr lang="en-US" sz="1400" smtClean="0">
                <a:solidFill>
                  <a:srgbClr val="005993"/>
                </a:solidFill>
                <a:latin typeface="Tahoma" pitchFamily="34" charset="0"/>
                <a:ea typeface="Tahoma" pitchFamily="34" charset="0"/>
                <a:cs typeface="Tahoma" pitchFamily="34" charset="0"/>
              </a:rPr>
              <a:t>, tuy nhiên chỉ nhằm mục đích </a:t>
            </a:r>
            <a:r>
              <a:rPr lang="vi-VN" sz="1400" smtClean="0">
                <a:solidFill>
                  <a:srgbClr val="005993"/>
                </a:solidFill>
                <a:latin typeface="Tahoma" pitchFamily="34" charset="0"/>
                <a:ea typeface="Tahoma" pitchFamily="34" charset="0"/>
                <a:cs typeface="Tahoma" pitchFamily="34" charset="0"/>
              </a:rPr>
              <a:t>cung cấp thông tin</a:t>
            </a:r>
            <a:r>
              <a:rPr lang="en-US" sz="1400" smtClean="0">
                <a:solidFill>
                  <a:srgbClr val="005993"/>
                </a:solidFill>
                <a:latin typeface="Tahoma" pitchFamily="34" charset="0"/>
                <a:ea typeface="Tahoma" pitchFamily="34" charset="0"/>
                <a:cs typeface="Tahoma" pitchFamily="34" charset="0"/>
              </a:rPr>
              <a:t>. Người đọc chỉ </a:t>
            </a:r>
            <a:r>
              <a:rPr lang="vi-VN" sz="1400" smtClean="0">
                <a:solidFill>
                  <a:srgbClr val="005993"/>
                </a:solidFill>
                <a:latin typeface="Tahoma" pitchFamily="34" charset="0"/>
                <a:ea typeface="Tahoma" pitchFamily="34" charset="0"/>
                <a:cs typeface="Tahoma" pitchFamily="34" charset="0"/>
              </a:rPr>
              <a:t>nên sử dụng </a:t>
            </a:r>
            <a:r>
              <a:rPr lang="en-US" sz="1400" smtClean="0">
                <a:solidFill>
                  <a:srgbClr val="005993"/>
                </a:solidFill>
                <a:latin typeface="Tahoma" pitchFamily="34" charset="0"/>
                <a:ea typeface="Tahoma" pitchFamily="34" charset="0"/>
                <a:cs typeface="Tahoma" pitchFamily="34" charset="0"/>
              </a:rPr>
              <a:t>bài trình bày </a:t>
            </a:r>
            <a:r>
              <a:rPr lang="vi-VN" sz="1400" smtClean="0">
                <a:solidFill>
                  <a:srgbClr val="005993"/>
                </a:solidFill>
                <a:latin typeface="Tahoma" pitchFamily="34" charset="0"/>
                <a:ea typeface="Tahoma" pitchFamily="34" charset="0"/>
                <a:cs typeface="Tahoma" pitchFamily="34" charset="0"/>
              </a:rPr>
              <a:t>này như một nguồn </a:t>
            </a:r>
            <a:r>
              <a:rPr lang="en-US" sz="1400" smtClean="0">
                <a:solidFill>
                  <a:srgbClr val="005993"/>
                </a:solidFill>
                <a:latin typeface="Tahoma" pitchFamily="34" charset="0"/>
                <a:ea typeface="Tahoma" pitchFamily="34" charset="0"/>
                <a:cs typeface="Tahoma" pitchFamily="34" charset="0"/>
              </a:rPr>
              <a:t>thông tin </a:t>
            </a:r>
            <a:r>
              <a:rPr lang="vi-VN" sz="1400" smtClean="0">
                <a:solidFill>
                  <a:srgbClr val="005993"/>
                </a:solidFill>
                <a:latin typeface="Tahoma" pitchFamily="34" charset="0"/>
                <a:ea typeface="Tahoma" pitchFamily="34" charset="0"/>
                <a:cs typeface="Tahoma" pitchFamily="34" charset="0"/>
              </a:rPr>
              <a:t>tham khảo. </a:t>
            </a:r>
            <a:r>
              <a:rPr lang="en-US" sz="1400" smtClean="0">
                <a:solidFill>
                  <a:srgbClr val="005993"/>
                </a:solidFill>
                <a:latin typeface="Tahoma" pitchFamily="34" charset="0"/>
                <a:ea typeface="Tahoma" pitchFamily="34" charset="0"/>
                <a:cs typeface="Tahoma" pitchFamily="34" charset="0"/>
              </a:rPr>
              <a:t>Những t</a:t>
            </a:r>
            <a:r>
              <a:rPr lang="vi-VN" sz="1400" smtClean="0">
                <a:solidFill>
                  <a:srgbClr val="005993"/>
                </a:solidFill>
                <a:latin typeface="Tahoma" pitchFamily="34" charset="0"/>
                <a:ea typeface="Tahoma" pitchFamily="34" charset="0"/>
                <a:cs typeface="Tahoma" pitchFamily="34" charset="0"/>
              </a:rPr>
              <a:t>hông tin </a:t>
            </a:r>
            <a:r>
              <a:rPr lang="en-US" sz="1400" smtClean="0">
                <a:solidFill>
                  <a:srgbClr val="005993"/>
                </a:solidFill>
                <a:latin typeface="Tahoma" pitchFamily="34" charset="0"/>
                <a:ea typeface="Tahoma" pitchFamily="34" charset="0"/>
                <a:cs typeface="Tahoma" pitchFamily="34" charset="0"/>
              </a:rPr>
              <a:t>trong bài trình bày </a:t>
            </a:r>
            <a:r>
              <a:rPr lang="vi-VN" sz="1400" smtClean="0">
                <a:solidFill>
                  <a:srgbClr val="005993"/>
                </a:solidFill>
                <a:latin typeface="Tahoma" pitchFamily="34" charset="0"/>
                <a:ea typeface="Tahoma" pitchFamily="34" charset="0"/>
                <a:cs typeface="Tahoma" pitchFamily="34" charset="0"/>
              </a:rPr>
              <a:t>có thể được cập nhật theo thời gian và chúng tôi không có trách nhiệm thông báo về </a:t>
            </a:r>
            <a:r>
              <a:rPr lang="en-US" sz="1400" smtClean="0">
                <a:solidFill>
                  <a:srgbClr val="005993"/>
                </a:solidFill>
                <a:latin typeface="Tahoma" pitchFamily="34" charset="0"/>
                <a:ea typeface="Tahoma" pitchFamily="34" charset="0"/>
                <a:cs typeface="Tahoma" pitchFamily="34" charset="0"/>
              </a:rPr>
              <a:t>những </a:t>
            </a:r>
            <a:r>
              <a:rPr lang="vi-VN" sz="1400" smtClean="0">
                <a:solidFill>
                  <a:srgbClr val="005993"/>
                </a:solidFill>
                <a:latin typeface="Tahoma" pitchFamily="34" charset="0"/>
                <a:ea typeface="Tahoma" pitchFamily="34" charset="0"/>
                <a:cs typeface="Tahoma" pitchFamily="34" charset="0"/>
              </a:rPr>
              <a:t>sự thay đổi </a:t>
            </a:r>
            <a:r>
              <a:rPr lang="en-US" sz="1400" smtClean="0">
                <a:solidFill>
                  <a:srgbClr val="005993"/>
                </a:solidFill>
                <a:latin typeface="Tahoma" pitchFamily="34" charset="0"/>
                <a:ea typeface="Tahoma" pitchFamily="34" charset="0"/>
                <a:cs typeface="Tahoma" pitchFamily="34" charset="0"/>
              </a:rPr>
              <a:t>này</a:t>
            </a:r>
            <a:r>
              <a:rPr lang="vi-VN" sz="1400" smtClean="0">
                <a:solidFill>
                  <a:srgbClr val="005993"/>
                </a:solidFill>
                <a:latin typeface="Tahoma" pitchFamily="34" charset="0"/>
                <a:ea typeface="Tahoma" pitchFamily="34" charset="0"/>
                <a:cs typeface="Tahoma" pitchFamily="34" charset="0"/>
              </a:rPr>
              <a:t>.</a:t>
            </a:r>
            <a:endParaRPr lang="en-US" sz="1400" dirty="0" smtClean="0">
              <a:solidFill>
                <a:srgbClr val="005993"/>
              </a:solidFill>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5298702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49619"/>
            <a:ext cx="5772326" cy="477054"/>
          </a:xfrm>
          <a:prstGeom prst="rect">
            <a:avLst/>
          </a:prstGeom>
          <a:noFill/>
        </p:spPr>
        <p:txBody>
          <a:bodyPr wrap="square" rtlCol="0">
            <a:spAutoFit/>
          </a:bodyPr>
          <a:lstStyle/>
          <a:p>
            <a:r>
              <a:rPr lang="en-US" sz="2500" b="1" smtClean="0">
                <a:solidFill>
                  <a:srgbClr val="D7153A"/>
                </a:solidFill>
                <a:latin typeface="Tahoma"/>
                <a:cs typeface="Tahoma"/>
              </a:rPr>
              <a:t>Cơ cấu hoạt động vững mạnh</a:t>
            </a:r>
            <a:endParaRPr lang="en-US" sz="2500" b="1" dirty="0">
              <a:solidFill>
                <a:srgbClr val="D7153A"/>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cxnSp>
        <p:nvCxnSpPr>
          <p:cNvPr id="90" name="Straight Connector 89"/>
          <p:cNvCxnSpPr/>
          <p:nvPr/>
        </p:nvCxnSpPr>
        <p:spPr>
          <a:xfrm>
            <a:off x="3331488" y="4621854"/>
            <a:ext cx="121725" cy="0"/>
          </a:xfrm>
          <a:prstGeom prst="line">
            <a:avLst/>
          </a:prstGeom>
          <a:ln>
            <a:solidFill>
              <a:srgbClr val="00588F"/>
            </a:solidFill>
          </a:ln>
        </p:spPr>
        <p:style>
          <a:lnRef idx="2">
            <a:schemeClr val="accent1"/>
          </a:lnRef>
          <a:fillRef idx="0">
            <a:schemeClr val="accent1"/>
          </a:fillRef>
          <a:effectRef idx="1">
            <a:schemeClr val="accent1"/>
          </a:effectRef>
          <a:fontRef idx="minor">
            <a:schemeClr val="tx1"/>
          </a:fontRef>
        </p:style>
      </p:cxnSp>
      <p:grpSp>
        <p:nvGrpSpPr>
          <p:cNvPr id="121" name="Group 120"/>
          <p:cNvGrpSpPr/>
          <p:nvPr/>
        </p:nvGrpSpPr>
        <p:grpSpPr>
          <a:xfrm>
            <a:off x="455242" y="1028126"/>
            <a:ext cx="8319633" cy="5230174"/>
            <a:chOff x="455242" y="1028126"/>
            <a:chExt cx="8319633" cy="5230174"/>
          </a:xfrm>
        </p:grpSpPr>
        <p:cxnSp>
          <p:nvCxnSpPr>
            <p:cNvPr id="55" name="Straight Connector 54"/>
            <p:cNvCxnSpPr>
              <a:stCxn id="20" idx="2"/>
              <a:endCxn id="26" idx="0"/>
            </p:cNvCxnSpPr>
            <p:nvPr/>
          </p:nvCxnSpPr>
          <p:spPr>
            <a:xfrm>
              <a:off x="2013193" y="2400800"/>
              <a:ext cx="789882" cy="228600"/>
            </a:xfrm>
            <a:prstGeom prst="line">
              <a:avLst/>
            </a:prstGeom>
            <a:ln>
              <a:solidFill>
                <a:srgbClr val="00588F"/>
              </a:solidFill>
            </a:ln>
          </p:spPr>
          <p:style>
            <a:lnRef idx="2">
              <a:schemeClr val="accent1"/>
            </a:lnRef>
            <a:fillRef idx="0">
              <a:schemeClr val="accent1"/>
            </a:fillRef>
            <a:effectRef idx="1">
              <a:schemeClr val="accent1"/>
            </a:effectRef>
            <a:fontRef idx="minor">
              <a:schemeClr val="tx1"/>
            </a:fontRef>
          </p:style>
        </p:cxnSp>
        <p:grpSp>
          <p:nvGrpSpPr>
            <p:cNvPr id="120" name="Group 119"/>
            <p:cNvGrpSpPr/>
            <p:nvPr/>
          </p:nvGrpSpPr>
          <p:grpSpPr>
            <a:xfrm>
              <a:off x="455242" y="1028126"/>
              <a:ext cx="8319633" cy="5230174"/>
              <a:chOff x="455242" y="1028126"/>
              <a:chExt cx="8319633" cy="5230174"/>
            </a:xfrm>
          </p:grpSpPr>
          <p:cxnSp>
            <p:nvCxnSpPr>
              <p:cNvPr id="64" name="Straight Connector 63"/>
              <p:cNvCxnSpPr/>
              <p:nvPr/>
            </p:nvCxnSpPr>
            <p:spPr>
              <a:xfrm>
                <a:off x="7696200" y="3143414"/>
                <a:ext cx="0" cy="228600"/>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455242" y="4087075"/>
                <a:ext cx="0" cy="1291667"/>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grpSp>
            <p:nvGrpSpPr>
              <p:cNvPr id="119" name="Group 118"/>
              <p:cNvGrpSpPr/>
              <p:nvPr/>
            </p:nvGrpSpPr>
            <p:grpSpPr>
              <a:xfrm>
                <a:off x="455242" y="1028126"/>
                <a:ext cx="8319633" cy="5230174"/>
                <a:chOff x="455242" y="1028126"/>
                <a:chExt cx="8319633" cy="5230174"/>
              </a:xfrm>
            </p:grpSpPr>
            <p:grpSp>
              <p:nvGrpSpPr>
                <p:cNvPr id="108" name="Group 107"/>
                <p:cNvGrpSpPr/>
                <p:nvPr/>
              </p:nvGrpSpPr>
              <p:grpSpPr>
                <a:xfrm>
                  <a:off x="455242" y="1028126"/>
                  <a:ext cx="8319633" cy="5230174"/>
                  <a:chOff x="455242" y="1028126"/>
                  <a:chExt cx="8319633" cy="5230174"/>
                </a:xfrm>
              </p:grpSpPr>
              <p:grpSp>
                <p:nvGrpSpPr>
                  <p:cNvPr id="107" name="Group 106"/>
                  <p:cNvGrpSpPr/>
                  <p:nvPr/>
                </p:nvGrpSpPr>
                <p:grpSpPr>
                  <a:xfrm>
                    <a:off x="455242" y="1028126"/>
                    <a:ext cx="8319633" cy="5230174"/>
                    <a:chOff x="455242" y="1028126"/>
                    <a:chExt cx="8319633" cy="5230174"/>
                  </a:xfrm>
                </p:grpSpPr>
                <p:grpSp>
                  <p:nvGrpSpPr>
                    <p:cNvPr id="71" name="Group 70"/>
                    <p:cNvGrpSpPr/>
                    <p:nvPr/>
                  </p:nvGrpSpPr>
                  <p:grpSpPr>
                    <a:xfrm>
                      <a:off x="567050" y="1028126"/>
                      <a:ext cx="8207825" cy="5230174"/>
                      <a:chOff x="507675" y="1028126"/>
                      <a:chExt cx="8207825" cy="5230174"/>
                    </a:xfrm>
                  </p:grpSpPr>
                  <p:grpSp>
                    <p:nvGrpSpPr>
                      <p:cNvPr id="66" name="Group 65"/>
                      <p:cNvGrpSpPr/>
                      <p:nvPr/>
                    </p:nvGrpSpPr>
                    <p:grpSpPr>
                      <a:xfrm>
                        <a:off x="507675" y="1028126"/>
                        <a:ext cx="8207825" cy="5230174"/>
                        <a:chOff x="507675" y="1028126"/>
                        <a:chExt cx="8207825" cy="5230174"/>
                      </a:xfrm>
                    </p:grpSpPr>
                    <p:grpSp>
                      <p:nvGrpSpPr>
                        <p:cNvPr id="60" name="Group 59"/>
                        <p:cNvGrpSpPr/>
                        <p:nvPr/>
                      </p:nvGrpSpPr>
                      <p:grpSpPr>
                        <a:xfrm>
                          <a:off x="507675" y="1028126"/>
                          <a:ext cx="8207825" cy="5230174"/>
                          <a:chOff x="697675" y="1028126"/>
                          <a:chExt cx="8207825" cy="5230174"/>
                        </a:xfrm>
                      </p:grpSpPr>
                      <p:grpSp>
                        <p:nvGrpSpPr>
                          <p:cNvPr id="51" name="Group 50"/>
                          <p:cNvGrpSpPr/>
                          <p:nvPr/>
                        </p:nvGrpSpPr>
                        <p:grpSpPr>
                          <a:xfrm>
                            <a:off x="697675" y="1028126"/>
                            <a:ext cx="8207825" cy="5230174"/>
                            <a:chOff x="697675" y="1028126"/>
                            <a:chExt cx="8207825" cy="5230174"/>
                          </a:xfrm>
                        </p:grpSpPr>
                        <p:grpSp>
                          <p:nvGrpSpPr>
                            <p:cNvPr id="2" name="Group 1"/>
                            <p:cNvGrpSpPr/>
                            <p:nvPr/>
                          </p:nvGrpSpPr>
                          <p:grpSpPr>
                            <a:xfrm>
                              <a:off x="697675" y="1028126"/>
                              <a:ext cx="8207825" cy="5230174"/>
                              <a:chOff x="697675" y="1028126"/>
                              <a:chExt cx="8207825" cy="5230174"/>
                            </a:xfrm>
                          </p:grpSpPr>
                          <p:grpSp>
                            <p:nvGrpSpPr>
                              <p:cNvPr id="5" name="Group 4"/>
                              <p:cNvGrpSpPr/>
                              <p:nvPr/>
                            </p:nvGrpSpPr>
                            <p:grpSpPr>
                              <a:xfrm>
                                <a:off x="709550" y="1028126"/>
                                <a:ext cx="8195950" cy="4661558"/>
                                <a:chOff x="709550" y="1218126"/>
                                <a:chExt cx="8195950" cy="4661558"/>
                              </a:xfrm>
                            </p:grpSpPr>
                            <p:sp>
                              <p:nvSpPr>
                                <p:cNvPr id="7" name="Oval 43"/>
                                <p:cNvSpPr>
                                  <a:spLocks noChangeArrowheads="1"/>
                                </p:cNvSpPr>
                                <p:nvPr/>
                              </p:nvSpPr>
                              <p:spPr bwMode="gray">
                                <a:xfrm>
                                  <a:off x="3703519" y="1218126"/>
                                  <a:ext cx="2068367" cy="457200"/>
                                </a:xfrm>
                                <a:prstGeom prst="ellipse">
                                  <a:avLst/>
                                </a:prstGeom>
                                <a:solidFill>
                                  <a:srgbClr val="D71249"/>
                                </a:solidFill>
                                <a:ln w="12700">
                                  <a:solidFill>
                                    <a:srgbClr val="00588F"/>
                                  </a:solidFill>
                                  <a:round/>
                                  <a:headEnd/>
                                  <a:tailEnd/>
                                </a:ln>
                              </p:spPr>
                              <p:txBody>
                                <a:bodyPr wrap="none" lIns="80165" tIns="40083" rIns="80165" bIns="40083" anchor="ctr"/>
                                <a:lstStyle/>
                                <a:p>
                                  <a:pPr algn="ctr" defTabSz="752943" eaLnBrk="0" hangingPunct="0">
                                    <a:spcBef>
                                      <a:spcPct val="50000"/>
                                    </a:spcBef>
                                  </a:pPr>
                                  <a:r>
                                    <a:rPr lang="en-US" sz="1100" b="1" dirty="0" err="1" smtClean="0">
                                      <a:solidFill>
                                        <a:schemeClr val="bg1"/>
                                      </a:solidFill>
                                      <a:latin typeface="Arial" pitchFamily="34" charset="0"/>
                                      <a:cs typeface="Arial" pitchFamily="34" charset="0"/>
                                    </a:rPr>
                                    <a:t>Trụ</a:t>
                                  </a:r>
                                  <a:r>
                                    <a:rPr lang="en-US" sz="1100" b="1" dirty="0" smtClean="0">
                                      <a:solidFill>
                                        <a:schemeClr val="bg1"/>
                                      </a:solidFill>
                                      <a:latin typeface="Arial" pitchFamily="34" charset="0"/>
                                      <a:cs typeface="Arial" pitchFamily="34" charset="0"/>
                                    </a:rPr>
                                    <a:t> </a:t>
                                  </a:r>
                                  <a:r>
                                    <a:rPr lang="en-US" sz="1100" b="1" dirty="0" err="1" smtClean="0">
                                      <a:solidFill>
                                        <a:schemeClr val="bg1"/>
                                      </a:solidFill>
                                      <a:latin typeface="Arial" pitchFamily="34" charset="0"/>
                                      <a:cs typeface="Arial" pitchFamily="34" charset="0"/>
                                    </a:rPr>
                                    <a:t>sở</a:t>
                                  </a:r>
                                  <a:r>
                                    <a:rPr lang="en-US" sz="1100" b="1" dirty="0" smtClean="0">
                                      <a:solidFill>
                                        <a:schemeClr val="bg1"/>
                                      </a:solidFill>
                                      <a:latin typeface="Arial" pitchFamily="34" charset="0"/>
                                      <a:cs typeface="Arial" pitchFamily="34" charset="0"/>
                                    </a:rPr>
                                    <a:t> </a:t>
                                  </a:r>
                                  <a:r>
                                    <a:rPr lang="en-US" sz="1100" b="1" dirty="0" err="1" smtClean="0">
                                      <a:solidFill>
                                        <a:schemeClr val="bg1"/>
                                      </a:solidFill>
                                      <a:latin typeface="Arial" pitchFamily="34" charset="0"/>
                                      <a:cs typeface="Arial" pitchFamily="34" charset="0"/>
                                    </a:rPr>
                                    <a:t>chính</a:t>
                                  </a:r>
                                  <a:endParaRPr lang="en-US" sz="1100" b="1" dirty="0">
                                    <a:solidFill>
                                      <a:schemeClr val="bg1"/>
                                    </a:solidFill>
                                    <a:latin typeface="Arial" pitchFamily="34" charset="0"/>
                                    <a:cs typeface="Arial" pitchFamily="34" charset="0"/>
                                  </a:endParaRPr>
                                </a:p>
                              </p:txBody>
                            </p:sp>
                            <p:sp>
                              <p:nvSpPr>
                                <p:cNvPr id="8" name="Rectangle 51"/>
                                <p:cNvSpPr>
                                  <a:spLocks noChangeArrowheads="1"/>
                                </p:cNvSpPr>
                                <p:nvPr/>
                              </p:nvSpPr>
                              <p:spPr bwMode="gray">
                                <a:xfrm>
                                  <a:off x="709550" y="5257800"/>
                                  <a:ext cx="926276" cy="621884"/>
                                </a:xfrm>
                                <a:prstGeom prst="rect">
                                  <a:avLst/>
                                </a:prstGeom>
                                <a:solidFill>
                                  <a:srgbClr val="0E84CD"/>
                                </a:solidFill>
                                <a:ln w="22225">
                                  <a:solidFill>
                                    <a:srgbClr val="00588F"/>
                                  </a:solidFill>
                                  <a:miter lim="800000"/>
                                  <a:headEnd/>
                                  <a:tailEnd/>
                                </a:ln>
                              </p:spPr>
                              <p:txBody>
                                <a:bodyPr lIns="80165" tIns="40083" rIns="80165" bIns="40083" anchor="ctr"/>
                                <a:lstStyle/>
                                <a:p>
                                  <a:pPr algn="ctr" defTabSz="752943" eaLnBrk="0" hangingPunct="0">
                                    <a:lnSpc>
                                      <a:spcPct val="90000"/>
                                    </a:lnSpc>
                                    <a:spcBef>
                                      <a:spcPct val="50000"/>
                                    </a:spcBef>
                                  </a:pPr>
                                  <a:r>
                                    <a:rPr lang="en-US" sz="900" smtClean="0">
                                      <a:solidFill>
                                        <a:schemeClr val="bg1"/>
                                      </a:solidFill>
                                      <a:latin typeface="Arial" pitchFamily="34" charset="0"/>
                                      <a:cs typeface="Arial" pitchFamily="34" charset="0"/>
                                    </a:rPr>
                                    <a:t>Ngân hàng TNHH      Công Thương VN tại Lào</a:t>
                                  </a:r>
                                  <a:endParaRPr lang="en-US" sz="900">
                                    <a:solidFill>
                                      <a:schemeClr val="bg1"/>
                                    </a:solidFill>
                                    <a:latin typeface="Arial" pitchFamily="34" charset="0"/>
                                    <a:cs typeface="Arial" pitchFamily="34" charset="0"/>
                                  </a:endParaRPr>
                                </a:p>
                              </p:txBody>
                            </p:sp>
                            <p:grpSp>
                              <p:nvGrpSpPr>
                                <p:cNvPr id="9" name="Group 8"/>
                                <p:cNvGrpSpPr/>
                                <p:nvPr/>
                              </p:nvGrpSpPr>
                              <p:grpSpPr>
                                <a:xfrm>
                                  <a:off x="709550" y="1828800"/>
                                  <a:ext cx="8195950" cy="3288884"/>
                                  <a:chOff x="709550" y="1828800"/>
                                  <a:chExt cx="8195950" cy="3288884"/>
                                </a:xfrm>
                              </p:grpSpPr>
                              <p:grpSp>
                                <p:nvGrpSpPr>
                                  <p:cNvPr id="17" name="Group 112"/>
                                  <p:cNvGrpSpPr/>
                                  <p:nvPr/>
                                </p:nvGrpSpPr>
                                <p:grpSpPr>
                                  <a:xfrm>
                                    <a:off x="709550" y="1828800"/>
                                    <a:ext cx="7546882" cy="3288884"/>
                                    <a:chOff x="1014350" y="1676400"/>
                                    <a:chExt cx="7546882" cy="3288884"/>
                                  </a:xfrm>
                                </p:grpSpPr>
                                <p:sp>
                                  <p:nvSpPr>
                                    <p:cNvPr id="20" name="Rectangle 45"/>
                                    <p:cNvSpPr>
                                      <a:spLocks noChangeArrowheads="1"/>
                                    </p:cNvSpPr>
                                    <p:nvPr/>
                                  </p:nvSpPr>
                                  <p:spPr bwMode="gray">
                                    <a:xfrm>
                                      <a:off x="1844948" y="1885614"/>
                                      <a:ext cx="1207339" cy="552786"/>
                                    </a:xfrm>
                                    <a:prstGeom prst="rect">
                                      <a:avLst/>
                                    </a:prstGeom>
                                    <a:solidFill>
                                      <a:srgbClr val="00588F"/>
                                    </a:solidFill>
                                    <a:ln w="22225">
                                      <a:solidFill>
                                        <a:srgbClr val="00588F"/>
                                      </a:solidFill>
                                      <a:miter lim="800000"/>
                                      <a:headEnd/>
                                      <a:tailEnd/>
                                    </a:ln>
                                  </p:spPr>
                                  <p:txBody>
                                    <a:bodyPr wrap="none" lIns="80165" tIns="40083" rIns="80165" bIns="40083" anchor="ctr"/>
                                    <a:lstStyle/>
                                    <a:p>
                                      <a:pPr algn="ctr" defTabSz="752943" eaLnBrk="0" hangingPunct="0"/>
                                      <a:r>
                                        <a:rPr lang="en-US" sz="1000" b="1" smtClean="0">
                                          <a:solidFill>
                                            <a:schemeClr val="bg1"/>
                                          </a:solidFill>
                                          <a:latin typeface="Arial" pitchFamily="34" charset="0"/>
                                          <a:cs typeface="Arial" pitchFamily="34" charset="0"/>
                                        </a:rPr>
                                        <a:t>Mạng lưới các chi </a:t>
                                      </a:r>
                                    </a:p>
                                    <a:p>
                                      <a:pPr algn="ctr" defTabSz="752943" eaLnBrk="0" hangingPunct="0"/>
                                      <a:r>
                                        <a:rPr lang="en-US" sz="1000" b="1">
                                          <a:solidFill>
                                            <a:schemeClr val="bg1"/>
                                          </a:solidFill>
                                          <a:latin typeface="Arial" pitchFamily="34" charset="0"/>
                                          <a:cs typeface="Arial" pitchFamily="34" charset="0"/>
                                        </a:rPr>
                                        <a:t>n</a:t>
                                      </a:r>
                                      <a:r>
                                        <a:rPr lang="en-US" sz="1000" b="1" smtClean="0">
                                          <a:solidFill>
                                            <a:schemeClr val="bg1"/>
                                          </a:solidFill>
                                          <a:latin typeface="Arial" pitchFamily="34" charset="0"/>
                                          <a:cs typeface="Arial" pitchFamily="34" charset="0"/>
                                        </a:rPr>
                                        <a:t>hánh trong &amp; </a:t>
                                      </a:r>
                                    </a:p>
                                    <a:p>
                                      <a:pPr algn="ctr" defTabSz="752943" eaLnBrk="0" hangingPunct="0"/>
                                      <a:r>
                                        <a:rPr lang="en-US" sz="1000" b="1" smtClean="0">
                                          <a:solidFill>
                                            <a:schemeClr val="bg1"/>
                                          </a:solidFill>
                                          <a:latin typeface="Arial" pitchFamily="34" charset="0"/>
                                          <a:cs typeface="Arial" pitchFamily="34" charset="0"/>
                                        </a:rPr>
                                        <a:t>ngoài nước</a:t>
                                      </a:r>
                                    </a:p>
                                  </p:txBody>
                                </p:sp>
                                <p:sp>
                                  <p:nvSpPr>
                                    <p:cNvPr id="21" name="Rectangle 46"/>
                                    <p:cNvSpPr>
                                      <a:spLocks noChangeArrowheads="1"/>
                                    </p:cNvSpPr>
                                    <p:nvPr/>
                                  </p:nvSpPr>
                                  <p:spPr bwMode="gray">
                                    <a:xfrm>
                                      <a:off x="3397872" y="1885614"/>
                                      <a:ext cx="1523999" cy="552786"/>
                                    </a:xfrm>
                                    <a:prstGeom prst="rect">
                                      <a:avLst/>
                                    </a:prstGeom>
                                    <a:solidFill>
                                      <a:srgbClr val="00588F"/>
                                    </a:solidFill>
                                    <a:ln w="22225">
                                      <a:solidFill>
                                        <a:srgbClr val="00588F"/>
                                      </a:solidFill>
                                      <a:miter lim="800000"/>
                                      <a:headEnd/>
                                      <a:tailEnd/>
                                    </a:ln>
                                  </p:spPr>
                                  <p:txBody>
                                    <a:bodyPr wrap="none" lIns="80165" tIns="40083" rIns="80165" bIns="40083" anchor="ctr"/>
                                    <a:lstStyle/>
                                    <a:p>
                                      <a:pPr algn="ctr" defTabSz="752943" eaLnBrk="0" hangingPunct="0">
                                        <a:spcBef>
                                          <a:spcPct val="50000"/>
                                        </a:spcBef>
                                      </a:pPr>
                                      <a:r>
                                        <a:rPr lang="en-US" sz="1000" b="1" smtClean="0">
                                          <a:solidFill>
                                            <a:schemeClr val="bg1"/>
                                          </a:solidFill>
                                          <a:latin typeface="Arial" pitchFamily="34" charset="0"/>
                                          <a:cs typeface="Arial" pitchFamily="34" charset="0"/>
                                        </a:rPr>
                                        <a:t>Các Văn phòng </a:t>
                                      </a:r>
                                    </a:p>
                                    <a:p>
                                      <a:pPr algn="ctr" defTabSz="752943" eaLnBrk="0" hangingPunct="0">
                                        <a:spcBef>
                                          <a:spcPct val="50000"/>
                                        </a:spcBef>
                                      </a:pPr>
                                      <a:r>
                                        <a:rPr lang="en-US" sz="1000" b="1" smtClean="0">
                                          <a:solidFill>
                                            <a:schemeClr val="bg1"/>
                                          </a:solidFill>
                                          <a:latin typeface="Arial" pitchFamily="34" charset="0"/>
                                          <a:cs typeface="Arial" pitchFamily="34" charset="0"/>
                                        </a:rPr>
                                        <a:t>đại diện</a:t>
                                      </a:r>
                                      <a:endParaRPr lang="en-US" sz="1000" b="1">
                                        <a:solidFill>
                                          <a:schemeClr val="bg1"/>
                                        </a:solidFill>
                                        <a:latin typeface="Arial" pitchFamily="34" charset="0"/>
                                        <a:cs typeface="Arial" pitchFamily="34" charset="0"/>
                                      </a:endParaRPr>
                                    </a:p>
                                  </p:txBody>
                                </p:sp>
                                <p:sp>
                                  <p:nvSpPr>
                                    <p:cNvPr id="22" name="Rectangle 47"/>
                                    <p:cNvSpPr>
                                      <a:spLocks noChangeArrowheads="1"/>
                                    </p:cNvSpPr>
                                    <p:nvPr/>
                                  </p:nvSpPr>
                                  <p:spPr bwMode="gray">
                                    <a:xfrm>
                                      <a:off x="5306094" y="1885614"/>
                                      <a:ext cx="1447800" cy="552786"/>
                                    </a:xfrm>
                                    <a:prstGeom prst="rect">
                                      <a:avLst/>
                                    </a:prstGeom>
                                    <a:solidFill>
                                      <a:srgbClr val="00588F"/>
                                    </a:solidFill>
                                    <a:ln w="22225">
                                      <a:solidFill>
                                        <a:srgbClr val="00588F"/>
                                      </a:solidFill>
                                      <a:miter lim="800000"/>
                                      <a:headEnd/>
                                      <a:tailEnd/>
                                    </a:ln>
                                  </p:spPr>
                                  <p:txBody>
                                    <a:bodyPr wrap="none" lIns="80165" tIns="40083" rIns="80165" bIns="40083" anchor="ctr"/>
                                    <a:lstStyle/>
                                    <a:p>
                                      <a:pPr algn="ctr" defTabSz="752943" eaLnBrk="0" hangingPunct="0">
                                        <a:spcBef>
                                          <a:spcPct val="50000"/>
                                        </a:spcBef>
                                      </a:pPr>
                                      <a:r>
                                        <a:rPr lang="en-US" sz="1000" b="1" dirty="0" err="1" smtClean="0">
                                          <a:solidFill>
                                            <a:schemeClr val="bg1"/>
                                          </a:solidFill>
                                          <a:latin typeface="Arial" pitchFamily="34" charset="0"/>
                                          <a:cs typeface="Arial" pitchFamily="34" charset="0"/>
                                        </a:rPr>
                                        <a:t>Các</a:t>
                                      </a:r>
                                      <a:r>
                                        <a:rPr lang="en-US" sz="1000" b="1" dirty="0" smtClean="0">
                                          <a:solidFill>
                                            <a:schemeClr val="bg1"/>
                                          </a:solidFill>
                                          <a:latin typeface="Arial" pitchFamily="34" charset="0"/>
                                          <a:cs typeface="Arial" pitchFamily="34" charset="0"/>
                                        </a:rPr>
                                        <a:t> </a:t>
                                      </a:r>
                                      <a:r>
                                        <a:rPr lang="en-US" sz="1000" b="1" dirty="0" err="1" smtClean="0">
                                          <a:solidFill>
                                            <a:schemeClr val="bg1"/>
                                          </a:solidFill>
                                          <a:latin typeface="Arial" pitchFamily="34" charset="0"/>
                                          <a:cs typeface="Arial" pitchFamily="34" charset="0"/>
                                        </a:rPr>
                                        <a:t>đơn</a:t>
                                      </a:r>
                                      <a:r>
                                        <a:rPr lang="en-US" sz="1000" b="1" dirty="0" smtClean="0">
                                          <a:solidFill>
                                            <a:schemeClr val="bg1"/>
                                          </a:solidFill>
                                          <a:latin typeface="Arial" pitchFamily="34" charset="0"/>
                                          <a:cs typeface="Arial" pitchFamily="34" charset="0"/>
                                        </a:rPr>
                                        <a:t> </a:t>
                                      </a:r>
                                      <a:r>
                                        <a:rPr lang="en-US" sz="1000" b="1" dirty="0" err="1" smtClean="0">
                                          <a:solidFill>
                                            <a:schemeClr val="bg1"/>
                                          </a:solidFill>
                                          <a:latin typeface="Arial" pitchFamily="34" charset="0"/>
                                          <a:cs typeface="Arial" pitchFamily="34" charset="0"/>
                                        </a:rPr>
                                        <a:t>vị</a:t>
                                      </a:r>
                                      <a:r>
                                        <a:rPr lang="en-US" sz="1000" b="1" dirty="0" smtClean="0">
                                          <a:solidFill>
                                            <a:schemeClr val="bg1"/>
                                          </a:solidFill>
                                          <a:latin typeface="Arial" pitchFamily="34" charset="0"/>
                                          <a:cs typeface="Arial" pitchFamily="34" charset="0"/>
                                        </a:rPr>
                                        <a:t> </a:t>
                                      </a:r>
                                      <a:r>
                                        <a:rPr lang="en-US" sz="1000" b="1" dirty="0" err="1" smtClean="0">
                                          <a:solidFill>
                                            <a:schemeClr val="bg1"/>
                                          </a:solidFill>
                                          <a:latin typeface="Arial" pitchFamily="34" charset="0"/>
                                          <a:cs typeface="Arial" pitchFamily="34" charset="0"/>
                                        </a:rPr>
                                        <a:t>sự</a:t>
                                      </a:r>
                                      <a:r>
                                        <a:rPr lang="en-US" sz="1000" b="1" dirty="0" smtClean="0">
                                          <a:solidFill>
                                            <a:schemeClr val="bg1"/>
                                          </a:solidFill>
                                          <a:latin typeface="Arial" pitchFamily="34" charset="0"/>
                                          <a:cs typeface="Arial" pitchFamily="34" charset="0"/>
                                        </a:rPr>
                                        <a:t> </a:t>
                                      </a:r>
                                      <a:r>
                                        <a:rPr lang="en-US" sz="1000" b="1" dirty="0" err="1" smtClean="0">
                                          <a:solidFill>
                                            <a:schemeClr val="bg1"/>
                                          </a:solidFill>
                                          <a:latin typeface="Arial" pitchFamily="34" charset="0"/>
                                          <a:cs typeface="Arial" pitchFamily="34" charset="0"/>
                                        </a:rPr>
                                        <a:t>nghiệp</a:t>
                                      </a:r>
                                      <a:endParaRPr lang="en-US" sz="1000" b="1" dirty="0">
                                        <a:solidFill>
                                          <a:schemeClr val="bg1"/>
                                        </a:solidFill>
                                        <a:latin typeface="Arial" pitchFamily="34" charset="0"/>
                                        <a:cs typeface="Arial" pitchFamily="34" charset="0"/>
                                      </a:endParaRPr>
                                    </a:p>
                                  </p:txBody>
                                </p:sp>
                                <p:sp>
                                  <p:nvSpPr>
                                    <p:cNvPr id="23" name="Rectangle 48"/>
                                    <p:cNvSpPr>
                                      <a:spLocks noChangeArrowheads="1"/>
                                    </p:cNvSpPr>
                                    <p:nvPr/>
                                  </p:nvSpPr>
                                  <p:spPr bwMode="gray">
                                    <a:xfrm>
                                      <a:off x="7189632" y="1885614"/>
                                      <a:ext cx="1371600" cy="552786"/>
                                    </a:xfrm>
                                    <a:prstGeom prst="rect">
                                      <a:avLst/>
                                    </a:prstGeom>
                                    <a:solidFill>
                                      <a:srgbClr val="00588F"/>
                                    </a:solidFill>
                                    <a:ln w="22225">
                                      <a:solidFill>
                                        <a:srgbClr val="00588F"/>
                                      </a:solidFill>
                                      <a:miter lim="800000"/>
                                      <a:headEnd/>
                                      <a:tailEnd/>
                                    </a:ln>
                                  </p:spPr>
                                  <p:txBody>
                                    <a:bodyPr wrap="square" lIns="80165" tIns="40083" rIns="80165" bIns="40083" anchor="ctr"/>
                                    <a:lstStyle/>
                                    <a:p>
                                      <a:pPr algn="ctr" defTabSz="752943" eaLnBrk="0" hangingPunct="0">
                                        <a:spcBef>
                                          <a:spcPct val="50000"/>
                                        </a:spcBef>
                                      </a:pPr>
                                      <a:r>
                                        <a:rPr lang="en-US" sz="1000" b="1" dirty="0" err="1" smtClean="0">
                                          <a:solidFill>
                                            <a:schemeClr val="bg1"/>
                                          </a:solidFill>
                                          <a:latin typeface="Arial" pitchFamily="34" charset="0"/>
                                          <a:cs typeface="Arial" pitchFamily="34" charset="0"/>
                                        </a:rPr>
                                        <a:t>Các</a:t>
                                      </a:r>
                                      <a:r>
                                        <a:rPr lang="en-US" sz="1000" b="1" dirty="0" smtClean="0">
                                          <a:solidFill>
                                            <a:schemeClr val="bg1"/>
                                          </a:solidFill>
                                          <a:latin typeface="Arial" pitchFamily="34" charset="0"/>
                                          <a:cs typeface="Arial" pitchFamily="34" charset="0"/>
                                        </a:rPr>
                                        <a:t> </a:t>
                                      </a:r>
                                      <a:r>
                                        <a:rPr lang="en-US" sz="1000" b="1" dirty="0" err="1" smtClean="0">
                                          <a:solidFill>
                                            <a:schemeClr val="bg1"/>
                                          </a:solidFill>
                                          <a:latin typeface="Arial" pitchFamily="34" charset="0"/>
                                          <a:cs typeface="Arial" pitchFamily="34" charset="0"/>
                                        </a:rPr>
                                        <a:t>công</a:t>
                                      </a:r>
                                      <a:r>
                                        <a:rPr lang="en-US" sz="1000" b="1" dirty="0" smtClean="0">
                                          <a:solidFill>
                                            <a:schemeClr val="bg1"/>
                                          </a:solidFill>
                                          <a:latin typeface="Arial" pitchFamily="34" charset="0"/>
                                          <a:cs typeface="Arial" pitchFamily="34" charset="0"/>
                                        </a:rPr>
                                        <a:t> </a:t>
                                      </a:r>
                                      <a:r>
                                        <a:rPr lang="en-US" sz="1000" b="1" dirty="0" err="1" smtClean="0">
                                          <a:solidFill>
                                            <a:schemeClr val="bg1"/>
                                          </a:solidFill>
                                          <a:latin typeface="Arial" pitchFamily="34" charset="0"/>
                                          <a:cs typeface="Arial" pitchFamily="34" charset="0"/>
                                        </a:rPr>
                                        <a:t>ty</a:t>
                                      </a:r>
                                      <a:r>
                                        <a:rPr lang="en-US" sz="1000" b="1" dirty="0" smtClean="0">
                                          <a:solidFill>
                                            <a:schemeClr val="bg1"/>
                                          </a:solidFill>
                                          <a:latin typeface="Arial" pitchFamily="34" charset="0"/>
                                          <a:cs typeface="Arial" pitchFamily="34" charset="0"/>
                                        </a:rPr>
                                        <a:t> con, </a:t>
                                      </a:r>
                                      <a:r>
                                        <a:rPr lang="en-US" sz="1000" b="1" dirty="0" err="1" smtClean="0">
                                          <a:solidFill>
                                            <a:schemeClr val="bg1"/>
                                          </a:solidFill>
                                          <a:latin typeface="Arial" pitchFamily="34" charset="0"/>
                                          <a:cs typeface="Arial" pitchFamily="34" charset="0"/>
                                        </a:rPr>
                                        <a:t>công</a:t>
                                      </a:r>
                                      <a:r>
                                        <a:rPr lang="en-US" sz="1000" b="1" dirty="0" smtClean="0">
                                          <a:solidFill>
                                            <a:schemeClr val="bg1"/>
                                          </a:solidFill>
                                          <a:latin typeface="Arial" pitchFamily="34" charset="0"/>
                                          <a:cs typeface="Arial" pitchFamily="34" charset="0"/>
                                        </a:rPr>
                                        <a:t> </a:t>
                                      </a:r>
                                      <a:r>
                                        <a:rPr lang="en-US" sz="1000" b="1" dirty="0" err="1" smtClean="0">
                                          <a:solidFill>
                                            <a:schemeClr val="bg1"/>
                                          </a:solidFill>
                                          <a:latin typeface="Arial" pitchFamily="34" charset="0"/>
                                          <a:cs typeface="Arial" pitchFamily="34" charset="0"/>
                                        </a:rPr>
                                        <a:t>ty</a:t>
                                      </a:r>
                                      <a:r>
                                        <a:rPr lang="en-US" sz="1000" b="1" dirty="0" smtClean="0">
                                          <a:solidFill>
                                            <a:schemeClr val="bg1"/>
                                          </a:solidFill>
                                          <a:latin typeface="Arial" pitchFamily="34" charset="0"/>
                                          <a:cs typeface="Arial" pitchFamily="34" charset="0"/>
                                        </a:rPr>
                                        <a:t> </a:t>
                                      </a:r>
                                      <a:r>
                                        <a:rPr lang="en-US" sz="1000" b="1" dirty="0" err="1" smtClean="0">
                                          <a:solidFill>
                                            <a:schemeClr val="bg1"/>
                                          </a:solidFill>
                                          <a:latin typeface="Arial" pitchFamily="34" charset="0"/>
                                          <a:cs typeface="Arial" pitchFamily="34" charset="0"/>
                                        </a:rPr>
                                        <a:t>liên</a:t>
                                      </a:r>
                                      <a:r>
                                        <a:rPr lang="en-US" sz="1000" b="1" dirty="0" smtClean="0">
                                          <a:solidFill>
                                            <a:schemeClr val="bg1"/>
                                          </a:solidFill>
                                          <a:latin typeface="Arial" pitchFamily="34" charset="0"/>
                                          <a:cs typeface="Arial" pitchFamily="34" charset="0"/>
                                        </a:rPr>
                                        <a:t> </a:t>
                                      </a:r>
                                      <a:r>
                                        <a:rPr lang="en-US" sz="1000" b="1" dirty="0" err="1" smtClean="0">
                                          <a:solidFill>
                                            <a:schemeClr val="bg1"/>
                                          </a:solidFill>
                                          <a:latin typeface="Arial" pitchFamily="34" charset="0"/>
                                          <a:cs typeface="Arial" pitchFamily="34" charset="0"/>
                                        </a:rPr>
                                        <a:t>kết</a:t>
                                      </a:r>
                                      <a:endParaRPr lang="en-US" sz="1000" b="1" dirty="0">
                                        <a:solidFill>
                                          <a:schemeClr val="bg1"/>
                                        </a:solidFill>
                                        <a:latin typeface="Arial" pitchFamily="34" charset="0"/>
                                        <a:cs typeface="Arial" pitchFamily="34" charset="0"/>
                                      </a:endParaRPr>
                                    </a:p>
                                  </p:txBody>
                                </p:sp>
                                <p:sp>
                                  <p:nvSpPr>
                                    <p:cNvPr id="24" name="Rectangle 49"/>
                                    <p:cNvSpPr>
                                      <a:spLocks noChangeArrowheads="1"/>
                                    </p:cNvSpPr>
                                    <p:nvPr/>
                                  </p:nvSpPr>
                                  <p:spPr bwMode="gray">
                                    <a:xfrm>
                                      <a:off x="1060356" y="2667000"/>
                                      <a:ext cx="1371600" cy="345491"/>
                                    </a:xfrm>
                                    <a:prstGeom prst="rect">
                                      <a:avLst/>
                                    </a:prstGeom>
                                    <a:solidFill>
                                      <a:srgbClr val="74D3F7"/>
                                    </a:solidFill>
                                    <a:ln w="22225">
                                      <a:solidFill>
                                        <a:srgbClr val="00588F"/>
                                      </a:solidFill>
                                      <a:miter lim="800000"/>
                                      <a:headEnd/>
                                      <a:tailEnd/>
                                    </a:ln>
                                  </p:spPr>
                                  <p:txBody>
                                    <a:bodyPr wrap="none" lIns="80165" tIns="40083" rIns="80165" bIns="40083" anchor="ctr"/>
                                    <a:lstStyle/>
                                    <a:p>
                                      <a:pPr algn="ctr" defTabSz="752943" eaLnBrk="0" hangingPunct="0">
                                        <a:spcBef>
                                          <a:spcPct val="50000"/>
                                        </a:spcBef>
                                      </a:pPr>
                                      <a:r>
                                        <a:rPr lang="en-US" sz="1000" b="1" smtClean="0">
                                          <a:solidFill>
                                            <a:srgbClr val="005993"/>
                                          </a:solidFill>
                                          <a:latin typeface="Arial" pitchFamily="34" charset="0"/>
                                          <a:cs typeface="Arial" pitchFamily="34" charset="0"/>
                                        </a:rPr>
                                        <a:t>Phòng giao dịch</a:t>
                                      </a:r>
                                      <a:endParaRPr lang="en-US" sz="1000" b="1">
                                        <a:solidFill>
                                          <a:srgbClr val="005993"/>
                                        </a:solidFill>
                                        <a:latin typeface="Arial" pitchFamily="34" charset="0"/>
                                        <a:cs typeface="Arial" pitchFamily="34" charset="0"/>
                                      </a:endParaRPr>
                                    </a:p>
                                  </p:txBody>
                                </p:sp>
                                <p:sp>
                                  <p:nvSpPr>
                                    <p:cNvPr id="25" name="Rectangle 51"/>
                                    <p:cNvSpPr>
                                      <a:spLocks noChangeArrowheads="1"/>
                                    </p:cNvSpPr>
                                    <p:nvPr/>
                                  </p:nvSpPr>
                                  <p:spPr bwMode="gray">
                                    <a:xfrm>
                                      <a:off x="1014350" y="4343400"/>
                                      <a:ext cx="914400" cy="621884"/>
                                    </a:xfrm>
                                    <a:prstGeom prst="rect">
                                      <a:avLst/>
                                    </a:prstGeom>
                                    <a:solidFill>
                                      <a:srgbClr val="0E84CD"/>
                                    </a:solidFill>
                                    <a:ln w="22225">
                                      <a:solidFill>
                                        <a:srgbClr val="00588F"/>
                                      </a:solidFill>
                                      <a:miter lim="800000"/>
                                      <a:headEnd/>
                                      <a:tailEnd/>
                                    </a:ln>
                                  </p:spPr>
                                  <p:txBody>
                                    <a:bodyPr lIns="80165" tIns="40083" rIns="80165" bIns="40083" anchor="ctr"/>
                                    <a:lstStyle/>
                                    <a:p>
                                      <a:pPr algn="ctr" defTabSz="752943" eaLnBrk="0" hangingPunct="0">
                                        <a:lnSpc>
                                          <a:spcPct val="90000"/>
                                        </a:lnSpc>
                                        <a:spcBef>
                                          <a:spcPct val="50000"/>
                                        </a:spcBef>
                                      </a:pPr>
                                      <a:r>
                                        <a:rPr lang="en-US" sz="900" smtClean="0">
                                          <a:solidFill>
                                            <a:schemeClr val="bg1"/>
                                          </a:solidFill>
                                          <a:latin typeface="Arial" pitchFamily="34" charset="0"/>
                                          <a:cs typeface="Arial" pitchFamily="34" charset="0"/>
                                        </a:rPr>
                                        <a:t>Ngân hàng  liên doanh Indovina</a:t>
                                      </a:r>
                                      <a:endParaRPr lang="en-US" sz="900">
                                        <a:solidFill>
                                          <a:schemeClr val="bg1"/>
                                        </a:solidFill>
                                        <a:latin typeface="Arial" pitchFamily="34" charset="0"/>
                                        <a:cs typeface="Arial" pitchFamily="34" charset="0"/>
                                      </a:endParaRPr>
                                    </a:p>
                                  </p:txBody>
                                </p:sp>
                                <p:sp>
                                  <p:nvSpPr>
                                    <p:cNvPr id="26" name="Rectangle 50"/>
                                    <p:cNvSpPr>
                                      <a:spLocks noChangeArrowheads="1"/>
                                    </p:cNvSpPr>
                                    <p:nvPr/>
                                  </p:nvSpPr>
                                  <p:spPr bwMode="gray">
                                    <a:xfrm>
                                      <a:off x="2590800" y="2667000"/>
                                      <a:ext cx="1295400" cy="345491"/>
                                    </a:xfrm>
                                    <a:prstGeom prst="rect">
                                      <a:avLst/>
                                    </a:prstGeom>
                                    <a:solidFill>
                                      <a:srgbClr val="74D3F7"/>
                                    </a:solidFill>
                                    <a:ln w="22225">
                                      <a:solidFill>
                                        <a:srgbClr val="00588F"/>
                                      </a:solidFill>
                                      <a:miter lim="800000"/>
                                      <a:headEnd/>
                                      <a:tailEnd/>
                                    </a:ln>
                                  </p:spPr>
                                  <p:txBody>
                                    <a:bodyPr wrap="none" lIns="80165" tIns="40083" rIns="80165" bIns="40083" anchor="ctr"/>
                                    <a:lstStyle/>
                                    <a:p>
                                      <a:pPr algn="ctr" defTabSz="752943" eaLnBrk="0" hangingPunct="0">
                                        <a:spcBef>
                                          <a:spcPct val="50000"/>
                                        </a:spcBef>
                                      </a:pPr>
                                      <a:r>
                                        <a:rPr lang="en-US" sz="1000" b="1" smtClean="0">
                                          <a:solidFill>
                                            <a:srgbClr val="005993"/>
                                          </a:solidFill>
                                          <a:latin typeface="Arial" pitchFamily="34" charset="0"/>
                                          <a:cs typeface="Arial" pitchFamily="34" charset="0"/>
                                        </a:rPr>
                                        <a:t>Quỹ tiết kiệm</a:t>
                                      </a:r>
                                      <a:endParaRPr lang="en-US" sz="1000" b="1">
                                        <a:solidFill>
                                          <a:srgbClr val="005993"/>
                                        </a:solidFill>
                                        <a:latin typeface="Arial" pitchFamily="34" charset="0"/>
                                        <a:cs typeface="Arial" pitchFamily="34" charset="0"/>
                                      </a:endParaRPr>
                                    </a:p>
                                  </p:txBody>
                                </p:sp>
                                <p:cxnSp>
                                  <p:nvCxnSpPr>
                                    <p:cNvPr id="27" name="Straight Connector 26"/>
                                    <p:cNvCxnSpPr/>
                                    <p:nvPr/>
                                  </p:nvCxnSpPr>
                                  <p:spPr>
                                    <a:xfrm>
                                      <a:off x="2416929" y="1676400"/>
                                      <a:ext cx="5474394" cy="0"/>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030531" y="1676400"/>
                                      <a:ext cx="0" cy="228600"/>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7891323" y="1676400"/>
                                      <a:ext cx="0" cy="228600"/>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095477" y="1676400"/>
                                      <a:ext cx="0" cy="228600"/>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3657600" y="3200400"/>
                                      <a:ext cx="4485900" cy="0"/>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903025" y="2438400"/>
                                      <a:ext cx="0" cy="762000"/>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grpSp>
                              <p:sp>
                                <p:nvSpPr>
                                  <p:cNvPr id="18" name="Rectangle 48"/>
                                  <p:cNvSpPr>
                                    <a:spLocks noChangeArrowheads="1"/>
                                  </p:cNvSpPr>
                                  <p:nvPr/>
                                </p:nvSpPr>
                                <p:spPr bwMode="gray">
                                  <a:xfrm>
                                    <a:off x="6771900" y="3562014"/>
                                    <a:ext cx="2133600" cy="552786"/>
                                  </a:xfrm>
                                  <a:prstGeom prst="rect">
                                    <a:avLst/>
                                  </a:prstGeom>
                                  <a:solidFill>
                                    <a:srgbClr val="00588F"/>
                                  </a:solidFill>
                                  <a:ln w="22225">
                                    <a:solidFill>
                                      <a:srgbClr val="00588F"/>
                                    </a:solidFill>
                                    <a:miter lim="800000"/>
                                    <a:headEnd/>
                                    <a:tailEnd/>
                                  </a:ln>
                                </p:spPr>
                                <p:txBody>
                                  <a:bodyPr wrap="square" lIns="80165" tIns="40083" rIns="80165" bIns="40083" anchor="ctr"/>
                                  <a:lstStyle/>
                                  <a:p>
                                    <a:pPr algn="ctr" defTabSz="752943" eaLnBrk="0" hangingPunct="0">
                                      <a:spcBef>
                                        <a:spcPct val="50000"/>
                                      </a:spcBef>
                                    </a:pPr>
                                    <a:r>
                                      <a:rPr lang="en-US" sz="1000" b="1" smtClean="0">
                                        <a:solidFill>
                                          <a:schemeClr val="bg1"/>
                                        </a:solidFill>
                                        <a:latin typeface="Arial" pitchFamily="34" charset="0"/>
                                        <a:cs typeface="Arial" pitchFamily="34" charset="0"/>
                                      </a:rPr>
                                      <a:t>Các công ty con cung cấp     dịch vụ phi tài chính</a:t>
                                    </a:r>
                                    <a:endParaRPr lang="en-US" sz="1000" b="1">
                                      <a:solidFill>
                                        <a:schemeClr val="bg1"/>
                                      </a:solidFill>
                                      <a:latin typeface="Arial" pitchFamily="34" charset="0"/>
                                      <a:cs typeface="Arial" pitchFamily="34" charset="0"/>
                                    </a:endParaRPr>
                                  </a:p>
                                </p:txBody>
                              </p:sp>
                              <p:sp>
                                <p:nvSpPr>
                                  <p:cNvPr id="19" name="Rectangle 48"/>
                                  <p:cNvSpPr>
                                    <a:spLocks noChangeArrowheads="1"/>
                                  </p:cNvSpPr>
                                  <p:nvPr/>
                                </p:nvSpPr>
                                <p:spPr bwMode="gray">
                                  <a:xfrm>
                                    <a:off x="2286000" y="3562014"/>
                                    <a:ext cx="2133600" cy="552786"/>
                                  </a:xfrm>
                                  <a:prstGeom prst="rect">
                                    <a:avLst/>
                                  </a:prstGeom>
                                  <a:solidFill>
                                    <a:srgbClr val="00588F"/>
                                  </a:solidFill>
                                  <a:ln w="22225">
                                    <a:solidFill>
                                      <a:srgbClr val="00588F"/>
                                    </a:solidFill>
                                    <a:miter lim="800000"/>
                                    <a:headEnd/>
                                    <a:tailEnd/>
                                  </a:ln>
                                </p:spPr>
                                <p:txBody>
                                  <a:bodyPr wrap="square" lIns="80165" tIns="40083" rIns="80165" bIns="40083" anchor="ctr"/>
                                  <a:lstStyle/>
                                  <a:p>
                                    <a:pPr algn="ctr" defTabSz="752943" eaLnBrk="0" hangingPunct="0">
                                      <a:spcBef>
                                        <a:spcPct val="50000"/>
                                      </a:spcBef>
                                    </a:pPr>
                                    <a:r>
                                      <a:rPr lang="en-US" sz="1000" b="1" smtClean="0">
                                        <a:solidFill>
                                          <a:schemeClr val="bg1"/>
                                        </a:solidFill>
                                        <a:latin typeface="Arial" pitchFamily="34" charset="0"/>
                                        <a:cs typeface="Arial" pitchFamily="34" charset="0"/>
                                      </a:rPr>
                                      <a:t>Các công ty con, công ty liên kết cung cấp dịch vụ tài chính</a:t>
                                    </a:r>
                                    <a:endParaRPr lang="en-US" sz="1000" b="1">
                                      <a:solidFill>
                                        <a:schemeClr val="bg1"/>
                                      </a:solidFill>
                                      <a:latin typeface="Arial" pitchFamily="34" charset="0"/>
                                      <a:cs typeface="Arial" pitchFamily="34" charset="0"/>
                                    </a:endParaRPr>
                                  </a:p>
                                </p:txBody>
                              </p:sp>
                            </p:grpSp>
                            <p:sp>
                              <p:nvSpPr>
                                <p:cNvPr id="10" name="Rectangle 51"/>
                                <p:cNvSpPr>
                                  <a:spLocks noChangeArrowheads="1"/>
                                </p:cNvSpPr>
                                <p:nvPr/>
                              </p:nvSpPr>
                              <p:spPr bwMode="gray">
                                <a:xfrm>
                                  <a:off x="2133600" y="4495800"/>
                                  <a:ext cx="914400" cy="621884"/>
                                </a:xfrm>
                                <a:prstGeom prst="rect">
                                  <a:avLst/>
                                </a:prstGeom>
                                <a:solidFill>
                                  <a:srgbClr val="0E84CD"/>
                                </a:solidFill>
                                <a:ln w="22225">
                                  <a:solidFill>
                                    <a:srgbClr val="00588F"/>
                                  </a:solidFill>
                                  <a:miter lim="800000"/>
                                  <a:headEnd/>
                                  <a:tailEnd/>
                                </a:ln>
                              </p:spPr>
                              <p:txBody>
                                <a:bodyPr lIns="80165" tIns="40083" rIns="80165" bIns="40083" anchor="ctr"/>
                                <a:lstStyle/>
                                <a:p>
                                  <a:pPr algn="ctr" defTabSz="752943" eaLnBrk="0" hangingPunct="0">
                                    <a:lnSpc>
                                      <a:spcPct val="90000"/>
                                    </a:lnSpc>
                                    <a:spcBef>
                                      <a:spcPct val="50000"/>
                                    </a:spcBef>
                                  </a:pPr>
                                  <a:r>
                                    <a:rPr lang="en-US" sz="900" smtClean="0">
                                      <a:solidFill>
                                        <a:schemeClr val="bg1"/>
                                      </a:solidFill>
                                      <a:latin typeface="Arial" pitchFamily="34" charset="0"/>
                                      <a:cs typeface="Arial" pitchFamily="34" charset="0"/>
                                    </a:rPr>
                                    <a:t>Công ty Chứng khoán VietinBank</a:t>
                                  </a:r>
                                  <a:endParaRPr lang="en-US" sz="900">
                                    <a:solidFill>
                                      <a:schemeClr val="bg1"/>
                                    </a:solidFill>
                                    <a:latin typeface="Arial" pitchFamily="34" charset="0"/>
                                    <a:cs typeface="Arial" pitchFamily="34" charset="0"/>
                                  </a:endParaRPr>
                                </a:p>
                              </p:txBody>
                            </p:sp>
                            <p:sp>
                              <p:nvSpPr>
                                <p:cNvPr id="11" name="Rectangle 51"/>
                                <p:cNvSpPr>
                                  <a:spLocks noChangeArrowheads="1"/>
                                </p:cNvSpPr>
                                <p:nvPr/>
                              </p:nvSpPr>
                              <p:spPr bwMode="gray">
                                <a:xfrm>
                                  <a:off x="2121724" y="5257800"/>
                                  <a:ext cx="926276" cy="621884"/>
                                </a:xfrm>
                                <a:prstGeom prst="rect">
                                  <a:avLst/>
                                </a:prstGeom>
                                <a:solidFill>
                                  <a:srgbClr val="0E84CD"/>
                                </a:solidFill>
                                <a:ln w="22225">
                                  <a:solidFill>
                                    <a:srgbClr val="00588F"/>
                                  </a:solidFill>
                                  <a:miter lim="800000"/>
                                  <a:headEnd/>
                                  <a:tailEnd/>
                                </a:ln>
                              </p:spPr>
                              <p:txBody>
                                <a:bodyPr lIns="80165" tIns="40083" rIns="80165" bIns="40083" anchor="ctr"/>
                                <a:lstStyle/>
                                <a:p>
                                  <a:pPr algn="ctr" defTabSz="752943" eaLnBrk="0" hangingPunct="0">
                                    <a:lnSpc>
                                      <a:spcPct val="90000"/>
                                    </a:lnSpc>
                                    <a:spcBef>
                                      <a:spcPct val="50000"/>
                                    </a:spcBef>
                                  </a:pPr>
                                  <a:r>
                                    <a:rPr lang="en-US" sz="900" smtClean="0">
                                      <a:solidFill>
                                        <a:schemeClr val="bg1"/>
                                      </a:solidFill>
                                      <a:latin typeface="Arial" pitchFamily="34" charset="0"/>
                                      <a:cs typeface="Arial" pitchFamily="34" charset="0"/>
                                    </a:rPr>
                                    <a:t>Công ty Quản lý quỹ VietinBank</a:t>
                                  </a:r>
                                  <a:endParaRPr lang="en-US" sz="900">
                                    <a:solidFill>
                                      <a:schemeClr val="bg1"/>
                                    </a:solidFill>
                                    <a:latin typeface="Arial" pitchFamily="34" charset="0"/>
                                    <a:cs typeface="Arial" pitchFamily="34" charset="0"/>
                                  </a:endParaRPr>
                                </a:p>
                              </p:txBody>
                            </p:sp>
                            <p:sp>
                              <p:nvSpPr>
                                <p:cNvPr id="12" name="Rectangle 51"/>
                                <p:cNvSpPr>
                                  <a:spLocks noChangeArrowheads="1"/>
                                </p:cNvSpPr>
                                <p:nvPr/>
                              </p:nvSpPr>
                              <p:spPr bwMode="gray">
                                <a:xfrm>
                                  <a:off x="3581400" y="4495800"/>
                                  <a:ext cx="990600" cy="621884"/>
                                </a:xfrm>
                                <a:prstGeom prst="rect">
                                  <a:avLst/>
                                </a:prstGeom>
                                <a:solidFill>
                                  <a:srgbClr val="0E84CD"/>
                                </a:solidFill>
                                <a:ln w="22225">
                                  <a:solidFill>
                                    <a:srgbClr val="00588F"/>
                                  </a:solidFill>
                                  <a:miter lim="800000"/>
                                  <a:headEnd/>
                                  <a:tailEnd/>
                                </a:ln>
                              </p:spPr>
                              <p:txBody>
                                <a:bodyPr lIns="80165" tIns="40083" rIns="80165" bIns="40083" anchor="ctr"/>
                                <a:lstStyle/>
                                <a:p>
                                  <a:pPr algn="ctr" defTabSz="752943" eaLnBrk="0" hangingPunct="0">
                                    <a:lnSpc>
                                      <a:spcPct val="90000"/>
                                    </a:lnSpc>
                                    <a:spcBef>
                                      <a:spcPct val="50000"/>
                                    </a:spcBef>
                                  </a:pPr>
                                  <a:r>
                                    <a:rPr lang="en-US" sz="900" smtClean="0">
                                      <a:solidFill>
                                        <a:schemeClr val="bg1"/>
                                      </a:solidFill>
                                      <a:latin typeface="Arial" pitchFamily="34" charset="0"/>
                                      <a:cs typeface="Arial" pitchFamily="34" charset="0"/>
                                    </a:rPr>
                                    <a:t>Công ty Cho thuê Tài chính VietinBank</a:t>
                                  </a:r>
                                  <a:endParaRPr lang="en-US" sz="800">
                                    <a:solidFill>
                                      <a:schemeClr val="bg1"/>
                                    </a:solidFill>
                                    <a:latin typeface="Arial" pitchFamily="34" charset="0"/>
                                    <a:cs typeface="Arial" pitchFamily="34" charset="0"/>
                                  </a:endParaRPr>
                                </a:p>
                              </p:txBody>
                            </p:sp>
                            <p:sp>
                              <p:nvSpPr>
                                <p:cNvPr id="13" name="Rectangle 51"/>
                                <p:cNvSpPr>
                                  <a:spLocks noChangeArrowheads="1"/>
                                </p:cNvSpPr>
                                <p:nvPr/>
                              </p:nvSpPr>
                              <p:spPr bwMode="gray">
                                <a:xfrm>
                                  <a:off x="3581400" y="5257800"/>
                                  <a:ext cx="990600" cy="621884"/>
                                </a:xfrm>
                                <a:prstGeom prst="rect">
                                  <a:avLst/>
                                </a:prstGeom>
                                <a:solidFill>
                                  <a:srgbClr val="0E84CD"/>
                                </a:solidFill>
                                <a:ln w="22225">
                                  <a:solidFill>
                                    <a:srgbClr val="00588F"/>
                                  </a:solidFill>
                                  <a:miter lim="800000"/>
                                  <a:headEnd/>
                                  <a:tailEnd/>
                                </a:ln>
                              </p:spPr>
                              <p:txBody>
                                <a:bodyPr lIns="80165" tIns="40083" rIns="80165" bIns="40083" anchor="ctr"/>
                                <a:lstStyle/>
                                <a:p>
                                  <a:pPr algn="ctr" defTabSz="752943" eaLnBrk="0" hangingPunct="0">
                                    <a:lnSpc>
                                      <a:spcPct val="90000"/>
                                    </a:lnSpc>
                                    <a:spcBef>
                                      <a:spcPct val="50000"/>
                                    </a:spcBef>
                                  </a:pPr>
                                  <a:r>
                                    <a:rPr lang="en-US" sz="900" smtClean="0">
                                      <a:solidFill>
                                        <a:schemeClr val="bg1"/>
                                      </a:solidFill>
                                      <a:latin typeface="Arial" pitchFamily="34" charset="0"/>
                                      <a:cs typeface="Arial" pitchFamily="34" charset="0"/>
                                    </a:rPr>
                                    <a:t>Công ty Chuyển tiền toàn cầu VietinBank</a:t>
                                  </a:r>
                                  <a:endParaRPr lang="en-US" sz="900">
                                    <a:solidFill>
                                      <a:schemeClr val="bg1"/>
                                    </a:solidFill>
                                    <a:latin typeface="Arial" pitchFamily="34" charset="0"/>
                                    <a:cs typeface="Arial" pitchFamily="34" charset="0"/>
                                  </a:endParaRPr>
                                </a:p>
                              </p:txBody>
                            </p:sp>
                            <p:sp>
                              <p:nvSpPr>
                                <p:cNvPr id="14" name="Rectangle 51"/>
                                <p:cNvSpPr>
                                  <a:spLocks noChangeArrowheads="1"/>
                                </p:cNvSpPr>
                                <p:nvPr/>
                              </p:nvSpPr>
                              <p:spPr bwMode="gray">
                                <a:xfrm>
                                  <a:off x="5105400" y="4485859"/>
                                  <a:ext cx="990600" cy="621884"/>
                                </a:xfrm>
                                <a:prstGeom prst="rect">
                                  <a:avLst/>
                                </a:prstGeom>
                                <a:solidFill>
                                  <a:srgbClr val="0E84CD"/>
                                </a:solidFill>
                                <a:ln w="22225">
                                  <a:solidFill>
                                    <a:srgbClr val="00588F"/>
                                  </a:solidFill>
                                  <a:miter lim="800000"/>
                                  <a:headEnd/>
                                  <a:tailEnd/>
                                </a:ln>
                              </p:spPr>
                              <p:txBody>
                                <a:bodyPr lIns="80165" tIns="40083" rIns="80165" bIns="40083" anchor="ctr"/>
                                <a:lstStyle/>
                                <a:p>
                                  <a:pPr algn="ctr" defTabSz="752943" eaLnBrk="0" hangingPunct="0">
                                    <a:lnSpc>
                                      <a:spcPct val="90000"/>
                                    </a:lnSpc>
                                    <a:spcBef>
                                      <a:spcPct val="50000"/>
                                    </a:spcBef>
                                  </a:pPr>
                                  <a:r>
                                    <a:rPr lang="en-US" sz="900" smtClean="0">
                                      <a:solidFill>
                                        <a:schemeClr val="bg1"/>
                                      </a:solidFill>
                                      <a:latin typeface="Arial" pitchFamily="34" charset="0"/>
                                      <a:cs typeface="Arial" pitchFamily="34" charset="0"/>
                                    </a:rPr>
                                    <a:t>Công ty        Bảo hiểm VietinBank</a:t>
                                  </a:r>
                                  <a:endParaRPr lang="en-US" sz="900">
                                    <a:solidFill>
                                      <a:schemeClr val="bg1"/>
                                    </a:solidFill>
                                    <a:latin typeface="Arial" pitchFamily="34" charset="0"/>
                                    <a:cs typeface="Arial" pitchFamily="34" charset="0"/>
                                  </a:endParaRPr>
                                </a:p>
                              </p:txBody>
                            </p:sp>
                            <p:sp>
                              <p:nvSpPr>
                                <p:cNvPr id="15" name="Rectangle 51"/>
                                <p:cNvSpPr>
                                  <a:spLocks noChangeArrowheads="1"/>
                                </p:cNvSpPr>
                                <p:nvPr/>
                              </p:nvSpPr>
                              <p:spPr bwMode="gray">
                                <a:xfrm>
                                  <a:off x="7405250" y="4419600"/>
                                  <a:ext cx="990600" cy="621884"/>
                                </a:xfrm>
                                <a:prstGeom prst="rect">
                                  <a:avLst/>
                                </a:prstGeom>
                                <a:solidFill>
                                  <a:srgbClr val="0E84CD"/>
                                </a:solidFill>
                                <a:ln w="22225">
                                  <a:solidFill>
                                    <a:srgbClr val="00588F"/>
                                  </a:solidFill>
                                  <a:miter lim="800000"/>
                                  <a:headEnd/>
                                  <a:tailEnd/>
                                </a:ln>
                              </p:spPr>
                              <p:txBody>
                                <a:bodyPr lIns="80165" tIns="40083" rIns="80165" bIns="40083" anchor="ctr"/>
                                <a:lstStyle/>
                                <a:p>
                                  <a:pPr algn="ctr" defTabSz="752943" eaLnBrk="0" hangingPunct="0">
                                    <a:lnSpc>
                                      <a:spcPct val="90000"/>
                                    </a:lnSpc>
                                    <a:spcBef>
                                      <a:spcPct val="50000"/>
                                    </a:spcBef>
                                  </a:pPr>
                                  <a:r>
                                    <a:rPr lang="en-US" sz="900" smtClean="0">
                                      <a:solidFill>
                                        <a:schemeClr val="bg1"/>
                                      </a:solidFill>
                                      <a:latin typeface="Arial" pitchFamily="34" charset="0"/>
                                      <a:cs typeface="Arial" pitchFamily="34" charset="0"/>
                                    </a:rPr>
                                    <a:t>Công ty Vàng bạc   Đá quý  VietinBank</a:t>
                                  </a:r>
                                  <a:endParaRPr lang="en-US" sz="900">
                                    <a:solidFill>
                                      <a:schemeClr val="bg1"/>
                                    </a:solidFill>
                                    <a:latin typeface="Arial" pitchFamily="34" charset="0"/>
                                    <a:cs typeface="Arial" pitchFamily="34" charset="0"/>
                                  </a:endParaRPr>
                                </a:p>
                              </p:txBody>
                            </p:sp>
                            <p:sp>
                              <p:nvSpPr>
                                <p:cNvPr id="16" name="Rectangle 51"/>
                                <p:cNvSpPr>
                                  <a:spLocks noChangeArrowheads="1"/>
                                </p:cNvSpPr>
                                <p:nvPr/>
                              </p:nvSpPr>
                              <p:spPr bwMode="gray">
                                <a:xfrm>
                                  <a:off x="7405250" y="5181600"/>
                                  <a:ext cx="990600" cy="621884"/>
                                </a:xfrm>
                                <a:prstGeom prst="rect">
                                  <a:avLst/>
                                </a:prstGeom>
                                <a:solidFill>
                                  <a:srgbClr val="0E84CD"/>
                                </a:solidFill>
                                <a:ln w="22225">
                                  <a:solidFill>
                                    <a:srgbClr val="00588F"/>
                                  </a:solidFill>
                                  <a:miter lim="800000"/>
                                  <a:headEnd/>
                                  <a:tailEnd/>
                                </a:ln>
                              </p:spPr>
                              <p:txBody>
                                <a:bodyPr lIns="80165" tIns="40083" rIns="80165" bIns="40083" anchor="ctr"/>
                                <a:lstStyle/>
                                <a:p>
                                  <a:pPr algn="ctr" defTabSz="752943" eaLnBrk="0" hangingPunct="0">
                                    <a:lnSpc>
                                      <a:spcPct val="90000"/>
                                    </a:lnSpc>
                                    <a:spcBef>
                                      <a:spcPct val="50000"/>
                                    </a:spcBef>
                                  </a:pPr>
                                  <a:r>
                                    <a:rPr lang="en-US" sz="900" smtClean="0">
                                      <a:solidFill>
                                        <a:schemeClr val="bg1"/>
                                      </a:solidFill>
                                      <a:latin typeface="Arial" pitchFamily="34" charset="0"/>
                                      <a:cs typeface="Arial" pitchFamily="34" charset="0"/>
                                    </a:rPr>
                                    <a:t>Công ty Quản lý  nợ và KTTS VietinBank</a:t>
                                  </a:r>
                                  <a:endParaRPr lang="en-US" sz="900">
                                    <a:solidFill>
                                      <a:schemeClr val="bg1"/>
                                    </a:solidFill>
                                    <a:latin typeface="Arial" pitchFamily="34" charset="0"/>
                                    <a:cs typeface="Arial" pitchFamily="34" charset="0"/>
                                  </a:endParaRPr>
                                </a:p>
                              </p:txBody>
                            </p:sp>
                          </p:grpSp>
                          <p:grpSp>
                            <p:nvGrpSpPr>
                              <p:cNvPr id="36" name="Group 35"/>
                              <p:cNvGrpSpPr/>
                              <p:nvPr/>
                            </p:nvGrpSpPr>
                            <p:grpSpPr>
                              <a:xfrm>
                                <a:off x="697675" y="5841675"/>
                                <a:ext cx="5457700" cy="416625"/>
                                <a:chOff x="685800" y="5960425"/>
                                <a:chExt cx="5457700" cy="416625"/>
                              </a:xfrm>
                            </p:grpSpPr>
                            <p:sp>
                              <p:nvSpPr>
                                <p:cNvPr id="37" name="Rectangle 51"/>
                                <p:cNvSpPr>
                                  <a:spLocks noChangeArrowheads="1"/>
                                </p:cNvSpPr>
                                <p:nvPr/>
                              </p:nvSpPr>
                              <p:spPr bwMode="gray">
                                <a:xfrm>
                                  <a:off x="5152900" y="5960425"/>
                                  <a:ext cx="990600" cy="381000"/>
                                </a:xfrm>
                                <a:prstGeom prst="rect">
                                  <a:avLst/>
                                </a:prstGeom>
                                <a:noFill/>
                                <a:ln w="22225">
                                  <a:noFill/>
                                  <a:miter lim="800000"/>
                                  <a:headEnd/>
                                  <a:tailEnd/>
                                </a:ln>
                              </p:spPr>
                              <p:txBody>
                                <a:bodyPr lIns="80165" tIns="40083" rIns="80165" bIns="40083" anchor="ctr"/>
                                <a:lstStyle/>
                                <a:p>
                                  <a:pPr algn="ctr" defTabSz="752943" eaLnBrk="0" hangingPunct="0">
                                    <a:lnSpc>
                                      <a:spcPct val="90000"/>
                                    </a:lnSpc>
                                    <a:spcBef>
                                      <a:spcPct val="50000"/>
                                    </a:spcBef>
                                  </a:pPr>
                                  <a:r>
                                    <a:rPr lang="en-US" sz="900" b="1" smtClean="0">
                                      <a:solidFill>
                                        <a:srgbClr val="D71249"/>
                                      </a:solidFill>
                                      <a:latin typeface="Arial" pitchFamily="34" charset="0"/>
                                      <a:cs typeface="Arial" pitchFamily="34" charset="0"/>
                                    </a:rPr>
                                    <a:t>Bảo hiểm</a:t>
                                  </a:r>
                                  <a:endParaRPr lang="en-US" sz="900" b="1">
                                    <a:solidFill>
                                      <a:srgbClr val="D71249"/>
                                    </a:solidFill>
                                    <a:latin typeface="Arial" pitchFamily="34" charset="0"/>
                                    <a:cs typeface="Arial" pitchFamily="34" charset="0"/>
                                  </a:endParaRPr>
                                </a:p>
                              </p:txBody>
                            </p:sp>
                            <p:sp>
                              <p:nvSpPr>
                                <p:cNvPr id="38" name="Rectangle 51"/>
                                <p:cNvSpPr>
                                  <a:spLocks noChangeArrowheads="1"/>
                                </p:cNvSpPr>
                                <p:nvPr/>
                              </p:nvSpPr>
                              <p:spPr bwMode="gray">
                                <a:xfrm>
                                  <a:off x="3581400" y="5972300"/>
                                  <a:ext cx="990600" cy="381000"/>
                                </a:xfrm>
                                <a:prstGeom prst="rect">
                                  <a:avLst/>
                                </a:prstGeom>
                                <a:noFill/>
                                <a:ln w="22225">
                                  <a:noFill/>
                                  <a:miter lim="800000"/>
                                  <a:headEnd/>
                                  <a:tailEnd/>
                                </a:ln>
                              </p:spPr>
                              <p:txBody>
                                <a:bodyPr lIns="80165" tIns="40083" rIns="80165" bIns="40083" anchor="ctr"/>
                                <a:lstStyle/>
                                <a:p>
                                  <a:pPr algn="ctr" defTabSz="752943" eaLnBrk="0" hangingPunct="0">
                                    <a:lnSpc>
                                      <a:spcPct val="90000"/>
                                    </a:lnSpc>
                                    <a:spcBef>
                                      <a:spcPct val="50000"/>
                                    </a:spcBef>
                                  </a:pPr>
                                  <a:r>
                                    <a:rPr lang="en-US" sz="900" b="1" smtClean="0">
                                      <a:solidFill>
                                        <a:srgbClr val="D71249"/>
                                      </a:solidFill>
                                      <a:latin typeface="Arial" pitchFamily="34" charset="0"/>
                                      <a:cs typeface="Arial" pitchFamily="34" charset="0"/>
                                    </a:rPr>
                                    <a:t>Dịch vụ         tài chính khác</a:t>
                                  </a:r>
                                  <a:endParaRPr lang="en-US" sz="900" b="1">
                                    <a:solidFill>
                                      <a:srgbClr val="D71249"/>
                                    </a:solidFill>
                                    <a:latin typeface="Arial" pitchFamily="34" charset="0"/>
                                    <a:cs typeface="Arial" pitchFamily="34" charset="0"/>
                                  </a:endParaRPr>
                                </a:p>
                              </p:txBody>
                            </p:sp>
                            <p:sp>
                              <p:nvSpPr>
                                <p:cNvPr id="39" name="Rectangle 51"/>
                                <p:cNvSpPr>
                                  <a:spLocks noChangeArrowheads="1"/>
                                </p:cNvSpPr>
                                <p:nvPr/>
                              </p:nvSpPr>
                              <p:spPr bwMode="gray">
                                <a:xfrm>
                                  <a:off x="2133600" y="5984175"/>
                                  <a:ext cx="914400" cy="381000"/>
                                </a:xfrm>
                                <a:prstGeom prst="rect">
                                  <a:avLst/>
                                </a:prstGeom>
                                <a:noFill/>
                                <a:ln w="22225">
                                  <a:noFill/>
                                  <a:miter lim="800000"/>
                                  <a:headEnd/>
                                  <a:tailEnd/>
                                </a:ln>
                              </p:spPr>
                              <p:txBody>
                                <a:bodyPr lIns="80165" tIns="40083" rIns="80165" bIns="40083" anchor="ctr"/>
                                <a:lstStyle/>
                                <a:p>
                                  <a:pPr algn="ctr" defTabSz="752943" eaLnBrk="0" hangingPunct="0">
                                    <a:lnSpc>
                                      <a:spcPct val="90000"/>
                                    </a:lnSpc>
                                    <a:spcBef>
                                      <a:spcPct val="50000"/>
                                    </a:spcBef>
                                  </a:pPr>
                                  <a:r>
                                    <a:rPr lang="en-US" sz="900" b="1" smtClean="0">
                                      <a:solidFill>
                                        <a:srgbClr val="D71249"/>
                                      </a:solidFill>
                                      <a:latin typeface="Arial" pitchFamily="34" charset="0"/>
                                      <a:cs typeface="Arial" pitchFamily="34" charset="0"/>
                                    </a:rPr>
                                    <a:t>Ngân hàng đầu tư</a:t>
                                  </a:r>
                                  <a:endParaRPr lang="en-US" sz="900" b="1">
                                    <a:solidFill>
                                      <a:srgbClr val="D71249"/>
                                    </a:solidFill>
                                    <a:latin typeface="Arial" pitchFamily="34" charset="0"/>
                                    <a:cs typeface="Arial" pitchFamily="34" charset="0"/>
                                  </a:endParaRPr>
                                </a:p>
                              </p:txBody>
                            </p:sp>
                            <p:sp>
                              <p:nvSpPr>
                                <p:cNvPr id="40" name="Rectangle 51"/>
                                <p:cNvSpPr>
                                  <a:spLocks noChangeArrowheads="1"/>
                                </p:cNvSpPr>
                                <p:nvPr/>
                              </p:nvSpPr>
                              <p:spPr bwMode="gray">
                                <a:xfrm>
                                  <a:off x="685800" y="5996050"/>
                                  <a:ext cx="914400" cy="381000"/>
                                </a:xfrm>
                                <a:prstGeom prst="rect">
                                  <a:avLst/>
                                </a:prstGeom>
                                <a:noFill/>
                                <a:ln w="22225">
                                  <a:noFill/>
                                  <a:miter lim="800000"/>
                                  <a:headEnd/>
                                  <a:tailEnd/>
                                </a:ln>
                              </p:spPr>
                              <p:txBody>
                                <a:bodyPr lIns="80165" tIns="40083" rIns="80165" bIns="40083" anchor="ctr"/>
                                <a:lstStyle/>
                                <a:p>
                                  <a:pPr algn="ctr" defTabSz="752943" eaLnBrk="0" hangingPunct="0">
                                    <a:lnSpc>
                                      <a:spcPct val="90000"/>
                                    </a:lnSpc>
                                    <a:spcBef>
                                      <a:spcPct val="50000"/>
                                    </a:spcBef>
                                  </a:pPr>
                                  <a:r>
                                    <a:rPr lang="en-US" sz="900" b="1" smtClean="0">
                                      <a:solidFill>
                                        <a:srgbClr val="D71249"/>
                                      </a:solidFill>
                                      <a:latin typeface="Arial" pitchFamily="34" charset="0"/>
                                      <a:cs typeface="Arial" pitchFamily="34" charset="0"/>
                                    </a:rPr>
                                    <a:t>Ngân hàng thương mại</a:t>
                                  </a:r>
                                  <a:endParaRPr lang="en-US" sz="900" b="1">
                                    <a:solidFill>
                                      <a:srgbClr val="D71249"/>
                                    </a:solidFill>
                                    <a:latin typeface="Arial" pitchFamily="34" charset="0"/>
                                    <a:cs typeface="Arial" pitchFamily="34" charset="0"/>
                                  </a:endParaRPr>
                                </a:p>
                              </p:txBody>
                            </p:sp>
                          </p:grpSp>
                        </p:grpSp>
                        <p:cxnSp>
                          <p:nvCxnSpPr>
                            <p:cNvPr id="43" name="Straight Connector 42"/>
                            <p:cNvCxnSpPr>
                              <a:stCxn id="7" idx="4"/>
                            </p:cNvCxnSpPr>
                            <p:nvPr/>
                          </p:nvCxnSpPr>
                          <p:spPr>
                            <a:xfrm flipH="1">
                              <a:off x="4737702" y="1485326"/>
                              <a:ext cx="1" cy="153474"/>
                            </a:xfrm>
                            <a:prstGeom prst="line">
                              <a:avLst/>
                            </a:prstGeom>
                            <a:ln>
                              <a:solidFill>
                                <a:srgbClr val="00588F"/>
                              </a:solidFill>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2126202" y="1636825"/>
                              <a:ext cx="0" cy="228600"/>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grpSp>
                      <p:cxnSp>
                        <p:nvCxnSpPr>
                          <p:cNvPr id="59" name="Straight Connector 58"/>
                          <p:cNvCxnSpPr>
                            <a:stCxn id="20" idx="2"/>
                            <a:endCxn id="24" idx="0"/>
                          </p:cNvCxnSpPr>
                          <p:nvPr/>
                        </p:nvCxnSpPr>
                        <p:spPr>
                          <a:xfrm flipH="1">
                            <a:off x="1441356" y="2400800"/>
                            <a:ext cx="702462" cy="228600"/>
                          </a:xfrm>
                          <a:prstGeom prst="line">
                            <a:avLst/>
                          </a:prstGeom>
                          <a:ln>
                            <a:solidFill>
                              <a:srgbClr val="00588F"/>
                            </a:solidFill>
                          </a:ln>
                        </p:spPr>
                        <p:style>
                          <a:lnRef idx="2">
                            <a:schemeClr val="accent1"/>
                          </a:lnRef>
                          <a:fillRef idx="0">
                            <a:schemeClr val="accent1"/>
                          </a:fillRef>
                          <a:effectRef idx="1">
                            <a:schemeClr val="accent1"/>
                          </a:effectRef>
                          <a:fontRef idx="minor">
                            <a:schemeClr val="tx1"/>
                          </a:fontRef>
                        </p:style>
                      </p:cxnSp>
                    </p:grpSp>
                    <p:cxnSp>
                      <p:nvCxnSpPr>
                        <p:cNvPr id="65" name="Straight Connector 64"/>
                        <p:cNvCxnSpPr/>
                        <p:nvPr/>
                      </p:nvCxnSpPr>
                      <p:spPr>
                        <a:xfrm>
                          <a:off x="3162800" y="3150925"/>
                          <a:ext cx="0" cy="228600"/>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grpSp>
                  <p:cxnSp>
                    <p:nvCxnSpPr>
                      <p:cNvPr id="69" name="Straight Connector 68"/>
                      <p:cNvCxnSpPr/>
                      <p:nvPr/>
                    </p:nvCxnSpPr>
                    <p:spPr>
                      <a:xfrm>
                        <a:off x="3160825" y="3908950"/>
                        <a:ext cx="0" cy="190021"/>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grpSp>
                <p:grpSp>
                  <p:nvGrpSpPr>
                    <p:cNvPr id="106" name="Group 105"/>
                    <p:cNvGrpSpPr/>
                    <p:nvPr/>
                  </p:nvGrpSpPr>
                  <p:grpSpPr>
                    <a:xfrm>
                      <a:off x="455242" y="4087074"/>
                      <a:ext cx="4390900" cy="1301568"/>
                      <a:chOff x="455242" y="4087074"/>
                      <a:chExt cx="4390900" cy="1301568"/>
                    </a:xfrm>
                  </p:grpSpPr>
                  <p:cxnSp>
                    <p:nvCxnSpPr>
                      <p:cNvPr id="67" name="Straight Connector 66"/>
                      <p:cNvCxnSpPr/>
                      <p:nvPr/>
                    </p:nvCxnSpPr>
                    <p:spPr>
                      <a:xfrm>
                        <a:off x="455242" y="4098971"/>
                        <a:ext cx="4390900" cy="0"/>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57200" y="4628617"/>
                        <a:ext cx="121725" cy="0"/>
                      </a:xfrm>
                      <a:prstGeom prst="line">
                        <a:avLst/>
                      </a:prstGeom>
                      <a:ln>
                        <a:solidFill>
                          <a:srgbClr val="00588F"/>
                        </a:solidFill>
                      </a:ln>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a:off x="467100" y="5362892"/>
                        <a:ext cx="121725" cy="0"/>
                      </a:xfrm>
                      <a:prstGeom prst="line">
                        <a:avLst/>
                      </a:prstGeom>
                      <a:ln>
                        <a:solidFill>
                          <a:srgbClr val="00588F"/>
                        </a:solidFill>
                      </a:ln>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1866392" y="4096975"/>
                        <a:ext cx="0" cy="1291667"/>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3319176" y="4087074"/>
                        <a:ext cx="0" cy="1291667"/>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4846142" y="4087096"/>
                        <a:ext cx="0" cy="541521"/>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1881249" y="4616742"/>
                        <a:ext cx="121725" cy="0"/>
                      </a:xfrm>
                      <a:prstGeom prst="line">
                        <a:avLst/>
                      </a:prstGeom>
                      <a:ln>
                        <a:solidFill>
                          <a:srgbClr val="00588F"/>
                        </a:solidFill>
                      </a:ln>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a:off x="1881250" y="5374767"/>
                        <a:ext cx="121725" cy="0"/>
                      </a:xfrm>
                      <a:prstGeom prst="line">
                        <a:avLst/>
                      </a:prstGeom>
                      <a:ln>
                        <a:solidFill>
                          <a:srgbClr val="00588F"/>
                        </a:solidFill>
                      </a:ln>
                    </p:spPr>
                    <p:style>
                      <a:lnRef idx="2">
                        <a:schemeClr val="accent1"/>
                      </a:lnRef>
                      <a:fillRef idx="0">
                        <a:schemeClr val="accent1"/>
                      </a:fillRef>
                      <a:effectRef idx="1">
                        <a:schemeClr val="accent1"/>
                      </a:effectRef>
                      <a:fontRef idx="minor">
                        <a:schemeClr val="tx1"/>
                      </a:fontRef>
                    </p:style>
                  </p:cxnSp>
                </p:grpSp>
              </p:grpSp>
              <p:cxnSp>
                <p:nvCxnSpPr>
                  <p:cNvPr id="91" name="Straight Connector 90"/>
                  <p:cNvCxnSpPr/>
                  <p:nvPr/>
                </p:nvCxnSpPr>
                <p:spPr>
                  <a:xfrm>
                    <a:off x="3331488" y="5361917"/>
                    <a:ext cx="121725" cy="0"/>
                  </a:xfrm>
                  <a:prstGeom prst="line">
                    <a:avLst/>
                  </a:prstGeom>
                  <a:ln>
                    <a:solidFill>
                      <a:srgbClr val="00588F"/>
                    </a:solidFill>
                  </a:ln>
                </p:spPr>
                <p:style>
                  <a:lnRef idx="2">
                    <a:schemeClr val="accent1"/>
                  </a:lnRef>
                  <a:fillRef idx="0">
                    <a:schemeClr val="accent1"/>
                  </a:fillRef>
                  <a:effectRef idx="1">
                    <a:schemeClr val="accent1"/>
                  </a:effectRef>
                  <a:fontRef idx="minor">
                    <a:schemeClr val="tx1"/>
                  </a:fontRef>
                </p:style>
              </p:cxnSp>
              <p:cxnSp>
                <p:nvCxnSpPr>
                  <p:cNvPr id="92" name="Straight Connector 91"/>
                  <p:cNvCxnSpPr/>
                  <p:nvPr/>
                </p:nvCxnSpPr>
                <p:spPr>
                  <a:xfrm>
                    <a:off x="4846142" y="4616742"/>
                    <a:ext cx="121725" cy="0"/>
                  </a:xfrm>
                  <a:prstGeom prst="line">
                    <a:avLst/>
                  </a:prstGeom>
                  <a:ln>
                    <a:solidFill>
                      <a:srgbClr val="00588F"/>
                    </a:solidFill>
                  </a:ln>
                </p:spPr>
                <p:style>
                  <a:lnRef idx="2">
                    <a:schemeClr val="accent1"/>
                  </a:lnRef>
                  <a:fillRef idx="0">
                    <a:schemeClr val="accent1"/>
                  </a:fillRef>
                  <a:effectRef idx="1">
                    <a:schemeClr val="accent1"/>
                  </a:effectRef>
                  <a:fontRef idx="minor">
                    <a:schemeClr val="tx1"/>
                  </a:fontRef>
                </p:style>
              </p:cxnSp>
            </p:grpSp>
            <p:cxnSp>
              <p:nvCxnSpPr>
                <p:cNvPr id="95" name="Straight Connector 94"/>
                <p:cNvCxnSpPr/>
                <p:nvPr/>
              </p:nvCxnSpPr>
              <p:spPr>
                <a:xfrm>
                  <a:off x="7141047" y="3934884"/>
                  <a:ext cx="0" cy="1382694"/>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7152922" y="4535803"/>
                  <a:ext cx="121725" cy="0"/>
                </a:xfrm>
                <a:prstGeom prst="line">
                  <a:avLst/>
                </a:prstGeom>
                <a:ln>
                  <a:solidFill>
                    <a:srgbClr val="00588F"/>
                  </a:solidFill>
                </a:ln>
              </p:spPr>
              <p:style>
                <a:lnRef idx="2">
                  <a:schemeClr val="accent1"/>
                </a:lnRef>
                <a:fillRef idx="0">
                  <a:schemeClr val="accent1"/>
                </a:fillRef>
                <a:effectRef idx="1">
                  <a:schemeClr val="accent1"/>
                </a:effectRef>
                <a:fontRef idx="minor">
                  <a:schemeClr val="tx1"/>
                </a:fontRef>
              </p:style>
            </p:cxnSp>
          </p:grpSp>
        </p:grpSp>
      </p:grpSp>
      <p:cxnSp>
        <p:nvCxnSpPr>
          <p:cNvPr id="114" name="Straight Connector 113"/>
          <p:cNvCxnSpPr/>
          <p:nvPr/>
        </p:nvCxnSpPr>
        <p:spPr>
          <a:xfrm>
            <a:off x="7150947" y="5305703"/>
            <a:ext cx="121725" cy="0"/>
          </a:xfrm>
          <a:prstGeom prst="line">
            <a:avLst/>
          </a:prstGeom>
          <a:ln>
            <a:solidFill>
              <a:srgbClr val="00588F"/>
            </a:solidFill>
          </a:ln>
        </p:spPr>
        <p:style>
          <a:lnRef idx="2">
            <a:schemeClr val="accent1"/>
          </a:lnRef>
          <a:fillRef idx="0">
            <a:schemeClr val="accent1"/>
          </a:fillRef>
          <a:effectRef idx="1">
            <a:schemeClr val="accent1"/>
          </a:effectRef>
          <a:fontRef idx="minor">
            <a:schemeClr val="tx1"/>
          </a:fontRef>
        </p:style>
      </p:cxnSp>
      <p:sp>
        <p:nvSpPr>
          <p:cNvPr id="28" name="Slide Number Placeholder 27"/>
          <p:cNvSpPr>
            <a:spLocks noGrp="1"/>
          </p:cNvSpPr>
          <p:nvPr>
            <p:ph type="sldNum" sz="quarter" idx="12"/>
          </p:nvPr>
        </p:nvSpPr>
        <p:spPr/>
        <p:txBody>
          <a:bodyPr/>
          <a:lstStyle/>
          <a:p>
            <a:fld id="{BE94E970-A0CC-E44D-82BC-3F4A6399B54F}" type="slidenum">
              <a:rPr lang="en-US" smtClean="0"/>
              <a:pPr/>
              <a:t>5</a:t>
            </a:fld>
            <a:endParaRPr lang="en-US"/>
          </a:p>
        </p:txBody>
      </p:sp>
    </p:spTree>
    <p:extLst>
      <p:ext uri="{BB962C8B-B14F-4D97-AF65-F5344CB8AC3E}">
        <p14:creationId xmlns:p14="http://schemas.microsoft.com/office/powerpoint/2010/main" val="25142893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55600" y="249619"/>
            <a:ext cx="5772326" cy="477054"/>
          </a:xfrm>
          <a:prstGeom prst="rect">
            <a:avLst/>
          </a:prstGeom>
          <a:noFill/>
        </p:spPr>
        <p:txBody>
          <a:bodyPr wrap="square" rtlCol="0">
            <a:spAutoFit/>
          </a:bodyPr>
          <a:lstStyle/>
          <a:p>
            <a:r>
              <a:rPr lang="en-US" sz="2500" b="1" smtClean="0">
                <a:solidFill>
                  <a:srgbClr val="D71249"/>
                </a:solidFill>
                <a:latin typeface="Tahoma"/>
                <a:cs typeface="Tahoma"/>
              </a:rPr>
              <a:t>Cơ cấu quản trị hợp lý</a:t>
            </a:r>
            <a:endParaRPr lang="en-US" sz="2500" b="1" dirty="0">
              <a:solidFill>
                <a:srgbClr val="D71249"/>
              </a:solidFill>
              <a:latin typeface="Tahoma"/>
              <a:cs typeface="Tahoma"/>
            </a:endParaRPr>
          </a:p>
        </p:txBody>
      </p:sp>
      <p:pic>
        <p:nvPicPr>
          <p:cNvPr id="3" name="Picture 2" descr="hoa n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cxnSp>
        <p:nvCxnSpPr>
          <p:cNvPr id="291" name="Straight Connector 290"/>
          <p:cNvCxnSpPr/>
          <p:nvPr/>
        </p:nvCxnSpPr>
        <p:spPr>
          <a:xfrm>
            <a:off x="8762463" y="4578936"/>
            <a:ext cx="537" cy="106680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grpSp>
        <p:nvGrpSpPr>
          <p:cNvPr id="305" name="Group 304"/>
          <p:cNvGrpSpPr/>
          <p:nvPr/>
        </p:nvGrpSpPr>
        <p:grpSpPr>
          <a:xfrm>
            <a:off x="411140" y="1000500"/>
            <a:ext cx="8417998" cy="5410200"/>
            <a:chOff x="411140" y="1000500"/>
            <a:chExt cx="8417998" cy="5410200"/>
          </a:xfrm>
        </p:grpSpPr>
        <p:grpSp>
          <p:nvGrpSpPr>
            <p:cNvPr id="2" name="Group 1"/>
            <p:cNvGrpSpPr/>
            <p:nvPr/>
          </p:nvGrpSpPr>
          <p:grpSpPr>
            <a:xfrm>
              <a:off x="411140" y="1000500"/>
              <a:ext cx="8417998" cy="5410200"/>
              <a:chOff x="411140" y="1000500"/>
              <a:chExt cx="8417998" cy="5410200"/>
            </a:xfrm>
          </p:grpSpPr>
          <p:grpSp>
            <p:nvGrpSpPr>
              <p:cNvPr id="214" name="Group 213"/>
              <p:cNvGrpSpPr/>
              <p:nvPr/>
            </p:nvGrpSpPr>
            <p:grpSpPr>
              <a:xfrm>
                <a:off x="411140" y="1000500"/>
                <a:ext cx="8417998" cy="5410200"/>
                <a:chOff x="411140" y="1143000"/>
                <a:chExt cx="8417998" cy="5410200"/>
              </a:xfrm>
            </p:grpSpPr>
            <p:grpSp>
              <p:nvGrpSpPr>
                <p:cNvPr id="215" name="Group 214"/>
                <p:cNvGrpSpPr/>
                <p:nvPr/>
              </p:nvGrpSpPr>
              <p:grpSpPr>
                <a:xfrm>
                  <a:off x="411140" y="1143000"/>
                  <a:ext cx="8417998" cy="5410200"/>
                  <a:chOff x="411140" y="1143000"/>
                  <a:chExt cx="8417998" cy="5410200"/>
                </a:xfrm>
              </p:grpSpPr>
              <p:grpSp>
                <p:nvGrpSpPr>
                  <p:cNvPr id="223" name="Group 222"/>
                  <p:cNvGrpSpPr/>
                  <p:nvPr/>
                </p:nvGrpSpPr>
                <p:grpSpPr>
                  <a:xfrm>
                    <a:off x="411140" y="1143000"/>
                    <a:ext cx="8417998" cy="5410200"/>
                    <a:chOff x="411140" y="1143000"/>
                    <a:chExt cx="8417998" cy="5410200"/>
                  </a:xfrm>
                </p:grpSpPr>
                <p:sp>
                  <p:nvSpPr>
                    <p:cNvPr id="225" name="Rounded Rectangle 224"/>
                    <p:cNvSpPr/>
                    <p:nvPr/>
                  </p:nvSpPr>
                  <p:spPr>
                    <a:xfrm>
                      <a:off x="411140" y="4572000"/>
                      <a:ext cx="8417997" cy="1790700"/>
                    </a:xfrm>
                    <a:prstGeom prst="roundRect">
                      <a:avLst>
                        <a:gd name="adj" fmla="val 0"/>
                      </a:avLst>
                    </a:prstGeom>
                    <a:solidFill>
                      <a:schemeClr val="accent1">
                        <a:lumMod val="20000"/>
                        <a:lumOff val="8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lstStyle/>
                    <a:p>
                      <a:pPr>
                        <a:spcBef>
                          <a:spcPts val="600"/>
                        </a:spcBef>
                        <a:buSzPct val="100000"/>
                      </a:pPr>
                      <a:endParaRPr lang="en-US" sz="1200" b="1" dirty="0">
                        <a:solidFill>
                          <a:schemeClr val="tx1"/>
                        </a:solidFill>
                        <a:latin typeface="Times New Roman" pitchFamily="18" charset="0"/>
                        <a:ea typeface="ＭＳ Ｐゴシック" pitchFamily="34" charset="-128"/>
                        <a:cs typeface="Times New Roman" pitchFamily="18" charset="0"/>
                      </a:endParaRPr>
                    </a:p>
                  </p:txBody>
                </p:sp>
                <p:sp>
                  <p:nvSpPr>
                    <p:cNvPr id="226" name="Rectangle 4"/>
                    <p:cNvSpPr>
                      <a:spLocks noChangeArrowheads="1"/>
                    </p:cNvSpPr>
                    <p:nvPr/>
                  </p:nvSpPr>
                  <p:spPr bwMode="gray">
                    <a:xfrm>
                      <a:off x="411141" y="1676399"/>
                      <a:ext cx="2756896" cy="348546"/>
                    </a:xfrm>
                    <a:prstGeom prst="rect">
                      <a:avLst/>
                    </a:prstGeom>
                    <a:solidFill>
                      <a:srgbClr val="00588F"/>
                    </a:solidFill>
                    <a:ln w="22225">
                      <a:solidFill>
                        <a:srgbClr val="00588F"/>
                      </a:solidFill>
                      <a:headEnd/>
                      <a:tailEnd/>
                    </a:ln>
                  </p:spPr>
                  <p:style>
                    <a:lnRef idx="1">
                      <a:schemeClr val="accent2"/>
                    </a:lnRef>
                    <a:fillRef idx="3">
                      <a:schemeClr val="accent2"/>
                    </a:fillRef>
                    <a:effectRef idx="2">
                      <a:schemeClr val="accent2"/>
                    </a:effectRef>
                    <a:fontRef idx="minor">
                      <a:schemeClr val="lt1"/>
                    </a:fontRef>
                  </p:style>
                  <p:txBody>
                    <a:bodyPr wrap="none" lIns="80165" tIns="40083" rIns="80165" bIns="40083" anchor="ctr"/>
                    <a:lstStyle/>
                    <a:p>
                      <a:pPr algn="ctr" defTabSz="752943" eaLnBrk="0" hangingPunct="0">
                        <a:spcBef>
                          <a:spcPct val="50000"/>
                        </a:spcBef>
                      </a:pPr>
                      <a:r>
                        <a:rPr lang="en-US" sz="1100" b="1" smtClean="0">
                          <a:solidFill>
                            <a:schemeClr val="bg1"/>
                          </a:solidFill>
                          <a:latin typeface="Arial" pitchFamily="34" charset="0"/>
                          <a:cs typeface="Arial" pitchFamily="34" charset="0"/>
                        </a:rPr>
                        <a:t>Ban kiểm soát</a:t>
                      </a:r>
                      <a:endParaRPr lang="en-US" sz="1100" b="1">
                        <a:solidFill>
                          <a:schemeClr val="bg1"/>
                        </a:solidFill>
                        <a:latin typeface="Arial" pitchFamily="34" charset="0"/>
                        <a:cs typeface="Arial" pitchFamily="34" charset="0"/>
                      </a:endParaRPr>
                    </a:p>
                  </p:txBody>
                </p:sp>
                <p:sp>
                  <p:nvSpPr>
                    <p:cNvPr id="227" name="Oval 10"/>
                    <p:cNvSpPr>
                      <a:spLocks noChangeArrowheads="1"/>
                    </p:cNvSpPr>
                    <p:nvPr/>
                  </p:nvSpPr>
                  <p:spPr bwMode="gray">
                    <a:xfrm>
                      <a:off x="3762452" y="1981199"/>
                      <a:ext cx="1819340" cy="517044"/>
                    </a:xfrm>
                    <a:prstGeom prst="ellipse">
                      <a:avLst/>
                    </a:prstGeom>
                    <a:solidFill>
                      <a:srgbClr val="D71249"/>
                    </a:solidFill>
                    <a:ln w="22225">
                      <a:solidFill>
                        <a:srgbClr val="00588F"/>
                      </a:solidFill>
                      <a:round/>
                      <a:headEnd/>
                      <a:tailEnd/>
                    </a:ln>
                  </p:spPr>
                  <p:txBody>
                    <a:bodyPr wrap="none" lIns="80165" tIns="40083" rIns="80165" bIns="40083" anchor="ctr"/>
                    <a:lstStyle/>
                    <a:p>
                      <a:pPr algn="ctr" defTabSz="752943" eaLnBrk="0" hangingPunct="0">
                        <a:spcBef>
                          <a:spcPct val="50000"/>
                        </a:spcBef>
                      </a:pPr>
                      <a:r>
                        <a:rPr lang="en-US" sz="1100" b="1" smtClean="0">
                          <a:solidFill>
                            <a:schemeClr val="bg1"/>
                          </a:solidFill>
                          <a:latin typeface="Arial" pitchFamily="34" charset="0"/>
                          <a:cs typeface="Arial" pitchFamily="34" charset="0"/>
                        </a:rPr>
                        <a:t>Hội đồng quản trị</a:t>
                      </a:r>
                      <a:endParaRPr lang="en-US" sz="1100" b="1">
                        <a:solidFill>
                          <a:schemeClr val="bg1"/>
                        </a:solidFill>
                        <a:latin typeface="Arial" pitchFamily="34" charset="0"/>
                        <a:cs typeface="Arial" pitchFamily="34" charset="0"/>
                      </a:endParaRPr>
                    </a:p>
                  </p:txBody>
                </p:sp>
                <p:sp>
                  <p:nvSpPr>
                    <p:cNvPr id="228" name="Oval 11"/>
                    <p:cNvSpPr>
                      <a:spLocks noChangeArrowheads="1"/>
                    </p:cNvSpPr>
                    <p:nvPr/>
                  </p:nvSpPr>
                  <p:spPr bwMode="gray">
                    <a:xfrm>
                      <a:off x="3794761" y="3352799"/>
                      <a:ext cx="1819340" cy="533400"/>
                    </a:xfrm>
                    <a:prstGeom prst="ellipse">
                      <a:avLst/>
                    </a:prstGeom>
                    <a:solidFill>
                      <a:srgbClr val="D71249"/>
                    </a:solidFill>
                    <a:ln w="22225">
                      <a:solidFill>
                        <a:srgbClr val="00588F"/>
                      </a:solidFill>
                      <a:round/>
                      <a:headEnd/>
                      <a:tailEnd/>
                    </a:ln>
                  </p:spPr>
                  <p:txBody>
                    <a:bodyPr wrap="none" lIns="80165" tIns="40083" rIns="80165" bIns="40083" anchor="ctr"/>
                    <a:lstStyle/>
                    <a:p>
                      <a:pPr algn="ctr" defTabSz="752943" eaLnBrk="0" hangingPunct="0">
                        <a:spcBef>
                          <a:spcPct val="50000"/>
                        </a:spcBef>
                      </a:pPr>
                      <a:r>
                        <a:rPr lang="en-US" sz="1100" b="1" smtClean="0">
                          <a:solidFill>
                            <a:schemeClr val="bg1"/>
                          </a:solidFill>
                          <a:latin typeface="Arial" pitchFamily="34" charset="0"/>
                          <a:cs typeface="Arial" pitchFamily="34" charset="0"/>
                        </a:rPr>
                        <a:t>Ban Điều hành</a:t>
                      </a:r>
                      <a:endParaRPr lang="en-US" sz="1100" b="1">
                        <a:solidFill>
                          <a:schemeClr val="bg1"/>
                        </a:solidFill>
                        <a:latin typeface="Arial" pitchFamily="34" charset="0"/>
                        <a:cs typeface="Arial" pitchFamily="34" charset="0"/>
                      </a:endParaRPr>
                    </a:p>
                  </p:txBody>
                </p:sp>
                <p:sp>
                  <p:nvSpPr>
                    <p:cNvPr id="229" name="Rectangle 19"/>
                    <p:cNvSpPr>
                      <a:spLocks noChangeArrowheads="1"/>
                    </p:cNvSpPr>
                    <p:nvPr/>
                  </p:nvSpPr>
                  <p:spPr bwMode="gray">
                    <a:xfrm>
                      <a:off x="411141" y="2209799"/>
                      <a:ext cx="2789258" cy="345507"/>
                    </a:xfrm>
                    <a:prstGeom prst="rect">
                      <a:avLst/>
                    </a:prstGeom>
                    <a:solidFill>
                      <a:srgbClr val="74D3F7"/>
                    </a:solidFill>
                    <a:ln w="22225">
                      <a:solidFill>
                        <a:srgbClr val="00588F"/>
                      </a:solidFill>
                      <a:headEnd/>
                      <a:tailEnd/>
                    </a:ln>
                  </p:spPr>
                  <p:style>
                    <a:lnRef idx="2">
                      <a:schemeClr val="accent6">
                        <a:shade val="50000"/>
                      </a:schemeClr>
                    </a:lnRef>
                    <a:fillRef idx="1">
                      <a:schemeClr val="accent6"/>
                    </a:fillRef>
                    <a:effectRef idx="0">
                      <a:schemeClr val="accent6"/>
                    </a:effectRef>
                    <a:fontRef idx="minor">
                      <a:schemeClr val="lt1"/>
                    </a:fontRef>
                  </p:style>
                  <p:txBody>
                    <a:bodyPr wrap="none" lIns="80165" tIns="40083" rIns="80165" bIns="40083" anchor="ctr"/>
                    <a:lstStyle/>
                    <a:p>
                      <a:pPr algn="ctr" defTabSz="752943" eaLnBrk="0" hangingPunct="0">
                        <a:spcBef>
                          <a:spcPct val="50000"/>
                        </a:spcBef>
                      </a:pPr>
                      <a:r>
                        <a:rPr lang="en-US" sz="1100" b="1" smtClean="0">
                          <a:solidFill>
                            <a:srgbClr val="005993"/>
                          </a:solidFill>
                          <a:latin typeface="Arial" pitchFamily="34" charset="0"/>
                          <a:cs typeface="Arial" pitchFamily="34" charset="0"/>
                        </a:rPr>
                        <a:t>Phòng kiểm toán nội bộ</a:t>
                      </a:r>
                      <a:endParaRPr lang="en-US" sz="1100" b="1">
                        <a:solidFill>
                          <a:srgbClr val="005993"/>
                        </a:solidFill>
                        <a:latin typeface="Arial" pitchFamily="34" charset="0"/>
                        <a:cs typeface="Arial" pitchFamily="34" charset="0"/>
                      </a:endParaRPr>
                    </a:p>
                  </p:txBody>
                </p:sp>
                <p:sp>
                  <p:nvSpPr>
                    <p:cNvPr id="230" name="Rectangle 38"/>
                    <p:cNvSpPr>
                      <a:spLocks noChangeArrowheads="1"/>
                    </p:cNvSpPr>
                    <p:nvPr/>
                  </p:nvSpPr>
                  <p:spPr bwMode="gray">
                    <a:xfrm>
                      <a:off x="6400801" y="2197100"/>
                      <a:ext cx="2428337" cy="1660044"/>
                    </a:xfrm>
                    <a:prstGeom prst="rect">
                      <a:avLst/>
                    </a:prstGeom>
                    <a:solidFill>
                      <a:srgbClr val="00588F"/>
                    </a:solidFill>
                    <a:ln w="22225">
                      <a:solidFill>
                        <a:srgbClr val="00588F"/>
                      </a:solidFill>
                      <a:headEnd/>
                      <a:tailEnd/>
                    </a:ln>
                  </p:spPr>
                  <p:style>
                    <a:lnRef idx="2">
                      <a:schemeClr val="accent6">
                        <a:shade val="50000"/>
                      </a:schemeClr>
                    </a:lnRef>
                    <a:fillRef idx="1">
                      <a:schemeClr val="accent6"/>
                    </a:fillRef>
                    <a:effectRef idx="0">
                      <a:schemeClr val="accent6"/>
                    </a:effectRef>
                    <a:fontRef idx="minor">
                      <a:schemeClr val="lt1"/>
                    </a:fontRef>
                  </p:style>
                  <p:txBody>
                    <a:bodyPr lIns="80165" tIns="40083" rIns="80165" bIns="40083" anchor="ctr"/>
                    <a:lstStyle/>
                    <a:p>
                      <a:pPr defTabSz="752943" eaLnBrk="0" hangingPunct="0">
                        <a:spcBef>
                          <a:spcPct val="50000"/>
                        </a:spcBef>
                      </a:pPr>
                      <a:r>
                        <a:rPr lang="en-US" sz="1100" b="1" dirty="0" err="1" smtClean="0">
                          <a:solidFill>
                            <a:schemeClr val="bg1"/>
                          </a:solidFill>
                          <a:latin typeface="Arial" pitchFamily="34" charset="0"/>
                          <a:cs typeface="Arial" pitchFamily="34" charset="0"/>
                        </a:rPr>
                        <a:t>Các</a:t>
                      </a:r>
                      <a:r>
                        <a:rPr lang="en-US" sz="1100" b="1" dirty="0" smtClean="0">
                          <a:solidFill>
                            <a:schemeClr val="bg1"/>
                          </a:solidFill>
                          <a:latin typeface="Arial" pitchFamily="34" charset="0"/>
                          <a:cs typeface="Arial" pitchFamily="34" charset="0"/>
                        </a:rPr>
                        <a:t> </a:t>
                      </a:r>
                      <a:r>
                        <a:rPr lang="en-US" sz="1100" b="1" dirty="0" err="1" smtClean="0">
                          <a:solidFill>
                            <a:schemeClr val="bg1"/>
                          </a:solidFill>
                          <a:latin typeface="Arial" pitchFamily="34" charset="0"/>
                          <a:cs typeface="Arial" pitchFamily="34" charset="0"/>
                        </a:rPr>
                        <a:t>ủy</a:t>
                      </a:r>
                      <a:r>
                        <a:rPr lang="en-US" sz="1100" b="1" dirty="0" smtClean="0">
                          <a:solidFill>
                            <a:schemeClr val="bg1"/>
                          </a:solidFill>
                          <a:latin typeface="Arial" pitchFamily="34" charset="0"/>
                          <a:cs typeface="Arial" pitchFamily="34" charset="0"/>
                        </a:rPr>
                        <a:t> ban (UB):</a:t>
                      </a:r>
                    </a:p>
                    <a:p>
                      <a:pPr defTabSz="752943" eaLnBrk="0" hangingPunct="0">
                        <a:spcBef>
                          <a:spcPct val="50000"/>
                        </a:spcBef>
                      </a:pPr>
                      <a:r>
                        <a:rPr lang="en-US" sz="1100" b="1" dirty="0" smtClean="0">
                          <a:solidFill>
                            <a:schemeClr val="bg1"/>
                          </a:solidFill>
                          <a:latin typeface="Arial" pitchFamily="34" charset="0"/>
                          <a:cs typeface="Arial" pitchFamily="34" charset="0"/>
                        </a:rPr>
                        <a:t>1. UB </a:t>
                      </a:r>
                      <a:r>
                        <a:rPr lang="en-US" sz="1100" b="1" dirty="0" err="1" smtClean="0">
                          <a:solidFill>
                            <a:schemeClr val="bg1"/>
                          </a:solidFill>
                          <a:latin typeface="Arial" pitchFamily="34" charset="0"/>
                          <a:cs typeface="Arial" pitchFamily="34" charset="0"/>
                        </a:rPr>
                        <a:t>Nhân</a:t>
                      </a:r>
                      <a:r>
                        <a:rPr lang="en-US" sz="1100" b="1" dirty="0" smtClean="0">
                          <a:solidFill>
                            <a:schemeClr val="bg1"/>
                          </a:solidFill>
                          <a:latin typeface="Arial" pitchFamily="34" charset="0"/>
                          <a:cs typeface="Arial" pitchFamily="34" charset="0"/>
                        </a:rPr>
                        <a:t> </a:t>
                      </a:r>
                      <a:r>
                        <a:rPr lang="en-US" sz="1100" b="1" dirty="0" err="1" smtClean="0">
                          <a:solidFill>
                            <a:schemeClr val="bg1"/>
                          </a:solidFill>
                          <a:latin typeface="Arial" pitchFamily="34" charset="0"/>
                          <a:cs typeface="Arial" pitchFamily="34" charset="0"/>
                        </a:rPr>
                        <a:t>sự</a:t>
                      </a:r>
                      <a:r>
                        <a:rPr lang="en-US" sz="1100" b="1" dirty="0" smtClean="0">
                          <a:solidFill>
                            <a:schemeClr val="bg1"/>
                          </a:solidFill>
                          <a:latin typeface="Arial" pitchFamily="34" charset="0"/>
                          <a:cs typeface="Arial" pitchFamily="34" charset="0"/>
                        </a:rPr>
                        <a:t>, </a:t>
                      </a:r>
                      <a:r>
                        <a:rPr lang="en-US" sz="1100" b="1" dirty="0" err="1" smtClean="0">
                          <a:solidFill>
                            <a:schemeClr val="bg1"/>
                          </a:solidFill>
                          <a:latin typeface="Arial" pitchFamily="34" charset="0"/>
                          <a:cs typeface="Arial" pitchFamily="34" charset="0"/>
                        </a:rPr>
                        <a:t>Tiền</a:t>
                      </a:r>
                      <a:r>
                        <a:rPr lang="en-US" sz="1100" b="1" dirty="0" smtClean="0">
                          <a:solidFill>
                            <a:schemeClr val="bg1"/>
                          </a:solidFill>
                          <a:latin typeface="Arial" pitchFamily="34" charset="0"/>
                          <a:cs typeface="Arial" pitchFamily="34" charset="0"/>
                        </a:rPr>
                        <a:t> </a:t>
                      </a:r>
                      <a:r>
                        <a:rPr lang="en-US" sz="1100" b="1" dirty="0" err="1" smtClean="0">
                          <a:solidFill>
                            <a:schemeClr val="bg1"/>
                          </a:solidFill>
                          <a:latin typeface="Arial" pitchFamily="34" charset="0"/>
                          <a:cs typeface="Arial" pitchFamily="34" charset="0"/>
                        </a:rPr>
                        <a:t>lương</a:t>
                      </a:r>
                      <a:endParaRPr lang="en-US" sz="1100" b="1" dirty="0" smtClean="0">
                        <a:solidFill>
                          <a:schemeClr val="bg1"/>
                        </a:solidFill>
                        <a:latin typeface="Arial" pitchFamily="34" charset="0"/>
                        <a:cs typeface="Arial" pitchFamily="34" charset="0"/>
                      </a:endParaRPr>
                    </a:p>
                    <a:p>
                      <a:pPr defTabSz="752943" eaLnBrk="0" hangingPunct="0">
                        <a:spcBef>
                          <a:spcPct val="50000"/>
                        </a:spcBef>
                      </a:pPr>
                      <a:r>
                        <a:rPr lang="en-US" sz="1100" b="1" dirty="0" smtClean="0">
                          <a:solidFill>
                            <a:schemeClr val="bg1"/>
                          </a:solidFill>
                          <a:latin typeface="Arial" pitchFamily="34" charset="0"/>
                          <a:cs typeface="Arial" pitchFamily="34" charset="0"/>
                        </a:rPr>
                        <a:t>2. UB ALCO</a:t>
                      </a:r>
                    </a:p>
                    <a:p>
                      <a:pPr defTabSz="752943" eaLnBrk="0" hangingPunct="0">
                        <a:spcBef>
                          <a:spcPct val="50000"/>
                        </a:spcBef>
                      </a:pPr>
                      <a:r>
                        <a:rPr lang="en-US" sz="1100" b="1" dirty="0" smtClean="0">
                          <a:solidFill>
                            <a:schemeClr val="bg1"/>
                          </a:solidFill>
                          <a:latin typeface="Arial" pitchFamily="34" charset="0"/>
                          <a:cs typeface="Arial" pitchFamily="34" charset="0"/>
                        </a:rPr>
                        <a:t>3. UB </a:t>
                      </a:r>
                      <a:r>
                        <a:rPr lang="en-US" sz="1100" b="1" dirty="0" err="1" smtClean="0">
                          <a:solidFill>
                            <a:schemeClr val="bg1"/>
                          </a:solidFill>
                          <a:latin typeface="Arial" pitchFamily="34" charset="0"/>
                          <a:cs typeface="Arial" pitchFamily="34" charset="0"/>
                        </a:rPr>
                        <a:t>Quản</a:t>
                      </a:r>
                      <a:r>
                        <a:rPr lang="en-US" sz="1100" b="1" dirty="0" smtClean="0">
                          <a:solidFill>
                            <a:schemeClr val="bg1"/>
                          </a:solidFill>
                          <a:latin typeface="Arial" pitchFamily="34" charset="0"/>
                          <a:cs typeface="Arial" pitchFamily="34" charset="0"/>
                        </a:rPr>
                        <a:t> </a:t>
                      </a:r>
                      <a:r>
                        <a:rPr lang="en-US" sz="1100" b="1" dirty="0" err="1" smtClean="0">
                          <a:solidFill>
                            <a:schemeClr val="bg1"/>
                          </a:solidFill>
                          <a:latin typeface="Arial" pitchFamily="34" charset="0"/>
                          <a:cs typeface="Arial" pitchFamily="34" charset="0"/>
                        </a:rPr>
                        <a:t>lý</a:t>
                      </a:r>
                      <a:r>
                        <a:rPr lang="en-US" sz="1100" b="1" dirty="0" smtClean="0">
                          <a:solidFill>
                            <a:schemeClr val="bg1"/>
                          </a:solidFill>
                          <a:latin typeface="Arial" pitchFamily="34" charset="0"/>
                          <a:cs typeface="Arial" pitchFamily="34" charset="0"/>
                        </a:rPr>
                        <a:t> </a:t>
                      </a:r>
                      <a:r>
                        <a:rPr lang="en-US" sz="1100" b="1" dirty="0" err="1" smtClean="0">
                          <a:solidFill>
                            <a:schemeClr val="bg1"/>
                          </a:solidFill>
                          <a:latin typeface="Arial" pitchFamily="34" charset="0"/>
                          <a:cs typeface="Arial" pitchFamily="34" charset="0"/>
                        </a:rPr>
                        <a:t>rủi</a:t>
                      </a:r>
                      <a:r>
                        <a:rPr lang="en-US" sz="1100" b="1" dirty="0" smtClean="0">
                          <a:solidFill>
                            <a:schemeClr val="bg1"/>
                          </a:solidFill>
                          <a:latin typeface="Arial" pitchFamily="34" charset="0"/>
                          <a:cs typeface="Arial" pitchFamily="34" charset="0"/>
                        </a:rPr>
                        <a:t> </a:t>
                      </a:r>
                      <a:r>
                        <a:rPr lang="en-US" sz="1100" b="1" dirty="0" err="1" smtClean="0">
                          <a:solidFill>
                            <a:schemeClr val="bg1"/>
                          </a:solidFill>
                          <a:latin typeface="Arial" pitchFamily="34" charset="0"/>
                          <a:cs typeface="Arial" pitchFamily="34" charset="0"/>
                        </a:rPr>
                        <a:t>ro</a:t>
                      </a:r>
                      <a:endParaRPr lang="en-US" sz="1100" b="1" dirty="0" smtClean="0">
                        <a:solidFill>
                          <a:schemeClr val="bg1"/>
                        </a:solidFill>
                        <a:latin typeface="Arial" pitchFamily="34" charset="0"/>
                        <a:cs typeface="Arial" pitchFamily="34" charset="0"/>
                      </a:endParaRPr>
                    </a:p>
                    <a:p>
                      <a:pPr defTabSz="752943" eaLnBrk="0" hangingPunct="0">
                        <a:spcBef>
                          <a:spcPct val="50000"/>
                        </a:spcBef>
                      </a:pPr>
                      <a:r>
                        <a:rPr lang="en-US" sz="1100" b="1" dirty="0" smtClean="0">
                          <a:solidFill>
                            <a:schemeClr val="bg1"/>
                          </a:solidFill>
                          <a:latin typeface="Arial" pitchFamily="34" charset="0"/>
                          <a:cs typeface="Arial" pitchFamily="34" charset="0"/>
                        </a:rPr>
                        <a:t>4. UB </a:t>
                      </a:r>
                      <a:r>
                        <a:rPr lang="en-US" sz="1100" b="1" err="1" smtClean="0">
                          <a:solidFill>
                            <a:schemeClr val="bg1"/>
                          </a:solidFill>
                          <a:latin typeface="Arial" pitchFamily="34" charset="0"/>
                          <a:cs typeface="Arial" pitchFamily="34" charset="0"/>
                        </a:rPr>
                        <a:t>Chính</a:t>
                      </a:r>
                      <a:r>
                        <a:rPr lang="en-US" sz="1100" b="1" smtClean="0">
                          <a:solidFill>
                            <a:schemeClr val="bg1"/>
                          </a:solidFill>
                          <a:latin typeface="Arial" pitchFamily="34" charset="0"/>
                          <a:cs typeface="Arial" pitchFamily="34" charset="0"/>
                        </a:rPr>
                        <a:t> sách</a:t>
                      </a:r>
                    </a:p>
                    <a:p>
                      <a:pPr defTabSz="752943" eaLnBrk="0" hangingPunct="0">
                        <a:spcBef>
                          <a:spcPct val="50000"/>
                        </a:spcBef>
                      </a:pPr>
                      <a:r>
                        <a:rPr lang="en-US" sz="1100" b="1" smtClean="0">
                          <a:solidFill>
                            <a:schemeClr val="bg1"/>
                          </a:solidFill>
                          <a:latin typeface="Arial" pitchFamily="34" charset="0"/>
                          <a:cs typeface="Arial" pitchFamily="34" charset="0"/>
                        </a:rPr>
                        <a:t>5. UB Thanh toán</a:t>
                      </a:r>
                    </a:p>
                  </p:txBody>
                </p:sp>
                <p:sp>
                  <p:nvSpPr>
                    <p:cNvPr id="231" name="Rectangle 44"/>
                    <p:cNvSpPr>
                      <a:spLocks noChangeArrowheads="1"/>
                    </p:cNvSpPr>
                    <p:nvPr/>
                  </p:nvSpPr>
                  <p:spPr bwMode="gray">
                    <a:xfrm>
                      <a:off x="648811" y="4953000"/>
                      <a:ext cx="1256189" cy="457200"/>
                    </a:xfrm>
                    <a:prstGeom prst="rect">
                      <a:avLst/>
                    </a:prstGeom>
                    <a:solidFill>
                      <a:srgbClr val="74D3F7"/>
                    </a:solidFill>
                    <a:ln w="22225">
                      <a:solidFill>
                        <a:srgbClr val="00588F"/>
                      </a:solidFill>
                      <a:headEnd/>
                      <a:tailEnd/>
                    </a:ln>
                  </p:spPr>
                  <p:style>
                    <a:lnRef idx="2">
                      <a:schemeClr val="dk1"/>
                    </a:lnRef>
                    <a:fillRef idx="1">
                      <a:schemeClr val="lt1"/>
                    </a:fillRef>
                    <a:effectRef idx="0">
                      <a:schemeClr val="dk1"/>
                    </a:effectRef>
                    <a:fontRef idx="minor">
                      <a:schemeClr val="dk1"/>
                    </a:fontRef>
                  </p:style>
                  <p:txBody>
                    <a:bodyPr wrap="square" lIns="80165" tIns="40083" rIns="80165" bIns="40083" anchor="ctr"/>
                    <a:lstStyle/>
                    <a:p>
                      <a:pPr algn="ctr" defTabSz="752943" eaLnBrk="0" hangingPunct="0">
                        <a:spcBef>
                          <a:spcPct val="50000"/>
                        </a:spcBef>
                      </a:pPr>
                      <a:r>
                        <a:rPr lang="en-US" sz="1000" b="1" dirty="0" err="1" smtClean="0">
                          <a:solidFill>
                            <a:srgbClr val="005993"/>
                          </a:solidFill>
                          <a:latin typeface="Arial" pitchFamily="34" charset="0"/>
                          <a:cs typeface="Arial" pitchFamily="34" charset="0"/>
                        </a:rPr>
                        <a:t>Khối</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Khách</a:t>
                      </a:r>
                      <a:r>
                        <a:rPr lang="en-US" sz="1000" b="1" dirty="0" smtClean="0">
                          <a:solidFill>
                            <a:srgbClr val="005993"/>
                          </a:solidFill>
                          <a:latin typeface="Arial" pitchFamily="34" charset="0"/>
                          <a:cs typeface="Arial" pitchFamily="34" charset="0"/>
                        </a:rPr>
                        <a:t> </a:t>
                      </a:r>
                      <a:r>
                        <a:rPr lang="en-US" sz="1000" b="1" err="1" smtClean="0">
                          <a:solidFill>
                            <a:srgbClr val="005993"/>
                          </a:solidFill>
                          <a:latin typeface="Arial" pitchFamily="34" charset="0"/>
                          <a:cs typeface="Arial" pitchFamily="34" charset="0"/>
                        </a:rPr>
                        <a:t>hàng</a:t>
                      </a:r>
                      <a:r>
                        <a:rPr lang="en-US" sz="1000" b="1" smtClean="0">
                          <a:solidFill>
                            <a:srgbClr val="005993"/>
                          </a:solidFill>
                          <a:latin typeface="Arial" pitchFamily="34" charset="0"/>
                          <a:cs typeface="Arial" pitchFamily="34" charset="0"/>
                        </a:rPr>
                        <a:t> doanh nghiệp</a:t>
                      </a:r>
                      <a:endParaRPr lang="en-US" sz="1000" b="1" dirty="0">
                        <a:solidFill>
                          <a:srgbClr val="005993"/>
                        </a:solidFill>
                        <a:latin typeface="Arial" pitchFamily="34" charset="0"/>
                        <a:cs typeface="Arial" pitchFamily="34" charset="0"/>
                      </a:endParaRPr>
                    </a:p>
                  </p:txBody>
                </p:sp>
                <p:sp>
                  <p:nvSpPr>
                    <p:cNvPr id="232" name="Rectangle 45"/>
                    <p:cNvSpPr>
                      <a:spLocks noChangeArrowheads="1"/>
                    </p:cNvSpPr>
                    <p:nvPr/>
                  </p:nvSpPr>
                  <p:spPr bwMode="gray">
                    <a:xfrm>
                      <a:off x="2106270" y="4953000"/>
                      <a:ext cx="1061767" cy="457200"/>
                    </a:xfrm>
                    <a:prstGeom prst="rect">
                      <a:avLst/>
                    </a:prstGeom>
                    <a:solidFill>
                      <a:srgbClr val="74D3F7"/>
                    </a:solidFill>
                    <a:ln w="22225">
                      <a:solidFill>
                        <a:srgbClr val="00588F"/>
                      </a:solidFill>
                      <a:headEnd/>
                      <a:tailEnd/>
                    </a:ln>
                  </p:spPr>
                  <p:style>
                    <a:lnRef idx="2">
                      <a:schemeClr val="dk1"/>
                    </a:lnRef>
                    <a:fillRef idx="1">
                      <a:schemeClr val="lt1"/>
                    </a:fillRef>
                    <a:effectRef idx="0">
                      <a:schemeClr val="dk1"/>
                    </a:effectRef>
                    <a:fontRef idx="minor">
                      <a:schemeClr val="dk1"/>
                    </a:fontRef>
                  </p:style>
                  <p:txBody>
                    <a:bodyPr wrap="square" lIns="80165" tIns="40083" rIns="80165" bIns="40083" anchor="ctr"/>
                    <a:lstStyle/>
                    <a:p>
                      <a:pPr algn="ctr" defTabSz="752943" eaLnBrk="0" hangingPunct="0">
                        <a:spcBef>
                          <a:spcPct val="50000"/>
                        </a:spcBef>
                      </a:pPr>
                      <a:r>
                        <a:rPr lang="en-US" sz="1000" b="1" dirty="0" err="1" smtClean="0">
                          <a:solidFill>
                            <a:srgbClr val="005993"/>
                          </a:solidFill>
                          <a:latin typeface="Arial" pitchFamily="34" charset="0"/>
                          <a:cs typeface="Arial" pitchFamily="34" charset="0"/>
                        </a:rPr>
                        <a:t>Khối</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Bán</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lẻ</a:t>
                      </a:r>
                      <a:endParaRPr lang="en-US" sz="1000" b="1" dirty="0">
                        <a:solidFill>
                          <a:srgbClr val="005993"/>
                        </a:solidFill>
                        <a:latin typeface="Arial" pitchFamily="34" charset="0"/>
                        <a:cs typeface="Arial" pitchFamily="34" charset="0"/>
                      </a:endParaRPr>
                    </a:p>
                  </p:txBody>
                </p:sp>
                <p:cxnSp>
                  <p:nvCxnSpPr>
                    <p:cNvPr id="233" name="Straight Connector 232"/>
                    <p:cNvCxnSpPr/>
                    <p:nvPr/>
                  </p:nvCxnSpPr>
                  <p:spPr>
                    <a:xfrm>
                      <a:off x="4688842" y="1676399"/>
                      <a:ext cx="0" cy="336148"/>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sp>
                  <p:nvSpPr>
                    <p:cNvPr id="234" name="Oval 9"/>
                    <p:cNvSpPr>
                      <a:spLocks noChangeArrowheads="1"/>
                    </p:cNvSpPr>
                    <p:nvPr/>
                  </p:nvSpPr>
                  <p:spPr bwMode="gray">
                    <a:xfrm>
                      <a:off x="3312760" y="1143000"/>
                      <a:ext cx="2698152" cy="533399"/>
                    </a:xfrm>
                    <a:prstGeom prst="ellipse">
                      <a:avLst/>
                    </a:prstGeom>
                    <a:solidFill>
                      <a:srgbClr val="D71249"/>
                    </a:solidFill>
                    <a:ln w="22225">
                      <a:solidFill>
                        <a:srgbClr val="00588F"/>
                      </a:solidFill>
                      <a:round/>
                      <a:headEnd/>
                      <a:tailEnd/>
                    </a:ln>
                  </p:spPr>
                  <p:txBody>
                    <a:bodyPr wrap="none" lIns="80165" tIns="40083" rIns="80165" bIns="40083" anchor="ctr"/>
                    <a:lstStyle/>
                    <a:p>
                      <a:pPr algn="ctr" defTabSz="752943" eaLnBrk="0" hangingPunct="0">
                        <a:spcBef>
                          <a:spcPct val="50000"/>
                        </a:spcBef>
                      </a:pPr>
                      <a:r>
                        <a:rPr lang="en-US" sz="1100" b="1" smtClean="0">
                          <a:solidFill>
                            <a:schemeClr val="bg1"/>
                          </a:solidFill>
                          <a:latin typeface="Arial" pitchFamily="34" charset="0"/>
                          <a:cs typeface="Arial" pitchFamily="34" charset="0"/>
                        </a:rPr>
                        <a:t>Đại hội đồng cổ đông</a:t>
                      </a:r>
                      <a:endParaRPr lang="en-US" sz="1100" b="1">
                        <a:solidFill>
                          <a:schemeClr val="bg1"/>
                        </a:solidFill>
                        <a:latin typeface="Arial" pitchFamily="34" charset="0"/>
                        <a:cs typeface="Arial" pitchFamily="34" charset="0"/>
                      </a:endParaRPr>
                    </a:p>
                  </p:txBody>
                </p:sp>
                <p:sp>
                  <p:nvSpPr>
                    <p:cNvPr id="235" name="Rectangle 4"/>
                    <p:cNvSpPr>
                      <a:spLocks noChangeArrowheads="1"/>
                    </p:cNvSpPr>
                    <p:nvPr/>
                  </p:nvSpPr>
                  <p:spPr bwMode="gray">
                    <a:xfrm>
                      <a:off x="413365" y="2851854"/>
                      <a:ext cx="2787035" cy="348546"/>
                    </a:xfrm>
                    <a:prstGeom prst="rect">
                      <a:avLst/>
                    </a:prstGeom>
                    <a:solidFill>
                      <a:srgbClr val="00588F"/>
                    </a:solidFill>
                    <a:ln w="22225">
                      <a:solidFill>
                        <a:srgbClr val="00588F"/>
                      </a:solidFill>
                      <a:headEnd/>
                      <a:tailEnd/>
                    </a:ln>
                  </p:spPr>
                  <p:style>
                    <a:lnRef idx="1">
                      <a:schemeClr val="accent2"/>
                    </a:lnRef>
                    <a:fillRef idx="3">
                      <a:schemeClr val="accent2"/>
                    </a:fillRef>
                    <a:effectRef idx="2">
                      <a:schemeClr val="accent2"/>
                    </a:effectRef>
                    <a:fontRef idx="minor">
                      <a:schemeClr val="lt1"/>
                    </a:fontRef>
                  </p:style>
                  <p:txBody>
                    <a:bodyPr wrap="none" lIns="80165" tIns="40083" rIns="80165" bIns="40083" anchor="ctr"/>
                    <a:lstStyle/>
                    <a:p>
                      <a:pPr algn="ctr" defTabSz="752943" eaLnBrk="0" hangingPunct="0">
                        <a:spcBef>
                          <a:spcPct val="50000"/>
                        </a:spcBef>
                      </a:pPr>
                      <a:r>
                        <a:rPr lang="en-US" sz="1100" b="1" dirty="0" smtClean="0">
                          <a:solidFill>
                            <a:schemeClr val="bg1"/>
                          </a:solidFill>
                          <a:latin typeface="Arial" pitchFamily="34" charset="0"/>
                          <a:cs typeface="Arial" pitchFamily="34" charset="0"/>
                        </a:rPr>
                        <a:t>Ban </a:t>
                      </a:r>
                      <a:r>
                        <a:rPr lang="en-US" sz="1100" b="1" dirty="0" err="1">
                          <a:solidFill>
                            <a:schemeClr val="bg1"/>
                          </a:solidFill>
                          <a:latin typeface="Arial" pitchFamily="34" charset="0"/>
                          <a:cs typeface="Arial" pitchFamily="34" charset="0"/>
                        </a:rPr>
                        <a:t>T</a:t>
                      </a:r>
                      <a:r>
                        <a:rPr lang="en-US" sz="1100" b="1" dirty="0" err="1" smtClean="0">
                          <a:solidFill>
                            <a:schemeClr val="bg1"/>
                          </a:solidFill>
                          <a:latin typeface="Arial" pitchFamily="34" charset="0"/>
                          <a:cs typeface="Arial" pitchFamily="34" charset="0"/>
                        </a:rPr>
                        <a:t>hư</a:t>
                      </a:r>
                      <a:r>
                        <a:rPr lang="en-US" sz="1100" b="1" dirty="0" smtClean="0">
                          <a:solidFill>
                            <a:schemeClr val="bg1"/>
                          </a:solidFill>
                          <a:latin typeface="Arial" pitchFamily="34" charset="0"/>
                          <a:cs typeface="Arial" pitchFamily="34" charset="0"/>
                        </a:rPr>
                        <a:t> </a:t>
                      </a:r>
                      <a:r>
                        <a:rPr lang="en-US" sz="1100" b="1" dirty="0" err="1" smtClean="0">
                          <a:solidFill>
                            <a:schemeClr val="bg1"/>
                          </a:solidFill>
                          <a:latin typeface="Arial" pitchFamily="34" charset="0"/>
                          <a:cs typeface="Arial" pitchFamily="34" charset="0"/>
                        </a:rPr>
                        <a:t>ký</a:t>
                      </a:r>
                      <a:r>
                        <a:rPr lang="en-US" sz="1100" b="1" dirty="0" smtClean="0">
                          <a:solidFill>
                            <a:schemeClr val="bg1"/>
                          </a:solidFill>
                          <a:latin typeface="Arial" pitchFamily="34" charset="0"/>
                          <a:cs typeface="Arial" pitchFamily="34" charset="0"/>
                        </a:rPr>
                        <a:t> HĐQT</a:t>
                      </a:r>
                      <a:endParaRPr lang="en-US" sz="1100" b="1" dirty="0">
                        <a:solidFill>
                          <a:schemeClr val="bg1"/>
                        </a:solidFill>
                        <a:latin typeface="Arial" pitchFamily="34" charset="0"/>
                        <a:cs typeface="Arial" pitchFamily="34" charset="0"/>
                      </a:endParaRPr>
                    </a:p>
                  </p:txBody>
                </p:sp>
                <p:sp>
                  <p:nvSpPr>
                    <p:cNvPr id="236" name="Rectangle 4"/>
                    <p:cNvSpPr>
                      <a:spLocks noChangeArrowheads="1"/>
                    </p:cNvSpPr>
                    <p:nvPr/>
                  </p:nvSpPr>
                  <p:spPr bwMode="gray">
                    <a:xfrm>
                      <a:off x="413365" y="3810000"/>
                      <a:ext cx="2787035" cy="533400"/>
                    </a:xfrm>
                    <a:prstGeom prst="rect">
                      <a:avLst/>
                    </a:prstGeom>
                    <a:solidFill>
                      <a:srgbClr val="00588F"/>
                    </a:solidFill>
                    <a:ln w="22225">
                      <a:solidFill>
                        <a:srgbClr val="00588F"/>
                      </a:solidFill>
                      <a:headEnd/>
                      <a:tailEnd/>
                    </a:ln>
                  </p:spPr>
                  <p:style>
                    <a:lnRef idx="1">
                      <a:schemeClr val="accent2"/>
                    </a:lnRef>
                    <a:fillRef idx="3">
                      <a:schemeClr val="accent2"/>
                    </a:fillRef>
                    <a:effectRef idx="2">
                      <a:schemeClr val="accent2"/>
                    </a:effectRef>
                    <a:fontRef idx="minor">
                      <a:schemeClr val="lt1"/>
                    </a:fontRef>
                  </p:style>
                  <p:txBody>
                    <a:bodyPr wrap="none" lIns="80165" tIns="40083" rIns="80165" bIns="40083" anchor="ctr"/>
                    <a:lstStyle/>
                    <a:p>
                      <a:pPr algn="ctr" defTabSz="752943" eaLnBrk="0" hangingPunct="0">
                        <a:spcBef>
                          <a:spcPct val="50000"/>
                        </a:spcBef>
                      </a:pPr>
                      <a:r>
                        <a:rPr lang="en-US" sz="1100" b="1" dirty="0" err="1" smtClean="0">
                          <a:solidFill>
                            <a:schemeClr val="bg1"/>
                          </a:solidFill>
                          <a:latin typeface="Arial" pitchFamily="34" charset="0"/>
                          <a:cs typeface="Arial" pitchFamily="34" charset="0"/>
                        </a:rPr>
                        <a:t>Hội</a:t>
                      </a:r>
                      <a:r>
                        <a:rPr lang="en-US" sz="1100" b="1" dirty="0" smtClean="0">
                          <a:solidFill>
                            <a:schemeClr val="bg1"/>
                          </a:solidFill>
                          <a:latin typeface="Arial" pitchFamily="34" charset="0"/>
                          <a:cs typeface="Arial" pitchFamily="34" charset="0"/>
                        </a:rPr>
                        <a:t> </a:t>
                      </a:r>
                      <a:r>
                        <a:rPr lang="en-US" sz="1100" b="1" dirty="0" err="1" smtClean="0">
                          <a:solidFill>
                            <a:schemeClr val="bg1"/>
                          </a:solidFill>
                          <a:latin typeface="Arial" pitchFamily="34" charset="0"/>
                          <a:cs typeface="Arial" pitchFamily="34" charset="0"/>
                        </a:rPr>
                        <a:t>đồng</a:t>
                      </a:r>
                      <a:r>
                        <a:rPr lang="en-US" sz="1100" b="1" dirty="0" smtClean="0">
                          <a:solidFill>
                            <a:schemeClr val="bg1"/>
                          </a:solidFill>
                          <a:latin typeface="Arial" pitchFamily="34" charset="0"/>
                          <a:cs typeface="Arial" pitchFamily="34" charset="0"/>
                        </a:rPr>
                        <a:t> </a:t>
                      </a:r>
                      <a:r>
                        <a:rPr lang="en-US" sz="1100" b="1" dirty="0" err="1">
                          <a:solidFill>
                            <a:schemeClr val="bg1"/>
                          </a:solidFill>
                          <a:latin typeface="Arial" pitchFamily="34" charset="0"/>
                          <a:cs typeface="Arial" pitchFamily="34" charset="0"/>
                        </a:rPr>
                        <a:t>T</a:t>
                      </a:r>
                      <a:r>
                        <a:rPr lang="en-US" sz="1100" b="1" dirty="0" err="1" smtClean="0">
                          <a:solidFill>
                            <a:schemeClr val="bg1"/>
                          </a:solidFill>
                          <a:latin typeface="Arial" pitchFamily="34" charset="0"/>
                          <a:cs typeface="Arial" pitchFamily="34" charset="0"/>
                        </a:rPr>
                        <a:t>ín</a:t>
                      </a:r>
                      <a:r>
                        <a:rPr lang="en-US" sz="1100" b="1" dirty="0" smtClean="0">
                          <a:solidFill>
                            <a:schemeClr val="bg1"/>
                          </a:solidFill>
                          <a:latin typeface="Arial" pitchFamily="34" charset="0"/>
                          <a:cs typeface="Arial" pitchFamily="34" charset="0"/>
                        </a:rPr>
                        <a:t> </a:t>
                      </a:r>
                      <a:r>
                        <a:rPr lang="en-US" sz="1100" b="1" dirty="0" err="1" smtClean="0">
                          <a:solidFill>
                            <a:schemeClr val="bg1"/>
                          </a:solidFill>
                          <a:latin typeface="Arial" pitchFamily="34" charset="0"/>
                          <a:cs typeface="Arial" pitchFamily="34" charset="0"/>
                        </a:rPr>
                        <a:t>dụng</a:t>
                      </a:r>
                      <a:endParaRPr lang="en-US" sz="1100" b="1" dirty="0" smtClean="0">
                        <a:solidFill>
                          <a:schemeClr val="bg1"/>
                        </a:solidFill>
                        <a:latin typeface="Arial" pitchFamily="34" charset="0"/>
                        <a:cs typeface="Arial" pitchFamily="34" charset="0"/>
                      </a:endParaRPr>
                    </a:p>
                    <a:p>
                      <a:pPr algn="ctr" defTabSz="752943" eaLnBrk="0" hangingPunct="0">
                        <a:spcBef>
                          <a:spcPct val="50000"/>
                        </a:spcBef>
                      </a:pPr>
                      <a:r>
                        <a:rPr lang="en-US" sz="1100" b="1" dirty="0" err="1" smtClean="0">
                          <a:solidFill>
                            <a:schemeClr val="bg1"/>
                          </a:solidFill>
                          <a:latin typeface="Arial" pitchFamily="34" charset="0"/>
                          <a:cs typeface="Arial" pitchFamily="34" charset="0"/>
                        </a:rPr>
                        <a:t>Hội</a:t>
                      </a:r>
                      <a:r>
                        <a:rPr lang="en-US" sz="1100" b="1" dirty="0" smtClean="0">
                          <a:solidFill>
                            <a:schemeClr val="bg1"/>
                          </a:solidFill>
                          <a:latin typeface="Arial" pitchFamily="34" charset="0"/>
                          <a:cs typeface="Arial" pitchFamily="34" charset="0"/>
                        </a:rPr>
                        <a:t> </a:t>
                      </a:r>
                      <a:r>
                        <a:rPr lang="en-US" sz="1100" b="1" dirty="0" err="1" smtClean="0">
                          <a:solidFill>
                            <a:schemeClr val="bg1"/>
                          </a:solidFill>
                          <a:latin typeface="Arial" pitchFamily="34" charset="0"/>
                          <a:cs typeface="Arial" pitchFamily="34" charset="0"/>
                        </a:rPr>
                        <a:t>đồng</a:t>
                      </a:r>
                      <a:r>
                        <a:rPr lang="en-US" sz="1100" b="1" dirty="0" smtClean="0">
                          <a:solidFill>
                            <a:schemeClr val="bg1"/>
                          </a:solidFill>
                          <a:latin typeface="Arial" pitchFamily="34" charset="0"/>
                          <a:cs typeface="Arial" pitchFamily="34" charset="0"/>
                        </a:rPr>
                        <a:t> </a:t>
                      </a:r>
                      <a:r>
                        <a:rPr lang="en-US" sz="1100" b="1" dirty="0" err="1" smtClean="0">
                          <a:solidFill>
                            <a:schemeClr val="bg1"/>
                          </a:solidFill>
                          <a:latin typeface="Arial" pitchFamily="34" charset="0"/>
                          <a:cs typeface="Arial" pitchFamily="34" charset="0"/>
                        </a:rPr>
                        <a:t>Định</a:t>
                      </a:r>
                      <a:r>
                        <a:rPr lang="en-US" sz="1100" b="1" dirty="0" smtClean="0">
                          <a:solidFill>
                            <a:schemeClr val="bg1"/>
                          </a:solidFill>
                          <a:latin typeface="Arial" pitchFamily="34" charset="0"/>
                          <a:cs typeface="Arial" pitchFamily="34" charset="0"/>
                        </a:rPr>
                        <a:t> </a:t>
                      </a:r>
                      <a:r>
                        <a:rPr lang="en-US" sz="1100" b="1" dirty="0" err="1" smtClean="0">
                          <a:solidFill>
                            <a:schemeClr val="bg1"/>
                          </a:solidFill>
                          <a:latin typeface="Arial" pitchFamily="34" charset="0"/>
                          <a:cs typeface="Arial" pitchFamily="34" charset="0"/>
                        </a:rPr>
                        <a:t>chế</a:t>
                      </a:r>
                      <a:r>
                        <a:rPr lang="en-US" sz="1100" b="1" dirty="0" smtClean="0">
                          <a:solidFill>
                            <a:schemeClr val="bg1"/>
                          </a:solidFill>
                          <a:latin typeface="Arial" pitchFamily="34" charset="0"/>
                          <a:cs typeface="Arial" pitchFamily="34" charset="0"/>
                        </a:rPr>
                        <a:t> </a:t>
                      </a:r>
                      <a:r>
                        <a:rPr lang="en-US" sz="1100" b="1" dirty="0">
                          <a:solidFill>
                            <a:schemeClr val="bg1"/>
                          </a:solidFill>
                          <a:latin typeface="Arial" pitchFamily="34" charset="0"/>
                          <a:cs typeface="Arial" pitchFamily="34" charset="0"/>
                        </a:rPr>
                        <a:t>T</a:t>
                      </a:r>
                      <a:r>
                        <a:rPr lang="en-US" sz="1100" b="1" dirty="0" smtClean="0">
                          <a:solidFill>
                            <a:schemeClr val="bg1"/>
                          </a:solidFill>
                          <a:latin typeface="Arial" pitchFamily="34" charset="0"/>
                          <a:cs typeface="Arial" pitchFamily="34" charset="0"/>
                        </a:rPr>
                        <a:t>ài </a:t>
                      </a:r>
                      <a:r>
                        <a:rPr lang="en-US" sz="1100" b="1" dirty="0" err="1" smtClean="0">
                          <a:solidFill>
                            <a:schemeClr val="bg1"/>
                          </a:solidFill>
                          <a:latin typeface="Arial" pitchFamily="34" charset="0"/>
                          <a:cs typeface="Arial" pitchFamily="34" charset="0"/>
                        </a:rPr>
                        <a:t>chính</a:t>
                      </a:r>
                      <a:endParaRPr lang="en-US" sz="1100" b="1" dirty="0">
                        <a:solidFill>
                          <a:schemeClr val="bg1"/>
                        </a:solidFill>
                        <a:latin typeface="Arial" pitchFamily="34" charset="0"/>
                        <a:cs typeface="Arial" pitchFamily="34" charset="0"/>
                      </a:endParaRPr>
                    </a:p>
                  </p:txBody>
                </p:sp>
                <p:sp>
                  <p:nvSpPr>
                    <p:cNvPr id="238" name="Rectangle 46"/>
                    <p:cNvSpPr>
                      <a:spLocks noChangeArrowheads="1"/>
                    </p:cNvSpPr>
                    <p:nvPr/>
                  </p:nvSpPr>
                  <p:spPr bwMode="gray">
                    <a:xfrm>
                      <a:off x="7614970" y="4953000"/>
                      <a:ext cx="1031204" cy="457200"/>
                    </a:xfrm>
                    <a:prstGeom prst="rect">
                      <a:avLst/>
                    </a:prstGeom>
                    <a:solidFill>
                      <a:srgbClr val="74D3F7"/>
                    </a:solidFill>
                    <a:ln w="22225">
                      <a:solidFill>
                        <a:srgbClr val="00588F"/>
                      </a:solidFill>
                      <a:headEnd/>
                      <a:tailEnd/>
                    </a:ln>
                  </p:spPr>
                  <p:style>
                    <a:lnRef idx="2">
                      <a:schemeClr val="dk1"/>
                    </a:lnRef>
                    <a:fillRef idx="1">
                      <a:schemeClr val="lt1"/>
                    </a:fillRef>
                    <a:effectRef idx="0">
                      <a:schemeClr val="dk1"/>
                    </a:effectRef>
                    <a:fontRef idx="minor">
                      <a:schemeClr val="dk1"/>
                    </a:fontRef>
                  </p:style>
                  <p:txBody>
                    <a:bodyPr wrap="square" lIns="80165" tIns="40083" rIns="80165" bIns="40083" anchor="ctr"/>
                    <a:lstStyle/>
                    <a:p>
                      <a:pPr algn="ctr" defTabSz="752943" eaLnBrk="0" hangingPunct="0">
                        <a:spcBef>
                          <a:spcPct val="50000"/>
                        </a:spcBef>
                      </a:pPr>
                      <a:r>
                        <a:rPr lang="en-US" sz="1000" b="1" smtClean="0">
                          <a:solidFill>
                            <a:srgbClr val="D71249"/>
                          </a:solidFill>
                          <a:latin typeface="Arial" pitchFamily="34" charset="0"/>
                          <a:cs typeface="Arial" pitchFamily="34" charset="0"/>
                        </a:rPr>
                        <a:t>Mạng lưới  các chi </a:t>
                      </a:r>
                      <a:r>
                        <a:rPr lang="en-US" sz="1000" b="1" dirty="0" err="1" smtClean="0">
                          <a:solidFill>
                            <a:srgbClr val="D71249"/>
                          </a:solidFill>
                          <a:latin typeface="Arial" pitchFamily="34" charset="0"/>
                          <a:cs typeface="Arial" pitchFamily="34" charset="0"/>
                        </a:rPr>
                        <a:t>nhánh</a:t>
                      </a:r>
                      <a:endParaRPr lang="en-US" sz="1000" b="1" dirty="0">
                        <a:solidFill>
                          <a:srgbClr val="D71249"/>
                        </a:solidFill>
                        <a:latin typeface="Arial" pitchFamily="34" charset="0"/>
                        <a:cs typeface="Arial" pitchFamily="34" charset="0"/>
                      </a:endParaRPr>
                    </a:p>
                  </p:txBody>
                </p:sp>
                <p:sp>
                  <p:nvSpPr>
                    <p:cNvPr id="239" name="Rectangle 46"/>
                    <p:cNvSpPr>
                      <a:spLocks noChangeArrowheads="1"/>
                    </p:cNvSpPr>
                    <p:nvPr/>
                  </p:nvSpPr>
                  <p:spPr bwMode="gray">
                    <a:xfrm>
                      <a:off x="7614970" y="5576552"/>
                      <a:ext cx="1031203" cy="443248"/>
                    </a:xfrm>
                    <a:prstGeom prst="rect">
                      <a:avLst/>
                    </a:prstGeom>
                    <a:solidFill>
                      <a:srgbClr val="74D3F7"/>
                    </a:solidFill>
                    <a:ln w="22225">
                      <a:solidFill>
                        <a:srgbClr val="00588F"/>
                      </a:solidFill>
                      <a:headEnd/>
                      <a:tailEnd/>
                    </a:ln>
                  </p:spPr>
                  <p:style>
                    <a:lnRef idx="2">
                      <a:schemeClr val="dk1"/>
                    </a:lnRef>
                    <a:fillRef idx="1">
                      <a:schemeClr val="lt1"/>
                    </a:fillRef>
                    <a:effectRef idx="0">
                      <a:schemeClr val="dk1"/>
                    </a:effectRef>
                    <a:fontRef idx="minor">
                      <a:schemeClr val="dk1"/>
                    </a:fontRef>
                  </p:style>
                  <p:txBody>
                    <a:bodyPr wrap="square" lIns="80165" tIns="40083" rIns="80165" bIns="40083" anchor="ctr"/>
                    <a:lstStyle/>
                    <a:p>
                      <a:pPr algn="ctr" defTabSz="752943" eaLnBrk="0" hangingPunct="0">
                        <a:spcBef>
                          <a:spcPct val="50000"/>
                        </a:spcBef>
                      </a:pPr>
                      <a:r>
                        <a:rPr lang="en-US" sz="1000" b="1" smtClean="0">
                          <a:solidFill>
                            <a:srgbClr val="D71249"/>
                          </a:solidFill>
                          <a:latin typeface="Arial" pitchFamily="34" charset="0"/>
                          <a:cs typeface="Arial" pitchFamily="34" charset="0"/>
                        </a:rPr>
                        <a:t>Các công      ty con</a:t>
                      </a:r>
                      <a:endParaRPr lang="en-US" sz="1000" b="1" dirty="0">
                        <a:solidFill>
                          <a:srgbClr val="D71249"/>
                        </a:solidFill>
                        <a:latin typeface="Arial" pitchFamily="34" charset="0"/>
                        <a:cs typeface="Arial" pitchFamily="34" charset="0"/>
                      </a:endParaRPr>
                    </a:p>
                  </p:txBody>
                </p:sp>
                <p:sp>
                  <p:nvSpPr>
                    <p:cNvPr id="240" name="Rectangle 239"/>
                    <p:cNvSpPr>
                      <a:spLocks noChangeArrowheads="1"/>
                    </p:cNvSpPr>
                    <p:nvPr/>
                  </p:nvSpPr>
                  <p:spPr bwMode="gray">
                    <a:xfrm>
                      <a:off x="1824504" y="6172200"/>
                      <a:ext cx="5650033" cy="381000"/>
                    </a:xfrm>
                    <a:prstGeom prst="rect">
                      <a:avLst/>
                    </a:prstGeom>
                    <a:solidFill>
                      <a:srgbClr val="74D3F7"/>
                    </a:solidFill>
                    <a:ln w="22225">
                      <a:solidFill>
                        <a:srgbClr val="00588F"/>
                      </a:solidFill>
                      <a:headEnd/>
                      <a:tailEnd/>
                    </a:ln>
                  </p:spPr>
                  <p:style>
                    <a:lnRef idx="2">
                      <a:schemeClr val="dk1"/>
                    </a:lnRef>
                    <a:fillRef idx="1">
                      <a:schemeClr val="lt1"/>
                    </a:fillRef>
                    <a:effectRef idx="0">
                      <a:schemeClr val="dk1"/>
                    </a:effectRef>
                    <a:fontRef idx="minor">
                      <a:schemeClr val="dk1"/>
                    </a:fontRef>
                  </p:style>
                  <p:txBody>
                    <a:bodyPr wrap="square" lIns="80165" tIns="40083" rIns="80165" bIns="40083" anchor="ctr"/>
                    <a:lstStyle/>
                    <a:p>
                      <a:pPr algn="ctr" defTabSz="752943" eaLnBrk="0" hangingPunct="0">
                        <a:spcBef>
                          <a:spcPct val="50000"/>
                        </a:spcBef>
                      </a:pPr>
                      <a:r>
                        <a:rPr lang="en-US" sz="1000" b="1" dirty="0" err="1" smtClean="0">
                          <a:solidFill>
                            <a:srgbClr val="005993"/>
                          </a:solidFill>
                          <a:latin typeface="Arial" pitchFamily="34" charset="0"/>
                          <a:cs typeface="Arial" pitchFamily="34" charset="0"/>
                        </a:rPr>
                        <a:t>Hệ</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thống</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các</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phòng</a:t>
                      </a:r>
                      <a:r>
                        <a:rPr lang="en-US" sz="1000" b="1" dirty="0" smtClean="0">
                          <a:solidFill>
                            <a:srgbClr val="005993"/>
                          </a:solidFill>
                          <a:latin typeface="Arial" pitchFamily="34" charset="0"/>
                          <a:cs typeface="Arial" pitchFamily="34" charset="0"/>
                        </a:rPr>
                        <a:t>/ban </a:t>
                      </a:r>
                      <a:r>
                        <a:rPr lang="en-US" sz="1000" b="1" dirty="0" err="1" smtClean="0">
                          <a:solidFill>
                            <a:srgbClr val="005993"/>
                          </a:solidFill>
                          <a:latin typeface="Arial" pitchFamily="34" charset="0"/>
                          <a:cs typeface="Arial" pitchFamily="34" charset="0"/>
                        </a:rPr>
                        <a:t>chức</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năng</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tại</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Trụ</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sở</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chính</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và</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mạng</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lưới</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các</a:t>
                      </a:r>
                      <a:r>
                        <a:rPr lang="en-US" sz="1000" b="1" dirty="0" smtClean="0">
                          <a:solidFill>
                            <a:srgbClr val="005993"/>
                          </a:solidFill>
                          <a:latin typeface="Arial" pitchFamily="34" charset="0"/>
                          <a:cs typeface="Arial" pitchFamily="34" charset="0"/>
                        </a:rPr>
                        <a:t> chi </a:t>
                      </a:r>
                      <a:r>
                        <a:rPr lang="en-US" sz="1000" b="1" dirty="0" err="1" smtClean="0">
                          <a:solidFill>
                            <a:srgbClr val="005993"/>
                          </a:solidFill>
                          <a:latin typeface="Arial" pitchFamily="34" charset="0"/>
                          <a:cs typeface="Arial" pitchFamily="34" charset="0"/>
                        </a:rPr>
                        <a:t>nhánh</a:t>
                      </a:r>
                      <a:endParaRPr lang="en-US" sz="1000" b="1" dirty="0">
                        <a:solidFill>
                          <a:srgbClr val="005993"/>
                        </a:solidFill>
                        <a:latin typeface="Arial" pitchFamily="34" charset="0"/>
                        <a:cs typeface="Arial" pitchFamily="34" charset="0"/>
                      </a:endParaRPr>
                    </a:p>
                  </p:txBody>
                </p:sp>
                <p:cxnSp>
                  <p:nvCxnSpPr>
                    <p:cNvPr id="241" name="Straight Connector 240"/>
                    <p:cNvCxnSpPr>
                      <a:stCxn id="226" idx="3"/>
                    </p:cNvCxnSpPr>
                    <p:nvPr/>
                  </p:nvCxnSpPr>
                  <p:spPr>
                    <a:xfrm>
                      <a:off x="3168037" y="1850672"/>
                      <a:ext cx="1504085" cy="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a:off x="4699962" y="2498243"/>
                      <a:ext cx="0" cy="838200"/>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a:off x="4699962" y="3886200"/>
                      <a:ext cx="5430" cy="685800"/>
                    </a:xfrm>
                    <a:prstGeom prst="line">
                      <a:avLst/>
                    </a:prstGeom>
                    <a:ln w="2222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a:off x="3200400" y="3026127"/>
                      <a:ext cx="1504085" cy="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a:off x="3201307" y="4083547"/>
                      <a:ext cx="1504085" cy="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flipV="1">
                      <a:off x="4699962" y="3026127"/>
                      <a:ext cx="1700839" cy="7769"/>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a:off x="533400" y="4724400"/>
                      <a:ext cx="8229063" cy="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a:off x="533400" y="4712525"/>
                      <a:ext cx="537" cy="106680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grpSp>
              <p:cxnSp>
                <p:nvCxnSpPr>
                  <p:cNvPr id="224" name="Straight Connector 223"/>
                  <p:cNvCxnSpPr>
                    <a:endCxn id="229" idx="0"/>
                  </p:cNvCxnSpPr>
                  <p:nvPr/>
                </p:nvCxnSpPr>
                <p:spPr>
                  <a:xfrm flipH="1">
                    <a:off x="1805770" y="2030234"/>
                    <a:ext cx="1112" cy="179565"/>
                  </a:xfrm>
                  <a:prstGeom prst="line">
                    <a:avLst/>
                  </a:prstGeom>
                  <a:ln w="28575">
                    <a:solidFill>
                      <a:srgbClr val="005BAA"/>
                    </a:solidFill>
                  </a:ln>
                </p:spPr>
                <p:style>
                  <a:lnRef idx="1">
                    <a:schemeClr val="accent1"/>
                  </a:lnRef>
                  <a:fillRef idx="0">
                    <a:schemeClr val="accent1"/>
                  </a:fillRef>
                  <a:effectRef idx="0">
                    <a:schemeClr val="accent1"/>
                  </a:effectRef>
                  <a:fontRef idx="minor">
                    <a:schemeClr val="tx1"/>
                  </a:fontRef>
                </p:style>
              </p:cxnSp>
            </p:grpSp>
            <p:sp>
              <p:nvSpPr>
                <p:cNvPr id="216" name="Rectangle 44"/>
                <p:cNvSpPr>
                  <a:spLocks noChangeArrowheads="1"/>
                </p:cNvSpPr>
                <p:nvPr/>
              </p:nvSpPr>
              <p:spPr bwMode="gray">
                <a:xfrm>
                  <a:off x="2096612" y="5562600"/>
                  <a:ext cx="1071426" cy="457200"/>
                </a:xfrm>
                <a:prstGeom prst="rect">
                  <a:avLst/>
                </a:prstGeom>
                <a:solidFill>
                  <a:srgbClr val="74D3F7"/>
                </a:solidFill>
                <a:ln w="22225">
                  <a:solidFill>
                    <a:srgbClr val="00588F"/>
                  </a:solidFill>
                  <a:headEnd/>
                  <a:tailEnd/>
                </a:ln>
              </p:spPr>
              <p:style>
                <a:lnRef idx="2">
                  <a:schemeClr val="dk1"/>
                </a:lnRef>
                <a:fillRef idx="1">
                  <a:schemeClr val="lt1"/>
                </a:fillRef>
                <a:effectRef idx="0">
                  <a:schemeClr val="dk1"/>
                </a:effectRef>
                <a:fontRef idx="minor">
                  <a:schemeClr val="dk1"/>
                </a:fontRef>
              </p:style>
              <p:txBody>
                <a:bodyPr wrap="square" lIns="80165" tIns="40083" rIns="80165" bIns="40083" anchor="ctr"/>
                <a:lstStyle/>
                <a:p>
                  <a:pPr algn="ctr" defTabSz="752943" eaLnBrk="0" hangingPunct="0">
                    <a:spcBef>
                      <a:spcPct val="50000"/>
                    </a:spcBef>
                  </a:pPr>
                  <a:r>
                    <a:rPr lang="en-US" sz="1000" b="1">
                      <a:solidFill>
                        <a:srgbClr val="005993"/>
                      </a:solidFill>
                      <a:latin typeface="Arial" pitchFamily="34" charset="0"/>
                      <a:cs typeface="Arial" pitchFamily="34" charset="0"/>
                    </a:rPr>
                    <a:t>Khối </a:t>
                  </a:r>
                  <a:r>
                    <a:rPr lang="en-US" sz="1000" b="1" smtClean="0">
                      <a:solidFill>
                        <a:srgbClr val="005993"/>
                      </a:solidFill>
                      <a:latin typeface="Arial" pitchFamily="34" charset="0"/>
                      <a:cs typeface="Arial" pitchFamily="34" charset="0"/>
                    </a:rPr>
                    <a:t>Quản lý rủi ro</a:t>
                  </a:r>
                  <a:endParaRPr lang="en-US" sz="1000" b="1" dirty="0">
                    <a:solidFill>
                      <a:srgbClr val="005993"/>
                    </a:solidFill>
                    <a:latin typeface="Arial" pitchFamily="34" charset="0"/>
                    <a:cs typeface="Arial" pitchFamily="34" charset="0"/>
                  </a:endParaRPr>
                </a:p>
              </p:txBody>
            </p:sp>
            <p:sp>
              <p:nvSpPr>
                <p:cNvPr id="217" name="Rectangle 44"/>
                <p:cNvSpPr>
                  <a:spLocks noChangeArrowheads="1"/>
                </p:cNvSpPr>
                <p:nvPr/>
              </p:nvSpPr>
              <p:spPr bwMode="gray">
                <a:xfrm>
                  <a:off x="648811" y="5562600"/>
                  <a:ext cx="1256189" cy="457200"/>
                </a:xfrm>
                <a:prstGeom prst="rect">
                  <a:avLst/>
                </a:prstGeom>
                <a:solidFill>
                  <a:srgbClr val="74D3F7"/>
                </a:solidFill>
                <a:ln w="22225">
                  <a:solidFill>
                    <a:srgbClr val="00588F"/>
                  </a:solidFill>
                  <a:headEnd/>
                  <a:tailEnd/>
                </a:ln>
              </p:spPr>
              <p:style>
                <a:lnRef idx="2">
                  <a:schemeClr val="dk1"/>
                </a:lnRef>
                <a:fillRef idx="1">
                  <a:schemeClr val="lt1"/>
                </a:fillRef>
                <a:effectRef idx="0">
                  <a:schemeClr val="dk1"/>
                </a:effectRef>
                <a:fontRef idx="minor">
                  <a:schemeClr val="dk1"/>
                </a:fontRef>
              </p:style>
              <p:txBody>
                <a:bodyPr wrap="square" lIns="80165" tIns="40083" rIns="80165" bIns="40083" anchor="ctr"/>
                <a:lstStyle/>
                <a:p>
                  <a:pPr algn="ctr" defTabSz="752943" eaLnBrk="0" hangingPunct="0">
                    <a:spcBef>
                      <a:spcPct val="50000"/>
                    </a:spcBef>
                  </a:pPr>
                  <a:r>
                    <a:rPr lang="en-US" sz="1000" b="1" err="1" smtClean="0">
                      <a:solidFill>
                        <a:srgbClr val="005993"/>
                      </a:solidFill>
                      <a:latin typeface="Arial" pitchFamily="34" charset="0"/>
                      <a:cs typeface="Arial" pitchFamily="34" charset="0"/>
                    </a:rPr>
                    <a:t>Khối</a:t>
                  </a:r>
                  <a:r>
                    <a:rPr lang="en-US" sz="1000" b="1" smtClean="0">
                      <a:solidFill>
                        <a:srgbClr val="005993"/>
                      </a:solidFill>
                      <a:latin typeface="Arial" pitchFamily="34" charset="0"/>
                      <a:cs typeface="Arial" pitchFamily="34" charset="0"/>
                    </a:rPr>
                    <a:t> Phê duyệt tín dụng</a:t>
                  </a:r>
                  <a:endParaRPr lang="en-US" sz="1000" b="1" dirty="0">
                    <a:solidFill>
                      <a:srgbClr val="005993"/>
                    </a:solidFill>
                    <a:latin typeface="Arial" pitchFamily="34" charset="0"/>
                    <a:cs typeface="Arial" pitchFamily="34" charset="0"/>
                  </a:endParaRPr>
                </a:p>
              </p:txBody>
            </p:sp>
            <p:sp>
              <p:nvSpPr>
                <p:cNvPr id="218" name="Rectangle 44"/>
                <p:cNvSpPr>
                  <a:spLocks noChangeArrowheads="1"/>
                </p:cNvSpPr>
                <p:nvPr/>
              </p:nvSpPr>
              <p:spPr bwMode="gray">
                <a:xfrm>
                  <a:off x="3392011" y="5562600"/>
                  <a:ext cx="1256189" cy="457200"/>
                </a:xfrm>
                <a:prstGeom prst="rect">
                  <a:avLst/>
                </a:prstGeom>
                <a:solidFill>
                  <a:srgbClr val="74D3F7"/>
                </a:solidFill>
                <a:ln w="22225">
                  <a:solidFill>
                    <a:srgbClr val="00588F"/>
                  </a:solidFill>
                  <a:headEnd/>
                  <a:tailEnd/>
                </a:ln>
              </p:spPr>
              <p:style>
                <a:lnRef idx="2">
                  <a:schemeClr val="dk1"/>
                </a:lnRef>
                <a:fillRef idx="1">
                  <a:schemeClr val="lt1"/>
                </a:fillRef>
                <a:effectRef idx="0">
                  <a:schemeClr val="dk1"/>
                </a:effectRef>
                <a:fontRef idx="minor">
                  <a:schemeClr val="dk1"/>
                </a:fontRef>
              </p:style>
              <p:txBody>
                <a:bodyPr wrap="square" lIns="80165" tIns="40083" rIns="80165" bIns="40083" anchor="ctr"/>
                <a:lstStyle/>
                <a:p>
                  <a:pPr algn="ctr" defTabSz="752943" eaLnBrk="0" hangingPunct="0">
                    <a:spcBef>
                      <a:spcPct val="50000"/>
                    </a:spcBef>
                  </a:pPr>
                  <a:r>
                    <a:rPr lang="en-US" sz="1000" b="1">
                      <a:solidFill>
                        <a:srgbClr val="005993"/>
                      </a:solidFill>
                      <a:latin typeface="Arial" pitchFamily="34" charset="0"/>
                      <a:cs typeface="Arial" pitchFamily="34" charset="0"/>
                    </a:rPr>
                    <a:t>Khối </a:t>
                  </a:r>
                  <a:r>
                    <a:rPr lang="en-US" sz="1000" b="1" smtClean="0">
                      <a:solidFill>
                        <a:srgbClr val="005993"/>
                      </a:solidFill>
                      <a:latin typeface="Arial" pitchFamily="34" charset="0"/>
                      <a:cs typeface="Arial" pitchFamily="34" charset="0"/>
                    </a:rPr>
                    <a:t>Nhân sự</a:t>
                  </a:r>
                  <a:endParaRPr lang="en-US" sz="1000" b="1" dirty="0">
                    <a:solidFill>
                      <a:srgbClr val="005993"/>
                    </a:solidFill>
                    <a:latin typeface="Arial" pitchFamily="34" charset="0"/>
                    <a:cs typeface="Arial" pitchFamily="34" charset="0"/>
                  </a:endParaRPr>
                </a:p>
              </p:txBody>
            </p:sp>
            <p:sp>
              <p:nvSpPr>
                <p:cNvPr id="219" name="Rectangle 44"/>
                <p:cNvSpPr>
                  <a:spLocks noChangeArrowheads="1"/>
                </p:cNvSpPr>
                <p:nvPr/>
              </p:nvSpPr>
              <p:spPr bwMode="gray">
                <a:xfrm>
                  <a:off x="3392011" y="4953000"/>
                  <a:ext cx="1256189" cy="457200"/>
                </a:xfrm>
                <a:prstGeom prst="rect">
                  <a:avLst/>
                </a:prstGeom>
                <a:solidFill>
                  <a:srgbClr val="74D3F7"/>
                </a:solidFill>
                <a:ln w="22225">
                  <a:solidFill>
                    <a:srgbClr val="00588F"/>
                  </a:solidFill>
                  <a:headEnd/>
                  <a:tailEnd/>
                </a:ln>
              </p:spPr>
              <p:style>
                <a:lnRef idx="2">
                  <a:schemeClr val="dk1"/>
                </a:lnRef>
                <a:fillRef idx="1">
                  <a:schemeClr val="lt1"/>
                </a:fillRef>
                <a:effectRef idx="0">
                  <a:schemeClr val="dk1"/>
                </a:effectRef>
                <a:fontRef idx="minor">
                  <a:schemeClr val="dk1"/>
                </a:fontRef>
              </p:style>
              <p:txBody>
                <a:bodyPr wrap="square" lIns="80165" tIns="40083" rIns="80165" bIns="40083" anchor="ctr"/>
                <a:lstStyle/>
                <a:p>
                  <a:pPr algn="ctr" defTabSz="752943" eaLnBrk="0" hangingPunct="0">
                    <a:spcBef>
                      <a:spcPct val="50000"/>
                    </a:spcBef>
                  </a:pPr>
                  <a:r>
                    <a:rPr lang="en-US" sz="1000" b="1">
                      <a:solidFill>
                        <a:srgbClr val="005993"/>
                      </a:solidFill>
                      <a:latin typeface="Arial" pitchFamily="34" charset="0"/>
                      <a:cs typeface="Arial" pitchFamily="34" charset="0"/>
                    </a:rPr>
                    <a:t>Khối Kinh doanh vốn và thị trường</a:t>
                  </a:r>
                  <a:endParaRPr lang="en-US" sz="1000" b="1" dirty="0">
                    <a:solidFill>
                      <a:srgbClr val="005993"/>
                    </a:solidFill>
                    <a:latin typeface="Arial" pitchFamily="34" charset="0"/>
                    <a:cs typeface="Arial" pitchFamily="34" charset="0"/>
                  </a:endParaRPr>
                </a:p>
              </p:txBody>
            </p:sp>
            <p:sp>
              <p:nvSpPr>
                <p:cNvPr id="220" name="Rectangle 44"/>
                <p:cNvSpPr>
                  <a:spLocks noChangeArrowheads="1"/>
                </p:cNvSpPr>
                <p:nvPr/>
              </p:nvSpPr>
              <p:spPr bwMode="gray">
                <a:xfrm>
                  <a:off x="4839811" y="4953000"/>
                  <a:ext cx="1332389" cy="457200"/>
                </a:xfrm>
                <a:prstGeom prst="rect">
                  <a:avLst/>
                </a:prstGeom>
                <a:solidFill>
                  <a:srgbClr val="74D3F7"/>
                </a:solidFill>
                <a:ln w="22225">
                  <a:solidFill>
                    <a:srgbClr val="00588F"/>
                  </a:solidFill>
                  <a:headEnd/>
                  <a:tailEnd/>
                </a:ln>
              </p:spPr>
              <p:style>
                <a:lnRef idx="2">
                  <a:schemeClr val="dk1"/>
                </a:lnRef>
                <a:fillRef idx="1">
                  <a:schemeClr val="lt1"/>
                </a:fillRef>
                <a:effectRef idx="0">
                  <a:schemeClr val="dk1"/>
                </a:effectRef>
                <a:fontRef idx="minor">
                  <a:schemeClr val="dk1"/>
                </a:fontRef>
              </p:style>
              <p:txBody>
                <a:bodyPr wrap="square" lIns="80165" tIns="40083" rIns="80165" bIns="40083" anchor="ctr"/>
                <a:lstStyle/>
                <a:p>
                  <a:pPr algn="ctr" defTabSz="752943" eaLnBrk="0" hangingPunct="0">
                    <a:spcBef>
                      <a:spcPct val="50000"/>
                    </a:spcBef>
                  </a:pPr>
                  <a:r>
                    <a:rPr lang="en-US" sz="1000" b="1" dirty="0" err="1">
                      <a:solidFill>
                        <a:srgbClr val="005993"/>
                      </a:solidFill>
                      <a:latin typeface="Arial" pitchFamily="34" charset="0"/>
                      <a:cs typeface="Arial" pitchFamily="34" charset="0"/>
                    </a:rPr>
                    <a:t>Khối</a:t>
                  </a:r>
                  <a:r>
                    <a:rPr lang="en-US" sz="1000" b="1" dirty="0">
                      <a:solidFill>
                        <a:srgbClr val="005993"/>
                      </a:solidFill>
                      <a:latin typeface="Arial" pitchFamily="34" charset="0"/>
                      <a:cs typeface="Arial" pitchFamily="34" charset="0"/>
                    </a:rPr>
                    <a:t> </a:t>
                  </a:r>
                  <a:r>
                    <a:rPr lang="en-US" sz="1000" b="1" dirty="0" err="1">
                      <a:solidFill>
                        <a:srgbClr val="005993"/>
                      </a:solidFill>
                      <a:latin typeface="Arial" pitchFamily="34" charset="0"/>
                      <a:cs typeface="Arial" pitchFamily="34" charset="0"/>
                    </a:rPr>
                    <a:t>Thương</a:t>
                  </a:r>
                  <a:r>
                    <a:rPr lang="en-US" sz="1000" b="1" dirty="0">
                      <a:solidFill>
                        <a:srgbClr val="005993"/>
                      </a:solidFill>
                      <a:latin typeface="Arial" pitchFamily="34" charset="0"/>
                      <a:cs typeface="Arial" pitchFamily="34" charset="0"/>
                    </a:rPr>
                    <a:t> </a:t>
                  </a:r>
                  <a:r>
                    <a:rPr lang="en-US" sz="1000" b="1" dirty="0" err="1">
                      <a:solidFill>
                        <a:srgbClr val="005993"/>
                      </a:solidFill>
                      <a:latin typeface="Arial" pitchFamily="34" charset="0"/>
                      <a:cs typeface="Arial" pitchFamily="34" charset="0"/>
                    </a:rPr>
                    <a:t>hiệu</a:t>
                  </a:r>
                  <a:r>
                    <a:rPr lang="en-US" sz="1000" b="1" dirty="0">
                      <a:solidFill>
                        <a:srgbClr val="005993"/>
                      </a:solidFill>
                      <a:latin typeface="Arial" pitchFamily="34" charset="0"/>
                      <a:cs typeface="Arial" pitchFamily="34" charset="0"/>
                    </a:rPr>
                    <a:t> </a:t>
                  </a:r>
                  <a:r>
                    <a:rPr lang="en-US" sz="1000" b="1" dirty="0" err="1">
                      <a:solidFill>
                        <a:srgbClr val="005993"/>
                      </a:solidFill>
                      <a:latin typeface="Arial" pitchFamily="34" charset="0"/>
                      <a:cs typeface="Arial" pitchFamily="34" charset="0"/>
                    </a:rPr>
                    <a:t>và</a:t>
                  </a:r>
                  <a:r>
                    <a:rPr lang="en-US" sz="1000" b="1" dirty="0">
                      <a:solidFill>
                        <a:srgbClr val="005993"/>
                      </a:solidFill>
                      <a:latin typeface="Arial" pitchFamily="34" charset="0"/>
                      <a:cs typeface="Arial" pitchFamily="34" charset="0"/>
                    </a:rPr>
                    <a:t> </a:t>
                  </a:r>
                  <a:r>
                    <a:rPr lang="en-US" sz="1000" b="1" dirty="0" err="1">
                      <a:solidFill>
                        <a:srgbClr val="005993"/>
                      </a:solidFill>
                      <a:latin typeface="Arial" pitchFamily="34" charset="0"/>
                      <a:cs typeface="Arial" pitchFamily="34" charset="0"/>
                    </a:rPr>
                    <a:t>Truyền</a:t>
                  </a:r>
                  <a:r>
                    <a:rPr lang="en-US" sz="1000" b="1" dirty="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thông</a:t>
                  </a:r>
                  <a:endParaRPr lang="en-US" sz="1000" b="1" dirty="0">
                    <a:solidFill>
                      <a:srgbClr val="005993"/>
                    </a:solidFill>
                    <a:latin typeface="Arial" pitchFamily="34" charset="0"/>
                    <a:cs typeface="Arial" pitchFamily="34" charset="0"/>
                  </a:endParaRPr>
                </a:p>
              </p:txBody>
            </p:sp>
            <p:sp>
              <p:nvSpPr>
                <p:cNvPr id="221" name="Rectangle 44"/>
                <p:cNvSpPr>
                  <a:spLocks noChangeArrowheads="1"/>
                </p:cNvSpPr>
                <p:nvPr/>
              </p:nvSpPr>
              <p:spPr bwMode="gray">
                <a:xfrm>
                  <a:off x="4839811" y="5562600"/>
                  <a:ext cx="1332389" cy="457200"/>
                </a:xfrm>
                <a:prstGeom prst="rect">
                  <a:avLst/>
                </a:prstGeom>
                <a:solidFill>
                  <a:srgbClr val="74D3F7"/>
                </a:solidFill>
                <a:ln w="22225">
                  <a:solidFill>
                    <a:srgbClr val="00588F"/>
                  </a:solidFill>
                  <a:headEnd/>
                  <a:tailEnd/>
                </a:ln>
              </p:spPr>
              <p:style>
                <a:lnRef idx="2">
                  <a:schemeClr val="dk1"/>
                </a:lnRef>
                <a:fillRef idx="1">
                  <a:schemeClr val="lt1"/>
                </a:fillRef>
                <a:effectRef idx="0">
                  <a:schemeClr val="dk1"/>
                </a:effectRef>
                <a:fontRef idx="minor">
                  <a:schemeClr val="dk1"/>
                </a:fontRef>
              </p:style>
              <p:txBody>
                <a:bodyPr wrap="square" lIns="80165" tIns="40083" rIns="80165" bIns="40083" anchor="ctr"/>
                <a:lstStyle/>
                <a:p>
                  <a:pPr algn="ctr" defTabSz="752943" eaLnBrk="0" hangingPunct="0">
                    <a:spcBef>
                      <a:spcPct val="50000"/>
                    </a:spcBef>
                  </a:pPr>
                  <a:r>
                    <a:rPr lang="en-US" sz="1000" b="1" dirty="0" err="1">
                      <a:solidFill>
                        <a:srgbClr val="005993"/>
                      </a:solidFill>
                      <a:latin typeface="Arial" pitchFamily="34" charset="0"/>
                      <a:cs typeface="Arial" pitchFamily="34" charset="0"/>
                    </a:rPr>
                    <a:t>Khối</a:t>
                  </a:r>
                  <a:r>
                    <a:rPr lang="en-US" sz="1000" b="1" dirty="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Vận</a:t>
                  </a:r>
                  <a:r>
                    <a:rPr lang="en-US" sz="1000" b="1" dirty="0" smtClean="0">
                      <a:solidFill>
                        <a:srgbClr val="005993"/>
                      </a:solidFill>
                      <a:latin typeface="Arial" pitchFamily="34" charset="0"/>
                      <a:cs typeface="Arial" pitchFamily="34" charset="0"/>
                    </a:rPr>
                    <a:t> </a:t>
                  </a:r>
                  <a:r>
                    <a:rPr lang="en-US" sz="1000" b="1" dirty="0" err="1" smtClean="0">
                      <a:solidFill>
                        <a:srgbClr val="005993"/>
                      </a:solidFill>
                      <a:latin typeface="Arial" pitchFamily="34" charset="0"/>
                      <a:cs typeface="Arial" pitchFamily="34" charset="0"/>
                    </a:rPr>
                    <a:t>hành</a:t>
                  </a:r>
                  <a:endParaRPr lang="en-US" sz="1000" b="1" dirty="0">
                    <a:solidFill>
                      <a:srgbClr val="005993"/>
                    </a:solidFill>
                    <a:latin typeface="Arial" pitchFamily="34" charset="0"/>
                    <a:cs typeface="Arial" pitchFamily="34" charset="0"/>
                  </a:endParaRPr>
                </a:p>
              </p:txBody>
            </p:sp>
            <p:sp>
              <p:nvSpPr>
                <p:cNvPr id="222" name="Rectangle 45"/>
                <p:cNvSpPr>
                  <a:spLocks noChangeArrowheads="1"/>
                </p:cNvSpPr>
                <p:nvPr/>
              </p:nvSpPr>
              <p:spPr bwMode="gray">
                <a:xfrm>
                  <a:off x="6341734" y="4953000"/>
                  <a:ext cx="1132803" cy="457200"/>
                </a:xfrm>
                <a:prstGeom prst="rect">
                  <a:avLst/>
                </a:prstGeom>
                <a:solidFill>
                  <a:srgbClr val="74D3F7"/>
                </a:solidFill>
                <a:ln w="22225">
                  <a:solidFill>
                    <a:srgbClr val="00588F"/>
                  </a:solidFill>
                  <a:headEnd/>
                  <a:tailEnd/>
                </a:ln>
              </p:spPr>
              <p:style>
                <a:lnRef idx="2">
                  <a:schemeClr val="dk1"/>
                </a:lnRef>
                <a:fillRef idx="1">
                  <a:schemeClr val="lt1"/>
                </a:fillRef>
                <a:effectRef idx="0">
                  <a:schemeClr val="dk1"/>
                </a:effectRef>
                <a:fontRef idx="minor">
                  <a:schemeClr val="dk1"/>
                </a:fontRef>
              </p:style>
              <p:txBody>
                <a:bodyPr wrap="square" lIns="80165" tIns="40083" rIns="80165" bIns="40083" anchor="ctr"/>
                <a:lstStyle/>
                <a:p>
                  <a:pPr algn="ctr" defTabSz="752943" eaLnBrk="0" hangingPunct="0">
                    <a:spcBef>
                      <a:spcPct val="50000"/>
                    </a:spcBef>
                  </a:pPr>
                  <a:r>
                    <a:rPr lang="en-US" sz="1000" b="1" dirty="0" err="1">
                      <a:solidFill>
                        <a:srgbClr val="005993"/>
                      </a:solidFill>
                      <a:latin typeface="Arial" pitchFamily="34" charset="0"/>
                      <a:cs typeface="Arial" pitchFamily="34" charset="0"/>
                    </a:rPr>
                    <a:t>Khối</a:t>
                  </a:r>
                  <a:r>
                    <a:rPr lang="en-US" sz="1000" b="1" dirty="0">
                      <a:solidFill>
                        <a:srgbClr val="005993"/>
                      </a:solidFill>
                      <a:latin typeface="Arial" pitchFamily="34" charset="0"/>
                      <a:cs typeface="Arial" pitchFamily="34" charset="0"/>
                    </a:rPr>
                    <a:t> Công </a:t>
                  </a:r>
                  <a:r>
                    <a:rPr lang="en-US" sz="1000" b="1" dirty="0" err="1">
                      <a:solidFill>
                        <a:srgbClr val="005993"/>
                      </a:solidFill>
                      <a:latin typeface="Arial" pitchFamily="34" charset="0"/>
                      <a:cs typeface="Arial" pitchFamily="34" charset="0"/>
                    </a:rPr>
                    <a:t>nghệ</a:t>
                  </a:r>
                  <a:r>
                    <a:rPr lang="en-US" sz="1000" b="1" dirty="0">
                      <a:solidFill>
                        <a:srgbClr val="005993"/>
                      </a:solidFill>
                      <a:latin typeface="Arial" pitchFamily="34" charset="0"/>
                      <a:cs typeface="Arial" pitchFamily="34" charset="0"/>
                    </a:rPr>
                    <a:t> </a:t>
                  </a:r>
                  <a:r>
                    <a:rPr lang="en-US" sz="1000" b="1" dirty="0" err="1">
                      <a:solidFill>
                        <a:srgbClr val="005993"/>
                      </a:solidFill>
                      <a:latin typeface="Arial" pitchFamily="34" charset="0"/>
                      <a:cs typeface="Arial" pitchFamily="34" charset="0"/>
                    </a:rPr>
                    <a:t>thông</a:t>
                  </a:r>
                  <a:r>
                    <a:rPr lang="en-US" sz="1000" b="1" dirty="0">
                      <a:solidFill>
                        <a:srgbClr val="005993"/>
                      </a:solidFill>
                      <a:latin typeface="Arial" pitchFamily="34" charset="0"/>
                      <a:cs typeface="Arial" pitchFamily="34" charset="0"/>
                    </a:rPr>
                    <a:t> tin</a:t>
                  </a:r>
                </a:p>
              </p:txBody>
            </p:sp>
          </p:grpSp>
          <p:sp>
            <p:nvSpPr>
              <p:cNvPr id="286" name="Rectangle 45"/>
              <p:cNvSpPr>
                <a:spLocks noChangeArrowheads="1"/>
              </p:cNvSpPr>
              <p:nvPr/>
            </p:nvSpPr>
            <p:spPr bwMode="gray">
              <a:xfrm>
                <a:off x="6342738" y="5420100"/>
                <a:ext cx="1131799" cy="457200"/>
              </a:xfrm>
              <a:prstGeom prst="rect">
                <a:avLst/>
              </a:prstGeom>
              <a:solidFill>
                <a:srgbClr val="74D3F7"/>
              </a:solidFill>
              <a:ln w="22225">
                <a:solidFill>
                  <a:srgbClr val="00588F"/>
                </a:solidFill>
                <a:headEnd/>
                <a:tailEnd/>
              </a:ln>
            </p:spPr>
            <p:style>
              <a:lnRef idx="2">
                <a:schemeClr val="dk1"/>
              </a:lnRef>
              <a:fillRef idx="1">
                <a:schemeClr val="lt1"/>
              </a:fillRef>
              <a:effectRef idx="0">
                <a:schemeClr val="dk1"/>
              </a:effectRef>
              <a:fontRef idx="minor">
                <a:schemeClr val="dk1"/>
              </a:fontRef>
            </p:style>
            <p:txBody>
              <a:bodyPr wrap="square" lIns="80165" tIns="40083" rIns="80165" bIns="40083" anchor="ctr"/>
              <a:lstStyle/>
              <a:p>
                <a:pPr algn="ctr" defTabSz="752943" eaLnBrk="0" hangingPunct="0">
                  <a:spcBef>
                    <a:spcPct val="50000"/>
                  </a:spcBef>
                </a:pPr>
                <a:r>
                  <a:rPr lang="en-US" sz="1000" b="1" dirty="0" err="1">
                    <a:solidFill>
                      <a:srgbClr val="005993"/>
                    </a:solidFill>
                    <a:latin typeface="Arial" pitchFamily="34" charset="0"/>
                    <a:cs typeface="Arial" pitchFamily="34" charset="0"/>
                  </a:rPr>
                  <a:t>Các</a:t>
                </a:r>
                <a:r>
                  <a:rPr lang="en-US" sz="1000" b="1" dirty="0">
                    <a:solidFill>
                      <a:srgbClr val="005993"/>
                    </a:solidFill>
                    <a:latin typeface="Arial" pitchFamily="34" charset="0"/>
                    <a:cs typeface="Arial" pitchFamily="34" charset="0"/>
                  </a:rPr>
                  <a:t> </a:t>
                </a:r>
                <a:r>
                  <a:rPr lang="en-US" sz="1000" b="1" dirty="0" err="1">
                    <a:solidFill>
                      <a:srgbClr val="005993"/>
                    </a:solidFill>
                    <a:latin typeface="Arial" pitchFamily="34" charset="0"/>
                    <a:cs typeface="Arial" pitchFamily="34" charset="0"/>
                  </a:rPr>
                  <a:t>Phòng</a:t>
                </a:r>
                <a:r>
                  <a:rPr lang="en-US" sz="1000" b="1" dirty="0">
                    <a:solidFill>
                      <a:srgbClr val="005993"/>
                    </a:solidFill>
                    <a:latin typeface="Arial" pitchFamily="34" charset="0"/>
                    <a:cs typeface="Arial" pitchFamily="34" charset="0"/>
                  </a:rPr>
                  <a:t>/Ban </a:t>
                </a:r>
                <a:r>
                  <a:rPr lang="en-US" sz="1000" b="1" dirty="0" err="1">
                    <a:solidFill>
                      <a:srgbClr val="005993"/>
                    </a:solidFill>
                    <a:latin typeface="Arial" pitchFamily="34" charset="0"/>
                    <a:cs typeface="Arial" pitchFamily="34" charset="0"/>
                  </a:rPr>
                  <a:t>khác</a:t>
                </a:r>
                <a:endParaRPr lang="en-US" sz="1000" b="1" dirty="0">
                  <a:solidFill>
                    <a:srgbClr val="005993"/>
                  </a:solidFill>
                  <a:latin typeface="Arial" pitchFamily="34" charset="0"/>
                  <a:cs typeface="Arial" pitchFamily="34" charset="0"/>
                </a:endParaRPr>
              </a:p>
            </p:txBody>
          </p:sp>
        </p:grpSp>
        <p:cxnSp>
          <p:nvCxnSpPr>
            <p:cNvPr id="287" name="Straight Connector 286"/>
            <p:cNvCxnSpPr/>
            <p:nvPr/>
          </p:nvCxnSpPr>
          <p:spPr>
            <a:xfrm>
              <a:off x="4741842" y="4576956"/>
              <a:ext cx="537" cy="106680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p:nvCxnSpPr>
          <p:spPr>
            <a:xfrm>
              <a:off x="3295326" y="4588876"/>
              <a:ext cx="537" cy="106680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a:off x="1994684" y="4588876"/>
              <a:ext cx="537" cy="106680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p:nvCxnSpPr>
          <p:spPr>
            <a:xfrm>
              <a:off x="6231959" y="4573046"/>
              <a:ext cx="537" cy="106680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a:off x="533400" y="5050975"/>
              <a:ext cx="118018" cy="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93" name="Straight Connector 292"/>
            <p:cNvCxnSpPr/>
            <p:nvPr/>
          </p:nvCxnSpPr>
          <p:spPr>
            <a:xfrm>
              <a:off x="534303" y="5631926"/>
              <a:ext cx="118018" cy="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a:off x="1990075" y="5035150"/>
              <a:ext cx="118018" cy="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95" name="Straight Connector 294"/>
            <p:cNvCxnSpPr/>
            <p:nvPr/>
          </p:nvCxnSpPr>
          <p:spPr>
            <a:xfrm>
              <a:off x="1999975" y="5638800"/>
              <a:ext cx="118018" cy="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p:nvCxnSpPr>
          <p:spPr>
            <a:xfrm>
              <a:off x="3289376" y="5039100"/>
              <a:ext cx="118018" cy="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97" name="Straight Connector 296"/>
            <p:cNvCxnSpPr/>
            <p:nvPr/>
          </p:nvCxnSpPr>
          <p:spPr>
            <a:xfrm>
              <a:off x="3285868" y="5645787"/>
              <a:ext cx="118018" cy="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a:off x="4733668" y="5039100"/>
              <a:ext cx="118018" cy="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a:off x="4742208" y="5631881"/>
              <a:ext cx="118018" cy="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p:nvCxnSpPr>
          <p:spPr>
            <a:xfrm>
              <a:off x="6236229" y="5631881"/>
              <a:ext cx="118018" cy="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p:nvPr/>
          </p:nvCxnSpPr>
          <p:spPr>
            <a:xfrm>
              <a:off x="6237843" y="5047025"/>
              <a:ext cx="118018" cy="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a:off x="8644445" y="5047025"/>
              <a:ext cx="118018" cy="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p:nvCxnSpPr>
          <p:spPr>
            <a:xfrm>
              <a:off x="8655325" y="5639801"/>
              <a:ext cx="118018" cy="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grpSp>
      <p:cxnSp>
        <p:nvCxnSpPr>
          <p:cNvPr id="306" name="Straight Connector 305"/>
          <p:cNvCxnSpPr/>
          <p:nvPr/>
        </p:nvCxnSpPr>
        <p:spPr>
          <a:xfrm>
            <a:off x="8758971" y="4576956"/>
            <a:ext cx="537" cy="1066800"/>
          </a:xfrm>
          <a:prstGeom prst="line">
            <a:avLst/>
          </a:prstGeom>
          <a:ln w="28575">
            <a:solidFill>
              <a:srgbClr val="00588F"/>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E94E970-A0CC-E44D-82BC-3F4A6399B54F}" type="slidenum">
              <a:rPr lang="en-US" smtClean="0"/>
              <a:pPr/>
              <a:t>6</a:t>
            </a:fld>
            <a:endParaRPr lang="en-US"/>
          </a:p>
        </p:txBody>
      </p:sp>
    </p:spTree>
    <p:extLst>
      <p:ext uri="{BB962C8B-B14F-4D97-AF65-F5344CB8AC3E}">
        <p14:creationId xmlns:p14="http://schemas.microsoft.com/office/powerpoint/2010/main" val="25142893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2"/>
            <a:ext cx="9144000" cy="68580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360803" y="2072464"/>
            <a:ext cx="6767198" cy="3582199"/>
          </a:xfrm>
          <a:prstGeom prst="rect">
            <a:avLst/>
          </a:prstGeom>
          <a:noFill/>
        </p:spPr>
        <p:txBody>
          <a:bodyPr wrap="square" rtlCol="0">
            <a:spAutoFit/>
          </a:bodyPr>
          <a:lstStyle/>
          <a:p>
            <a:pPr marL="514350" indent="-514350">
              <a:lnSpc>
                <a:spcPct val="120000"/>
              </a:lnSpc>
              <a:spcBef>
                <a:spcPts val="600"/>
              </a:spcBef>
              <a:spcAft>
                <a:spcPts val="600"/>
              </a:spcAft>
              <a:buClr>
                <a:srgbClr val="005993"/>
              </a:buClr>
              <a:buFont typeface="Wingdings" pitchFamily="2" charset="2"/>
              <a:buChar char="v"/>
              <a:defRPr/>
            </a:pPr>
            <a:r>
              <a:rPr lang="en-US" sz="2500" b="1">
                <a:solidFill>
                  <a:srgbClr val="005993"/>
                </a:solidFill>
                <a:latin typeface="Tahoma"/>
                <a:cs typeface="Tahoma"/>
              </a:rPr>
              <a:t>Tổng sản phẩm quốc nội - GDP</a:t>
            </a:r>
          </a:p>
          <a:p>
            <a:pPr marL="514350" indent="-514350">
              <a:lnSpc>
                <a:spcPct val="120000"/>
              </a:lnSpc>
              <a:spcBef>
                <a:spcPts val="600"/>
              </a:spcBef>
              <a:spcAft>
                <a:spcPts val="600"/>
              </a:spcAft>
              <a:buClr>
                <a:srgbClr val="005993"/>
              </a:buClr>
              <a:buFont typeface="Wingdings" pitchFamily="2" charset="2"/>
              <a:buChar char="v"/>
              <a:defRPr/>
            </a:pPr>
            <a:r>
              <a:rPr lang="en-US" sz="2500" b="1">
                <a:solidFill>
                  <a:srgbClr val="005993"/>
                </a:solidFill>
                <a:latin typeface="Tahoma"/>
                <a:cs typeface="Tahoma"/>
              </a:rPr>
              <a:t>Chỉ số giá tiêu dùng - CPI</a:t>
            </a:r>
          </a:p>
          <a:p>
            <a:pPr marL="514350" indent="-514350">
              <a:lnSpc>
                <a:spcPct val="120000"/>
              </a:lnSpc>
              <a:spcBef>
                <a:spcPts val="600"/>
              </a:spcBef>
              <a:spcAft>
                <a:spcPts val="600"/>
              </a:spcAft>
              <a:buClr>
                <a:srgbClr val="005993"/>
              </a:buClr>
              <a:buFont typeface="Wingdings" pitchFamily="2" charset="2"/>
              <a:buChar char="v"/>
              <a:defRPr/>
            </a:pPr>
            <a:r>
              <a:rPr lang="en-US" sz="2500" b="1">
                <a:solidFill>
                  <a:srgbClr val="005993"/>
                </a:solidFill>
                <a:latin typeface="Tahoma"/>
                <a:cs typeface="Tahoma"/>
              </a:rPr>
              <a:t>Chỉ số quản lý sức mua - PMI</a:t>
            </a:r>
          </a:p>
          <a:p>
            <a:pPr marL="514350" indent="-514350">
              <a:lnSpc>
                <a:spcPct val="120000"/>
              </a:lnSpc>
              <a:spcBef>
                <a:spcPts val="600"/>
              </a:spcBef>
              <a:spcAft>
                <a:spcPts val="600"/>
              </a:spcAft>
              <a:buClr>
                <a:srgbClr val="005993"/>
              </a:buClr>
              <a:buFont typeface="Wingdings" pitchFamily="2" charset="2"/>
              <a:buChar char="v"/>
              <a:defRPr/>
            </a:pPr>
            <a:r>
              <a:rPr lang="en-US" sz="2500" b="1">
                <a:solidFill>
                  <a:srgbClr val="005993"/>
                </a:solidFill>
                <a:latin typeface="Tahoma"/>
                <a:cs typeface="Tahoma"/>
              </a:rPr>
              <a:t>Xuất nhập </a:t>
            </a:r>
            <a:r>
              <a:rPr lang="en-US" sz="2500" b="1" smtClean="0">
                <a:solidFill>
                  <a:srgbClr val="005993"/>
                </a:solidFill>
                <a:latin typeface="Tahoma"/>
                <a:cs typeface="Tahoma"/>
              </a:rPr>
              <a:t>khẩu</a:t>
            </a:r>
          </a:p>
          <a:p>
            <a:pPr marL="514350" indent="-514350">
              <a:lnSpc>
                <a:spcPct val="120000"/>
              </a:lnSpc>
              <a:spcBef>
                <a:spcPts val="600"/>
              </a:spcBef>
              <a:spcAft>
                <a:spcPts val="600"/>
              </a:spcAft>
              <a:buClr>
                <a:srgbClr val="005993"/>
              </a:buClr>
              <a:buFont typeface="Wingdings" pitchFamily="2" charset="2"/>
              <a:buChar char="v"/>
              <a:defRPr/>
            </a:pPr>
            <a:r>
              <a:rPr lang="en-US" sz="2500" b="1" smtClean="0">
                <a:solidFill>
                  <a:srgbClr val="005993"/>
                </a:solidFill>
                <a:latin typeface="Tahoma"/>
                <a:cs typeface="Tahoma"/>
              </a:rPr>
              <a:t>Đầu </a:t>
            </a:r>
            <a:r>
              <a:rPr lang="en-US" sz="2500" b="1">
                <a:solidFill>
                  <a:srgbClr val="005993"/>
                </a:solidFill>
                <a:latin typeface="Tahoma"/>
                <a:cs typeface="Tahoma"/>
              </a:rPr>
              <a:t>tư trực tiếp nước ngoài – FDI</a:t>
            </a:r>
          </a:p>
          <a:p>
            <a:pPr marL="514350" indent="-514350">
              <a:lnSpc>
                <a:spcPct val="120000"/>
              </a:lnSpc>
              <a:spcBef>
                <a:spcPts val="600"/>
              </a:spcBef>
              <a:spcAft>
                <a:spcPts val="600"/>
              </a:spcAft>
              <a:buClr>
                <a:srgbClr val="005993"/>
              </a:buClr>
              <a:buFont typeface="Wingdings" pitchFamily="2" charset="2"/>
              <a:buChar char="v"/>
              <a:defRPr/>
            </a:pPr>
            <a:r>
              <a:rPr lang="en-US" sz="2500" b="1" smtClean="0">
                <a:solidFill>
                  <a:srgbClr val="005993"/>
                </a:solidFill>
                <a:latin typeface="Tahoma"/>
                <a:cs typeface="Tahoma"/>
              </a:rPr>
              <a:t>Ngành ngân hàng Việt Nam</a:t>
            </a:r>
            <a:endParaRPr lang="en-US" sz="2500" b="1">
              <a:solidFill>
                <a:srgbClr val="005993"/>
              </a:solidFill>
              <a:latin typeface="Tahoma"/>
              <a:cs typeface="Tahoma"/>
            </a:endParaRPr>
          </a:p>
        </p:txBody>
      </p:sp>
      <p:pic>
        <p:nvPicPr>
          <p:cNvPr id="7" name="Picture 6" descr="70trang-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976965"/>
            <a:ext cx="9144000" cy="881035"/>
          </a:xfrm>
          <a:prstGeom prst="rect">
            <a:avLst/>
          </a:prstGeom>
        </p:spPr>
      </p:pic>
      <p:sp>
        <p:nvSpPr>
          <p:cNvPr id="10" name="Text Placeholder 3"/>
          <p:cNvSpPr txBox="1">
            <a:spLocks/>
          </p:cNvSpPr>
          <p:nvPr/>
        </p:nvSpPr>
        <p:spPr>
          <a:xfrm>
            <a:off x="553599" y="541374"/>
            <a:ext cx="8036801" cy="1531090"/>
          </a:xfrm>
          <a:prstGeom prst="rect">
            <a:avLst/>
          </a:prstGeom>
        </p:spPr>
        <p:txBody>
          <a:bodyPr vert="horz" lIns="91440" tIns="45720" rIns="91440" bIns="45720" rtlCol="0" anchor="ctr">
            <a:noAutofit/>
          </a:bodyPr>
          <a:lstStyle/>
          <a:p>
            <a:pPr marL="723900" marR="0" lvl="0" indent="-723900" fontAlgn="auto">
              <a:lnSpc>
                <a:spcPct val="100000"/>
              </a:lnSpc>
              <a:spcBef>
                <a:spcPts val="0"/>
              </a:spcBef>
              <a:spcAft>
                <a:spcPts val="0"/>
              </a:spcAft>
              <a:buClrTx/>
              <a:buSzTx/>
              <a:buFont typeface="+mj-lt"/>
              <a:buAutoNum type="arabicPeriod" startAt="2"/>
              <a:tabLst/>
              <a:defRPr/>
            </a:pPr>
            <a:r>
              <a:rPr lang="en-US" sz="3500" b="1" smtClean="0">
                <a:solidFill>
                  <a:srgbClr val="D71249"/>
                </a:solidFill>
                <a:latin typeface="Tahoma"/>
                <a:cs typeface="Tahoma"/>
              </a:rPr>
              <a:t>Tổng quan kinh tế Việt Nam và hoạt động ngân hàng</a:t>
            </a:r>
            <a:endParaRPr lang="en-US" sz="3500" b="1" dirty="0">
              <a:solidFill>
                <a:srgbClr val="D71249"/>
              </a:solidFill>
              <a:latin typeface="Tahoma"/>
              <a:cs typeface="Tahoma"/>
            </a:endParaRPr>
          </a:p>
        </p:txBody>
      </p:sp>
      <p:sp>
        <p:nvSpPr>
          <p:cNvPr id="2" name="Slide Number Placeholder 1"/>
          <p:cNvSpPr>
            <a:spLocks noGrp="1"/>
          </p:cNvSpPr>
          <p:nvPr>
            <p:ph type="sldNum" sz="quarter" idx="12"/>
          </p:nvPr>
        </p:nvSpPr>
        <p:spPr/>
        <p:txBody>
          <a:bodyPr/>
          <a:lstStyle/>
          <a:p>
            <a:fld id="{BE94E970-A0CC-E44D-82BC-3F4A6399B54F}" type="slidenum">
              <a:rPr lang="en-US" smtClean="0"/>
              <a:t>7</a:t>
            </a:fld>
            <a:endParaRPr lang="en-US"/>
          </a:p>
        </p:txBody>
      </p:sp>
    </p:spTree>
    <p:extLst>
      <p:ext uri="{BB962C8B-B14F-4D97-AF65-F5344CB8AC3E}">
        <p14:creationId xmlns:p14="http://schemas.microsoft.com/office/powerpoint/2010/main" val="28597791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49619"/>
            <a:ext cx="6537366" cy="477054"/>
          </a:xfrm>
          <a:prstGeom prst="rect">
            <a:avLst/>
          </a:prstGeom>
          <a:noFill/>
        </p:spPr>
        <p:txBody>
          <a:bodyPr wrap="square" rtlCol="0">
            <a:spAutoFit/>
          </a:bodyPr>
          <a:lstStyle/>
          <a:p>
            <a:r>
              <a:rPr lang="en-US" sz="2500" b="1" smtClean="0">
                <a:solidFill>
                  <a:srgbClr val="D71249"/>
                </a:solidFill>
                <a:latin typeface="Tahoma"/>
                <a:cs typeface="Tahoma"/>
              </a:rPr>
              <a:t>Tổng sản phẩm quốc nội - GDP</a:t>
            </a:r>
          </a:p>
        </p:txBody>
      </p:sp>
      <p:pic>
        <p:nvPicPr>
          <p:cNvPr id="3" name="Picture 2" descr="hoa no-0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9" name="TextBox 8"/>
          <p:cNvSpPr txBox="1"/>
          <p:nvPr/>
        </p:nvSpPr>
        <p:spPr>
          <a:xfrm>
            <a:off x="533400" y="901700"/>
            <a:ext cx="8153400" cy="368300"/>
          </a:xfrm>
          <a:prstGeom prst="rect">
            <a:avLst/>
          </a:prstGeom>
          <a:solidFill>
            <a:srgbClr val="005993"/>
          </a:solidFill>
          <a:ln>
            <a:solidFill>
              <a:srgbClr val="005993"/>
            </a:solidFill>
          </a:ln>
        </p:spPr>
        <p:txBody>
          <a:bodyPr wrap="square" rtlCol="0" anchor="ctr" anchorCtr="0">
            <a:noAutofit/>
          </a:bodyPr>
          <a:lstStyle/>
          <a:p>
            <a:r>
              <a:rPr lang="vi-VN" sz="1400" b="1" smtClean="0">
                <a:solidFill>
                  <a:schemeClr val="bg1"/>
                </a:solidFill>
                <a:latin typeface="Arial" pitchFamily="34" charset="0"/>
                <a:cs typeface="Arial" pitchFamily="34" charset="0"/>
              </a:rPr>
              <a:t>Tăng </a:t>
            </a:r>
            <a:r>
              <a:rPr lang="vi-VN" sz="1400" b="1">
                <a:solidFill>
                  <a:schemeClr val="bg1"/>
                </a:solidFill>
                <a:latin typeface="Arial" pitchFamily="34" charset="0"/>
                <a:cs typeface="Arial" pitchFamily="34" charset="0"/>
              </a:rPr>
              <a:t>trưởng GDP </a:t>
            </a:r>
            <a:r>
              <a:rPr lang="vi-VN" sz="1400" b="1" smtClean="0">
                <a:solidFill>
                  <a:schemeClr val="bg1"/>
                </a:solidFill>
                <a:latin typeface="Arial" pitchFamily="34" charset="0"/>
                <a:cs typeface="Arial" pitchFamily="34" charset="0"/>
              </a:rPr>
              <a:t>năm </a:t>
            </a:r>
            <a:r>
              <a:rPr lang="vi-VN" sz="1400" b="1">
                <a:solidFill>
                  <a:schemeClr val="bg1"/>
                </a:solidFill>
                <a:latin typeface="Arial" pitchFamily="34" charset="0"/>
                <a:cs typeface="Arial" pitchFamily="34" charset="0"/>
              </a:rPr>
              <a:t>2017 vượt kế hoạch 6,7% </a:t>
            </a:r>
            <a:r>
              <a:rPr lang="vi-VN" sz="1400" b="1" smtClean="0">
                <a:solidFill>
                  <a:schemeClr val="bg1"/>
                </a:solidFill>
                <a:latin typeface="Arial" pitchFamily="34" charset="0"/>
                <a:cs typeface="Arial" pitchFamily="34" charset="0"/>
              </a:rPr>
              <a:t>và </a:t>
            </a:r>
            <a:r>
              <a:rPr lang="vi-VN" sz="1400" b="1">
                <a:solidFill>
                  <a:schemeClr val="bg1"/>
                </a:solidFill>
                <a:latin typeface="Arial" pitchFamily="34" charset="0"/>
                <a:cs typeface="Arial" pitchFamily="34" charset="0"/>
              </a:rPr>
              <a:t>cao nhất trong 6 năm</a:t>
            </a:r>
          </a:p>
        </p:txBody>
      </p:sp>
      <p:sp>
        <p:nvSpPr>
          <p:cNvPr id="10" name="TextBox 9"/>
          <p:cNvSpPr txBox="1"/>
          <p:nvPr/>
        </p:nvSpPr>
        <p:spPr>
          <a:xfrm>
            <a:off x="533400" y="1270001"/>
            <a:ext cx="8153400" cy="2197100"/>
          </a:xfrm>
          <a:prstGeom prst="rect">
            <a:avLst/>
          </a:prstGeom>
          <a:noFill/>
          <a:ln w="28575">
            <a:noFill/>
          </a:ln>
        </p:spPr>
        <p:txBody>
          <a:bodyPr wrap="square" lIns="182880" tIns="0" rIns="182880" bIns="0" rtlCol="0" anchor="ctr" anchorCtr="0">
            <a:noAutofit/>
          </a:bodyPr>
          <a:lstStyle/>
          <a:p>
            <a:pPr marL="177800" indent="-177800" algn="just">
              <a:lnSpc>
                <a:spcPct val="120000"/>
              </a:lnSpc>
              <a:spcAft>
                <a:spcPts val="600"/>
              </a:spcAft>
              <a:buClr>
                <a:srgbClr val="D71249"/>
              </a:buClr>
              <a:buFont typeface="Wingdings" pitchFamily="2" charset="2"/>
              <a:buChar char="v"/>
            </a:pPr>
            <a:r>
              <a:rPr lang="de-DE" sz="1300" smtClean="0">
                <a:solidFill>
                  <a:srgbClr val="005993"/>
                </a:solidFill>
                <a:latin typeface="Arial" pitchFamily="34" charset="0"/>
                <a:cs typeface="Arial" pitchFamily="34" charset="0"/>
              </a:rPr>
              <a:t>Tăng </a:t>
            </a:r>
            <a:r>
              <a:rPr lang="de-DE" sz="1300" dirty="0" smtClean="0">
                <a:solidFill>
                  <a:srgbClr val="005993"/>
                </a:solidFill>
                <a:latin typeface="Arial" pitchFamily="34" charset="0"/>
                <a:cs typeface="Arial" pitchFamily="34" charset="0"/>
              </a:rPr>
              <a:t>trưởng GDP năm 2016 đạt 6,21%, thấp hơn mức mục tiêu </a:t>
            </a:r>
            <a:r>
              <a:rPr lang="de-DE" sz="1300" smtClean="0">
                <a:solidFill>
                  <a:srgbClr val="005993"/>
                </a:solidFill>
                <a:latin typeface="Arial" pitchFamily="34" charset="0"/>
                <a:cs typeface="Arial" pitchFamily="34" charset="0"/>
              </a:rPr>
              <a:t>6,7%.</a:t>
            </a:r>
          </a:p>
          <a:p>
            <a:pPr marL="177800" indent="-177800" algn="just">
              <a:lnSpc>
                <a:spcPct val="120000"/>
              </a:lnSpc>
              <a:spcAft>
                <a:spcPts val="600"/>
              </a:spcAft>
              <a:buClr>
                <a:srgbClr val="D71249"/>
              </a:buClr>
              <a:buFont typeface="Wingdings" pitchFamily="2" charset="2"/>
              <a:buChar char="v"/>
            </a:pPr>
            <a:r>
              <a:rPr lang="de-DE" sz="1300">
                <a:solidFill>
                  <a:srgbClr val="005993"/>
                </a:solidFill>
                <a:latin typeface="Arial" pitchFamily="34" charset="0"/>
                <a:cs typeface="Arial" pitchFamily="34" charset="0"/>
              </a:rPr>
              <a:t>Tăng trưởng GDP năm 2017 ước tính đạt 6,81%, trong đó Quý I tăng 5,15%; Quý II tăng 6,28%; Quý III tăng 7,46%; Quý IV tăng 7,65%. Mức tăng trưởng năm nay vượt mục tiêu đề ra 6,7% và cao hơn mức tăng của các năm từ 2011-2016, </a:t>
            </a:r>
            <a:r>
              <a:rPr lang="pt-BR" sz="1300">
                <a:solidFill>
                  <a:srgbClr val="005993"/>
                </a:solidFill>
                <a:latin typeface="Arial" pitchFamily="34" charset="0"/>
                <a:cs typeface="Arial" pitchFamily="34" charset="0"/>
              </a:rPr>
              <a:t>khẳng định </a:t>
            </a:r>
            <a:r>
              <a:rPr lang="de-DE" sz="1300">
                <a:solidFill>
                  <a:srgbClr val="005993"/>
                </a:solidFill>
                <a:latin typeface="Arial" pitchFamily="34" charset="0"/>
                <a:cs typeface="Arial" pitchFamily="34" charset="0"/>
              </a:rPr>
              <a:t>tính kịp thời và hiệu quả của các giải pháp được Chính phủ ban </a:t>
            </a:r>
            <a:r>
              <a:rPr lang="de-DE" sz="1300" smtClean="0">
                <a:solidFill>
                  <a:srgbClr val="005993"/>
                </a:solidFill>
                <a:latin typeface="Arial" pitchFamily="34" charset="0"/>
                <a:cs typeface="Arial" pitchFamily="34" charset="0"/>
              </a:rPr>
              <a:t>hành và chỉ </a:t>
            </a:r>
            <a:r>
              <a:rPr lang="de-DE" sz="1300">
                <a:solidFill>
                  <a:srgbClr val="005993"/>
                </a:solidFill>
                <a:latin typeface="Arial" pitchFamily="34" charset="0"/>
                <a:cs typeface="Arial" pitchFamily="34" charset="0"/>
              </a:rPr>
              <a:t>đạo quyết liệt các cấp, các ngành, các địa phương cùng nỗ lực thực hiện</a:t>
            </a:r>
            <a:r>
              <a:rPr lang="en-US" sz="1300">
                <a:solidFill>
                  <a:srgbClr val="005993"/>
                </a:solidFill>
                <a:latin typeface="Arial" pitchFamily="34" charset="0"/>
                <a:cs typeface="Arial" pitchFamily="34" charset="0"/>
              </a:rPr>
              <a:t>.</a:t>
            </a:r>
          </a:p>
          <a:p>
            <a:pPr marL="177800" indent="-177800" algn="just">
              <a:lnSpc>
                <a:spcPct val="120000"/>
              </a:lnSpc>
              <a:spcAft>
                <a:spcPts val="600"/>
              </a:spcAft>
              <a:buClr>
                <a:srgbClr val="D71249"/>
              </a:buClr>
              <a:buFont typeface="Wingdings" pitchFamily="2" charset="2"/>
              <a:buChar char="v"/>
            </a:pPr>
            <a:r>
              <a:rPr lang="en-US" sz="1300">
                <a:solidFill>
                  <a:srgbClr val="005993"/>
                </a:solidFill>
                <a:latin typeface="Arial" pitchFamily="34" charset="0"/>
                <a:cs typeface="Arial" pitchFamily="34" charset="0"/>
              </a:rPr>
              <a:t>Theo Nghị quyết số 01/NĐ-CP ngày 01/01/2018 của Chính phủ về nhiệm vụ, giải pháp chủ yếu thực hiện kế hoạch phát triển kinh tế - xã hội và dự toán ngân sách nhà nước n</a:t>
            </a:r>
            <a:r>
              <a:rPr lang="vi-VN" sz="1300">
                <a:solidFill>
                  <a:srgbClr val="005993"/>
                </a:solidFill>
                <a:latin typeface="Arial" pitchFamily="34" charset="0"/>
                <a:cs typeface="Arial" pitchFamily="34" charset="0"/>
              </a:rPr>
              <a:t>ăm 2018, Chính phủ tiếp tục đặt kế hoạch mục tiêu tăng trưởng </a:t>
            </a:r>
            <a:r>
              <a:rPr lang="en-US" sz="1300">
                <a:solidFill>
                  <a:srgbClr val="005993"/>
                </a:solidFill>
                <a:latin typeface="Arial" pitchFamily="34" charset="0"/>
                <a:cs typeface="Arial" pitchFamily="34" charset="0"/>
              </a:rPr>
              <a:t>GDP năm 2018 đạt </a:t>
            </a:r>
            <a:r>
              <a:rPr lang="vi-VN" sz="1300">
                <a:solidFill>
                  <a:srgbClr val="005993"/>
                </a:solidFill>
                <a:latin typeface="Arial" pitchFamily="34" charset="0"/>
                <a:cs typeface="Arial" pitchFamily="34" charset="0"/>
              </a:rPr>
              <a:t>6,7%</a:t>
            </a:r>
            <a:r>
              <a:rPr lang="en-US" sz="1300">
                <a:solidFill>
                  <a:srgbClr val="005993"/>
                </a:solidFill>
                <a:latin typeface="Arial" pitchFamily="34" charset="0"/>
                <a:cs typeface="Arial" pitchFamily="34" charset="0"/>
              </a:rPr>
              <a:t>.</a:t>
            </a:r>
            <a:endParaRPr lang="en-US" sz="1300" dirty="0">
              <a:solidFill>
                <a:srgbClr val="005993"/>
              </a:solidFill>
              <a:latin typeface="Arial" pitchFamily="34" charset="0"/>
              <a:cs typeface="Arial" pitchFamily="34" charset="0"/>
            </a:endParaRPr>
          </a:p>
        </p:txBody>
      </p:sp>
      <p:graphicFrame>
        <p:nvGraphicFramePr>
          <p:cNvPr id="11" name="Chart 10"/>
          <p:cNvGraphicFramePr/>
          <p:nvPr>
            <p:extLst>
              <p:ext uri="{D42A27DB-BD31-4B8C-83A1-F6EECF244321}">
                <p14:modId xmlns:p14="http://schemas.microsoft.com/office/powerpoint/2010/main" val="972322839"/>
              </p:ext>
            </p:extLst>
          </p:nvPr>
        </p:nvGraphicFramePr>
        <p:xfrm>
          <a:off x="533400" y="3467100"/>
          <a:ext cx="4127500" cy="285750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Chart 11"/>
          <p:cNvGraphicFramePr/>
          <p:nvPr>
            <p:extLst>
              <p:ext uri="{D42A27DB-BD31-4B8C-83A1-F6EECF244321}">
                <p14:modId xmlns:p14="http://schemas.microsoft.com/office/powerpoint/2010/main" val="1860682696"/>
              </p:ext>
            </p:extLst>
          </p:nvPr>
        </p:nvGraphicFramePr>
        <p:xfrm>
          <a:off x="4660900" y="3467100"/>
          <a:ext cx="4025900" cy="2857501"/>
        </p:xfrm>
        <a:graphic>
          <a:graphicData uri="http://schemas.openxmlformats.org/drawingml/2006/chart">
            <c:chart xmlns:c="http://schemas.openxmlformats.org/drawingml/2006/chart" xmlns:r="http://schemas.openxmlformats.org/officeDocument/2006/relationships" r:id="rId6"/>
          </a:graphicData>
        </a:graphic>
      </p:graphicFrame>
      <p:sp>
        <p:nvSpPr>
          <p:cNvPr id="2" name="Slide Number Placeholder 1"/>
          <p:cNvSpPr>
            <a:spLocks noGrp="1"/>
          </p:cNvSpPr>
          <p:nvPr>
            <p:ph type="sldNum" sz="quarter" idx="12"/>
          </p:nvPr>
        </p:nvSpPr>
        <p:spPr/>
        <p:txBody>
          <a:bodyPr/>
          <a:lstStyle/>
          <a:p>
            <a:fld id="{4E93D3E0-E70A-4B8A-AA2D-F863007257CB}" type="slidenum">
              <a:rPr lang="en-US" smtClean="0"/>
              <a:pPr/>
              <a:t>8</a:t>
            </a:fld>
            <a:endParaRPr lang="en-US"/>
          </a:p>
        </p:txBody>
      </p:sp>
    </p:spTree>
    <p:extLst>
      <p:ext uri="{BB962C8B-B14F-4D97-AF65-F5344CB8AC3E}">
        <p14:creationId xmlns:p14="http://schemas.microsoft.com/office/powerpoint/2010/main" val="7039268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1300" y="249619"/>
            <a:ext cx="6537366" cy="477054"/>
          </a:xfrm>
          <a:prstGeom prst="rect">
            <a:avLst/>
          </a:prstGeom>
          <a:noFill/>
        </p:spPr>
        <p:txBody>
          <a:bodyPr wrap="square" rtlCol="0">
            <a:spAutoFit/>
          </a:bodyPr>
          <a:lstStyle/>
          <a:p>
            <a:r>
              <a:rPr lang="en-US" sz="2500" b="1" smtClean="0">
                <a:solidFill>
                  <a:srgbClr val="D71249"/>
                </a:solidFill>
                <a:latin typeface="Tahoma"/>
                <a:cs typeface="Tahoma"/>
              </a:rPr>
              <a:t>Chỉ số giá tiêu dùng - CPI</a:t>
            </a:r>
          </a:p>
        </p:txBody>
      </p:sp>
      <p:pic>
        <p:nvPicPr>
          <p:cNvPr id="3" name="Picture 2" descr="hoa no-0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671691"/>
            <a:ext cx="9144000" cy="192889"/>
          </a:xfrm>
          <a:prstGeom prst="rect">
            <a:avLst/>
          </a:prstGeom>
        </p:spPr>
      </p:pic>
      <p:pic>
        <p:nvPicPr>
          <p:cNvPr id="4" name="Picture 3" descr="logo-0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2458" y="129521"/>
            <a:ext cx="1487123" cy="478569"/>
          </a:xfrm>
          <a:prstGeom prst="rect">
            <a:avLst/>
          </a:prstGeom>
        </p:spPr>
      </p:pic>
      <p:sp>
        <p:nvSpPr>
          <p:cNvPr id="28" name="TextBox 27"/>
          <p:cNvSpPr txBox="1"/>
          <p:nvPr/>
        </p:nvSpPr>
        <p:spPr>
          <a:xfrm>
            <a:off x="304800" y="838200"/>
            <a:ext cx="4267200" cy="457200"/>
          </a:xfrm>
          <a:prstGeom prst="rect">
            <a:avLst/>
          </a:prstGeom>
          <a:solidFill>
            <a:srgbClr val="005993"/>
          </a:solidFill>
          <a:ln>
            <a:solidFill>
              <a:srgbClr val="005993"/>
            </a:solidFill>
          </a:ln>
        </p:spPr>
        <p:txBody>
          <a:bodyPr wrap="square" rtlCol="0" anchor="ctr" anchorCtr="0">
            <a:noAutofit/>
          </a:bodyPr>
          <a:lstStyle/>
          <a:p>
            <a:r>
              <a:rPr lang="nl-NL" sz="1400" b="1">
                <a:solidFill>
                  <a:schemeClr val="bg1"/>
                </a:solidFill>
                <a:latin typeface="Arial" pitchFamily="34" charset="0"/>
                <a:cs typeface="Arial" pitchFamily="34" charset="0"/>
              </a:rPr>
              <a:t>CPI năm 2017 thấp hơn mục tiêu Quốc hội đề ra</a:t>
            </a:r>
            <a:endParaRPr lang="en-US" sz="1400" b="1" dirty="0">
              <a:solidFill>
                <a:schemeClr val="bg1"/>
              </a:solidFill>
              <a:latin typeface="Arial" pitchFamily="34" charset="0"/>
              <a:cs typeface="Arial" pitchFamily="34" charset="0"/>
            </a:endParaRPr>
          </a:p>
        </p:txBody>
      </p:sp>
      <p:sp>
        <p:nvSpPr>
          <p:cNvPr id="29" name="Rounded Rectangle 28"/>
          <p:cNvSpPr/>
          <p:nvPr/>
        </p:nvSpPr>
        <p:spPr>
          <a:xfrm>
            <a:off x="304800" y="1409700"/>
            <a:ext cx="1828800" cy="1778000"/>
          </a:xfrm>
          <a:prstGeom prst="roundRect">
            <a:avLst/>
          </a:prstGeom>
          <a:noFill/>
          <a:ln>
            <a:solidFill>
              <a:srgbClr val="0059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10000"/>
              </a:lnSpc>
              <a:spcBef>
                <a:spcPts val="200"/>
              </a:spcBef>
              <a:spcAft>
                <a:spcPts val="300"/>
              </a:spcAft>
            </a:pPr>
            <a:r>
              <a:rPr lang="nl-NL" sz="1200">
                <a:solidFill>
                  <a:srgbClr val="005993"/>
                </a:solidFill>
                <a:latin typeface="Arial" pitchFamily="34" charset="0"/>
                <a:cs typeface="Arial" pitchFamily="34" charset="0"/>
              </a:rPr>
              <a:t>CPI tháng 12/2017 tăng 0,21% so với tháng trước</a:t>
            </a:r>
            <a:r>
              <a:rPr lang="vi-VN" sz="1200">
                <a:solidFill>
                  <a:srgbClr val="005993"/>
                </a:solidFill>
                <a:latin typeface="Arial" pitchFamily="34" charset="0"/>
                <a:cs typeface="Arial" pitchFamily="34" charset="0"/>
              </a:rPr>
              <a:t>.</a:t>
            </a:r>
            <a:endParaRPr lang="en-US" sz="1200">
              <a:solidFill>
                <a:srgbClr val="005993"/>
              </a:solidFill>
              <a:latin typeface="Arial" pitchFamily="34" charset="0"/>
              <a:cs typeface="Arial" pitchFamily="34" charset="0"/>
            </a:endParaRPr>
          </a:p>
          <a:p>
            <a:pPr algn="just">
              <a:lnSpc>
                <a:spcPct val="110000"/>
              </a:lnSpc>
              <a:spcBef>
                <a:spcPts val="200"/>
              </a:spcBef>
              <a:spcAft>
                <a:spcPts val="300"/>
              </a:spcAft>
            </a:pPr>
            <a:r>
              <a:rPr lang="nl-NL" sz="1200">
                <a:solidFill>
                  <a:srgbClr val="005993"/>
                </a:solidFill>
                <a:latin typeface="Arial" pitchFamily="34" charset="0"/>
                <a:cs typeface="Arial" pitchFamily="34" charset="0"/>
              </a:rPr>
              <a:t>CPI tháng 12/2017 tăng 2,6% so với tháng 12/2016, bình quân mỗi tháng tăng 0,21%.</a:t>
            </a:r>
            <a:endParaRPr lang="en-US" sz="1200" dirty="0">
              <a:solidFill>
                <a:srgbClr val="005993"/>
              </a:solidFill>
              <a:latin typeface="Arial" pitchFamily="34" charset="0"/>
              <a:cs typeface="Arial" pitchFamily="34" charset="0"/>
            </a:endParaRPr>
          </a:p>
        </p:txBody>
      </p:sp>
      <p:sp>
        <p:nvSpPr>
          <p:cNvPr id="30" name="Rounded Rectangle 29"/>
          <p:cNvSpPr/>
          <p:nvPr/>
        </p:nvSpPr>
        <p:spPr>
          <a:xfrm>
            <a:off x="304800" y="3314700"/>
            <a:ext cx="1828800" cy="3187700"/>
          </a:xfrm>
          <a:prstGeom prst="roundRect">
            <a:avLst/>
          </a:prstGeom>
          <a:noFill/>
          <a:ln>
            <a:solidFill>
              <a:srgbClr val="0059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10000"/>
              </a:lnSpc>
              <a:spcBef>
                <a:spcPts val="200"/>
              </a:spcBef>
              <a:spcAft>
                <a:spcPts val="300"/>
              </a:spcAft>
            </a:pPr>
            <a:r>
              <a:rPr lang="nl-NL" sz="1200">
                <a:solidFill>
                  <a:srgbClr val="005993"/>
                </a:solidFill>
                <a:latin typeface="Arial" pitchFamily="34" charset="0"/>
                <a:cs typeface="Arial" pitchFamily="34" charset="0"/>
              </a:rPr>
              <a:t>CPI bình quân năm 2017 tăng 3,53% so với bình quân năm 2016, dưới mục tiêu Quốc hội đề ra.</a:t>
            </a:r>
          </a:p>
          <a:p>
            <a:pPr algn="just">
              <a:lnSpc>
                <a:spcPct val="110000"/>
              </a:lnSpc>
              <a:spcBef>
                <a:spcPts val="200"/>
              </a:spcBef>
              <a:spcAft>
                <a:spcPts val="300"/>
              </a:spcAft>
            </a:pPr>
            <a:r>
              <a:rPr lang="nl-NL" sz="1200">
                <a:solidFill>
                  <a:srgbClr val="005993"/>
                </a:solidFill>
                <a:latin typeface="Arial" pitchFamily="34" charset="0"/>
                <a:cs typeface="Arial" pitchFamily="34" charset="0"/>
              </a:rPr>
              <a:t>Lạm phát cơ bản tháng 12/2017 tăng 0,11% so với tháng trước và tăng 1,29% so với cùng kỳ năm trước. Lạm phát cơ bản bình quân năm 2017 tăng 1,41% so với bình quân năm 2016.</a:t>
            </a:r>
            <a:endParaRPr lang="en-US" sz="1200">
              <a:solidFill>
                <a:srgbClr val="005993"/>
              </a:solidFill>
              <a:latin typeface="Arial" pitchFamily="34" charset="0"/>
              <a:cs typeface="Arial" pitchFamily="34" charset="0"/>
            </a:endParaRPr>
          </a:p>
        </p:txBody>
      </p:sp>
      <p:sp>
        <p:nvSpPr>
          <p:cNvPr id="31" name="Rounded Rectangle 30"/>
          <p:cNvSpPr/>
          <p:nvPr/>
        </p:nvSpPr>
        <p:spPr>
          <a:xfrm>
            <a:off x="2590800" y="1409700"/>
            <a:ext cx="1981200" cy="5092700"/>
          </a:xfrm>
          <a:prstGeom prst="roundRect">
            <a:avLst/>
          </a:prstGeom>
          <a:noFill/>
          <a:ln>
            <a:solidFill>
              <a:srgbClr val="0059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10000"/>
              </a:lnSpc>
              <a:spcBef>
                <a:spcPts val="200"/>
              </a:spcBef>
              <a:spcAft>
                <a:spcPts val="300"/>
              </a:spcAft>
            </a:pPr>
            <a:r>
              <a:rPr lang="nl-NL" sz="1200" b="1" u="sng" smtClean="0">
                <a:solidFill>
                  <a:srgbClr val="005993"/>
                </a:solidFill>
                <a:latin typeface="Arial" pitchFamily="34" charset="0"/>
                <a:cs typeface="Arial" pitchFamily="34" charset="0"/>
              </a:rPr>
              <a:t>Các yếu tố tác động:</a:t>
            </a:r>
            <a:endParaRPr lang="nl-NL" sz="1200" b="1" u="sng" dirty="0" smtClean="0">
              <a:solidFill>
                <a:srgbClr val="005993"/>
              </a:solidFill>
              <a:latin typeface="Arial" pitchFamily="34" charset="0"/>
              <a:cs typeface="Arial" pitchFamily="34" charset="0"/>
            </a:endParaRPr>
          </a:p>
          <a:p>
            <a:pPr marL="111125" indent="-111125" algn="just">
              <a:lnSpc>
                <a:spcPct val="110000"/>
              </a:lnSpc>
              <a:spcBef>
                <a:spcPts val="200"/>
              </a:spcBef>
              <a:spcAft>
                <a:spcPts val="300"/>
              </a:spcAft>
              <a:buClr>
                <a:srgbClr val="D71249"/>
              </a:buClr>
              <a:buFont typeface="Wingdings" pitchFamily="2" charset="2"/>
              <a:buChar char="§"/>
            </a:pPr>
            <a:r>
              <a:rPr lang="en-GB" sz="1200" smtClean="0">
                <a:solidFill>
                  <a:srgbClr val="005993"/>
                </a:solidFill>
                <a:latin typeface="Arial" pitchFamily="34" charset="0"/>
                <a:cs typeface="Arial" pitchFamily="34" charset="0"/>
              </a:rPr>
              <a:t>Điều </a:t>
            </a:r>
            <a:r>
              <a:rPr lang="en-GB" sz="1200">
                <a:solidFill>
                  <a:srgbClr val="005993"/>
                </a:solidFill>
                <a:latin typeface="Arial" pitchFamily="34" charset="0"/>
                <a:cs typeface="Arial" pitchFamily="34" charset="0"/>
              </a:rPr>
              <a:t>chỉnh giá dịch vụ y tế, dịch vụ khám chữa bệnh;</a:t>
            </a:r>
          </a:p>
          <a:p>
            <a:pPr marL="111125" indent="-111125" algn="just">
              <a:lnSpc>
                <a:spcPct val="110000"/>
              </a:lnSpc>
              <a:spcBef>
                <a:spcPts val="200"/>
              </a:spcBef>
              <a:spcAft>
                <a:spcPts val="300"/>
              </a:spcAft>
              <a:buClr>
                <a:srgbClr val="D71249"/>
              </a:buClr>
              <a:buFont typeface="Wingdings" pitchFamily="2" charset="2"/>
              <a:buChar char="§"/>
            </a:pPr>
            <a:r>
              <a:rPr lang="nl-NL" sz="1200">
                <a:solidFill>
                  <a:srgbClr val="005993"/>
                </a:solidFill>
                <a:latin typeface="Arial" pitchFamily="34" charset="0"/>
                <a:cs typeface="Arial" pitchFamily="34" charset="0"/>
              </a:rPr>
              <a:t>Thực hiện lộ trình tăng học phí</a:t>
            </a:r>
            <a:r>
              <a:rPr lang="en-US" sz="1200">
                <a:solidFill>
                  <a:srgbClr val="005993"/>
                </a:solidFill>
                <a:latin typeface="Arial" pitchFamily="34" charset="0"/>
                <a:cs typeface="Arial" pitchFamily="34" charset="0"/>
              </a:rPr>
              <a:t>;</a:t>
            </a:r>
          </a:p>
          <a:p>
            <a:pPr marL="111125" indent="-111125" algn="just">
              <a:lnSpc>
                <a:spcPct val="110000"/>
              </a:lnSpc>
              <a:spcBef>
                <a:spcPts val="200"/>
              </a:spcBef>
              <a:spcAft>
                <a:spcPts val="300"/>
              </a:spcAft>
              <a:buClr>
                <a:srgbClr val="D71249"/>
              </a:buClr>
              <a:buFont typeface="Wingdings" pitchFamily="2" charset="2"/>
              <a:buChar char="§"/>
            </a:pPr>
            <a:r>
              <a:rPr lang="nl-NL" sz="1200">
                <a:solidFill>
                  <a:srgbClr val="005993"/>
                </a:solidFill>
                <a:latin typeface="Arial" pitchFamily="34" charset="0"/>
                <a:cs typeface="Arial" pitchFamily="34" charset="0"/>
              </a:rPr>
              <a:t>Việc tăng lương tối thiếu vùng;</a:t>
            </a:r>
            <a:endParaRPr lang="vi-VN" sz="1200">
              <a:solidFill>
                <a:srgbClr val="005993"/>
              </a:solidFill>
              <a:latin typeface="Arial" pitchFamily="34" charset="0"/>
              <a:cs typeface="Arial" pitchFamily="34" charset="0"/>
            </a:endParaRPr>
          </a:p>
          <a:p>
            <a:pPr marL="111125" indent="-111125" algn="just">
              <a:lnSpc>
                <a:spcPct val="110000"/>
              </a:lnSpc>
              <a:spcBef>
                <a:spcPts val="200"/>
              </a:spcBef>
              <a:spcAft>
                <a:spcPts val="300"/>
              </a:spcAft>
              <a:buClr>
                <a:srgbClr val="D71249"/>
              </a:buClr>
              <a:buFont typeface="Wingdings" pitchFamily="2" charset="2"/>
              <a:buChar char="§"/>
            </a:pPr>
            <a:r>
              <a:rPr lang="nl-NL" sz="1200">
                <a:solidFill>
                  <a:srgbClr val="005993"/>
                </a:solidFill>
                <a:latin typeface="Arial" pitchFamily="34" charset="0"/>
                <a:cs typeface="Arial" pitchFamily="34" charset="0"/>
              </a:rPr>
              <a:t>Một số yếu tố về thị trường, nhu cầu du lịch tăng, ảnh hưởng thiên tai, thời tiết bất lợi.</a:t>
            </a:r>
          </a:p>
          <a:p>
            <a:pPr marL="111125" indent="-111125" algn="just">
              <a:lnSpc>
                <a:spcPct val="110000"/>
              </a:lnSpc>
              <a:spcBef>
                <a:spcPts val="200"/>
              </a:spcBef>
              <a:spcAft>
                <a:spcPts val="300"/>
              </a:spcAft>
              <a:buClr>
                <a:srgbClr val="D71249"/>
              </a:buClr>
              <a:buFont typeface="Wingdings" pitchFamily="2" charset="2"/>
              <a:buChar char="§"/>
            </a:pPr>
            <a:r>
              <a:rPr lang="en-GB" sz="1200">
                <a:solidFill>
                  <a:srgbClr val="005993"/>
                </a:solidFill>
                <a:latin typeface="Arial" pitchFamily="34" charset="0"/>
                <a:cs typeface="Arial" pitchFamily="34" charset="0"/>
              </a:rPr>
              <a:t>Chỉ số g</a:t>
            </a:r>
            <a:r>
              <a:rPr lang="vi-VN" sz="1200">
                <a:solidFill>
                  <a:srgbClr val="005993"/>
                </a:solidFill>
                <a:latin typeface="Arial" pitchFamily="34" charset="0"/>
                <a:cs typeface="Arial" pitchFamily="34" charset="0"/>
              </a:rPr>
              <a:t>iá nhóm thực phẩm giảm </a:t>
            </a:r>
            <a:r>
              <a:rPr lang="en-GB" sz="1200">
                <a:solidFill>
                  <a:srgbClr val="005993"/>
                </a:solidFill>
                <a:latin typeface="Arial" pitchFamily="34" charset="0"/>
                <a:cs typeface="Arial" pitchFamily="34" charset="0"/>
              </a:rPr>
              <a:t>(</a:t>
            </a:r>
            <a:r>
              <a:rPr lang="vi-VN" sz="1200">
                <a:solidFill>
                  <a:srgbClr val="005993"/>
                </a:solidFill>
                <a:latin typeface="Arial" pitchFamily="34" charset="0"/>
                <a:cs typeface="Arial" pitchFamily="34" charset="0"/>
              </a:rPr>
              <a:t>chủ yếu ở thịt tươi sống</a:t>
            </a:r>
            <a:r>
              <a:rPr lang="en-GB" sz="1200">
                <a:solidFill>
                  <a:srgbClr val="005993"/>
                </a:solidFill>
                <a:latin typeface="Arial" pitchFamily="34" charset="0"/>
                <a:cs typeface="Arial" pitchFamily="34" charset="0"/>
              </a:rPr>
              <a:t>);</a:t>
            </a:r>
          </a:p>
          <a:p>
            <a:pPr marL="111125" indent="-111125" algn="just">
              <a:lnSpc>
                <a:spcPct val="110000"/>
              </a:lnSpc>
              <a:spcBef>
                <a:spcPts val="200"/>
              </a:spcBef>
              <a:spcAft>
                <a:spcPts val="300"/>
              </a:spcAft>
              <a:buClr>
                <a:srgbClr val="D71249"/>
              </a:buClr>
              <a:buFont typeface="Wingdings" pitchFamily="2" charset="2"/>
              <a:buChar char="§"/>
            </a:pPr>
            <a:r>
              <a:rPr lang="en-GB" sz="1200">
                <a:solidFill>
                  <a:srgbClr val="005993"/>
                </a:solidFill>
                <a:latin typeface="Arial" pitchFamily="34" charset="0"/>
                <a:cs typeface="Arial" pitchFamily="34" charset="0"/>
              </a:rPr>
              <a:t>Tích cực triển khai các biện pháp bình ổn giá cả thị trường trong dịp</a:t>
            </a:r>
            <a:r>
              <a:rPr lang="vi-VN" sz="1200">
                <a:solidFill>
                  <a:srgbClr val="005993"/>
                </a:solidFill>
                <a:latin typeface="Arial" pitchFamily="34" charset="0"/>
                <a:cs typeface="Arial" pitchFamily="34" charset="0"/>
              </a:rPr>
              <a:t> Tết Nguyên Đán</a:t>
            </a:r>
            <a:r>
              <a:rPr lang="en-US" sz="1200">
                <a:solidFill>
                  <a:srgbClr val="005993"/>
                </a:solidFill>
                <a:latin typeface="Arial" pitchFamily="34" charset="0"/>
                <a:cs typeface="Arial" pitchFamily="34" charset="0"/>
              </a:rPr>
              <a:t>.</a:t>
            </a:r>
            <a:endParaRPr lang="en-US" sz="1200" dirty="0">
              <a:solidFill>
                <a:srgbClr val="005993"/>
              </a:solidFill>
              <a:latin typeface="Arial" pitchFamily="34" charset="0"/>
              <a:cs typeface="Arial" pitchFamily="34" charset="0"/>
            </a:endParaRPr>
          </a:p>
        </p:txBody>
      </p:sp>
      <p:sp>
        <p:nvSpPr>
          <p:cNvPr id="33" name="Right Arrow 32"/>
          <p:cNvSpPr/>
          <p:nvPr/>
        </p:nvSpPr>
        <p:spPr>
          <a:xfrm rot="10800000">
            <a:off x="2209800" y="2146300"/>
            <a:ext cx="304800" cy="304800"/>
          </a:xfrm>
          <a:prstGeom prst="rightArrow">
            <a:avLst>
              <a:gd name="adj1" fmla="val 60000"/>
              <a:gd name="adj2" fmla="val 50000"/>
            </a:avLst>
          </a:prstGeom>
          <a:solidFill>
            <a:srgbClr val="D71249"/>
          </a:solidFill>
          <a:ln>
            <a:solidFill>
              <a:srgbClr val="005993"/>
            </a:solidFill>
          </a:ln>
        </p:spPr>
        <p:style>
          <a:lnRef idx="0">
            <a:scrgbClr r="0" g="0" b="0"/>
          </a:lnRef>
          <a:fillRef idx="1">
            <a:scrgbClr r="0" g="0" b="0"/>
          </a:fillRef>
          <a:effectRef idx="0">
            <a:schemeClr val="dk1">
              <a:tint val="60000"/>
              <a:hueOff val="0"/>
              <a:satOff val="0"/>
              <a:lumOff val="0"/>
              <a:alphaOff val="0"/>
            </a:schemeClr>
          </a:effectRef>
          <a:fontRef idx="minor">
            <a:schemeClr val="dk1">
              <a:hueOff val="0"/>
              <a:satOff val="0"/>
              <a:lumOff val="0"/>
              <a:alphaOff val="0"/>
            </a:schemeClr>
          </a:fontRef>
        </p:style>
      </p:sp>
      <p:graphicFrame>
        <p:nvGraphicFramePr>
          <p:cNvPr id="35" name="Chart 34"/>
          <p:cNvGraphicFramePr/>
          <p:nvPr>
            <p:extLst>
              <p:ext uri="{D42A27DB-BD31-4B8C-83A1-F6EECF244321}">
                <p14:modId xmlns:p14="http://schemas.microsoft.com/office/powerpoint/2010/main" val="1480857824"/>
              </p:ext>
            </p:extLst>
          </p:nvPr>
        </p:nvGraphicFramePr>
        <p:xfrm>
          <a:off x="4642381" y="914400"/>
          <a:ext cx="4267200" cy="271938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6" name="Chart 35"/>
          <p:cNvGraphicFramePr/>
          <p:nvPr>
            <p:extLst>
              <p:ext uri="{D42A27DB-BD31-4B8C-83A1-F6EECF244321}">
                <p14:modId xmlns:p14="http://schemas.microsoft.com/office/powerpoint/2010/main" val="3206823307"/>
              </p:ext>
            </p:extLst>
          </p:nvPr>
        </p:nvGraphicFramePr>
        <p:xfrm>
          <a:off x="4642381" y="3633788"/>
          <a:ext cx="4267200" cy="2767012"/>
        </p:xfrm>
        <a:graphic>
          <a:graphicData uri="http://schemas.openxmlformats.org/drawingml/2006/chart">
            <c:chart xmlns:c="http://schemas.openxmlformats.org/drawingml/2006/chart" xmlns:r="http://schemas.openxmlformats.org/officeDocument/2006/relationships" r:id="rId6"/>
          </a:graphicData>
        </a:graphic>
      </p:graphicFrame>
      <p:sp>
        <p:nvSpPr>
          <p:cNvPr id="37" name="Rectangle 1"/>
          <p:cNvSpPr>
            <a:spLocks noChangeArrowheads="1"/>
          </p:cNvSpPr>
          <p:nvPr/>
        </p:nvSpPr>
        <p:spPr bwMode="auto">
          <a:xfrm>
            <a:off x="3619500" y="35433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9" name="Rectangle 2"/>
          <p:cNvSpPr>
            <a:spLocks noChangeArrowheads="1"/>
          </p:cNvSpPr>
          <p:nvPr/>
        </p:nvSpPr>
        <p:spPr bwMode="auto">
          <a:xfrm>
            <a:off x="3619500" y="36337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4E93D3E0-E70A-4B8A-AA2D-F863007257CB}" type="slidenum">
              <a:rPr lang="en-US" smtClean="0"/>
              <a:pPr/>
              <a:t>9</a:t>
            </a:fld>
            <a:endParaRPr lang="en-US"/>
          </a:p>
        </p:txBody>
      </p:sp>
    </p:spTree>
    <p:extLst>
      <p:ext uri="{BB962C8B-B14F-4D97-AF65-F5344CB8AC3E}">
        <p14:creationId xmlns:p14="http://schemas.microsoft.com/office/powerpoint/2010/main" val="44746138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JPM_TEXT_SIZE" val="10"/>
</p:tagLst>
</file>

<file path=ppt/tags/tag10.xml><?xml version="1.0" encoding="utf-8"?>
<p:tagLst xmlns:a="http://schemas.openxmlformats.org/drawingml/2006/main" xmlns:r="http://schemas.openxmlformats.org/officeDocument/2006/relationships" xmlns:p="http://schemas.openxmlformats.org/presentationml/2006/main">
  <p:tag name="PLACEHOLDER" val="1"/>
</p:tagLst>
</file>

<file path=ppt/tags/tag2.xml><?xml version="1.0" encoding="utf-8"?>
<p:tagLst xmlns:a="http://schemas.openxmlformats.org/drawingml/2006/main" xmlns:r="http://schemas.openxmlformats.org/officeDocument/2006/relationships" xmlns:p="http://schemas.openxmlformats.org/presentationml/2006/main">
  <p:tag name="JPM_TEXT_SIZE" val="10"/>
</p:tagLst>
</file>

<file path=ppt/tags/tag3.xml><?xml version="1.0" encoding="utf-8"?>
<p:tagLst xmlns:a="http://schemas.openxmlformats.org/drawingml/2006/main" xmlns:r="http://schemas.openxmlformats.org/officeDocument/2006/relationships" xmlns:p="http://schemas.openxmlformats.org/presentationml/2006/main">
  <p:tag name="JPM_TEXT_SIZE" val="10"/>
</p:tagLst>
</file>

<file path=ppt/tags/tag4.xml><?xml version="1.0" encoding="utf-8"?>
<p:tagLst xmlns:a="http://schemas.openxmlformats.org/drawingml/2006/main" xmlns:r="http://schemas.openxmlformats.org/officeDocument/2006/relationships" xmlns:p="http://schemas.openxmlformats.org/presentationml/2006/main">
  <p:tag name="JPM_TEXT_SIZE" val="10"/>
</p:tagLst>
</file>

<file path=ppt/tags/tag5.xml><?xml version="1.0" encoding="utf-8"?>
<p:tagLst xmlns:a="http://schemas.openxmlformats.org/drawingml/2006/main" xmlns:r="http://schemas.openxmlformats.org/officeDocument/2006/relationships" xmlns:p="http://schemas.openxmlformats.org/presentationml/2006/main">
  <p:tag name="JPM_TEXT_SIZE" val="10"/>
</p:tagLst>
</file>

<file path=ppt/tags/tag6.xml><?xml version="1.0" encoding="utf-8"?>
<p:tagLst xmlns:a="http://schemas.openxmlformats.org/drawingml/2006/main" xmlns:r="http://schemas.openxmlformats.org/officeDocument/2006/relationships" xmlns:p="http://schemas.openxmlformats.org/presentationml/2006/main">
  <p:tag name="JPM_OBJECT_NAME" val="jpmObjectTitle"/>
</p:tagLst>
</file>

<file path=ppt/tags/tag7.xml><?xml version="1.0" encoding="utf-8"?>
<p:tagLst xmlns:a="http://schemas.openxmlformats.org/drawingml/2006/main" xmlns:r="http://schemas.openxmlformats.org/officeDocument/2006/relationships" xmlns:p="http://schemas.openxmlformats.org/presentationml/2006/main">
  <p:tag name="JPM_OBJECT_NAME" val="jpmObjectTitle"/>
</p:tagLst>
</file>

<file path=ppt/tags/tag8.xml><?xml version="1.0" encoding="utf-8"?>
<p:tagLst xmlns:a="http://schemas.openxmlformats.org/drawingml/2006/main" xmlns:r="http://schemas.openxmlformats.org/officeDocument/2006/relationships" xmlns:p="http://schemas.openxmlformats.org/presentationml/2006/main">
  <p:tag name="JPM_OBJECT_NAME" val="jpmObjectTitle"/>
</p:tagLst>
</file>

<file path=ppt/tags/tag9.xml><?xml version="1.0" encoding="utf-8"?>
<p:tagLst xmlns:a="http://schemas.openxmlformats.org/drawingml/2006/main" xmlns:r="http://schemas.openxmlformats.org/officeDocument/2006/relationships" xmlns:p="http://schemas.openxmlformats.org/presentationml/2006/main">
  <p:tag name="JPM_OBJECT_NAME" val="jpmObjectTitl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10586</TotalTime>
  <Words>5698</Words>
  <Application>Microsoft Office PowerPoint</Application>
  <PresentationFormat>On-screen Show (4:3)</PresentationFormat>
  <Paragraphs>1263</Paragraphs>
  <Slides>41</Slides>
  <Notes>41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3" baseType="lpstr">
      <vt:lpstr>Office Theme</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vietin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cuongart cuongart909</dc:creator>
  <cp:lastModifiedBy>Nguyen Thu Ha - IR</cp:lastModifiedBy>
  <cp:revision>368</cp:revision>
  <cp:lastPrinted>2018-02-02T07:54:29Z</cp:lastPrinted>
  <dcterms:created xsi:type="dcterms:W3CDTF">2017-05-05T04:43:11Z</dcterms:created>
  <dcterms:modified xsi:type="dcterms:W3CDTF">2018-02-26T09:51:45Z</dcterms:modified>
</cp:coreProperties>
</file>